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8" r:id="rId3"/>
    <p:sldId id="273" r:id="rId4"/>
    <p:sldId id="289" r:id="rId5"/>
    <p:sldId id="290" r:id="rId6"/>
    <p:sldId id="292" r:id="rId7"/>
    <p:sldId id="291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77" r:id="rId16"/>
    <p:sldId id="285" r:id="rId17"/>
    <p:sldId id="269" r:id="rId18"/>
    <p:sldId id="286" r:id="rId19"/>
    <p:sldId id="293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4" autoAdjust="0"/>
    <p:restoredTop sz="94660"/>
  </p:normalViewPr>
  <p:slideViewPr>
    <p:cSldViewPr>
      <p:cViewPr varScale="1">
        <p:scale>
          <a:sx n="112" d="100"/>
          <a:sy n="112" d="100"/>
        </p:scale>
        <p:origin x="-1249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881FB-457C-4CB2-A574-90AB178824A0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F9EF7-C4C8-4746-B9D6-E685D64BB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3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16E6-89D3-4AEA-B1D5-49B93598EED4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24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FA4A-6A79-4356-8843-344E9DE55E52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49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25D9-B219-4288-950B-2063210BD7E5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3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564F-8DF0-4F1F-92D7-4AED23FEF87A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Picture 6" descr="CMASF-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13398"/>
            <a:ext cx="395536" cy="44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77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7B1A-B7F8-4EC3-B85B-211C242502CE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31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B185-369D-4A45-B57E-17BB245F0CF6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56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1E83-D55C-43C8-A4CC-1511FE346AA4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03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14A8-D219-4377-9782-174485D83B75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4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99AB-AECB-4450-B663-9AEF8A7F808B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01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1E9F-E079-4961-AF88-070A2B885927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6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B2F5-B9A9-4F87-9300-EE6E752233B7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20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0464-7AC2-4597-9D00-6AD26AB1AEC7}" type="datetime1">
              <a:rPr lang="ru-RU" smtClean="0"/>
              <a:t>22.05.2018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446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9C84-D2DC-4CA3-8C33-DDD715F3B5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71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Commd\P_CMASFProject\2017\2017_&#1060;&#1056;&#1048;&#1048;\&#1054;&#1090;&#1095;&#1077;&#1090;\&#1054;&#1090;&#1095;&#1077;&#1090;_&#1089;%20&#1079;&#1072;&#1084;&#1077;&#1095;&#1072;&#1085;&#1080;&#1103;&#1084;&#1080;.docx!OLE_LINK1" TargetMode="Externa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8\Conferences\2018-05\Forecast_MOB_2011_85.xlsb!Q!%5bForecast_MOB_2011_85.xlsb%5dQ%20Chart%20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8\Conferences\2018-05\Forecast_MOB_2011_85_EV.xlsb!Q!%5bForecast_MOB_2011_85_EV.xlsb%5dQ%20Chart%20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520281"/>
          </a:xfrm>
        </p:spPr>
        <p:txBody>
          <a:bodyPr>
            <a:noAutofit/>
          </a:bodyPr>
          <a:lstStyle/>
          <a:p>
            <a:r>
              <a:rPr lang="ru-RU" sz="2800" b="1" dirty="0"/>
              <a:t>Электромобили как частный случай новой волны технологических изменений: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вызовы </a:t>
            </a:r>
            <a:r>
              <a:rPr lang="ru-RU" sz="2800" b="1" dirty="0"/>
              <a:t>для </a:t>
            </a:r>
            <a:r>
              <a:rPr lang="ru-RU" sz="2800" b="1" dirty="0" smtClean="0"/>
              <a:t>ТЭК</a:t>
            </a:r>
            <a:endParaRPr lang="ru-RU" sz="1800" dirty="0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608845" y="5229200"/>
            <a:ext cx="7920880" cy="122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4000" b="1">
                <a:solidFill>
                  <a:schemeClr val="tx2"/>
                </a:solidFill>
                <a:latin typeface="Calibri" pitchFamily="34" charset="0"/>
              </a:defRPr>
            </a:lvl1pPr>
            <a:lvl2pPr>
              <a:lnSpc>
                <a:spcPct val="90000"/>
              </a:lnSpc>
              <a:defRPr sz="4000" b="1">
                <a:solidFill>
                  <a:schemeClr val="tx2"/>
                </a:solidFill>
                <a:latin typeface="Calibri" pitchFamily="34" charset="0"/>
              </a:defRPr>
            </a:lvl2pPr>
            <a:lvl3pPr>
              <a:lnSpc>
                <a:spcPct val="90000"/>
              </a:lnSpc>
              <a:defRPr sz="4000" b="1">
                <a:solidFill>
                  <a:schemeClr val="tx2"/>
                </a:solidFill>
                <a:latin typeface="Calibri" pitchFamily="34" charset="0"/>
              </a:defRPr>
            </a:lvl3pPr>
            <a:lvl4pPr>
              <a:lnSpc>
                <a:spcPct val="90000"/>
              </a:lnSpc>
              <a:defRPr sz="4000" b="1">
                <a:solidFill>
                  <a:schemeClr val="tx2"/>
                </a:solidFill>
                <a:latin typeface="Calibri" pitchFamily="34" charset="0"/>
              </a:defRPr>
            </a:lvl4pPr>
            <a:lvl5pPr>
              <a:lnSpc>
                <a:spcPct val="90000"/>
              </a:lnSpc>
              <a:defRPr sz="40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altLang="ru-RU" sz="1800" dirty="0" err="1" smtClean="0"/>
              <a:t>В.Сальников</a:t>
            </a:r>
            <a:r>
              <a:rPr lang="ru-RU" altLang="ru-RU" sz="1800" dirty="0" smtClean="0"/>
              <a:t>, </a:t>
            </a:r>
            <a:r>
              <a:rPr lang="ru-RU" altLang="ru-RU" sz="1800" dirty="0" smtClean="0"/>
              <a:t>ЦМАКП</a:t>
            </a:r>
            <a:r>
              <a:rPr lang="ru-RU" altLang="ru-RU" sz="1800" dirty="0" smtClean="0"/>
              <a:t>, ИНП РАН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35159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116632"/>
            <a:ext cx="8245797" cy="93610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3200" b="1" dirty="0" smtClean="0"/>
              <a:t>Оценка косвенных </a:t>
            </a:r>
            <a:r>
              <a:rPr lang="ru-RU" sz="3200" b="1" dirty="0"/>
              <a:t>структурных </a:t>
            </a:r>
            <a:r>
              <a:rPr lang="ru-RU" sz="3200" b="1" dirty="0" smtClean="0"/>
              <a:t>эффектов:</a:t>
            </a:r>
            <a:br>
              <a:rPr lang="ru-RU" sz="3200" b="1" dirty="0" smtClean="0"/>
            </a:br>
            <a:r>
              <a:rPr lang="ru-RU" sz="3200" b="1" dirty="0" smtClean="0"/>
              <a:t>концептуальный подход (в середине)</a:t>
            </a:r>
            <a:endParaRPr lang="ru-RU" sz="28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9685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/>
              <a:t>Эффекты </a:t>
            </a:r>
            <a:r>
              <a:rPr lang="ru-RU" sz="2800" dirty="0"/>
              <a:t>от распространения </a:t>
            </a:r>
            <a:r>
              <a:rPr lang="ru-RU" sz="2800" dirty="0" smtClean="0"/>
              <a:t>ИКТ </a:t>
            </a:r>
            <a:r>
              <a:rPr lang="ru-RU" sz="2800" dirty="0" err="1" smtClean="0"/>
              <a:t>экспертно</a:t>
            </a:r>
            <a:r>
              <a:rPr lang="ru-RU" sz="2800" dirty="0" smtClean="0"/>
              <a:t>* сводятся </a:t>
            </a:r>
            <a:r>
              <a:rPr lang="ru-RU" sz="2800" dirty="0"/>
              <a:t>к </a:t>
            </a:r>
            <a:r>
              <a:rPr lang="ru-RU" sz="2800" dirty="0" smtClean="0"/>
              <a:t>изменению </a:t>
            </a:r>
            <a:r>
              <a:rPr lang="ru-RU" sz="2800" dirty="0"/>
              <a:t>(</a:t>
            </a:r>
            <a:r>
              <a:rPr lang="ru-RU" sz="2800" dirty="0" smtClean="0"/>
              <a:t>в любых отраслях, не только ИКТ):</a:t>
            </a:r>
          </a:p>
          <a:p>
            <a:pPr marL="895350" indent="-357188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800" dirty="0"/>
              <a:t>удельных затрат</a:t>
            </a:r>
          </a:p>
          <a:p>
            <a:pPr marL="895350" indent="-357188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800" dirty="0"/>
              <a:t>производительности </a:t>
            </a:r>
            <a:r>
              <a:rPr lang="ru-RU" sz="2800" dirty="0" smtClean="0"/>
              <a:t>труда**</a:t>
            </a:r>
          </a:p>
          <a:p>
            <a:pPr marL="895350" indent="-357188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800" dirty="0"/>
              <a:t>производительности </a:t>
            </a:r>
            <a:r>
              <a:rPr lang="ru-RU" sz="2800" dirty="0" smtClean="0"/>
              <a:t>капитала**</a:t>
            </a:r>
            <a:endParaRPr lang="ru-RU" sz="2800" dirty="0"/>
          </a:p>
          <a:p>
            <a:pPr marL="895350" indent="-357188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800" dirty="0"/>
              <a:t>потребительских свойств конечной продукции</a:t>
            </a:r>
          </a:p>
          <a:p>
            <a:pPr marL="895350" indent="-357188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800" dirty="0"/>
              <a:t>доли импорта на рынке</a:t>
            </a:r>
          </a:p>
          <a:p>
            <a:pPr marL="895350" indent="-357188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800" dirty="0"/>
              <a:t>объёмов экспорта</a:t>
            </a:r>
          </a:p>
          <a:p>
            <a:pPr marL="895350" indent="-357188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800" i="1" dirty="0"/>
              <a:t>перераспределению добавленной стоимости к </a:t>
            </a:r>
            <a:r>
              <a:rPr lang="ru-RU" sz="2800" i="1" dirty="0" smtClean="0"/>
              <a:t>ИКТ</a:t>
            </a:r>
          </a:p>
          <a:p>
            <a:pPr marL="514350" indent="-5143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sz="2800" dirty="0" smtClean="0"/>
              <a:t>Эти оценки поступают на вход МОБ, на выходе – рост выпуска и добавленной стоимости (в </a:t>
            </a:r>
            <a:r>
              <a:rPr lang="ru-RU" sz="2800" dirty="0" err="1" smtClean="0"/>
              <a:t>т.ч</a:t>
            </a:r>
            <a:r>
              <a:rPr lang="ru-RU" sz="2800" dirty="0" smtClean="0"/>
              <a:t>. ВВП)</a:t>
            </a:r>
          </a:p>
        </p:txBody>
      </p:sp>
      <p:pic>
        <p:nvPicPr>
          <p:cNvPr id="5" name="Picture 4" descr="CMASF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13398"/>
            <a:ext cx="395536" cy="44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3024" y="3937"/>
            <a:ext cx="1981200" cy="476250"/>
          </a:xfrm>
        </p:spPr>
        <p:txBody>
          <a:bodyPr/>
          <a:lstStyle/>
          <a:p>
            <a:fld id="{D54100C8-7E68-4E53-A97C-5629E2F86520}" type="slidenum">
              <a:rPr lang="ru-RU">
                <a:solidFill>
                  <a:srgbClr val="000000"/>
                </a:solidFill>
              </a:rPr>
              <a:pPr/>
              <a:t>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6093296"/>
            <a:ext cx="84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/>
              <a:t>* с </a:t>
            </a:r>
            <a:r>
              <a:rPr lang="ru-RU" sz="1400" i="1" dirty="0"/>
              <a:t>использованием отдельных результатов </a:t>
            </a:r>
            <a:r>
              <a:rPr lang="ru-RU" sz="1400" i="1" dirty="0" smtClean="0"/>
              <a:t> работы </a:t>
            </a:r>
            <a:r>
              <a:rPr lang="ru-RU" sz="1400" i="1" dirty="0"/>
              <a:t>Исполнителя по оценке эффектов от реализации приоритетных направлений развития науки и </a:t>
            </a:r>
            <a:r>
              <a:rPr lang="ru-RU" sz="1400" i="1" dirty="0" smtClean="0"/>
              <a:t>технологий</a:t>
            </a:r>
          </a:p>
          <a:p>
            <a:r>
              <a:rPr lang="ru-RU" sz="1400" i="1" dirty="0" smtClean="0"/>
              <a:t>** производительность труда и капитала была оценена не только </a:t>
            </a:r>
            <a:r>
              <a:rPr lang="ru-RU" sz="1400" i="1" dirty="0" err="1" smtClean="0"/>
              <a:t>экспертно</a:t>
            </a:r>
            <a:r>
              <a:rPr lang="ru-RU" sz="1400" i="1" dirty="0"/>
              <a:t> </a:t>
            </a:r>
            <a:r>
              <a:rPr lang="ru-RU" sz="1400" i="1" dirty="0" smtClean="0"/>
              <a:t>(см. далее)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92403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116632"/>
            <a:ext cx="8245797" cy="93610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3200" b="1" dirty="0" smtClean="0"/>
              <a:t>Оценка косвенных </a:t>
            </a:r>
            <a:r>
              <a:rPr lang="ru-RU" sz="3200" b="1" dirty="0"/>
              <a:t>структурных </a:t>
            </a:r>
            <a:r>
              <a:rPr lang="ru-RU" sz="3200" b="1" dirty="0" smtClean="0"/>
              <a:t>эффектов:</a:t>
            </a:r>
            <a:br>
              <a:rPr lang="ru-RU" sz="3200" b="1" dirty="0" smtClean="0"/>
            </a:br>
            <a:r>
              <a:rPr lang="ru-RU" sz="3200" b="1" dirty="0" smtClean="0"/>
              <a:t>пример прямых экспертных оценок</a:t>
            </a:r>
            <a:endParaRPr lang="ru-RU" sz="28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ru-RU" sz="2800" dirty="0"/>
              <a:t>Технологии интеллектуального управления транспортными средствами и </a:t>
            </a:r>
            <a:r>
              <a:rPr lang="ru-RU" sz="2800" dirty="0" smtClean="0"/>
              <a:t>потоками:</a:t>
            </a:r>
            <a:endParaRPr lang="ru-RU" sz="2800" dirty="0"/>
          </a:p>
          <a:p>
            <a:pPr lvl="0"/>
            <a:r>
              <a:rPr lang="ru-RU" sz="2800" dirty="0"/>
              <a:t>снижение удельных затрат на транспорте на 3-5% к 2025 г. и на 7-10% к 2035 г</a:t>
            </a:r>
            <a:r>
              <a:rPr lang="ru-RU" sz="2800" dirty="0" smtClean="0"/>
              <a:t>.</a:t>
            </a:r>
            <a:endParaRPr lang="ru-RU" sz="2800" dirty="0"/>
          </a:p>
          <a:p>
            <a:pPr lvl="0"/>
            <a:r>
              <a:rPr lang="ru-RU" sz="2800" dirty="0"/>
              <a:t>снижение количества ДТП на 5% к 2025 г. и на 10% к 2010 г</a:t>
            </a:r>
            <a:r>
              <a:rPr lang="ru-RU" sz="2800" dirty="0" smtClean="0"/>
              <a:t>.</a:t>
            </a:r>
            <a:endParaRPr lang="ru-RU" sz="2800" dirty="0"/>
          </a:p>
          <a:p>
            <a:pPr lvl="0"/>
            <a:r>
              <a:rPr lang="ru-RU" sz="2800" dirty="0"/>
              <a:t>снижение количества ДТП со смертельным исходом на 15-25% к 2025 г. и на 25-35% к 2035 г</a:t>
            </a:r>
            <a:r>
              <a:rPr lang="ru-RU" sz="2800" dirty="0" smtClean="0"/>
              <a:t>.</a:t>
            </a:r>
            <a:endParaRPr lang="ru-RU" sz="2800" dirty="0"/>
          </a:p>
          <a:p>
            <a:pPr lvl="0"/>
            <a:r>
              <a:rPr lang="ru-RU" sz="2800" dirty="0"/>
              <a:t>повышение пропускной способности транспортной системы (без увлечения </a:t>
            </a:r>
            <a:r>
              <a:rPr lang="ru-RU" sz="2800" dirty="0" smtClean="0"/>
              <a:t>капвложений</a:t>
            </a:r>
            <a:r>
              <a:rPr lang="ru-RU" sz="2800" dirty="0"/>
              <a:t>) на 10-15% и на 15-20% </a:t>
            </a:r>
            <a:r>
              <a:rPr lang="ru-RU" sz="2800" dirty="0" smtClean="0"/>
              <a:t>соответственно</a:t>
            </a:r>
            <a:endParaRPr lang="ru-RU" sz="2800" dirty="0"/>
          </a:p>
          <a:p>
            <a:pPr lvl="0"/>
            <a:r>
              <a:rPr lang="ru-RU" sz="2800" dirty="0"/>
              <a:t>сокращение среднего времени доставки в экономике на 5-10% и на 10-15% </a:t>
            </a:r>
            <a:r>
              <a:rPr lang="ru-RU" sz="2800" dirty="0" smtClean="0"/>
              <a:t>соответственно</a:t>
            </a:r>
            <a:endParaRPr lang="ru-RU" sz="2800" dirty="0"/>
          </a:p>
          <a:p>
            <a:r>
              <a:rPr lang="ru-RU" sz="2800" dirty="0"/>
              <a:t>снижение загрязнения транспортом окружающей среды на 5-10% и на 10-15% </a:t>
            </a:r>
            <a:r>
              <a:rPr lang="ru-RU" sz="2800" dirty="0" smtClean="0"/>
              <a:t>соответственно</a:t>
            </a:r>
          </a:p>
        </p:txBody>
      </p:sp>
      <p:pic>
        <p:nvPicPr>
          <p:cNvPr id="5" name="Picture 4" descr="CMASF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13398"/>
            <a:ext cx="395536" cy="44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3024" y="3937"/>
            <a:ext cx="1981200" cy="476250"/>
          </a:xfrm>
        </p:spPr>
        <p:txBody>
          <a:bodyPr/>
          <a:lstStyle/>
          <a:p>
            <a:fld id="{D54100C8-7E68-4E53-A97C-5629E2F86520}" type="slidenum">
              <a:rPr lang="ru-RU">
                <a:solidFill>
                  <a:srgbClr val="000000"/>
                </a:solidFill>
              </a:rPr>
              <a:pPr/>
              <a:t>11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3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116632"/>
            <a:ext cx="8245797" cy="93610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3200" b="1" dirty="0" smtClean="0"/>
              <a:t>Оценка косвенных </a:t>
            </a:r>
            <a:r>
              <a:rPr lang="ru-RU" sz="3200" b="1" dirty="0"/>
              <a:t>структурных </a:t>
            </a:r>
            <a:r>
              <a:rPr lang="ru-RU" sz="3200" b="1" dirty="0" smtClean="0"/>
              <a:t>эффектов:</a:t>
            </a:r>
            <a:br>
              <a:rPr lang="ru-RU" sz="3200" b="1" dirty="0" smtClean="0"/>
            </a:br>
            <a:r>
              <a:rPr lang="ru-RU" sz="3200" b="1" dirty="0" smtClean="0"/>
              <a:t>перевод экспертной оценки "на язык" МОБ</a:t>
            </a:r>
            <a:endParaRPr lang="ru-RU" sz="28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7606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ru-RU" sz="2800" dirty="0"/>
              <a:t>динамика количества ДТП со смертельным </a:t>
            </a:r>
            <a:r>
              <a:rPr lang="ru-RU" sz="2800" dirty="0" smtClean="0"/>
              <a:t>исходом</a:t>
            </a:r>
            <a:endParaRPr lang="ru-RU" sz="2800" dirty="0"/>
          </a:p>
        </p:txBody>
      </p:sp>
      <p:pic>
        <p:nvPicPr>
          <p:cNvPr id="5" name="Picture 4" descr="CMASF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13398"/>
            <a:ext cx="395536" cy="44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3024" y="3937"/>
            <a:ext cx="1981200" cy="476250"/>
          </a:xfrm>
        </p:spPr>
        <p:txBody>
          <a:bodyPr/>
          <a:lstStyle/>
          <a:p>
            <a:fld id="{D54100C8-7E68-4E53-A97C-5629E2F86520}" type="slidenum">
              <a:rPr lang="ru-RU">
                <a:solidFill>
                  <a:srgbClr val="000000"/>
                </a:solidFill>
              </a:rPr>
              <a:pPr/>
              <a:t>12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34437"/>
              </p:ext>
            </p:extLst>
          </p:nvPr>
        </p:nvGraphicFramePr>
        <p:xfrm>
          <a:off x="147638" y="1825625"/>
          <a:ext cx="82835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4" imgW="4559040" imgH="393480" progId="Equation.3">
                  <p:embed/>
                </p:oleObj>
              </mc:Choice>
              <mc:Fallback>
                <p:oleObj name="Equation" r:id="rId4" imgW="455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638" y="1825625"/>
                        <a:ext cx="8283575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06707"/>
              </p:ext>
            </p:extLst>
          </p:nvPr>
        </p:nvGraphicFramePr>
        <p:xfrm>
          <a:off x="468313" y="2832100"/>
          <a:ext cx="10855325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Document" r:id="rId6" imgW="9826145" imgH="3234601" progId="Word.Document.12">
                  <p:link/>
                </p:oleObj>
              </mc:Choice>
              <mc:Fallback>
                <p:oleObj name="Document" r:id="rId6" imgW="9826145" imgH="3234601" progId="Word.Documen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8313" y="2832100"/>
                        <a:ext cx="10855325" cy="357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8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116632"/>
            <a:ext cx="8245797" cy="936104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sz="3200" b="1" dirty="0" smtClean="0"/>
              <a:t>Оценка эффектов:</a:t>
            </a:r>
            <a:br>
              <a:rPr lang="ru-RU" sz="3200" b="1" dirty="0" smtClean="0"/>
            </a:br>
            <a:r>
              <a:rPr lang="ru-RU" sz="3200" b="1" dirty="0" smtClean="0"/>
              <a:t>"новая роботизация</a:t>
            </a:r>
            <a:r>
              <a:rPr lang="ru-RU" sz="3200" b="1" dirty="0"/>
              <a:t>" (производительность </a:t>
            </a:r>
            <a:r>
              <a:rPr lang="ru-RU" sz="3200" b="1" dirty="0" smtClean="0"/>
              <a:t>труда)</a:t>
            </a:r>
            <a:endParaRPr lang="ru-RU" sz="28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9685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800" dirty="0" smtClean="0"/>
              <a:t>Выстрелившая работа – </a:t>
            </a:r>
            <a:r>
              <a:rPr lang="en-US" sz="2800" dirty="0" smtClean="0"/>
              <a:t>Frey</a:t>
            </a:r>
            <a:r>
              <a:rPr lang="en-US" sz="2800" dirty="0"/>
              <a:t>, </a:t>
            </a:r>
            <a:r>
              <a:rPr lang="en-US" sz="2800" dirty="0" smtClean="0"/>
              <a:t>Osborne</a:t>
            </a:r>
            <a:r>
              <a:rPr lang="ru-RU" sz="2800" dirty="0" smtClean="0"/>
              <a:t> (</a:t>
            </a:r>
            <a:r>
              <a:rPr lang="en-US" sz="2800" dirty="0" smtClean="0"/>
              <a:t>2013</a:t>
            </a:r>
            <a:r>
              <a:rPr lang="ru-RU" sz="2800" dirty="0" smtClean="0"/>
              <a:t>)</a:t>
            </a:r>
            <a:endParaRPr lang="ru-RU" sz="2800" dirty="0"/>
          </a:p>
          <a:p>
            <a:pPr lvl="1"/>
            <a:r>
              <a:rPr lang="ru-RU" sz="2400" dirty="0" smtClean="0"/>
              <a:t>подход избыточно простой: </a:t>
            </a:r>
            <a:r>
              <a:rPr lang="ru-RU" sz="2400" dirty="0" err="1" smtClean="0"/>
              <a:t>логит</a:t>
            </a:r>
            <a:r>
              <a:rPr lang="ru-RU" sz="2400" dirty="0" smtClean="0"/>
              <a:t>-модель по 70 занятиям, распространение результатов на 702 занятия</a:t>
            </a:r>
            <a:endParaRPr lang="ru-RU" sz="2400" dirty="0"/>
          </a:p>
          <a:p>
            <a:pPr lvl="0"/>
            <a:r>
              <a:rPr lang="en-US" sz="2800" dirty="0" err="1" smtClean="0"/>
              <a:t>McKinsey&amp;Company</a:t>
            </a:r>
            <a:r>
              <a:rPr lang="en-US" sz="2800" dirty="0" smtClean="0"/>
              <a:t> [</a:t>
            </a:r>
            <a:r>
              <a:rPr lang="en-US" sz="2800" dirty="0" err="1" smtClean="0"/>
              <a:t>Manyika</a:t>
            </a:r>
            <a:r>
              <a:rPr lang="en-US" sz="2800" dirty="0" smtClean="0"/>
              <a:t> </a:t>
            </a:r>
            <a:r>
              <a:rPr lang="en-US" sz="2800" dirty="0"/>
              <a:t>et al, </a:t>
            </a:r>
            <a:r>
              <a:rPr lang="en-US" sz="2800" dirty="0" smtClean="0"/>
              <a:t>2017] – </a:t>
            </a:r>
            <a:r>
              <a:rPr lang="ru-RU" sz="2800" dirty="0" smtClean="0"/>
              <a:t>наиболее проработанная и свежая</a:t>
            </a:r>
          </a:p>
          <a:p>
            <a:pPr lvl="1"/>
            <a:r>
              <a:rPr lang="ru-RU" sz="2400" dirty="0" smtClean="0"/>
              <a:t>оценка </a:t>
            </a:r>
            <a:r>
              <a:rPr lang="ru-RU" sz="2400" dirty="0"/>
              <a:t>возможности автоматизации </a:t>
            </a:r>
            <a:r>
              <a:rPr lang="ru-RU" sz="2400" dirty="0" smtClean="0"/>
              <a:t>2000 видов активности</a:t>
            </a:r>
          </a:p>
          <a:p>
            <a:pPr lvl="1"/>
            <a:r>
              <a:rPr lang="ru-RU" sz="2400" dirty="0" smtClean="0"/>
              <a:t>на </a:t>
            </a:r>
            <a:r>
              <a:rPr lang="ru-RU" sz="2400" dirty="0"/>
              <a:t>основании анализа использования 18 человеческих </a:t>
            </a:r>
            <a:r>
              <a:rPr lang="ru-RU" sz="2400" dirty="0" smtClean="0"/>
              <a:t>способностей</a:t>
            </a:r>
          </a:p>
          <a:p>
            <a:pPr lvl="1"/>
            <a:r>
              <a:rPr lang="ru-RU" sz="2400" dirty="0" smtClean="0"/>
              <a:t>свёртка в 94 занятия</a:t>
            </a:r>
          </a:p>
          <a:p>
            <a:r>
              <a:rPr lang="en-US" sz="2800" dirty="0" err="1" smtClean="0"/>
              <a:t>Arntz</a:t>
            </a:r>
            <a:r>
              <a:rPr lang="ru-RU" sz="2800" dirty="0" smtClean="0"/>
              <a:t>, 2013</a:t>
            </a:r>
            <a:r>
              <a:rPr lang="en-US" sz="2800" dirty="0" smtClean="0"/>
              <a:t>, </a:t>
            </a:r>
            <a:r>
              <a:rPr lang="ru-RU" sz="2800" dirty="0" smtClean="0"/>
              <a:t>2017</a:t>
            </a:r>
            <a:endParaRPr lang="en-US" sz="2800" dirty="0" smtClean="0"/>
          </a:p>
          <a:p>
            <a:pPr lvl="1"/>
            <a:r>
              <a:rPr lang="ru-RU" sz="2400" dirty="0" smtClean="0"/>
              <a:t>оценка автоматизации выполняемых задач </a:t>
            </a:r>
          </a:p>
          <a:p>
            <a:pPr lvl="1"/>
            <a:r>
              <a:rPr lang="ru-RU" sz="2400" dirty="0" smtClean="0"/>
              <a:t>оценка структуры задач на уровне индивидуумов (</a:t>
            </a:r>
            <a:r>
              <a:rPr lang="en-US" sz="2400" dirty="0"/>
              <a:t>PIACC </a:t>
            </a:r>
            <a:r>
              <a:rPr lang="en-US" sz="2400" dirty="0" smtClean="0"/>
              <a:t>database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</a:t>
            </a:r>
            <a:r>
              <a:rPr lang="en-US" sz="2400" dirty="0"/>
              <a:t>for the International Assessment of Adult </a:t>
            </a:r>
            <a:r>
              <a:rPr lang="en-US" sz="2400" dirty="0" smtClean="0"/>
              <a:t>Competencies</a:t>
            </a:r>
            <a:r>
              <a:rPr lang="ru-RU" sz="2400" dirty="0" smtClean="0"/>
              <a:t>)</a:t>
            </a:r>
            <a:endParaRPr lang="ru-RU" sz="2400" dirty="0"/>
          </a:p>
          <a:p>
            <a:pPr lvl="0"/>
            <a:r>
              <a:rPr lang="ru-RU" sz="2800" dirty="0" smtClean="0"/>
              <a:t>ЦМАКП:</a:t>
            </a:r>
          </a:p>
          <a:p>
            <a:pPr lvl="1"/>
            <a:r>
              <a:rPr lang="ru-RU" sz="2400" dirty="0" smtClean="0"/>
              <a:t>для России реализованы все 3 подхода</a:t>
            </a:r>
          </a:p>
          <a:p>
            <a:pPr lvl="1"/>
            <a:r>
              <a:rPr lang="ru-RU" sz="2400" dirty="0" smtClean="0"/>
              <a:t>использование данных Росстата о структуре занятий</a:t>
            </a:r>
            <a:endParaRPr lang="ru-RU" sz="2400" dirty="0"/>
          </a:p>
        </p:txBody>
      </p:sp>
      <p:pic>
        <p:nvPicPr>
          <p:cNvPr id="5" name="Picture 4" descr="CMASF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13398"/>
            <a:ext cx="395536" cy="44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3024" y="3937"/>
            <a:ext cx="1981200" cy="476250"/>
          </a:xfrm>
        </p:spPr>
        <p:txBody>
          <a:bodyPr/>
          <a:lstStyle/>
          <a:p>
            <a:fld id="{D54100C8-7E68-4E53-A97C-5629E2F86520}" type="slidenum">
              <a:rPr lang="ru-RU">
                <a:solidFill>
                  <a:srgbClr val="000000"/>
                </a:solidFill>
              </a:rPr>
              <a:pPr/>
              <a:t>13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1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Видимые эффекты развития ИКТ </a:t>
            </a:r>
            <a:br>
              <a:rPr lang="ru-RU" dirty="0" smtClean="0"/>
            </a:br>
            <a:r>
              <a:rPr lang="ru-RU" sz="3600" dirty="0" smtClean="0"/>
              <a:t>(в рамках ПНРНТ, прирост ВДС)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565083"/>
              </p:ext>
            </p:extLst>
          </p:nvPr>
        </p:nvGraphicFramePr>
        <p:xfrm>
          <a:off x="323528" y="1340768"/>
          <a:ext cx="8280920" cy="5384760"/>
        </p:xfrm>
        <a:graphic>
          <a:graphicData uri="http://schemas.openxmlformats.org/drawingml/2006/table">
            <a:tbl>
              <a:tblPr firstRow="1" firstCol="1">
                <a:tableStyleId>{E8B1032C-EA38-4F05-BA0D-38AFFFC7BED3}</a:tableStyleId>
              </a:tblPr>
              <a:tblGrid>
                <a:gridCol w="5912100"/>
                <a:gridCol w="1174457"/>
                <a:gridCol w="1194363"/>
              </a:tblGrid>
              <a:tr h="162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млрд.руб</a:t>
                      </a:r>
                      <a:r>
                        <a:rPr lang="ru-RU" sz="1000" u="none" strike="noStrike" dirty="0">
                          <a:effectLst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темп роста, %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</a:rPr>
                        <a:t>ВСЕГО</a:t>
                      </a:r>
                      <a:endParaRPr lang="ru-RU" sz="1050" b="1" i="1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15 555</a:t>
                      </a:r>
                      <a:endParaRPr lang="ru-RU" sz="1100" b="1" i="1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121.3</a:t>
                      </a:r>
                      <a:endParaRPr lang="ru-RU" sz="1100" b="1" i="1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Сектор ИКТ в целом</a:t>
                      </a:r>
                      <a:endParaRPr lang="ru-RU" sz="1050" b="0" i="1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4 035</a:t>
                      </a:r>
                      <a:endParaRPr lang="ru-RU" sz="1100" b="0" i="1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288.0</a:t>
                      </a:r>
                      <a:endParaRPr lang="ru-RU" sz="1100" b="0" i="1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>
                    <a:solidFill>
                      <a:srgbClr val="FFC000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Сельское хозяйство, охота и лесное хозяйство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561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122.0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Рыболовство и рыбоводство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9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113.3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Добыча топливно-энергетических полезных ископаемых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330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105.2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Добыча полезных ископаемых,  кроме топливно-энергетических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86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113.5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Производство пищевых продуктов, включая напитки, и табака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433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128.3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Текстильное и швейное производство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138.4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Производство кожи, изделий из кожи и производство обуви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130.0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Обработка древесины и производство изделий из дерева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114.1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Целлюлозно-бумажное производство; издательская и полиграфическая деятельность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33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110.0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Производство кокса, нефтепродуктов и ядерных материалов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309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117.2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Химическое производство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404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150.0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Производство резиновых и пластмассовых изделий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91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155.6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Производство прочих неметаллических минеральных продуктов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87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120.0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Металлургическое производство и производство металлических изделий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662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139.0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Производство машин и оборудования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368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160.3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Производство электрооборудования, электронного и оптического оборудования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1 309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299.7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Производство транспортных средств и оборудования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327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132.3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Прочие производства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68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133.5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385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116.0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Строительство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1 262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122.6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Оптовая и розничная торговля; ремонт автотранспортных средств, бытовых изделий и предметов личного пользования; Гостиницы и рестораны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2 342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118.2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Транспорт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445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110.2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Связь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1 367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207.2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Образование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296</a:t>
                      </a:r>
                      <a:endParaRPr lang="ru-RU" sz="1100" b="0" i="0" u="none" strike="noStrike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114.5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Здравоохранение и предоставление социальных услуг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473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118.1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Предоставление прочих коммунальных, социальных и персональных услуг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103.2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Прочие виды деятельности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3 791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117.7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200" marR="7200" marT="3600" marB="360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736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116632"/>
            <a:ext cx="8245797" cy="93610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3200" b="1" dirty="0" smtClean="0"/>
              <a:t>Эффекты цифровизации: </a:t>
            </a:r>
            <a:br>
              <a:rPr lang="ru-RU" sz="3200" b="1" dirty="0" smtClean="0"/>
            </a:br>
            <a:r>
              <a:rPr lang="ru-RU" sz="3200" b="1" dirty="0" smtClean="0"/>
              <a:t>менее обсуждаемые вопросы</a:t>
            </a:r>
            <a:endParaRPr lang="ru-RU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5DD2C-AA68-49AB-8DD8-23A5FF5ECDAC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328592"/>
          </a:xfrm>
        </p:spPr>
        <p:txBody>
          <a:bodyPr>
            <a:normAutofit fontScale="92500" lnSpcReduction="10000"/>
          </a:bodyPr>
          <a:lstStyle/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Отток добавленной стоимости в компании-лидеры (для нас – это, видимо, отток из страны)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Дополнительные монопольные эффекты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"</a:t>
            </a:r>
            <a:r>
              <a:rPr lang="ru-RU" sz="2800" dirty="0" err="1" smtClean="0"/>
              <a:t>Сверхторгуемые</a:t>
            </a:r>
            <a:r>
              <a:rPr lang="ru-RU" sz="2800" dirty="0" smtClean="0"/>
              <a:t>" услуги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Ненужные сырьевые товары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Социокультурная трансформация и риски безопасности</a:t>
            </a:r>
          </a:p>
          <a:p>
            <a:pPr marL="757238" lvl="1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/>
              <a:t>персонифицированная пропаганда</a:t>
            </a:r>
          </a:p>
          <a:p>
            <a:pPr marL="757238" lvl="1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/>
              <a:t>удаленное образование – политические последствия?</a:t>
            </a:r>
          </a:p>
          <a:p>
            <a:pPr marL="757238" lvl="1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/>
              <a:t>роботизация войны – снижение порога начала военных действий</a:t>
            </a:r>
          </a:p>
          <a:p>
            <a:pPr marL="757238" lvl="1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/>
              <a:t>и т.п.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Проблема для России: почти не наш "пирог"?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2000" dirty="0"/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3379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Предположим, что импорт возрастёт </a:t>
            </a:r>
            <a:r>
              <a:rPr lang="ru-RU" sz="3600" dirty="0"/>
              <a:t>лишь </a:t>
            </a:r>
            <a:r>
              <a:rPr lang="ru-RU" sz="3600" dirty="0" smtClean="0"/>
              <a:t>до таких величин</a:t>
            </a:r>
            <a:endParaRPr lang="ru-RU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32551"/>
              </p:ext>
            </p:extLst>
          </p:nvPr>
        </p:nvGraphicFramePr>
        <p:xfrm>
          <a:off x="467544" y="1556792"/>
          <a:ext cx="8208912" cy="438320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6567130"/>
                <a:gridCol w="1641782"/>
              </a:tblGrid>
              <a:tr h="389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Сектор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Импорт / конечный спрос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88" marR="7088" marT="7088" marB="0" anchor="ctr"/>
                </a:tc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Оптовая и розничная </a:t>
                      </a:r>
                      <a:r>
                        <a:rPr lang="ru-RU" sz="1600" u="none" strike="noStrike" dirty="0" smtClean="0">
                          <a:effectLst/>
                        </a:rPr>
                        <a:t>торговля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Гостиницы и рестораны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Транспорт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Связь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Финансовая деятельность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Коммерческие услуги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Здравоохранение и предоставление социальных услуг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</a:tr>
              <a:tr h="768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Прочие коммунальные, социальные и персональные услуги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709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60" y="274638"/>
            <a:ext cx="8435280" cy="1066130"/>
          </a:xfrm>
        </p:spPr>
        <p:txBody>
          <a:bodyPr>
            <a:noAutofit/>
          </a:bodyPr>
          <a:lstStyle/>
          <a:p>
            <a:r>
              <a:rPr lang="ru-RU" sz="2000" dirty="0" smtClean="0"/>
              <a:t>Тогда в значительной части отраслей позитивный эффект от цифровизации окажется "съеден"*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17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309320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* Данные конкретные численные оценки – предварительные (не для цитирования)</a:t>
            </a:r>
            <a:endParaRPr lang="ru-RU" sz="1600" i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914370"/>
              </p:ext>
            </p:extLst>
          </p:nvPr>
        </p:nvGraphicFramePr>
        <p:xfrm>
          <a:off x="167484" y="1268760"/>
          <a:ext cx="8810620" cy="4695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Binary Worksheet" r:id="rId3" imgW="6281189" imgH="3348066" progId="Excel.SheetBinaryMacroEnabled.12">
                  <p:link/>
                </p:oleObj>
              </mc:Choice>
              <mc:Fallback>
                <p:oleObj name="Binary Worksheet" r:id="rId3" imgW="6281189" imgH="3348066" progId="Excel.SheetBinaryMacroEnabled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484" y="1268760"/>
                        <a:ext cx="8810620" cy="4695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07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60" y="274638"/>
            <a:ext cx="8435280" cy="106613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ИКТ + падение цен на нефть вследствие </a:t>
            </a:r>
            <a:br>
              <a:rPr lang="ru-RU" sz="2800" dirty="0" smtClean="0"/>
            </a:br>
            <a:r>
              <a:rPr lang="ru-RU" sz="2800" dirty="0" smtClean="0"/>
              <a:t>новых </a:t>
            </a:r>
            <a:r>
              <a:rPr lang="ru-RU" sz="2800" dirty="0" err="1" smtClean="0"/>
              <a:t>энерготехнологий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18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309320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* Данные конкретные численные оценки – предварительные (не для цитирования)</a:t>
            </a:r>
            <a:endParaRPr lang="ru-RU" sz="1600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14168"/>
              </p:ext>
            </p:extLst>
          </p:nvPr>
        </p:nvGraphicFramePr>
        <p:xfrm>
          <a:off x="107504" y="1268760"/>
          <a:ext cx="8793665" cy="4687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Binary Worksheet" r:id="rId3" imgW="6281189" imgH="3348066" progId="Excel.SheetBinaryMacroEnabled.12">
                  <p:link/>
                </p:oleObj>
              </mc:Choice>
              <mc:Fallback>
                <p:oleObj name="Binary Worksheet" r:id="rId3" imgW="6281189" imgH="3348066" progId="Excel.SheetBinaryMacroEnabled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268760"/>
                        <a:ext cx="8793665" cy="4687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2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79208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3200" b="1" dirty="0" smtClean="0"/>
              <a:t>Выводы для ТЭКа</a:t>
            </a:r>
            <a:endParaRPr lang="ru-RU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5DD2C-AA68-49AB-8DD8-23A5FF5ECDAC}" type="slidenum">
              <a:rPr lang="ru-RU" altLang="ru-RU" smtClean="0"/>
              <a:pPr/>
              <a:t>19</a:t>
            </a:fld>
            <a:endParaRPr lang="ru-RU" altLang="ru-RU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640960" cy="5544616"/>
          </a:xfrm>
        </p:spPr>
        <p:txBody>
          <a:bodyPr>
            <a:normAutofit/>
          </a:bodyPr>
          <a:lstStyle/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Вызовы перед многими крупными секторами и </a:t>
            </a:r>
            <a:r>
              <a:rPr lang="ru-RU" sz="2800" dirty="0" err="1" smtClean="0"/>
              <a:t>госуправлением</a:t>
            </a:r>
            <a:r>
              <a:rPr lang="ru-RU" sz="2800" dirty="0" smtClean="0"/>
              <a:t> – велики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В то же время, напрямую ТЭК оказывается задет чуть ли не в наименьшей степени</a:t>
            </a:r>
          </a:p>
          <a:p>
            <a:pPr marL="757238" lvl="1" indent="-357188"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/>
              <a:t>В основе – девальвация как фактор поддержания доходов и сохранение спроса по крайней мере "лет на 20"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Однако, с учётом ухудшения ситуации в других секторах, очень жёстко будет стоять вопрос разделения доходов с госбюджетом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715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 следам прозвучавших докладов</a:t>
            </a:r>
            <a:endParaRPr lang="ru-R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54666" cy="1152128"/>
          </a:xfrm>
          <a:prstGeom prst="roundRect">
            <a:avLst>
              <a:gd name="adj" fmla="val 10869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18000" rIns="36000" bIns="18000" anchor="ctr" anchorCtr="0"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800" dirty="0" smtClean="0"/>
              <a:t>Неопределённость, конечно, присутствует…</a:t>
            </a:r>
            <a:endParaRPr lang="en-US" sz="2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800" dirty="0" smtClean="0"/>
              <a:t>В части аккумуляторов многое, видимо, прояснится в самое ближайшее время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800" dirty="0" smtClean="0"/>
              <a:t>Но: очень много значат косвенные факторы и кросс-эффекты</a:t>
            </a:r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2</a:t>
            </a:fld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92" y="2881925"/>
            <a:ext cx="8700202" cy="36434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256490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Динамика и ориентиры плотности и стоимости энергии в аккумуляторах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7992" y="6525344"/>
            <a:ext cx="8110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Источник: </a:t>
            </a:r>
            <a:r>
              <a:rPr lang="en-US" sz="1200" i="1" dirty="0"/>
              <a:t>Global EV O</a:t>
            </a:r>
            <a:r>
              <a:rPr lang="en-US" sz="1200" i="1" dirty="0" smtClean="0"/>
              <a:t>utlook </a:t>
            </a:r>
            <a:r>
              <a:rPr lang="en-US" sz="1200" i="1" dirty="0"/>
              <a:t>2017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1155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60" y="2358008"/>
            <a:ext cx="84352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825913" y="1811213"/>
            <a:ext cx="3456384" cy="345638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5400" b="1" dirty="0" smtClean="0">
                <a:latin typeface="Arial Narrow" panose="020B0606020202030204" pitchFamily="34" charset="0"/>
              </a:rPr>
              <a:t>ИКТ</a:t>
            </a:r>
            <a:endParaRPr lang="ru-RU" sz="5400" b="1" dirty="0"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79208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Карта новых технологий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ru-RU" sz="2700" dirty="0" smtClean="0">
                <a:solidFill>
                  <a:schemeClr val="bg1">
                    <a:lumMod val="65000"/>
                  </a:schemeClr>
                </a:solidFill>
              </a:rPr>
              <a:t>очень приближённо</a:t>
            </a: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ru-RU" sz="27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89204" y="2852936"/>
            <a:ext cx="2119100" cy="2087952"/>
          </a:xfrm>
          <a:prstGeom prst="ellipse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3200" b="1" dirty="0" err="1" smtClean="0">
                <a:latin typeface="Arial Narrow" panose="020B0606020202030204" pitchFamily="34" charset="0"/>
              </a:rPr>
              <a:t>ФинТех</a:t>
            </a:r>
            <a:endParaRPr lang="ru-RU" sz="3200" b="1" dirty="0">
              <a:latin typeface="Arial Narrow" panose="020B060602020203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07904" y="836712"/>
            <a:ext cx="1875624" cy="18395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100" b="1" dirty="0" err="1" smtClean="0">
                <a:latin typeface="Arial Narrow" panose="020B0606020202030204" pitchFamily="34" charset="0"/>
              </a:rPr>
              <a:t>ЭнергоТех</a:t>
            </a:r>
            <a:endParaRPr lang="ru-RU" sz="3100" b="1" dirty="0">
              <a:latin typeface="Arial Narrow" panose="020B0606020202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23727" y="1268759"/>
            <a:ext cx="1916609" cy="1910325"/>
          </a:xfrm>
          <a:prstGeom prst="ellipse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Автономный транспорт</a:t>
            </a:r>
            <a:br>
              <a:rPr lang="ru-RU" b="1" dirty="0" smtClean="0">
                <a:latin typeface="Arial Narrow" panose="020B0606020202030204" pitchFamily="34" charset="0"/>
              </a:rPr>
            </a:b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001866" y="4365104"/>
            <a:ext cx="2082302" cy="2088008"/>
          </a:xfrm>
          <a:prstGeom prst="ellipse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Совместное потребление</a:t>
            </a:r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2200" y="4941168"/>
            <a:ext cx="2880320" cy="136536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NB: </a:t>
            </a:r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Много "разрушающих" технологий (!)</a:t>
            </a:r>
            <a:endParaRPr lang="ru-RU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b="1" smtClean="0">
                <a:latin typeface="Arial Narrow" panose="020B0606020202030204" pitchFamily="34" charset="0"/>
              </a:rPr>
              <a:t>3</a:t>
            </a:fld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95477" y="3438696"/>
            <a:ext cx="2370620" cy="2375704"/>
          </a:xfrm>
          <a:prstGeom prst="ellipse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400" b="1" dirty="0" err="1" smtClean="0">
                <a:latin typeface="Arial Narrow" panose="020B0606020202030204" pitchFamily="34" charset="0"/>
              </a:rPr>
              <a:t>BigData</a:t>
            </a:r>
            <a:r>
              <a:rPr lang="en-US" sz="2400" b="1" dirty="0" smtClean="0">
                <a:latin typeface="Arial Narrow" panose="020B0606020202030204" pitchFamily="34" charset="0"/>
              </a:rPr>
              <a:t/>
            </a:r>
            <a:br>
              <a:rPr lang="en-US" sz="2400" b="1" dirty="0" smtClean="0">
                <a:latin typeface="Arial Narrow" panose="020B0606020202030204" pitchFamily="34" charset="0"/>
              </a:rPr>
            </a:br>
            <a:r>
              <a:rPr lang="en-US" sz="2400" b="1" dirty="0" smtClean="0">
                <a:latin typeface="Arial Narrow" panose="020B0606020202030204" pitchFamily="34" charset="0"/>
              </a:rPr>
              <a:t>+</a:t>
            </a:r>
            <a:r>
              <a:rPr lang="ru-RU" sz="2400" b="1" dirty="0" smtClean="0">
                <a:latin typeface="Arial Narrow" panose="020B0606020202030204" pitchFamily="34" charset="0"/>
              </a:rPr>
              <a:t>новые алгоритмы</a:t>
            </a:r>
            <a:endParaRPr lang="en-US" sz="24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+</a:t>
            </a:r>
            <a:r>
              <a:rPr lang="ru-RU" sz="3200" b="1" dirty="0" smtClean="0">
                <a:latin typeface="Arial Narrow" panose="020B0606020202030204" pitchFamily="34" charset="0"/>
              </a:rPr>
              <a:t>ИИ</a:t>
            </a:r>
            <a:endParaRPr lang="ru-RU" sz="3200" b="1" dirty="0">
              <a:latin typeface="Arial Narrow" panose="020B0606020202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5536" y="3412744"/>
            <a:ext cx="1835695" cy="17444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Новые материалы </a:t>
            </a:r>
            <a:r>
              <a:rPr lang="en-US" sz="2000" b="1" dirty="0" smtClean="0">
                <a:latin typeface="Arial Narrow" panose="020B0606020202030204" pitchFamily="34" charset="0"/>
              </a:rPr>
              <a:t>(+3D </a:t>
            </a:r>
            <a:r>
              <a:rPr lang="ru-RU" sz="2000" b="1" dirty="0" smtClean="0">
                <a:latin typeface="Arial Narrow" panose="020B0606020202030204" pitchFamily="34" charset="0"/>
              </a:rPr>
              <a:t>печать</a:t>
            </a:r>
            <a:r>
              <a:rPr lang="en-US" sz="2000" b="1" dirty="0" smtClean="0">
                <a:latin typeface="Arial Narrow" panose="020B0606020202030204" pitchFamily="34" charset="0"/>
              </a:rPr>
              <a:t>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43608" y="2135109"/>
            <a:ext cx="2007035" cy="1888700"/>
          </a:xfrm>
          <a:prstGeom prst="ellipse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Новая роботизация</a:t>
            </a:r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427280" y="2420888"/>
            <a:ext cx="1496647" cy="1464217"/>
          </a:xfrm>
          <a:prstGeom prst="ellipse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Интернет вещей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44108" y="1340768"/>
            <a:ext cx="1656184" cy="165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ru-RU" sz="2000" b="1" dirty="0" err="1" smtClean="0">
                <a:latin typeface="Arial Narrow" panose="020B0606020202030204" pitchFamily="34" charset="0"/>
              </a:rPr>
              <a:t>АгроТех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804248" y="1298855"/>
            <a:ext cx="2232248" cy="22322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ru-RU" sz="3200" b="1" dirty="0" err="1" smtClean="0">
                <a:latin typeface="Arial Narrow" panose="020B0606020202030204" pitchFamily="34" charset="0"/>
              </a:rPr>
              <a:t>БиоТех</a:t>
            </a:r>
            <a:endParaRPr lang="ru-RU" sz="3200" b="1" dirty="0">
              <a:latin typeface="Arial Narrow" panose="020B060602020203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019899" y="5307088"/>
            <a:ext cx="1146198" cy="1156701"/>
          </a:xfrm>
          <a:prstGeom prst="ellipse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err="1" smtClean="0">
                <a:latin typeface="Arial Narrow" panose="020B0606020202030204" pitchFamily="34" charset="0"/>
              </a:rPr>
              <a:t>Допол</a:t>
            </a:r>
            <a:r>
              <a:rPr lang="ru-RU" sz="1500" b="1" dirty="0" smtClean="0">
                <a:latin typeface="Arial Narrow" panose="020B0606020202030204" pitchFamily="34" charset="0"/>
              </a:rPr>
              <a:t>. реальность</a:t>
            </a:r>
            <a:endParaRPr lang="ru-RU" sz="15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4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8256"/>
            <a:ext cx="8928992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 комплексности и пересечённости </a:t>
            </a:r>
            <a:r>
              <a:rPr lang="ru-RU" sz="3200" b="1" dirty="0" err="1" smtClean="0"/>
              <a:t>технонаправлений</a:t>
            </a:r>
            <a:r>
              <a:rPr lang="ru-RU" sz="3200" b="1" dirty="0" smtClean="0"/>
              <a:t> (1) </a:t>
            </a:r>
            <a:endParaRPr lang="ru-R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Прогрессирующих направлений – предостаточно</a:t>
            </a:r>
          </a:p>
          <a:p>
            <a:r>
              <a:rPr lang="ru-RU" dirty="0" smtClean="0"/>
              <a:t>Внутри направлений – пучки "</a:t>
            </a:r>
            <a:r>
              <a:rPr lang="ru-RU" dirty="0" err="1" smtClean="0"/>
              <a:t>новотеха</a:t>
            </a:r>
            <a:r>
              <a:rPr lang="ru-RU" dirty="0" smtClean="0"/>
              <a:t>"</a:t>
            </a:r>
            <a:endParaRPr lang="en-US" dirty="0" smtClean="0"/>
          </a:p>
          <a:p>
            <a:pPr lvl="1"/>
            <a:r>
              <a:rPr lang="ru-RU" dirty="0" smtClean="0"/>
              <a:t>накопители энергии: не только для транспорта, не только </a:t>
            </a:r>
            <a:r>
              <a:rPr lang="ru-RU" dirty="0" smtClean="0"/>
              <a:t>химические</a:t>
            </a:r>
            <a:endParaRPr lang="ru-RU" dirty="0" smtClean="0"/>
          </a:p>
          <a:p>
            <a:pPr lvl="1"/>
            <a:r>
              <a:rPr lang="ru-RU" dirty="0" smtClean="0"/>
              <a:t>источники энергии: "новые ВИЭ", "новые ископаемые",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"новое ретро" </a:t>
            </a:r>
            <a:r>
              <a:rPr lang="ru-RU" dirty="0" smtClean="0"/>
              <a:t>(атом, геотермальное тепло)</a:t>
            </a:r>
            <a:endParaRPr lang="en-US" dirty="0" smtClean="0"/>
          </a:p>
          <a:p>
            <a:r>
              <a:rPr lang="ru-RU" dirty="0" smtClean="0"/>
              <a:t>Сильное взаимовлияние (</a:t>
            </a:r>
            <a:r>
              <a:rPr lang="ru-RU" dirty="0" err="1" smtClean="0"/>
              <a:t>ИКТ+что-то</a:t>
            </a:r>
            <a:r>
              <a:rPr lang="ru-RU" dirty="0" smtClean="0"/>
              <a:t>, но не только)</a:t>
            </a:r>
          </a:p>
          <a:p>
            <a:pPr lvl="1"/>
            <a:r>
              <a:rPr lang="ru-RU" dirty="0" smtClean="0"/>
              <a:t>аккумуляторы → </a:t>
            </a:r>
            <a:r>
              <a:rPr lang="ru-RU" dirty="0"/>
              <a:t>роботизация</a:t>
            </a:r>
            <a:endParaRPr lang="ru-RU" dirty="0" smtClean="0"/>
          </a:p>
          <a:p>
            <a:pPr lvl="1"/>
            <a:r>
              <a:rPr lang="ru-RU" dirty="0"/>
              <a:t>КК → </a:t>
            </a:r>
            <a:r>
              <a:rPr lang="ru-RU" dirty="0" smtClean="0"/>
              <a:t>ИИ</a:t>
            </a:r>
          </a:p>
          <a:p>
            <a:pPr lvl="1"/>
            <a:r>
              <a:rPr lang="ru-RU" dirty="0" smtClean="0"/>
              <a:t>ИКТ </a:t>
            </a:r>
            <a:r>
              <a:rPr lang="ru-RU" dirty="0"/>
              <a:t>(в </a:t>
            </a:r>
            <a:r>
              <a:rPr lang="ru-RU" dirty="0" err="1"/>
              <a:t>т.ч</a:t>
            </a:r>
            <a:r>
              <a:rPr lang="ru-RU" dirty="0"/>
              <a:t>. ИИ</a:t>
            </a:r>
            <a:r>
              <a:rPr lang="ru-RU" dirty="0" smtClean="0"/>
              <a:t>), новые материалы </a:t>
            </a:r>
            <a:r>
              <a:rPr lang="ru-RU" dirty="0"/>
              <a:t>→ </a:t>
            </a:r>
            <a:r>
              <a:rPr lang="ru-RU" dirty="0" smtClean="0"/>
              <a:t>роботизация</a:t>
            </a:r>
          </a:p>
          <a:p>
            <a:pPr lvl="1"/>
            <a:r>
              <a:rPr lang="ru-RU" dirty="0"/>
              <a:t>дешёвая энергия → </a:t>
            </a:r>
            <a:r>
              <a:rPr lang="ru-RU" dirty="0" smtClean="0"/>
              <a:t>опреснение</a:t>
            </a:r>
            <a:endParaRPr lang="ru-RU" dirty="0" smtClean="0"/>
          </a:p>
          <a:p>
            <a:pPr lvl="1"/>
            <a:r>
              <a:rPr lang="ru-RU" dirty="0" smtClean="0"/>
              <a:t>смартфоны </a:t>
            </a:r>
            <a:r>
              <a:rPr lang="ru-RU" dirty="0"/>
              <a:t>→ </a:t>
            </a:r>
            <a:r>
              <a:rPr lang="ru-RU" dirty="0" smtClean="0"/>
              <a:t>широкий спектр применений </a:t>
            </a:r>
            <a:r>
              <a:rPr lang="ru-RU" dirty="0" smtClean="0"/>
              <a:t>(недоиспользован)</a:t>
            </a:r>
            <a:endParaRPr lang="ru-RU" dirty="0" smtClean="0"/>
          </a:p>
          <a:p>
            <a:pPr lvl="1"/>
            <a:r>
              <a:rPr lang="ru-RU" dirty="0" smtClean="0"/>
              <a:t>передача данных: супер-связность </a:t>
            </a:r>
            <a:r>
              <a:rPr lang="ru-RU" dirty="0"/>
              <a:t> → </a:t>
            </a:r>
            <a:r>
              <a:rPr lang="ru-RU" dirty="0" smtClean="0"/>
              <a:t>доступность ИИ</a:t>
            </a:r>
            <a:endParaRPr lang="ru-RU" dirty="0" smtClean="0"/>
          </a:p>
          <a:p>
            <a:pPr lvl="1"/>
            <a:r>
              <a:rPr lang="ru-RU" dirty="0" smtClean="0"/>
              <a:t>и т.д. и т.п.</a:t>
            </a:r>
            <a:endParaRPr lang="en-US" dirty="0" smtClean="0"/>
          </a:p>
          <a:p>
            <a:r>
              <a:rPr lang="ru-RU" dirty="0" smtClean="0"/>
              <a:t>Что-то где-то да "выстрелит" </a:t>
            </a:r>
            <a:r>
              <a:rPr lang="ru-RU" dirty="0"/>
              <a:t>(кол-во → </a:t>
            </a:r>
            <a:r>
              <a:rPr lang="ru-RU" dirty="0" smtClean="0"/>
              <a:t>качество)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2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8256"/>
            <a:ext cx="8928992" cy="92697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Сложность </a:t>
            </a:r>
            <a:r>
              <a:rPr lang="ru-RU" sz="3200" b="1" dirty="0"/>
              <a:t>оценки </a:t>
            </a:r>
            <a:r>
              <a:rPr lang="ru-RU" sz="3200" b="1" dirty="0" smtClean="0"/>
              <a:t>перспектив</a:t>
            </a:r>
            <a:endParaRPr lang="ru-R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Много пересекающихся направлений</a:t>
            </a:r>
          </a:p>
          <a:p>
            <a:r>
              <a:rPr lang="ru-RU" dirty="0" smtClean="0"/>
              <a:t>Много неопределённости с прогрессом внутри направлений</a:t>
            </a:r>
          </a:p>
          <a:p>
            <a:pPr lvl="1"/>
            <a:r>
              <a:rPr lang="ru-RU" dirty="0" smtClean="0"/>
              <a:t>те же аккумуляторы, ВИЭ и т.д.</a:t>
            </a:r>
          </a:p>
          <a:p>
            <a:r>
              <a:rPr lang="ru-RU" dirty="0" smtClean="0"/>
              <a:t>Много плохо понимаемых барьеров/триггеров</a:t>
            </a:r>
          </a:p>
          <a:p>
            <a:pPr lvl="1"/>
            <a:r>
              <a:rPr lang="ru-RU" dirty="0"/>
              <a:t>не </a:t>
            </a:r>
            <a:r>
              <a:rPr lang="ru-RU" dirty="0" smtClean="0"/>
              <a:t>выстрелили </a:t>
            </a:r>
            <a:r>
              <a:rPr lang="ru-RU" dirty="0"/>
              <a:t>(выгоды не перевесили издержки</a:t>
            </a:r>
            <a:r>
              <a:rPr lang="ru-RU" dirty="0" smtClean="0"/>
              <a:t>): </a:t>
            </a:r>
          </a:p>
          <a:p>
            <a:pPr lvl="2"/>
            <a:r>
              <a:rPr lang="ru-RU" dirty="0" smtClean="0"/>
              <a:t>как правило</a:t>
            </a:r>
            <a:r>
              <a:rPr lang="ru-RU" dirty="0"/>
              <a:t>, прогресс </a:t>
            </a:r>
            <a:r>
              <a:rPr lang="ru-RU" dirty="0" smtClean="0"/>
              <a:t>недостаточен </a:t>
            </a:r>
          </a:p>
          <a:p>
            <a:pPr lvl="3"/>
            <a:r>
              <a:rPr lang="ru-RU" dirty="0" err="1" smtClean="0"/>
              <a:t>термояд</a:t>
            </a:r>
            <a:r>
              <a:rPr lang="ru-RU" dirty="0" smtClean="0">
                <a:sym typeface="Wingdings" panose="05000000000000000000" pitchFamily="2" charset="2"/>
              </a:rPr>
              <a:t>, РБН, </a:t>
            </a:r>
            <a:r>
              <a:rPr lang="ru-RU" dirty="0" err="1" smtClean="0"/>
              <a:t>нанотехнологии</a:t>
            </a:r>
            <a:r>
              <a:rPr lang="ru-RU" dirty="0" smtClean="0"/>
              <a:t> (хотя где-то возможна реанимация) </a:t>
            </a:r>
            <a:endParaRPr lang="ru-RU" dirty="0" smtClean="0"/>
          </a:p>
          <a:p>
            <a:pPr lvl="2"/>
            <a:r>
              <a:rPr lang="ru-RU" dirty="0" smtClean="0"/>
              <a:t>видеосвязь (</a:t>
            </a:r>
            <a:r>
              <a:rPr lang="ru-RU" dirty="0" err="1" smtClean="0"/>
              <a:t>психобарьер</a:t>
            </a:r>
            <a:r>
              <a:rPr lang="ru-RU" dirty="0" smtClean="0"/>
              <a:t> + неявные выгоды</a:t>
            </a:r>
            <a:r>
              <a:rPr lang="ru-RU" b="1" dirty="0" smtClean="0"/>
              <a:t>?</a:t>
            </a:r>
            <a:r>
              <a:rPr lang="ru-RU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3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8256"/>
            <a:ext cx="8928992" cy="998984"/>
          </a:xfrm>
        </p:spPr>
        <p:txBody>
          <a:bodyPr>
            <a:noAutofit/>
          </a:bodyPr>
          <a:lstStyle/>
          <a:p>
            <a:r>
              <a:rPr lang="ru-RU" sz="2800" b="1" dirty="0"/>
              <a:t>Особая сложность </a:t>
            </a:r>
            <a:r>
              <a:rPr lang="ru-RU" sz="2800" b="1" dirty="0" smtClean="0"/>
              <a:t>оценки перспективы </a:t>
            </a:r>
            <a:r>
              <a:rPr lang="ru-RU" sz="2800" b="1" dirty="0" smtClean="0"/>
              <a:t>– </a:t>
            </a:r>
            <a:r>
              <a:rPr lang="ru-RU" sz="2800" b="1" dirty="0"/>
              <a:t>неопределённость с новыми моделями использования</a:t>
            </a:r>
            <a:endParaRPr lang="ru-R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будущее </a:t>
            </a:r>
            <a:r>
              <a:rPr lang="ru-RU" dirty="0" smtClean="0"/>
              <a:t>общественного/личного транспорта</a:t>
            </a:r>
          </a:p>
          <a:p>
            <a:pPr lvl="1"/>
            <a:r>
              <a:rPr lang="ru-RU" dirty="0" smtClean="0"/>
              <a:t>возможна сильная трансформация, но до какой степени?</a:t>
            </a:r>
          </a:p>
          <a:p>
            <a:r>
              <a:rPr lang="ru-RU" dirty="0" smtClean="0"/>
              <a:t>видеосвязь: а вдруг выстрелит </a:t>
            </a:r>
            <a:r>
              <a:rPr lang="en-US" dirty="0" smtClean="0"/>
              <a:t>AR/VR?</a:t>
            </a:r>
          </a:p>
          <a:p>
            <a:pPr lvl="1"/>
            <a:r>
              <a:rPr lang="ru-RU" dirty="0" smtClean="0"/>
              <a:t>бизнес-пассажиры – от 1/4 (ж/д) до 2/3 (авиа) дохода</a:t>
            </a:r>
          </a:p>
          <a:p>
            <a:r>
              <a:rPr lang="ru-RU" dirty="0" smtClean="0"/>
              <a:t>совместное потребление – каковы пределы?</a:t>
            </a:r>
          </a:p>
          <a:p>
            <a:pPr lvl="1"/>
            <a:r>
              <a:rPr lang="ru-RU" dirty="0" smtClean="0"/>
              <a:t>понимание </a:t>
            </a:r>
            <a:r>
              <a:rPr lang="ru-RU" dirty="0" err="1" smtClean="0"/>
              <a:t>психобарьеров</a:t>
            </a:r>
            <a:r>
              <a:rPr lang="ru-RU" dirty="0" smtClean="0"/>
              <a:t> и их пластичности – низкое</a:t>
            </a:r>
            <a:endParaRPr lang="ru-RU" dirty="0"/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новые данные: обеспечение приватности как барьер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что с генетикой? </a:t>
            </a:r>
            <a:r>
              <a:rPr lang="ru-RU" dirty="0"/>
              <a:t>(этический барьер, но </a:t>
            </a:r>
            <a:r>
              <a:rPr lang="ru-RU" u="sng" dirty="0"/>
              <a:t>не для всех</a:t>
            </a:r>
            <a:r>
              <a:rPr lang="ru-RU" dirty="0"/>
              <a:t>)</a:t>
            </a:r>
            <a:endParaRPr lang="ru-RU" dirty="0" smtClean="0"/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пределы </a:t>
            </a:r>
            <a:r>
              <a:rPr lang="ru-RU" dirty="0" smtClean="0"/>
              <a:t>ИИ</a:t>
            </a:r>
            <a:endParaRPr lang="ru-RU" dirty="0" smtClean="0"/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что будет с образованием и каковы культурные и политические последствия?</a:t>
            </a:r>
            <a:endParaRPr lang="ru-RU" dirty="0" smtClean="0"/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новые </a:t>
            </a:r>
            <a:r>
              <a:rPr lang="ru-RU" dirty="0" smtClean="0"/>
              <a:t>потребительские / социальные </a:t>
            </a:r>
            <a:r>
              <a:rPr lang="ru-RU" dirty="0" smtClean="0"/>
              <a:t>/ </a:t>
            </a:r>
            <a:r>
              <a:rPr lang="ru-RU" dirty="0"/>
              <a:t>поведенческие </a:t>
            </a:r>
            <a:r>
              <a:rPr lang="ru-RU" dirty="0" smtClean="0"/>
              <a:t>модели и/или последствия</a:t>
            </a:r>
          </a:p>
          <a:p>
            <a:pPr marL="757238" lvl="1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социальный рейтинг: смотрим на Китай</a:t>
            </a:r>
          </a:p>
          <a:p>
            <a:pPr marL="757238" lvl="1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смартфон </a:t>
            </a:r>
            <a:r>
              <a:rPr lang="ru-RU" dirty="0"/>
              <a:t>без ограничения контента ребёнку с 6-7 лет – </a:t>
            </a:r>
            <a:r>
              <a:rPr lang="ru-RU" dirty="0" smtClean="0"/>
              <a:t>каковы долгосрочные последствия? </a:t>
            </a:r>
            <a:r>
              <a:rPr lang="ru-RU" dirty="0"/>
              <a:t>(никто увидеть </a:t>
            </a:r>
            <a:r>
              <a:rPr lang="ru-RU" dirty="0" smtClean="0"/>
              <a:t>не </a:t>
            </a:r>
            <a:r>
              <a:rPr lang="ru-RU" dirty="0"/>
              <a:t>успел</a:t>
            </a:r>
            <a:r>
              <a:rPr lang="ru-RU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C84-D2DC-4CA3-8C33-DDD715F3B53A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9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79208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3200" b="1" dirty="0" smtClean="0"/>
              <a:t>Традиционная энергетика: всё очень "не очень"</a:t>
            </a:r>
            <a:endParaRPr lang="ru-RU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5DD2C-AA68-49AB-8DD8-23A5FF5ECDAC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496944" cy="5544616"/>
          </a:xfrm>
        </p:spPr>
        <p:txBody>
          <a:bodyPr>
            <a:normAutofit fontScale="85000" lnSpcReduction="20000"/>
          </a:bodyPr>
          <a:lstStyle/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Расширение </a:t>
            </a:r>
            <a:r>
              <a:rPr lang="ru-RU" sz="2800" dirty="0"/>
              <a:t>предложения </a:t>
            </a:r>
            <a:r>
              <a:rPr lang="ru-RU" sz="2800" dirty="0" smtClean="0"/>
              <a:t>энергоресурсов в мире</a:t>
            </a:r>
          </a:p>
          <a:p>
            <a:pPr marL="757238" lvl="1" indent="-357188">
              <a:spcBef>
                <a:spcPts val="0"/>
              </a:spcBef>
              <a:spcAft>
                <a:spcPts val="600"/>
              </a:spcAft>
            </a:pPr>
            <a:r>
              <a:rPr lang="ru-RU" sz="2400" dirty="0"/>
              <a:t>новые технологии добычи</a:t>
            </a:r>
          </a:p>
          <a:p>
            <a:pPr marL="757238" lvl="1" indent="-357188"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/>
              <a:t>"новые" страны 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Рост </a:t>
            </a:r>
            <a:r>
              <a:rPr lang="ru-RU" sz="2800" dirty="0" err="1"/>
              <a:t>энергоэффективности</a:t>
            </a:r>
            <a:r>
              <a:rPr lang="ru-RU" sz="2800" dirty="0"/>
              <a:t> может ускорится (всё те же ИКТ, но не только</a:t>
            </a:r>
            <a:r>
              <a:rPr lang="ru-RU" sz="2800" dirty="0" smtClean="0"/>
              <a:t>)</a:t>
            </a:r>
          </a:p>
          <a:p>
            <a:pPr marL="757238" lvl="1" indent="-357188"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/>
              <a:t>много факторов недоучтено (например, трансформация социальных и поведенческих моделей)</a:t>
            </a:r>
            <a:endParaRPr lang="ru-RU" sz="2400" dirty="0"/>
          </a:p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Климатическая политика</a:t>
            </a:r>
          </a:p>
          <a:p>
            <a:pPr marL="757238" lvl="1" indent="-357188"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/>
              <a:t>пусть даже в ущерб экономике, хотя НТП тут может помочь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Наконец, новые </a:t>
            </a:r>
            <a:r>
              <a:rPr lang="ru-RU" sz="2800" dirty="0" err="1" smtClean="0"/>
              <a:t>энерготехнологии</a:t>
            </a:r>
            <a:endParaRPr lang="ru-RU" sz="2800" dirty="0" smtClean="0"/>
          </a:p>
          <a:p>
            <a:pPr marL="757238" lvl="1" indent="-357188"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/>
              <a:t>аккумуляторы</a:t>
            </a:r>
            <a:r>
              <a:rPr lang="ru-RU" sz="2400" dirty="0" smtClean="0"/>
              <a:t>, ВИЭ и проч.)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endParaRPr lang="ru-RU" sz="2800" dirty="0" smtClean="0"/>
          </a:p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Итог</a:t>
            </a:r>
            <a:r>
              <a:rPr lang="ru-RU" sz="2800" dirty="0" smtClean="0"/>
              <a:t>: концепция пика спроса не позднее 2035-2040гг.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Вполне возможное: ускоренная капитализация, нефть "по 20-30</a:t>
            </a:r>
            <a:r>
              <a:rPr lang="en-US" sz="2800" dirty="0" smtClean="0"/>
              <a:t> $</a:t>
            </a:r>
            <a:r>
              <a:rPr lang="ru-RU" sz="2800" dirty="0" smtClean="0"/>
              <a:t>" к 2025-2030 гг. как реакция на отсутствие перспектив</a:t>
            </a:r>
          </a:p>
        </p:txBody>
      </p:sp>
    </p:spTree>
    <p:extLst>
      <p:ext uri="{BB962C8B-B14F-4D97-AF65-F5344CB8AC3E}">
        <p14:creationId xmlns:p14="http://schemas.microsoft.com/office/powerpoint/2010/main" val="130018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116632"/>
            <a:ext cx="8245797" cy="93610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3200" b="1" dirty="0" smtClean="0"/>
              <a:t>Оценка косвенных </a:t>
            </a:r>
            <a:r>
              <a:rPr lang="ru-RU" sz="3200" b="1" dirty="0"/>
              <a:t>структурных </a:t>
            </a:r>
            <a:r>
              <a:rPr lang="ru-RU" sz="3200" b="1" dirty="0" smtClean="0"/>
              <a:t>эффектов:</a:t>
            </a:r>
            <a:br>
              <a:rPr lang="ru-RU" sz="3200" b="1" dirty="0" smtClean="0"/>
            </a:br>
            <a:r>
              <a:rPr lang="ru-RU" sz="3200" b="1" dirty="0" smtClean="0"/>
              <a:t>концептуальный подход (сверху)</a:t>
            </a:r>
            <a:endParaRPr lang="ru-RU" sz="28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96855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/>
              <a:t>Рассмотрение влияние </a:t>
            </a:r>
            <a:r>
              <a:rPr lang="ru-RU" sz="2800" dirty="0"/>
              <a:t>технологического развития </a:t>
            </a:r>
            <a:r>
              <a:rPr lang="ru-RU" sz="2800" dirty="0" smtClean="0"/>
              <a:t>предлагается свести к трём важнейшим каналам:</a:t>
            </a: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u="sng" dirty="0" smtClean="0"/>
              <a:t>Ресурсный</a:t>
            </a:r>
            <a:r>
              <a:rPr lang="ru-RU" sz="2800" dirty="0" smtClean="0"/>
              <a:t>: изменение </a:t>
            </a:r>
            <a:r>
              <a:rPr lang="ru-RU" sz="2800" dirty="0"/>
              <a:t>ресурсной базы производственных процессов, а также использование большего количества свойств </a:t>
            </a:r>
            <a:r>
              <a:rPr lang="ru-RU" sz="2800" dirty="0" smtClean="0"/>
              <a:t>ресурсов</a:t>
            </a: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u="sng" dirty="0"/>
              <a:t>Процессный</a:t>
            </a:r>
            <a:r>
              <a:rPr lang="ru-RU" sz="2800" dirty="0"/>
              <a:t>: </a:t>
            </a:r>
            <a:r>
              <a:rPr lang="ru-RU" sz="2800" dirty="0" smtClean="0"/>
              <a:t>рост </a:t>
            </a:r>
            <a:r>
              <a:rPr lang="ru-RU" sz="2800" dirty="0"/>
              <a:t>эффективности </a:t>
            </a:r>
            <a:r>
              <a:rPr lang="ru-RU" sz="2800" dirty="0" smtClean="0"/>
              <a:t>преобразования ресурсов </a:t>
            </a:r>
            <a:r>
              <a:rPr lang="ru-RU" sz="2800" dirty="0"/>
              <a:t>(в широком смысле, включая рабочую силу и капитал</a:t>
            </a:r>
            <a:r>
              <a:rPr lang="ru-RU" sz="2800" dirty="0" smtClean="0"/>
              <a:t>) </a:t>
            </a:r>
            <a:r>
              <a:rPr lang="ru-RU" sz="2800" dirty="0"/>
              <a:t>в рамках технологических </a:t>
            </a:r>
            <a:r>
              <a:rPr lang="ru-RU" sz="2800" dirty="0" smtClean="0"/>
              <a:t>процессов</a:t>
            </a: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u="sng" dirty="0" smtClean="0"/>
              <a:t>«</a:t>
            </a:r>
            <a:r>
              <a:rPr lang="ru-RU" sz="2800" u="sng" dirty="0" err="1" smtClean="0"/>
              <a:t>Продуктный</a:t>
            </a:r>
            <a:r>
              <a:rPr lang="ru-RU" sz="2800" u="sng" dirty="0"/>
              <a:t>»</a:t>
            </a:r>
            <a:r>
              <a:rPr lang="ru-RU" sz="2800" dirty="0"/>
              <a:t>: </a:t>
            </a:r>
            <a:r>
              <a:rPr lang="ru-RU" sz="2800" dirty="0" smtClean="0"/>
              <a:t>улучшение существующих / создание новых потребительских </a:t>
            </a:r>
            <a:r>
              <a:rPr lang="ru-RU" sz="2800" dirty="0"/>
              <a:t>свойств продукции и </a:t>
            </a:r>
            <a:r>
              <a:rPr lang="ru-RU" sz="2800" dirty="0" smtClean="0"/>
              <a:t>услуг</a:t>
            </a:r>
          </a:p>
        </p:txBody>
      </p:sp>
      <p:pic>
        <p:nvPicPr>
          <p:cNvPr id="5" name="Picture 4" descr="CMASF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13398"/>
            <a:ext cx="395536" cy="44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3024" y="3937"/>
            <a:ext cx="1981200" cy="476250"/>
          </a:xfrm>
        </p:spPr>
        <p:txBody>
          <a:bodyPr/>
          <a:lstStyle/>
          <a:p>
            <a:fld id="{D54100C8-7E68-4E53-A97C-5629E2F86520}" type="slidenum">
              <a:rPr lang="ru-RU">
                <a:solidFill>
                  <a:srgbClr val="000000"/>
                </a:solidFill>
              </a:rPr>
              <a:pPr/>
              <a:t>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2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116632"/>
            <a:ext cx="8245797" cy="93610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3200" b="1" dirty="0" smtClean="0"/>
              <a:t>Оценка косвенных </a:t>
            </a:r>
            <a:r>
              <a:rPr lang="ru-RU" sz="3200" b="1" dirty="0"/>
              <a:t>структурных </a:t>
            </a:r>
            <a:r>
              <a:rPr lang="ru-RU" sz="3200" b="1" dirty="0" smtClean="0"/>
              <a:t>эффектов:</a:t>
            </a:r>
            <a:br>
              <a:rPr lang="ru-RU" sz="3200" b="1" dirty="0" smtClean="0"/>
            </a:br>
            <a:r>
              <a:rPr lang="ru-RU" sz="3200" b="1" dirty="0" smtClean="0"/>
              <a:t>концептуальный подход (снизу)</a:t>
            </a:r>
            <a:endParaRPr lang="ru-RU" sz="28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 smtClean="0"/>
              <a:t>Предлагается использование межотраслевого баланса (МОБ). Чем хорош:</a:t>
            </a:r>
          </a:p>
          <a:p>
            <a:pPr marL="357188" indent="-357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на входе:</a:t>
            </a:r>
          </a:p>
          <a:p>
            <a:pPr marL="757238" lvl="1" indent="-357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/>
              <a:t>технологические </a:t>
            </a:r>
            <a:r>
              <a:rPr lang="ru-RU" sz="2400" dirty="0" smtClean="0"/>
              <a:t>коэффициенты (сколько единиц продукции отрасли </a:t>
            </a:r>
            <a:r>
              <a:rPr lang="en-US" sz="2400" b="1" i="1" dirty="0" err="1" smtClean="0"/>
              <a:t>i</a:t>
            </a:r>
            <a:r>
              <a:rPr lang="en-US" sz="2400" dirty="0" smtClean="0"/>
              <a:t> </a:t>
            </a:r>
            <a:r>
              <a:rPr lang="ru-RU" sz="2400" dirty="0" smtClean="0"/>
              <a:t>требуется для производства единицы продукции отрасли </a:t>
            </a:r>
            <a:r>
              <a:rPr lang="en-US" sz="2400" b="1" i="1" dirty="0" smtClean="0"/>
              <a:t>j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marL="757238" lvl="1" indent="-357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/>
              <a:t>элементы конечного спроса (домохозяйства / госучреждения / некоммерческие организации / экспорт / импорт) по отраслям</a:t>
            </a:r>
          </a:p>
          <a:p>
            <a:pPr marL="357188" indent="-357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на выходе – динамика объёмов выпуска и произведённой добавленной стоимости</a:t>
            </a:r>
          </a:p>
          <a:p>
            <a:pPr marL="357188" indent="-357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имеется свежеприготовленный (опубликован Росстатом в 2017 г. для 2011 г.)</a:t>
            </a:r>
          </a:p>
        </p:txBody>
      </p:sp>
      <p:pic>
        <p:nvPicPr>
          <p:cNvPr id="5" name="Picture 4" descr="CMASF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13398"/>
            <a:ext cx="395536" cy="44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3024" y="3937"/>
            <a:ext cx="1981200" cy="476250"/>
          </a:xfrm>
        </p:spPr>
        <p:txBody>
          <a:bodyPr/>
          <a:lstStyle/>
          <a:p>
            <a:fld id="{D54100C8-7E68-4E53-A97C-5629E2F86520}" type="slidenum">
              <a:rPr lang="ru-RU">
                <a:solidFill>
                  <a:srgbClr val="000000"/>
                </a:solidFill>
              </a:rPr>
              <a:pPr/>
              <a:t>9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1259</Words>
  <Application>Microsoft Office PowerPoint</Application>
  <PresentationFormat>On-screen Show (4:3)</PresentationFormat>
  <Paragraphs>271</Paragraphs>
  <Slides>20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Office Theme</vt:lpstr>
      <vt:lpstr>\\Commd\P_CMASFProject\2017\2017_ФРИИ\Отчет\Отчет_с замечаниями.docx!OLE_LINK1</vt:lpstr>
      <vt:lpstr>E:\18\Conferences\2018-05\Forecast_MOB_2011_85.xlsb!Q![Forecast_MOB_2011_85.xlsb]Q Chart 1</vt:lpstr>
      <vt:lpstr>E:\18\Conferences\2018-05\Forecast_MOB_2011_85_EV.xlsb!Q![Forecast_MOB_2011_85_EV.xlsb]Q Chart 1</vt:lpstr>
      <vt:lpstr>Equation</vt:lpstr>
      <vt:lpstr>Электромобили как частный случай новой волны технологических изменений:  вызовы для ТЭК</vt:lpstr>
      <vt:lpstr>По следам прозвучавших докладов</vt:lpstr>
      <vt:lpstr>Карта новых технологий (очень приближённо)</vt:lpstr>
      <vt:lpstr>О комплексности и пересечённости технонаправлений (1) </vt:lpstr>
      <vt:lpstr>Сложность оценки перспектив</vt:lpstr>
      <vt:lpstr>Особая сложность оценки перспективы – неопределённость с новыми моделями использования</vt:lpstr>
      <vt:lpstr>Традиционная энергетика: всё очень "не очень"</vt:lpstr>
      <vt:lpstr>Оценка косвенных структурных эффектов: концептуальный подход (сверху)</vt:lpstr>
      <vt:lpstr>Оценка косвенных структурных эффектов: концептуальный подход (снизу)</vt:lpstr>
      <vt:lpstr>Оценка косвенных структурных эффектов: концептуальный подход (в середине)</vt:lpstr>
      <vt:lpstr>Оценка косвенных структурных эффектов: пример прямых экспертных оценок</vt:lpstr>
      <vt:lpstr>Оценка косвенных структурных эффектов: перевод экспертной оценки "на язык" МОБ</vt:lpstr>
      <vt:lpstr>Оценка эффектов: "новая роботизация" (производительность труда)</vt:lpstr>
      <vt:lpstr>Видимые эффекты развития ИКТ  (в рамках ПНРНТ, прирост ВДС)</vt:lpstr>
      <vt:lpstr>Эффекты цифровизации:  менее обсуждаемые вопросы</vt:lpstr>
      <vt:lpstr>Предположим, что импорт возрастёт лишь до таких величин</vt:lpstr>
      <vt:lpstr>Тогда в значительной части отраслей позитивный эффект от цифровизации окажется "съеден"*</vt:lpstr>
      <vt:lpstr>ИКТ + падение цен на нефть вследствие  новых энерготехнологий</vt:lpstr>
      <vt:lpstr>Выводы для ТЭКа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next 25 years</dc:title>
  <dc:creator>Vladimir Salnikov</dc:creator>
  <cp:lastModifiedBy>Vladimir Salnikov</cp:lastModifiedBy>
  <cp:revision>209</cp:revision>
  <dcterms:created xsi:type="dcterms:W3CDTF">2017-06-04T16:06:31Z</dcterms:created>
  <dcterms:modified xsi:type="dcterms:W3CDTF">2018-05-22T11:46:37Z</dcterms:modified>
</cp:coreProperties>
</file>