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/>
    <p:restoredTop sz="92781"/>
  </p:normalViewPr>
  <p:slideViewPr>
    <p:cSldViewPr snapToGrid="0" snapToObjects="1">
      <p:cViewPr varScale="1">
        <p:scale>
          <a:sx n="61" d="100"/>
          <a:sy n="61" d="100"/>
        </p:scale>
        <p:origin x="55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lienvercueil/Documents/Interventions%20hors%20INALCO/2017%2011%20IGDPE/WB%20Gross%20capital%20formationAPI_NE.GDI.TOTL.ZS_DS2_en_excel_v2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lienvercueil/Documents/Ecrits%20Recherche%202018/2018%204%20Moscou%20Se&#769;min%20Franco%20Russe%20et%20CCIFR/Graph%20Quarterly%20Machinery%20Imports%20and%20Investment%20CBR%202017%20Chapter%2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600" b="1">
                <a:solidFill>
                  <a:schemeClr val="tx1"/>
                </a:solidFill>
              </a:rPr>
              <a:t>GROSS</a:t>
            </a:r>
            <a:r>
              <a:rPr lang="fr-FR" sz="1600" b="1" baseline="0">
                <a:solidFill>
                  <a:schemeClr val="tx1"/>
                </a:solidFill>
              </a:rPr>
              <a:t> CAPITAL FORMATION IN % GDP</a:t>
            </a:r>
          </a:p>
          <a:p>
            <a:pPr>
              <a:defRPr sz="1600" b="1">
                <a:solidFill>
                  <a:schemeClr val="tx1"/>
                </a:solidFill>
              </a:defRPr>
            </a:pPr>
            <a:r>
              <a:rPr lang="fr-FR" sz="1600" b="1" baseline="0">
                <a:solidFill>
                  <a:schemeClr val="tx1"/>
                </a:solidFill>
              </a:rPr>
              <a:t>1999-2007 and 2008-2016</a:t>
            </a:r>
            <a:endParaRPr lang="fr-FR" sz="16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5.5467730098301721E-2"/>
                  <c:y val="5.30526563194072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/>
                      <a:t>BRAZIL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41-8D40-9DA7-96B3DE85A27E}"/>
                </c:ext>
              </c:extLst>
            </c:dLbl>
            <c:dLbl>
              <c:idx val="1"/>
              <c:layout>
                <c:manualLayout>
                  <c:x val="-0.23687423687423687"/>
                  <c:y val="2.11019929660023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/>
                      <a:t>CHINA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41-8D40-9DA7-96B3DE85A27E}"/>
                </c:ext>
              </c:extLst>
            </c:dLbl>
            <c:dLbl>
              <c:idx val="2"/>
              <c:layout>
                <c:manualLayout>
                  <c:x val="-0.21733821733821734"/>
                  <c:y val="-7.03399765533411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/>
                      <a:t>INDIA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41-8D40-9DA7-96B3DE85A27E}"/>
                </c:ext>
              </c:extLst>
            </c:dLbl>
            <c:dLbl>
              <c:idx val="3"/>
              <c:layout>
                <c:manualLayout>
                  <c:x val="5.750846613793531E-2"/>
                  <c:y val="-6.012206360175196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/>
                      <a:t>OECD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70955890166529"/>
                      <c:h val="8.00550651948130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341-8D40-9DA7-96B3DE85A27E}"/>
                </c:ext>
              </c:extLst>
            </c:dLbl>
            <c:dLbl>
              <c:idx val="4"/>
              <c:layout>
                <c:manualLayout>
                  <c:x val="-0.14376800001085255"/>
                  <c:y val="-6.70615894403324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/>
                      <a:t>RUSSIA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30914189152219"/>
                      <c:h val="7.59199576393656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341-8D40-9DA7-96B3DE85A27E}"/>
                </c:ext>
              </c:extLst>
            </c:dLbl>
            <c:dLbl>
              <c:idx val="5"/>
              <c:layout>
                <c:manualLayout>
                  <c:x val="7.2977792468946895E-2"/>
                  <c:y val="-4.9407128075127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/>
                      <a:t>WORLD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180986110062"/>
                      <c:h val="0.11913814984393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341-8D40-9DA7-96B3DE85A2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4">
                          <a:lumMod val="7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Feuil1!$D$18:$D$23</c:f>
              <c:numCache>
                <c:formatCode>General</c:formatCode>
                <c:ptCount val="6"/>
                <c:pt idx="0">
                  <c:v>18.010371624753311</c:v>
                </c:pt>
                <c:pt idx="1">
                  <c:v>38.911976384146001</c:v>
                </c:pt>
                <c:pt idx="2">
                  <c:v>33.181574071024215</c:v>
                </c:pt>
                <c:pt idx="3">
                  <c:v>23.049784693217582</c:v>
                </c:pt>
                <c:pt idx="4">
                  <c:v>20.299830171869566</c:v>
                </c:pt>
                <c:pt idx="5">
                  <c:v>24.401970646551732</c:v>
                </c:pt>
              </c:numCache>
            </c:numRef>
          </c:xVal>
          <c:yVal>
            <c:numRef>
              <c:f>Feuil1!$E$18:$E$23</c:f>
              <c:numCache>
                <c:formatCode>General</c:formatCode>
                <c:ptCount val="6"/>
                <c:pt idx="0">
                  <c:v>20.084422812800369</c:v>
                </c:pt>
                <c:pt idx="1">
                  <c:v>46.504585145395055</c:v>
                </c:pt>
                <c:pt idx="2">
                  <c:v>36.597453767513237</c:v>
                </c:pt>
                <c:pt idx="3">
                  <c:v>21.101896020753561</c:v>
                </c:pt>
                <c:pt idx="4">
                  <c:v>22.468109190449407</c:v>
                </c:pt>
                <c:pt idx="5">
                  <c:v>24.29505253814029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341-8D40-9DA7-96B3DE85A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8669200"/>
        <c:axId val="308437696"/>
      </c:scatterChart>
      <c:valAx>
        <c:axId val="308669200"/>
        <c:scaling>
          <c:orientation val="minMax"/>
          <c:max val="50"/>
          <c:min val="1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08437696"/>
        <c:crosses val="autoZero"/>
        <c:crossBetween val="midCat"/>
        <c:majorUnit val="1"/>
      </c:valAx>
      <c:valAx>
        <c:axId val="308437696"/>
        <c:scaling>
          <c:orientation val="minMax"/>
          <c:max val="50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08669200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Fixed Capital Investment, 2010-2017,</a:t>
            </a:r>
            <a:r>
              <a:rPr lang="en-US" sz="1600" b="1" baseline="0" dirty="0"/>
              <a:t> </a:t>
            </a:r>
          </a:p>
          <a:p>
            <a:pPr>
              <a:defRPr sz="1600" b="1"/>
            </a:pPr>
            <a:r>
              <a:rPr lang="en-US" sz="1600" b="1" dirty="0"/>
              <a:t>Quarterly Data</a:t>
            </a:r>
            <a:r>
              <a:rPr lang="en-US" sz="1600" b="1" baseline="0" dirty="0"/>
              <a:t> </a:t>
            </a:r>
            <a:r>
              <a:rPr lang="en-US" sz="1600" b="1" dirty="0"/>
              <a:t>(Index 100 : 2010Q4)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Feuil1!$Q$6</c:f>
              <c:strCache>
                <c:ptCount val="1"/>
                <c:pt idx="0">
                  <c:v>Fixed Capital Investment (Index 100 : 2010Q4)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Feuil1!$P$7:$P$32</c:f>
              <c:strCache>
                <c:ptCount val="26"/>
                <c:pt idx="0">
                  <c:v>2010 T4</c:v>
                </c:pt>
                <c:pt idx="1">
                  <c:v>2011T1</c:v>
                </c:pt>
                <c:pt idx="2">
                  <c:v>2011T2</c:v>
                </c:pt>
                <c:pt idx="3">
                  <c:v>2011T3</c:v>
                </c:pt>
                <c:pt idx="4">
                  <c:v>2011T4</c:v>
                </c:pt>
                <c:pt idx="5">
                  <c:v>2012T1</c:v>
                </c:pt>
                <c:pt idx="6">
                  <c:v>2012T2</c:v>
                </c:pt>
                <c:pt idx="7">
                  <c:v>2012T3</c:v>
                </c:pt>
                <c:pt idx="8">
                  <c:v>2012T4</c:v>
                </c:pt>
                <c:pt idx="9">
                  <c:v>2013T1</c:v>
                </c:pt>
                <c:pt idx="10">
                  <c:v>2013T2</c:v>
                </c:pt>
                <c:pt idx="11">
                  <c:v>2013T3</c:v>
                </c:pt>
                <c:pt idx="12">
                  <c:v>2013T4</c:v>
                </c:pt>
                <c:pt idx="13">
                  <c:v>2014T1</c:v>
                </c:pt>
                <c:pt idx="14">
                  <c:v>2014T2</c:v>
                </c:pt>
                <c:pt idx="15">
                  <c:v>2014T3</c:v>
                </c:pt>
                <c:pt idx="16">
                  <c:v>2014T4</c:v>
                </c:pt>
                <c:pt idx="17">
                  <c:v>2015T1</c:v>
                </c:pt>
                <c:pt idx="18">
                  <c:v>2015T2</c:v>
                </c:pt>
                <c:pt idx="19">
                  <c:v>2015T3</c:v>
                </c:pt>
                <c:pt idx="20">
                  <c:v>2015T4</c:v>
                </c:pt>
                <c:pt idx="21">
                  <c:v>2016T1</c:v>
                </c:pt>
                <c:pt idx="22">
                  <c:v>2016T2</c:v>
                </c:pt>
                <c:pt idx="23">
                  <c:v>2016T3</c:v>
                </c:pt>
                <c:pt idx="24">
                  <c:v>2016T4</c:v>
                </c:pt>
                <c:pt idx="25">
                  <c:v>2017T1</c:v>
                </c:pt>
              </c:strCache>
            </c:strRef>
          </c:cat>
          <c:val>
            <c:numRef>
              <c:f>Feuil1!$Q$7:$Q$32</c:f>
              <c:numCache>
                <c:formatCode>General</c:formatCode>
                <c:ptCount val="26"/>
                <c:pt idx="0">
                  <c:v>100</c:v>
                </c:pt>
                <c:pt idx="1">
                  <c:v>103.89999999999995</c:v>
                </c:pt>
                <c:pt idx="2" formatCode="0.0">
                  <c:v>112.00420351443661</c:v>
                </c:pt>
                <c:pt idx="3" formatCode="0.0">
                  <c:v>124.64126634311623</c:v>
                </c:pt>
                <c:pt idx="4" formatCode="0.0">
                  <c:v>143.08818777276196</c:v>
                </c:pt>
                <c:pt idx="5" formatCode="0.0">
                  <c:v>162.97744587317527</c:v>
                </c:pt>
                <c:pt idx="6" formatCode="0.0">
                  <c:v>180.2530551357315</c:v>
                </c:pt>
                <c:pt idx="7" formatCode="0.0">
                  <c:v>190.20293813603161</c:v>
                </c:pt>
                <c:pt idx="8" formatCode="0.0">
                  <c:v>196.28943215638455</c:v>
                </c:pt>
                <c:pt idx="9" formatCode="0.0">
                  <c:v>196.48572158854091</c:v>
                </c:pt>
                <c:pt idx="10" formatCode="0.0">
                  <c:v>194.18621090392628</c:v>
                </c:pt>
                <c:pt idx="11" formatCode="0.0">
                  <c:v>193.60365227121451</c:v>
                </c:pt>
                <c:pt idx="12" formatCode="0.0">
                  <c:v>194.37806765471396</c:v>
                </c:pt>
                <c:pt idx="13" formatCode="0.0">
                  <c:v>199.8336464924555</c:v>
                </c:pt>
                <c:pt idx="14" formatCode="0.0">
                  <c:v>205.57379455108452</c:v>
                </c:pt>
                <c:pt idx="15" formatCode="0.0">
                  <c:v>205.91039985500692</c:v>
                </c:pt>
                <c:pt idx="16" formatCode="0.0">
                  <c:v>193.53032505000988</c:v>
                </c:pt>
                <c:pt idx="17" formatCode="0.0">
                  <c:v>177.41207478703225</c:v>
                </c:pt>
                <c:pt idx="18" formatCode="0.0">
                  <c:v>159.19843172684054</c:v>
                </c:pt>
                <c:pt idx="19" formatCode="0.0">
                  <c:v>144.59208805775526</c:v>
                </c:pt>
                <c:pt idx="20" formatCode="0.0">
                  <c:v>133.68468551466177</c:v>
                </c:pt>
                <c:pt idx="21" formatCode="0.0">
                  <c:v>120.52188947490764</c:v>
                </c:pt>
                <c:pt idx="22" formatCode="0.0">
                  <c:v>108.93421081138982</c:v>
                </c:pt>
                <c:pt idx="23" formatCode="0.0">
                  <c:v>97.720841347295135</c:v>
                </c:pt>
                <c:pt idx="24" formatCode="0.0">
                  <c:v>92.1156987357612</c:v>
                </c:pt>
                <c:pt idx="25" formatCode="0.0">
                  <c:v>88.129526481641705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72-114C-A19E-DA747F095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6851136"/>
        <c:axId val="579122816"/>
      </c:barChart>
      <c:catAx>
        <c:axId val="6068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79122816"/>
        <c:crosses val="autoZero"/>
        <c:auto val="1"/>
        <c:lblAlgn val="ctr"/>
        <c:lblOffset val="100"/>
        <c:noMultiLvlLbl val="0"/>
      </c:catAx>
      <c:valAx>
        <c:axId val="57912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685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600" dirty="0" err="1">
                <a:solidFill>
                  <a:schemeClr val="tx1"/>
                </a:solidFill>
              </a:rPr>
              <a:t>Fixed</a:t>
            </a:r>
            <a:r>
              <a:rPr lang="fr-FR" sz="1600" dirty="0">
                <a:solidFill>
                  <a:schemeClr val="tx1"/>
                </a:solidFill>
              </a:rPr>
              <a:t> Capital Investment and Imports of </a:t>
            </a:r>
            <a:r>
              <a:rPr lang="fr-FR" sz="1600" dirty="0" err="1">
                <a:solidFill>
                  <a:schemeClr val="tx1"/>
                </a:solidFill>
              </a:rPr>
              <a:t>Machinery</a:t>
            </a:r>
            <a:r>
              <a:rPr lang="fr-FR" sz="1600" dirty="0">
                <a:solidFill>
                  <a:schemeClr val="tx1"/>
                </a:solidFill>
              </a:rPr>
              <a:t> and Equipement</a:t>
            </a:r>
            <a:r>
              <a:rPr lang="fr-FR" sz="1600" baseline="0" dirty="0">
                <a:solidFill>
                  <a:schemeClr val="tx1"/>
                </a:solidFill>
              </a:rPr>
              <a:t> (SITC 84) (2010-2017)</a:t>
            </a:r>
            <a:endParaRPr lang="fr-FR" sz="16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'Import and Investment 2010 2017'!$F$6</c:f>
              <c:strCache>
                <c:ptCount val="1"/>
                <c:pt idx="0">
                  <c:v>Fixed capital investment (100:2010Q4)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 and Investment 2010 2017'!$G$4:$AF$4</c:f>
              <c:strCache>
                <c:ptCount val="26"/>
                <c:pt idx="0">
                  <c:v> 2010-Q4</c:v>
                </c:pt>
                <c:pt idx="1">
                  <c:v> 2011-Q1</c:v>
                </c:pt>
                <c:pt idx="2">
                  <c:v> 2011-Q2</c:v>
                </c:pt>
                <c:pt idx="3">
                  <c:v> 2011-Q3</c:v>
                </c:pt>
                <c:pt idx="4">
                  <c:v> 2011-Q4</c:v>
                </c:pt>
                <c:pt idx="5">
                  <c:v> 2012-Q1</c:v>
                </c:pt>
                <c:pt idx="6">
                  <c:v> 2012-Q2</c:v>
                </c:pt>
                <c:pt idx="7">
                  <c:v> 2012-Q3</c:v>
                </c:pt>
                <c:pt idx="8">
                  <c:v> 2012-Q4</c:v>
                </c:pt>
                <c:pt idx="9">
                  <c:v> 2013-Q1</c:v>
                </c:pt>
                <c:pt idx="10">
                  <c:v> 2013-Q2</c:v>
                </c:pt>
                <c:pt idx="11">
                  <c:v> 2013-Q3</c:v>
                </c:pt>
                <c:pt idx="12">
                  <c:v> 2013-Q4</c:v>
                </c:pt>
                <c:pt idx="13">
                  <c:v> 2014-Q1</c:v>
                </c:pt>
                <c:pt idx="14">
                  <c:v> 2014-Q2</c:v>
                </c:pt>
                <c:pt idx="15">
                  <c:v> 2014-Q3</c:v>
                </c:pt>
                <c:pt idx="16">
                  <c:v> 2014-Q4</c:v>
                </c:pt>
                <c:pt idx="17">
                  <c:v> 2015-Q1</c:v>
                </c:pt>
                <c:pt idx="18">
                  <c:v> 2015-Q2</c:v>
                </c:pt>
                <c:pt idx="19">
                  <c:v> 2015-Q3</c:v>
                </c:pt>
                <c:pt idx="20">
                  <c:v> 2015-Q4</c:v>
                </c:pt>
                <c:pt idx="21">
                  <c:v> 2016-Q1</c:v>
                </c:pt>
                <c:pt idx="22">
                  <c:v> 2016-Q2</c:v>
                </c:pt>
                <c:pt idx="23">
                  <c:v> 2016-Q3</c:v>
                </c:pt>
                <c:pt idx="24">
                  <c:v> 2016-Q4</c:v>
                </c:pt>
                <c:pt idx="25">
                  <c:v> 2017-Q1</c:v>
                </c:pt>
              </c:strCache>
            </c:strRef>
          </c:cat>
          <c:val>
            <c:numRef>
              <c:f>'Import and Investment 2010 2017'!$G$6:$AF$6</c:f>
              <c:numCache>
                <c:formatCode>General</c:formatCode>
                <c:ptCount val="26"/>
                <c:pt idx="0">
                  <c:v>100</c:v>
                </c:pt>
                <c:pt idx="1">
                  <c:v>103.89999999999998</c:v>
                </c:pt>
                <c:pt idx="2">
                  <c:v>112.00420588926809</c:v>
                </c:pt>
                <c:pt idx="3">
                  <c:v>124.66069187385845</c:v>
                </c:pt>
                <c:pt idx="4">
                  <c:v>143.11049083842948</c:v>
                </c:pt>
                <c:pt idx="5">
                  <c:v>163.00284906497137</c:v>
                </c:pt>
                <c:pt idx="6">
                  <c:v>180.28116682620117</c:v>
                </c:pt>
                <c:pt idx="7">
                  <c:v>190.19664039849252</c:v>
                </c:pt>
                <c:pt idx="8">
                  <c:v>196.28293551517035</c:v>
                </c:pt>
                <c:pt idx="9">
                  <c:v>196.47922062093025</c:v>
                </c:pt>
                <c:pt idx="10">
                  <c:v>194.12147520226185</c:v>
                </c:pt>
                <c:pt idx="11">
                  <c:v>193.53911077665524</c:v>
                </c:pt>
                <c:pt idx="12">
                  <c:v>194.3132672197622</c:v>
                </c:pt>
                <c:pt idx="13">
                  <c:v>184.01466072867038</c:v>
                </c:pt>
                <c:pt idx="14">
                  <c:v>180.5183821748256</c:v>
                </c:pt>
                <c:pt idx="15">
                  <c:v>177.81060644220321</c:v>
                </c:pt>
                <c:pt idx="16">
                  <c:v>172.83190946182134</c:v>
                </c:pt>
                <c:pt idx="17">
                  <c:v>166.60996072119576</c:v>
                </c:pt>
                <c:pt idx="18">
                  <c:v>155.44709335287564</c:v>
                </c:pt>
                <c:pt idx="19">
                  <c:v>144.87669100488009</c:v>
                </c:pt>
                <c:pt idx="20">
                  <c:v>133.94781924482638</c:v>
                </c:pt>
                <c:pt idx="21">
                  <c:v>120.75911466058938</c:v>
                </c:pt>
                <c:pt idx="22">
                  <c:v>109.14862778161336</c:v>
                </c:pt>
                <c:pt idx="23">
                  <c:v>97.913186860915829</c:v>
                </c:pt>
                <c:pt idx="24">
                  <c:v>92.297011556461229</c:v>
                </c:pt>
                <c:pt idx="25">
                  <c:v>88.302993254978361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23-1042-924D-EB00FA8EF9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1236496"/>
        <c:axId val="1101388736"/>
      </c:barChart>
      <c:lineChart>
        <c:grouping val="standard"/>
        <c:varyColors val="0"/>
        <c:ser>
          <c:idx val="0"/>
          <c:order val="0"/>
          <c:tx>
            <c:strRef>
              <c:f>'Import and Investment 2010 2017'!$F$5</c:f>
              <c:strCache>
                <c:ptCount val="1"/>
                <c:pt idx="0">
                  <c:v>Import of Machinery and Equipments (100:2010Q4, rhs)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3"/>
            <c:dispRSqr val="1"/>
            <c:dispEq val="1"/>
            <c:trendlineLbl>
              <c:layout>
                <c:manualLayout>
                  <c:x val="-0.62293467716387141"/>
                  <c:y val="-0.3540937778389108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Polynomial Adjustment</a:t>
                    </a:r>
                  </a:p>
                  <a:p>
                    <a:pPr>
                      <a:defRPr/>
                    </a:pPr>
                    <a:r>
                      <a:rPr lang="en-US" baseline="0"/>
                      <a:t>y = 0,0278x</a:t>
                    </a:r>
                    <a:r>
                      <a:rPr lang="en-US" baseline="30000"/>
                      <a:t>3</a:t>
                    </a:r>
                    <a:r>
                      <a:rPr lang="en-US" baseline="0"/>
                      <a:t> - 1,2897x</a:t>
                    </a:r>
                    <a:r>
                      <a:rPr lang="en-US" baseline="30000"/>
                      <a:t>2</a:t>
                    </a:r>
                    <a:r>
                      <a:rPr lang="en-US" baseline="0"/>
                      <a:t> + 14,792x + 72,957</a:t>
                    </a:r>
                    <a:br>
                      <a:rPr lang="en-US" baseline="0"/>
                    </a:br>
                    <a:r>
                      <a:rPr lang="en-US" baseline="0"/>
                      <a:t>R² = 0,7039</a:t>
                    </a:r>
                    <a:endParaRPr lang="en-US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cat>
            <c:strRef>
              <c:f>'Import and Investment 2010 2017'!$G$4:$AF$4</c:f>
              <c:strCache>
                <c:ptCount val="26"/>
                <c:pt idx="0">
                  <c:v> 2010-Q4</c:v>
                </c:pt>
                <c:pt idx="1">
                  <c:v> 2011-Q1</c:v>
                </c:pt>
                <c:pt idx="2">
                  <c:v> 2011-Q2</c:v>
                </c:pt>
                <c:pt idx="3">
                  <c:v> 2011-Q3</c:v>
                </c:pt>
                <c:pt idx="4">
                  <c:v> 2011-Q4</c:v>
                </c:pt>
                <c:pt idx="5">
                  <c:v> 2012-Q1</c:v>
                </c:pt>
                <c:pt idx="6">
                  <c:v> 2012-Q2</c:v>
                </c:pt>
                <c:pt idx="7">
                  <c:v> 2012-Q3</c:v>
                </c:pt>
                <c:pt idx="8">
                  <c:v> 2012-Q4</c:v>
                </c:pt>
                <c:pt idx="9">
                  <c:v> 2013-Q1</c:v>
                </c:pt>
                <c:pt idx="10">
                  <c:v> 2013-Q2</c:v>
                </c:pt>
                <c:pt idx="11">
                  <c:v> 2013-Q3</c:v>
                </c:pt>
                <c:pt idx="12">
                  <c:v> 2013-Q4</c:v>
                </c:pt>
                <c:pt idx="13">
                  <c:v> 2014-Q1</c:v>
                </c:pt>
                <c:pt idx="14">
                  <c:v> 2014-Q2</c:v>
                </c:pt>
                <c:pt idx="15">
                  <c:v> 2014-Q3</c:v>
                </c:pt>
                <c:pt idx="16">
                  <c:v> 2014-Q4</c:v>
                </c:pt>
                <c:pt idx="17">
                  <c:v> 2015-Q1</c:v>
                </c:pt>
                <c:pt idx="18">
                  <c:v> 2015-Q2</c:v>
                </c:pt>
                <c:pt idx="19">
                  <c:v> 2015-Q3</c:v>
                </c:pt>
                <c:pt idx="20">
                  <c:v> 2015-Q4</c:v>
                </c:pt>
                <c:pt idx="21">
                  <c:v> 2016-Q1</c:v>
                </c:pt>
                <c:pt idx="22">
                  <c:v> 2016-Q2</c:v>
                </c:pt>
                <c:pt idx="23">
                  <c:v> 2016-Q3</c:v>
                </c:pt>
                <c:pt idx="24">
                  <c:v> 2016-Q4</c:v>
                </c:pt>
                <c:pt idx="25">
                  <c:v> 2017-Q1</c:v>
                </c:pt>
              </c:strCache>
            </c:strRef>
          </c:cat>
          <c:val>
            <c:numRef>
              <c:f>'Import and Investment 2010 2017'!$G$5:$AF$5</c:f>
              <c:numCache>
                <c:formatCode>General</c:formatCode>
                <c:ptCount val="26"/>
                <c:pt idx="0">
                  <c:v>100</c:v>
                </c:pt>
                <c:pt idx="1">
                  <c:v>79.393402476967083</c:v>
                </c:pt>
                <c:pt idx="2">
                  <c:v>110.64029647902605</c:v>
                </c:pt>
                <c:pt idx="3">
                  <c:v>122.31453337836315</c:v>
                </c:pt>
                <c:pt idx="4">
                  <c:v>123.17884511532365</c:v>
                </c:pt>
                <c:pt idx="5">
                  <c:v>101.46768701656148</c:v>
                </c:pt>
                <c:pt idx="6">
                  <c:v>121.50684339244312</c:v>
                </c:pt>
                <c:pt idx="7">
                  <c:v>119.25622464012841</c:v>
                </c:pt>
                <c:pt idx="8">
                  <c:v>129.35634259871074</c:v>
                </c:pt>
                <c:pt idx="9">
                  <c:v>101.55973713019655</c:v>
                </c:pt>
                <c:pt idx="10">
                  <c:v>118.7683525117999</c:v>
                </c:pt>
                <c:pt idx="11">
                  <c:v>118.69496693733508</c:v>
                </c:pt>
                <c:pt idx="12">
                  <c:v>125.67212734958645</c:v>
                </c:pt>
                <c:pt idx="13">
                  <c:v>93.808479639500263</c:v>
                </c:pt>
                <c:pt idx="14">
                  <c:v>115.96893267876921</c:v>
                </c:pt>
                <c:pt idx="15">
                  <c:v>109.63552755874676</c:v>
                </c:pt>
                <c:pt idx="16">
                  <c:v>99.244526672833757</c:v>
                </c:pt>
                <c:pt idx="17">
                  <c:v>61.100693883610909</c:v>
                </c:pt>
                <c:pt idx="18">
                  <c:v>66.284206765242814</c:v>
                </c:pt>
                <c:pt idx="19">
                  <c:v>72.87205491029107</c:v>
                </c:pt>
                <c:pt idx="20">
                  <c:v>71.967322372811083</c:v>
                </c:pt>
                <c:pt idx="21">
                  <c:v>50.915027401305508</c:v>
                </c:pt>
                <c:pt idx="22">
                  <c:v>66.801756163458251</c:v>
                </c:pt>
                <c:pt idx="23">
                  <c:v>87.808686841989285</c:v>
                </c:pt>
                <c:pt idx="24">
                  <c:v>82.934117766063437</c:v>
                </c:pt>
                <c:pt idx="25">
                  <c:v>66.423913451357137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23-1042-924D-EB00FA8EF9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4429248"/>
        <c:axId val="314047056"/>
      </c:lineChart>
      <c:catAx>
        <c:axId val="110123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1388736"/>
        <c:crosses val="autoZero"/>
        <c:auto val="1"/>
        <c:lblAlgn val="ctr"/>
        <c:lblOffset val="100"/>
        <c:noMultiLvlLbl val="0"/>
      </c:catAx>
      <c:valAx>
        <c:axId val="110138873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1236496"/>
        <c:crosses val="autoZero"/>
        <c:crossBetween val="between"/>
      </c:valAx>
      <c:valAx>
        <c:axId val="314047056"/>
        <c:scaling>
          <c:orientation val="minMax"/>
          <c:min val="3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4429248"/>
        <c:crosses val="max"/>
        <c:crossBetween val="between"/>
      </c:valAx>
      <c:catAx>
        <c:axId val="314429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4047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808260578290959E-2"/>
          <c:y val="0.84266001657667"/>
          <c:w val="0.91377281049832149"/>
          <c:h val="0.14148331439342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b="1">
                <a:solidFill>
                  <a:schemeClr val="tx1"/>
                </a:solidFill>
              </a:rPr>
              <a:t>Russian Quarterly Export,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fr-FR" b="1">
                <a:solidFill>
                  <a:schemeClr val="tx1"/>
                </a:solidFill>
              </a:rPr>
              <a:t>Investment</a:t>
            </a:r>
            <a:r>
              <a:rPr lang="fr-FR" b="1" baseline="0">
                <a:solidFill>
                  <a:schemeClr val="tx1"/>
                </a:solidFill>
              </a:rPr>
              <a:t> and Machinery imports</a:t>
            </a:r>
            <a:endParaRPr lang="fr-FR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5.6326029335178114E-2"/>
          <c:y val="9.7221494102228051E-2"/>
          <c:w val="0.84693162120776366"/>
          <c:h val="0.55245972693780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Feuil5!$B$4</c:f>
              <c:strCache>
                <c:ptCount val="1"/>
                <c:pt idx="0">
                  <c:v>Import of Machinery and Equipments (100:2010Q4)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Feuil5!$C$3:$AB$3</c:f>
              <c:strCache>
                <c:ptCount val="26"/>
                <c:pt idx="0">
                  <c:v> 2010-Q4</c:v>
                </c:pt>
                <c:pt idx="1">
                  <c:v> 2011-Q1</c:v>
                </c:pt>
                <c:pt idx="2">
                  <c:v> 2011-Q2</c:v>
                </c:pt>
                <c:pt idx="3">
                  <c:v> 2011-Q3</c:v>
                </c:pt>
                <c:pt idx="4">
                  <c:v> 2011-Q4</c:v>
                </c:pt>
                <c:pt idx="5">
                  <c:v> 2012-Q1</c:v>
                </c:pt>
                <c:pt idx="6">
                  <c:v> 2012-Q2</c:v>
                </c:pt>
                <c:pt idx="7">
                  <c:v> 2012-Q3</c:v>
                </c:pt>
                <c:pt idx="8">
                  <c:v> 2012-Q4</c:v>
                </c:pt>
                <c:pt idx="9">
                  <c:v> 2013-Q1</c:v>
                </c:pt>
                <c:pt idx="10">
                  <c:v> 2013-Q2</c:v>
                </c:pt>
                <c:pt idx="11">
                  <c:v> 2013-Q3</c:v>
                </c:pt>
                <c:pt idx="12">
                  <c:v> 2013-Q4</c:v>
                </c:pt>
                <c:pt idx="13">
                  <c:v> 2014-Q1</c:v>
                </c:pt>
                <c:pt idx="14">
                  <c:v> 2014-Q2</c:v>
                </c:pt>
                <c:pt idx="15">
                  <c:v> 2014-Q3</c:v>
                </c:pt>
                <c:pt idx="16">
                  <c:v> 2014-Q4</c:v>
                </c:pt>
                <c:pt idx="17">
                  <c:v> 2015-Q1</c:v>
                </c:pt>
                <c:pt idx="18">
                  <c:v> 2015-Q2</c:v>
                </c:pt>
                <c:pt idx="19">
                  <c:v> 2015-Q3</c:v>
                </c:pt>
                <c:pt idx="20">
                  <c:v> 2015-Q4</c:v>
                </c:pt>
                <c:pt idx="21">
                  <c:v> 2016-Q1</c:v>
                </c:pt>
                <c:pt idx="22">
                  <c:v> 2016-Q2</c:v>
                </c:pt>
                <c:pt idx="23">
                  <c:v> 2016-Q3</c:v>
                </c:pt>
                <c:pt idx="24">
                  <c:v> 2016-Q4</c:v>
                </c:pt>
                <c:pt idx="25">
                  <c:v> 2017-Q1</c:v>
                </c:pt>
              </c:strCache>
            </c:strRef>
          </c:cat>
          <c:val>
            <c:numRef>
              <c:f>Feuil5!$C$4:$AB$4</c:f>
              <c:numCache>
                <c:formatCode>General</c:formatCode>
                <c:ptCount val="26"/>
                <c:pt idx="0">
                  <c:v>100</c:v>
                </c:pt>
                <c:pt idx="1">
                  <c:v>79.393402476967083</c:v>
                </c:pt>
                <c:pt idx="2">
                  <c:v>110.64029647902605</c:v>
                </c:pt>
                <c:pt idx="3">
                  <c:v>122.31453337836315</c:v>
                </c:pt>
                <c:pt idx="4">
                  <c:v>123.17884511532365</c:v>
                </c:pt>
                <c:pt idx="5">
                  <c:v>101.46768701656148</c:v>
                </c:pt>
                <c:pt idx="6">
                  <c:v>121.50684339244312</c:v>
                </c:pt>
                <c:pt idx="7">
                  <c:v>119.25622464012841</c:v>
                </c:pt>
                <c:pt idx="8">
                  <c:v>129.35634259871074</c:v>
                </c:pt>
                <c:pt idx="9">
                  <c:v>101.55973713019655</c:v>
                </c:pt>
                <c:pt idx="10">
                  <c:v>118.7683525117999</c:v>
                </c:pt>
                <c:pt idx="11">
                  <c:v>118.69496693733508</c:v>
                </c:pt>
                <c:pt idx="12">
                  <c:v>125.67212734958645</c:v>
                </c:pt>
                <c:pt idx="13">
                  <c:v>93.808479639500263</c:v>
                </c:pt>
                <c:pt idx="14">
                  <c:v>115.96893267876921</c:v>
                </c:pt>
                <c:pt idx="15">
                  <c:v>109.63552755874676</c:v>
                </c:pt>
                <c:pt idx="16">
                  <c:v>99.244526672833757</c:v>
                </c:pt>
                <c:pt idx="17">
                  <c:v>61.100693883610909</c:v>
                </c:pt>
                <c:pt idx="18">
                  <c:v>66.284206765242814</c:v>
                </c:pt>
                <c:pt idx="19">
                  <c:v>72.87205491029107</c:v>
                </c:pt>
                <c:pt idx="20">
                  <c:v>71.967322372811083</c:v>
                </c:pt>
                <c:pt idx="21">
                  <c:v>50.915027401305508</c:v>
                </c:pt>
                <c:pt idx="22">
                  <c:v>66.801756163458251</c:v>
                </c:pt>
                <c:pt idx="23">
                  <c:v>87.808686841989285</c:v>
                </c:pt>
                <c:pt idx="24">
                  <c:v>82.934117766063437</c:v>
                </c:pt>
                <c:pt idx="25">
                  <c:v>66.423913451357137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4E-344F-B18F-043C02345C74}"/>
            </c:ext>
          </c:extLst>
        </c:ser>
        <c:ser>
          <c:idx val="1"/>
          <c:order val="1"/>
          <c:tx>
            <c:strRef>
              <c:f>Feuil5!$B$5</c:f>
              <c:strCache>
                <c:ptCount val="1"/>
                <c:pt idx="0">
                  <c:v>Fixed capital investment (100:2010Q4)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  <a:effectLst/>
          </c:spPr>
          <c:invertIfNegative val="0"/>
          <c:cat>
            <c:strRef>
              <c:f>Feuil5!$C$3:$AB$3</c:f>
              <c:strCache>
                <c:ptCount val="26"/>
                <c:pt idx="0">
                  <c:v> 2010-Q4</c:v>
                </c:pt>
                <c:pt idx="1">
                  <c:v> 2011-Q1</c:v>
                </c:pt>
                <c:pt idx="2">
                  <c:v> 2011-Q2</c:v>
                </c:pt>
                <c:pt idx="3">
                  <c:v> 2011-Q3</c:v>
                </c:pt>
                <c:pt idx="4">
                  <c:v> 2011-Q4</c:v>
                </c:pt>
                <c:pt idx="5">
                  <c:v> 2012-Q1</c:v>
                </c:pt>
                <c:pt idx="6">
                  <c:v> 2012-Q2</c:v>
                </c:pt>
                <c:pt idx="7">
                  <c:v> 2012-Q3</c:v>
                </c:pt>
                <c:pt idx="8">
                  <c:v> 2012-Q4</c:v>
                </c:pt>
                <c:pt idx="9">
                  <c:v> 2013-Q1</c:v>
                </c:pt>
                <c:pt idx="10">
                  <c:v> 2013-Q2</c:v>
                </c:pt>
                <c:pt idx="11">
                  <c:v> 2013-Q3</c:v>
                </c:pt>
                <c:pt idx="12">
                  <c:v> 2013-Q4</c:v>
                </c:pt>
                <c:pt idx="13">
                  <c:v> 2014-Q1</c:v>
                </c:pt>
                <c:pt idx="14">
                  <c:v> 2014-Q2</c:v>
                </c:pt>
                <c:pt idx="15">
                  <c:v> 2014-Q3</c:v>
                </c:pt>
                <c:pt idx="16">
                  <c:v> 2014-Q4</c:v>
                </c:pt>
                <c:pt idx="17">
                  <c:v> 2015-Q1</c:v>
                </c:pt>
                <c:pt idx="18">
                  <c:v> 2015-Q2</c:v>
                </c:pt>
                <c:pt idx="19">
                  <c:v> 2015-Q3</c:v>
                </c:pt>
                <c:pt idx="20">
                  <c:v> 2015-Q4</c:v>
                </c:pt>
                <c:pt idx="21">
                  <c:v> 2016-Q1</c:v>
                </c:pt>
                <c:pt idx="22">
                  <c:v> 2016-Q2</c:v>
                </c:pt>
                <c:pt idx="23">
                  <c:v> 2016-Q3</c:v>
                </c:pt>
                <c:pt idx="24">
                  <c:v> 2016-Q4</c:v>
                </c:pt>
                <c:pt idx="25">
                  <c:v> 2017-Q1</c:v>
                </c:pt>
              </c:strCache>
            </c:strRef>
          </c:cat>
          <c:val>
            <c:numRef>
              <c:f>Feuil5!$C$5:$AB$5</c:f>
              <c:numCache>
                <c:formatCode>General</c:formatCode>
                <c:ptCount val="26"/>
                <c:pt idx="0">
                  <c:v>100</c:v>
                </c:pt>
                <c:pt idx="1">
                  <c:v>103.89999999999998</c:v>
                </c:pt>
                <c:pt idx="2">
                  <c:v>112.00420588926809</c:v>
                </c:pt>
                <c:pt idx="3">
                  <c:v>124.66069187385845</c:v>
                </c:pt>
                <c:pt idx="4">
                  <c:v>143.11049083842948</c:v>
                </c:pt>
                <c:pt idx="5">
                  <c:v>163.00284906497137</c:v>
                </c:pt>
                <c:pt idx="6">
                  <c:v>180.28116682620117</c:v>
                </c:pt>
                <c:pt idx="7">
                  <c:v>190.19664039849252</c:v>
                </c:pt>
                <c:pt idx="8">
                  <c:v>196.28293551517035</c:v>
                </c:pt>
                <c:pt idx="9">
                  <c:v>196.47922062093025</c:v>
                </c:pt>
                <c:pt idx="10">
                  <c:v>194.12147520226185</c:v>
                </c:pt>
                <c:pt idx="11">
                  <c:v>193.53911077665524</c:v>
                </c:pt>
                <c:pt idx="12">
                  <c:v>194.3132672197622</c:v>
                </c:pt>
                <c:pt idx="13">
                  <c:v>184.01466072867038</c:v>
                </c:pt>
                <c:pt idx="14">
                  <c:v>180.5183821748256</c:v>
                </c:pt>
                <c:pt idx="15">
                  <c:v>177.81060644220321</c:v>
                </c:pt>
                <c:pt idx="16">
                  <c:v>172.83190946182134</c:v>
                </c:pt>
                <c:pt idx="17">
                  <c:v>166.60996072119576</c:v>
                </c:pt>
                <c:pt idx="18">
                  <c:v>155.44709335287564</c:v>
                </c:pt>
                <c:pt idx="19">
                  <c:v>144.87669100488009</c:v>
                </c:pt>
                <c:pt idx="20">
                  <c:v>133.94781924482638</c:v>
                </c:pt>
                <c:pt idx="21">
                  <c:v>120.75911466058938</c:v>
                </c:pt>
                <c:pt idx="22">
                  <c:v>109.14862778161336</c:v>
                </c:pt>
                <c:pt idx="23">
                  <c:v>97.913186860915829</c:v>
                </c:pt>
                <c:pt idx="24">
                  <c:v>92.297011556461229</c:v>
                </c:pt>
                <c:pt idx="25">
                  <c:v>88.302993254978361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4E-344F-B18F-043C02345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0965232"/>
        <c:axId val="1061891840"/>
      </c:barChart>
      <c:lineChart>
        <c:grouping val="standard"/>
        <c:varyColors val="0"/>
        <c:ser>
          <c:idx val="2"/>
          <c:order val="2"/>
          <c:tx>
            <c:strRef>
              <c:f>Feuil5!$B$6</c:f>
              <c:strCache>
                <c:ptCount val="1"/>
                <c:pt idx="0">
                  <c:v>Exports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Feuil5!$C$3:$AB$3</c:f>
              <c:strCache>
                <c:ptCount val="26"/>
                <c:pt idx="0">
                  <c:v> 2010-Q4</c:v>
                </c:pt>
                <c:pt idx="1">
                  <c:v> 2011-Q1</c:v>
                </c:pt>
                <c:pt idx="2">
                  <c:v> 2011-Q2</c:v>
                </c:pt>
                <c:pt idx="3">
                  <c:v> 2011-Q3</c:v>
                </c:pt>
                <c:pt idx="4">
                  <c:v> 2011-Q4</c:v>
                </c:pt>
                <c:pt idx="5">
                  <c:v> 2012-Q1</c:v>
                </c:pt>
                <c:pt idx="6">
                  <c:v> 2012-Q2</c:v>
                </c:pt>
                <c:pt idx="7">
                  <c:v> 2012-Q3</c:v>
                </c:pt>
                <c:pt idx="8">
                  <c:v> 2012-Q4</c:v>
                </c:pt>
                <c:pt idx="9">
                  <c:v> 2013-Q1</c:v>
                </c:pt>
                <c:pt idx="10">
                  <c:v> 2013-Q2</c:v>
                </c:pt>
                <c:pt idx="11">
                  <c:v> 2013-Q3</c:v>
                </c:pt>
                <c:pt idx="12">
                  <c:v> 2013-Q4</c:v>
                </c:pt>
                <c:pt idx="13">
                  <c:v> 2014-Q1</c:v>
                </c:pt>
                <c:pt idx="14">
                  <c:v> 2014-Q2</c:v>
                </c:pt>
                <c:pt idx="15">
                  <c:v> 2014-Q3</c:v>
                </c:pt>
                <c:pt idx="16">
                  <c:v> 2014-Q4</c:v>
                </c:pt>
                <c:pt idx="17">
                  <c:v> 2015-Q1</c:v>
                </c:pt>
                <c:pt idx="18">
                  <c:v> 2015-Q2</c:v>
                </c:pt>
                <c:pt idx="19">
                  <c:v> 2015-Q3</c:v>
                </c:pt>
                <c:pt idx="20">
                  <c:v> 2015-Q4</c:v>
                </c:pt>
                <c:pt idx="21">
                  <c:v> 2016-Q1</c:v>
                </c:pt>
                <c:pt idx="22">
                  <c:v> 2016-Q2</c:v>
                </c:pt>
                <c:pt idx="23">
                  <c:v> 2016-Q3</c:v>
                </c:pt>
                <c:pt idx="24">
                  <c:v> 2016-Q4</c:v>
                </c:pt>
                <c:pt idx="25">
                  <c:v> 2017-Q1</c:v>
                </c:pt>
              </c:strCache>
            </c:strRef>
          </c:cat>
          <c:val>
            <c:numRef>
              <c:f>Feuil5!$C$6:$AB$6</c:f>
              <c:numCache>
                <c:formatCode>General</c:formatCode>
                <c:ptCount val="26"/>
                <c:pt idx="0">
                  <c:v>100</c:v>
                </c:pt>
                <c:pt idx="1">
                  <c:v>100.8531614400048</c:v>
                </c:pt>
                <c:pt idx="2">
                  <c:v>119.22944583769115</c:v>
                </c:pt>
                <c:pt idx="3">
                  <c:v>116.09700496332586</c:v>
                </c:pt>
                <c:pt idx="4">
                  <c:v>129.02900467637764</c:v>
                </c:pt>
                <c:pt idx="5">
                  <c:v>118.12639220134606</c:v>
                </c:pt>
                <c:pt idx="6">
                  <c:v>116.91768125509894</c:v>
                </c:pt>
                <c:pt idx="7">
                  <c:v>112.46541621864017</c:v>
                </c:pt>
                <c:pt idx="8">
                  <c:v>124.91783909823924</c:v>
                </c:pt>
                <c:pt idx="9">
                  <c:v>113.90459417531083</c:v>
                </c:pt>
                <c:pt idx="10">
                  <c:v>115.3400817427957</c:v>
                </c:pt>
                <c:pt idx="11">
                  <c:v>118.35851849141572</c:v>
                </c:pt>
                <c:pt idx="12">
                  <c:v>127.10236763269936</c:v>
                </c:pt>
                <c:pt idx="13">
                  <c:v>110.44694169282322</c:v>
                </c:pt>
                <c:pt idx="14">
                  <c:v>119.69376324047538</c:v>
                </c:pt>
                <c:pt idx="15">
                  <c:v>113.41050607254937</c:v>
                </c:pt>
                <c:pt idx="16">
                  <c:v>99.533966597755395</c:v>
                </c:pt>
                <c:pt idx="17">
                  <c:v>75.079523880554333</c:v>
                </c:pt>
                <c:pt idx="18">
                  <c:v>82.453223979452076</c:v>
                </c:pt>
                <c:pt idx="19">
                  <c:v>71.395425192254962</c:v>
                </c:pt>
                <c:pt idx="20">
                  <c:v>71.328338256373129</c:v>
                </c:pt>
                <c:pt idx="21">
                  <c:v>55.25655560410852</c:v>
                </c:pt>
                <c:pt idx="22">
                  <c:v>61.655122353822598</c:v>
                </c:pt>
                <c:pt idx="23">
                  <c:v>64.640531064559966</c:v>
                </c:pt>
                <c:pt idx="24">
                  <c:v>75.479528216469021</c:v>
                </c:pt>
                <c:pt idx="25">
                  <c:v>75.189752987549653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4E-344F-B18F-043C02345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0965232"/>
        <c:axId val="1061891840"/>
      </c:lineChart>
      <c:catAx>
        <c:axId val="88096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61891840"/>
        <c:crosses val="autoZero"/>
        <c:auto val="1"/>
        <c:lblAlgn val="ctr"/>
        <c:lblOffset val="100"/>
        <c:noMultiLvlLbl val="0"/>
      </c:catAx>
      <c:valAx>
        <c:axId val="106189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8096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22270328255E-2"/>
          <c:y val="0.81502774078513096"/>
          <c:w val="0.9"/>
          <c:h val="0.16924477628858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/>
              <a:t>Import and</a:t>
            </a:r>
            <a:r>
              <a:rPr lang="fr-FR" sz="1800" b="1" baseline="0"/>
              <a:t> Investment at the regional level </a:t>
            </a:r>
          </a:p>
          <a:p>
            <a:pPr>
              <a:defRPr sz="1800" b="1"/>
            </a:pPr>
            <a:r>
              <a:rPr lang="fr-FR" sz="1800" b="1" baseline="0"/>
              <a:t>(2016, logaritmic scales)</a:t>
            </a:r>
            <a:endParaRPr lang="fr-FR" sz="1800" b="1"/>
          </a:p>
        </c:rich>
      </c:tx>
      <c:layout>
        <c:manualLayout>
          <c:xMode val="edge"/>
          <c:yMode val="edge"/>
          <c:x val="0.29774855345992018"/>
          <c:y val="4.80167014613778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4675051534584233"/>
          <c:y val="0.16766261732941001"/>
          <c:w val="0.79627291520321963"/>
          <c:h val="0.7467107039661123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7633161255004806"/>
                  <c:y val="-3.231486199924383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 dirty="0"/>
                      <a:t>OLS Regression</a:t>
                    </a:r>
                  </a:p>
                  <a:p>
                    <a:pPr>
                      <a:defRPr sz="1400" b="1"/>
                    </a:pPr>
                    <a:r>
                      <a:rPr lang="en-US" sz="1400" b="1" baseline="0" dirty="0"/>
                      <a:t>y = 0,0094x - 627</a:t>
                    </a:r>
                    <a:br>
                      <a:rPr lang="en-US" sz="1400" b="1" baseline="0" dirty="0"/>
                    </a:br>
                    <a:r>
                      <a:rPr lang="en-US" sz="1400" b="1" baseline="0" dirty="0"/>
                      <a:t>R² = 0,50</a:t>
                    </a:r>
                    <a:endParaRPr lang="en-US" sz="1400" b="1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xVal>
            <c:numRef>
              <c:f>Imports!$F$96:$F$177</c:f>
              <c:numCache>
                <c:formatCode>General</c:formatCode>
                <c:ptCount val="82"/>
                <c:pt idx="0">
                  <c:v>143802</c:v>
                </c:pt>
                <c:pt idx="1">
                  <c:v>68320</c:v>
                </c:pt>
                <c:pt idx="2">
                  <c:v>78456</c:v>
                </c:pt>
                <c:pt idx="3">
                  <c:v>270999</c:v>
                </c:pt>
                <c:pt idx="4">
                  <c:v>22616</c:v>
                </c:pt>
                <c:pt idx="5">
                  <c:v>80081</c:v>
                </c:pt>
                <c:pt idx="6">
                  <c:v>26474</c:v>
                </c:pt>
                <c:pt idx="7">
                  <c:v>89662</c:v>
                </c:pt>
                <c:pt idx="8">
                  <c:v>128011</c:v>
                </c:pt>
                <c:pt idx="9">
                  <c:v>634692</c:v>
                </c:pt>
                <c:pt idx="10">
                  <c:v>47873</c:v>
                </c:pt>
                <c:pt idx="11">
                  <c:v>51070</c:v>
                </c:pt>
                <c:pt idx="12">
                  <c:v>59899</c:v>
                </c:pt>
                <c:pt idx="13">
                  <c:v>106829</c:v>
                </c:pt>
                <c:pt idx="14">
                  <c:v>89642</c:v>
                </c:pt>
                <c:pt idx="15">
                  <c:v>112561</c:v>
                </c:pt>
                <c:pt idx="16">
                  <c:v>81915</c:v>
                </c:pt>
                <c:pt idx="17">
                  <c:v>1703085</c:v>
                </c:pt>
                <c:pt idx="18">
                  <c:v>35340</c:v>
                </c:pt>
                <c:pt idx="19">
                  <c:v>200437</c:v>
                </c:pt>
                <c:pt idx="20">
                  <c:v>175900</c:v>
                </c:pt>
                <c:pt idx="21">
                  <c:v>120593</c:v>
                </c:pt>
                <c:pt idx="22">
                  <c:v>78164</c:v>
                </c:pt>
                <c:pt idx="23">
                  <c:v>262074</c:v>
                </c:pt>
                <c:pt idx="24">
                  <c:v>101069</c:v>
                </c:pt>
                <c:pt idx="25">
                  <c:v>77690</c:v>
                </c:pt>
                <c:pt idx="26">
                  <c:v>27266</c:v>
                </c:pt>
                <c:pt idx="27">
                  <c:v>582306</c:v>
                </c:pt>
                <c:pt idx="28">
                  <c:v>15391</c:v>
                </c:pt>
                <c:pt idx="29">
                  <c:v>13510</c:v>
                </c:pt>
                <c:pt idx="30">
                  <c:v>52965</c:v>
                </c:pt>
                <c:pt idx="31">
                  <c:v>428972</c:v>
                </c:pt>
                <c:pt idx="32">
                  <c:v>118625</c:v>
                </c:pt>
                <c:pt idx="33">
                  <c:v>181485</c:v>
                </c:pt>
                <c:pt idx="34">
                  <c:v>287413</c:v>
                </c:pt>
                <c:pt idx="35">
                  <c:v>12087</c:v>
                </c:pt>
                <c:pt idx="36">
                  <c:v>209843</c:v>
                </c:pt>
                <c:pt idx="37">
                  <c:v>19970</c:v>
                </c:pt>
                <c:pt idx="38">
                  <c:v>35118</c:v>
                </c:pt>
                <c:pt idx="39">
                  <c:v>19899</c:v>
                </c:pt>
                <c:pt idx="40">
                  <c:v>27420</c:v>
                </c:pt>
                <c:pt idx="41">
                  <c:v>61980</c:v>
                </c:pt>
                <c:pt idx="42">
                  <c:v>110728</c:v>
                </c:pt>
                <c:pt idx="43">
                  <c:v>360946</c:v>
                </c:pt>
                <c:pt idx="44">
                  <c:v>27204</c:v>
                </c:pt>
                <c:pt idx="45">
                  <c:v>52854</c:v>
                </c:pt>
                <c:pt idx="46">
                  <c:v>642494</c:v>
                </c:pt>
                <c:pt idx="47">
                  <c:v>85406</c:v>
                </c:pt>
                <c:pt idx="48">
                  <c:v>49584</c:v>
                </c:pt>
                <c:pt idx="49">
                  <c:v>237014</c:v>
                </c:pt>
                <c:pt idx="50">
                  <c:v>53052</c:v>
                </c:pt>
                <c:pt idx="51">
                  <c:v>219658</c:v>
                </c:pt>
                <c:pt idx="52">
                  <c:v>164971</c:v>
                </c:pt>
                <c:pt idx="53">
                  <c:v>65030</c:v>
                </c:pt>
                <c:pt idx="54">
                  <c:v>256774</c:v>
                </c:pt>
                <c:pt idx="55">
                  <c:v>145157</c:v>
                </c:pt>
                <c:pt idx="56">
                  <c:v>68878</c:v>
                </c:pt>
                <c:pt idx="57">
                  <c:v>28573</c:v>
                </c:pt>
                <c:pt idx="58">
                  <c:v>345812</c:v>
                </c:pt>
                <c:pt idx="59">
                  <c:v>2162770</c:v>
                </c:pt>
                <c:pt idx="60">
                  <c:v>193817</c:v>
                </c:pt>
                <c:pt idx="61">
                  <c:v>12338</c:v>
                </c:pt>
                <c:pt idx="62">
                  <c:v>30812</c:v>
                </c:pt>
                <c:pt idx="63">
                  <c:v>8556</c:v>
                </c:pt>
                <c:pt idx="64">
                  <c:v>26766</c:v>
                </c:pt>
                <c:pt idx="65">
                  <c:v>75285</c:v>
                </c:pt>
                <c:pt idx="66">
                  <c:v>84016</c:v>
                </c:pt>
                <c:pt idx="67">
                  <c:v>419060</c:v>
                </c:pt>
                <c:pt idx="68">
                  <c:v>258493</c:v>
                </c:pt>
                <c:pt idx="69">
                  <c:v>156835</c:v>
                </c:pt>
                <c:pt idx="70">
                  <c:v>143500</c:v>
                </c:pt>
                <c:pt idx="71">
                  <c:v>88103</c:v>
                </c:pt>
                <c:pt idx="72">
                  <c:v>101575</c:v>
                </c:pt>
                <c:pt idx="73">
                  <c:v>275273</c:v>
                </c:pt>
                <c:pt idx="74">
                  <c:v>33344</c:v>
                </c:pt>
                <c:pt idx="75">
                  <c:v>123500</c:v>
                </c:pt>
                <c:pt idx="76">
                  <c:v>115078</c:v>
                </c:pt>
                <c:pt idx="77">
                  <c:v>128483</c:v>
                </c:pt>
                <c:pt idx="78">
                  <c:v>38888</c:v>
                </c:pt>
                <c:pt idx="79">
                  <c:v>247986</c:v>
                </c:pt>
                <c:pt idx="80">
                  <c:v>12859</c:v>
                </c:pt>
                <c:pt idx="81">
                  <c:v>9746</c:v>
                </c:pt>
              </c:numCache>
            </c:numRef>
          </c:xVal>
          <c:yVal>
            <c:numRef>
              <c:f>Imports!$G$96:$G$177</c:f>
              <c:numCache>
                <c:formatCode>General</c:formatCode>
                <c:ptCount val="82"/>
                <c:pt idx="0">
                  <c:v>437.1</c:v>
                </c:pt>
                <c:pt idx="1">
                  <c:v>195</c:v>
                </c:pt>
                <c:pt idx="2">
                  <c:v>223.6</c:v>
                </c:pt>
                <c:pt idx="3">
                  <c:v>450.3</c:v>
                </c:pt>
                <c:pt idx="4">
                  <c:v>65.8</c:v>
                </c:pt>
                <c:pt idx="5">
                  <c:v>2992.6</c:v>
                </c:pt>
                <c:pt idx="6">
                  <c:v>90.2</c:v>
                </c:pt>
                <c:pt idx="7">
                  <c:v>113.1</c:v>
                </c:pt>
                <c:pt idx="8">
                  <c:v>446.8</c:v>
                </c:pt>
                <c:pt idx="9">
                  <c:v>8413</c:v>
                </c:pt>
                <c:pt idx="10">
                  <c:v>98.7</c:v>
                </c:pt>
                <c:pt idx="11">
                  <c:v>155.9</c:v>
                </c:pt>
                <c:pt idx="12">
                  <c:v>369</c:v>
                </c:pt>
                <c:pt idx="13">
                  <c:v>45.5</c:v>
                </c:pt>
                <c:pt idx="14">
                  <c:v>175.1</c:v>
                </c:pt>
                <c:pt idx="15">
                  <c:v>247.3</c:v>
                </c:pt>
                <c:pt idx="16">
                  <c:v>403.2</c:v>
                </c:pt>
                <c:pt idx="17">
                  <c:v>35175.599999999999</c:v>
                </c:pt>
                <c:pt idx="18">
                  <c:v>73.3</c:v>
                </c:pt>
                <c:pt idx="19">
                  <c:v>33.700000000000003</c:v>
                </c:pt>
                <c:pt idx="20">
                  <c:v>167.6</c:v>
                </c:pt>
                <c:pt idx="21">
                  <c:v>388.1</c:v>
                </c:pt>
                <c:pt idx="22">
                  <c:v>2613.8000000000002</c:v>
                </c:pt>
                <c:pt idx="23">
                  <c:v>995</c:v>
                </c:pt>
                <c:pt idx="24">
                  <c:v>171.7</c:v>
                </c:pt>
                <c:pt idx="25">
                  <c:v>90.1</c:v>
                </c:pt>
                <c:pt idx="26">
                  <c:v>88.5</c:v>
                </c:pt>
                <c:pt idx="27">
                  <c:v>10664.8</c:v>
                </c:pt>
                <c:pt idx="28">
                  <c:v>13.2</c:v>
                </c:pt>
                <c:pt idx="29">
                  <c:v>0</c:v>
                </c:pt>
                <c:pt idx="30">
                  <c:v>21.1</c:v>
                </c:pt>
                <c:pt idx="31">
                  <c:v>554.5</c:v>
                </c:pt>
                <c:pt idx="32">
                  <c:v>289.3</c:v>
                </c:pt>
                <c:pt idx="33">
                  <c:v>236.7</c:v>
                </c:pt>
                <c:pt idx="34">
                  <c:v>782.1</c:v>
                </c:pt>
                <c:pt idx="35">
                  <c:v>4.5</c:v>
                </c:pt>
                <c:pt idx="36">
                  <c:v>28.3</c:v>
                </c:pt>
                <c:pt idx="37">
                  <c:v>13.2</c:v>
                </c:pt>
                <c:pt idx="38">
                  <c:v>23.2</c:v>
                </c:pt>
                <c:pt idx="39">
                  <c:v>87.1</c:v>
                </c:pt>
                <c:pt idx="40">
                  <c:v>22.7</c:v>
                </c:pt>
                <c:pt idx="41">
                  <c:v>20.5</c:v>
                </c:pt>
                <c:pt idx="42">
                  <c:v>242</c:v>
                </c:pt>
                <c:pt idx="43">
                  <c:v>309.10000000000002</c:v>
                </c:pt>
                <c:pt idx="44">
                  <c:v>21.9</c:v>
                </c:pt>
                <c:pt idx="45">
                  <c:v>78.599999999999994</c:v>
                </c:pt>
                <c:pt idx="46">
                  <c:v>1801.5</c:v>
                </c:pt>
                <c:pt idx="47">
                  <c:v>159.30000000000001</c:v>
                </c:pt>
                <c:pt idx="48">
                  <c:v>82.8</c:v>
                </c:pt>
                <c:pt idx="49">
                  <c:v>411.5</c:v>
                </c:pt>
                <c:pt idx="50">
                  <c:v>86.2</c:v>
                </c:pt>
                <c:pt idx="51">
                  <c:v>797.8</c:v>
                </c:pt>
                <c:pt idx="52">
                  <c:v>72.5</c:v>
                </c:pt>
                <c:pt idx="53">
                  <c:v>68.2</c:v>
                </c:pt>
                <c:pt idx="54">
                  <c:v>1159</c:v>
                </c:pt>
                <c:pt idx="55">
                  <c:v>228.9</c:v>
                </c:pt>
                <c:pt idx="56">
                  <c:v>332.8</c:v>
                </c:pt>
                <c:pt idx="57">
                  <c:v>29.5</c:v>
                </c:pt>
                <c:pt idx="58">
                  <c:v>922.2</c:v>
                </c:pt>
                <c:pt idx="59">
                  <c:v>6094.2</c:v>
                </c:pt>
                <c:pt idx="60">
                  <c:v>545</c:v>
                </c:pt>
                <c:pt idx="61">
                  <c:v>4.0999999999999996</c:v>
                </c:pt>
                <c:pt idx="62">
                  <c:v>13.4</c:v>
                </c:pt>
                <c:pt idx="63">
                  <c:v>0.9</c:v>
                </c:pt>
                <c:pt idx="64">
                  <c:v>44.9</c:v>
                </c:pt>
                <c:pt idx="65">
                  <c:v>70.3</c:v>
                </c:pt>
                <c:pt idx="66">
                  <c:v>68.599999999999994</c:v>
                </c:pt>
                <c:pt idx="67">
                  <c:v>641.5</c:v>
                </c:pt>
                <c:pt idx="68">
                  <c:v>221.6</c:v>
                </c:pt>
                <c:pt idx="69">
                  <c:v>326.60000000000002</c:v>
                </c:pt>
                <c:pt idx="70">
                  <c:v>552.29999999999995</c:v>
                </c:pt>
                <c:pt idx="71">
                  <c:v>106.5</c:v>
                </c:pt>
                <c:pt idx="72">
                  <c:v>37.200000000000003</c:v>
                </c:pt>
                <c:pt idx="73">
                  <c:v>75.900000000000006</c:v>
                </c:pt>
                <c:pt idx="74">
                  <c:v>52.3</c:v>
                </c:pt>
                <c:pt idx="75">
                  <c:v>1287.9000000000001</c:v>
                </c:pt>
                <c:pt idx="76">
                  <c:v>238.9</c:v>
                </c:pt>
                <c:pt idx="77">
                  <c:v>65.7</c:v>
                </c:pt>
                <c:pt idx="78">
                  <c:v>25.3</c:v>
                </c:pt>
                <c:pt idx="79">
                  <c:v>1268.5999999999999</c:v>
                </c:pt>
                <c:pt idx="80">
                  <c:v>9.5</c:v>
                </c:pt>
                <c:pt idx="81">
                  <c:v>22.9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88A-204C-84C8-69443B2C5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533184"/>
        <c:axId val="131031712"/>
      </c:scatterChart>
      <c:valAx>
        <c:axId val="128533184"/>
        <c:scaling>
          <c:logBase val="10"/>
          <c:orientation val="minMax"/>
          <c:min val="10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2000" b="1" dirty="0"/>
                  <a:t>Investment (millions </a:t>
                </a:r>
                <a:r>
                  <a:rPr lang="fr-FR" sz="2000" b="1" dirty="0" err="1"/>
                  <a:t>rubles</a:t>
                </a:r>
                <a:r>
                  <a:rPr lang="fr-FR" sz="2000" b="1" dirty="0"/>
                  <a:t>)</a:t>
                </a:r>
              </a:p>
            </c:rich>
          </c:tx>
          <c:layout>
            <c:manualLayout>
              <c:xMode val="edge"/>
              <c:yMode val="edge"/>
              <c:x val="0.38347436416992592"/>
              <c:y val="0.851384952249043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1031712"/>
        <c:crosses val="autoZero"/>
        <c:crossBetween val="midCat"/>
      </c:valAx>
      <c:valAx>
        <c:axId val="131031712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2000" b="1" dirty="0"/>
                  <a:t>Imports of</a:t>
                </a:r>
                <a:r>
                  <a:rPr lang="fr-FR" sz="2000" b="1" baseline="0" dirty="0"/>
                  <a:t> </a:t>
                </a:r>
                <a:r>
                  <a:rPr lang="fr-FR" sz="2000" b="1" baseline="0" dirty="0" err="1"/>
                  <a:t>Machinery</a:t>
                </a:r>
                <a:r>
                  <a:rPr lang="fr-FR" sz="2000" b="1" baseline="0" dirty="0"/>
                  <a:t> and </a:t>
                </a:r>
                <a:r>
                  <a:rPr lang="fr-FR" sz="2000" b="1" baseline="0" dirty="0" err="1"/>
                  <a:t>Equipments</a:t>
                </a:r>
                <a:endParaRPr lang="fr-FR" sz="2000" b="1" baseline="0" dirty="0"/>
              </a:p>
              <a:p>
                <a:pPr>
                  <a:defRPr sz="2000" b="1"/>
                </a:pPr>
                <a:r>
                  <a:rPr lang="fr-FR" sz="2000" b="1" baseline="0" dirty="0"/>
                  <a:t>(millions </a:t>
                </a:r>
                <a:r>
                  <a:rPr lang="fr-FR" sz="2000" b="1" baseline="0" dirty="0" err="1"/>
                  <a:t>rubles</a:t>
                </a:r>
                <a:r>
                  <a:rPr lang="fr-FR" sz="2000" b="1" baseline="0" dirty="0"/>
                  <a:t>)</a:t>
                </a:r>
                <a:endParaRPr lang="fr-FR" sz="2000" b="1" dirty="0"/>
              </a:p>
            </c:rich>
          </c:tx>
          <c:layout>
            <c:manualLayout>
              <c:xMode val="edge"/>
              <c:yMode val="edge"/>
              <c:x val="3.1058587136240448E-2"/>
              <c:y val="0.156586950092489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85331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0.30576</cdr:x>
      <cdr:y>0.16644</cdr:y>
    </cdr:from>
    <cdr:to>
      <cdr:x>0.30576</cdr:x>
      <cdr:y>0.94276</cdr:y>
    </cdr:to>
    <cdr:cxnSp macro="">
      <cdr:nvCxnSpPr>
        <cdr:cNvPr id="3" name="Connecteur droit 2">
          <a:extLst xmlns:a="http://schemas.openxmlformats.org/drawingml/2006/main">
            <a:ext uri="{FF2B5EF4-FFF2-40B4-BE49-F238E27FC236}">
              <a16:creationId xmlns:a16="http://schemas.microsoft.com/office/drawing/2014/main" id="{1774579B-2EC4-9E40-B8BF-7E9EE0919419}"/>
            </a:ext>
          </a:extLst>
        </cdr:cNvPr>
        <cdr:cNvCxnSpPr/>
      </cdr:nvCxnSpPr>
      <cdr:spPr>
        <a:xfrm xmlns:a="http://schemas.openxmlformats.org/drawingml/2006/main">
          <a:off x="1352365" y="733657"/>
          <a:ext cx="0" cy="342192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0.0643</cdr:x>
      <cdr:y>0.73294</cdr:y>
    </cdr:from>
    <cdr:to>
      <cdr:x>0.95753</cdr:x>
      <cdr:y>0.73294</cdr:y>
    </cdr:to>
    <cdr:cxnSp macro="">
      <cdr:nvCxnSpPr>
        <cdr:cNvPr id="6" name="Connecteur droit 5">
          <a:extLst xmlns:a="http://schemas.openxmlformats.org/drawingml/2006/main">
            <a:ext uri="{FF2B5EF4-FFF2-40B4-BE49-F238E27FC236}">
              <a16:creationId xmlns:a16="http://schemas.microsoft.com/office/drawing/2014/main" id="{4668B9DB-2143-B648-9220-80FB60315043}"/>
            </a:ext>
          </a:extLst>
        </cdr:cNvPr>
        <cdr:cNvCxnSpPr/>
      </cdr:nvCxnSpPr>
      <cdr:spPr>
        <a:xfrm xmlns:a="http://schemas.openxmlformats.org/drawingml/2006/main" flipH="1">
          <a:off x="284413" y="3230706"/>
          <a:ext cx="395067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B11335-1585-3E42-BFF6-C4FEF17E16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Investment and imports in </a:t>
            </a:r>
            <a:r>
              <a:rPr lang="fr-FR" dirty="0" err="1">
                <a:solidFill>
                  <a:srgbClr val="002060"/>
                </a:solidFill>
              </a:rPr>
              <a:t>russia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0C5287-A7C9-1F4A-B003-D32E6AC5B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636447"/>
          </a:xfrm>
        </p:spPr>
        <p:txBody>
          <a:bodyPr>
            <a:normAutofit fontScale="92500" lnSpcReduction="10000"/>
          </a:bodyPr>
          <a:lstStyle/>
          <a:p>
            <a:r>
              <a:rPr lang="fr-FR" sz="3200" dirty="0" err="1">
                <a:solidFill>
                  <a:srgbClr val="002060"/>
                </a:solidFill>
              </a:rPr>
              <a:t>Which</a:t>
            </a:r>
            <a:r>
              <a:rPr lang="fr-FR" sz="3200" dirty="0">
                <a:solidFill>
                  <a:srgbClr val="002060"/>
                </a:solidFill>
              </a:rPr>
              <a:t> </a:t>
            </a:r>
            <a:r>
              <a:rPr lang="fr-FR" sz="3200" dirty="0" err="1">
                <a:solidFill>
                  <a:srgbClr val="002060"/>
                </a:solidFill>
              </a:rPr>
              <a:t>kind</a:t>
            </a:r>
            <a:r>
              <a:rPr lang="fr-FR" sz="3200" dirty="0">
                <a:solidFill>
                  <a:srgbClr val="002060"/>
                </a:solidFill>
              </a:rPr>
              <a:t> of relation?</a:t>
            </a:r>
          </a:p>
          <a:p>
            <a:endParaRPr lang="fr-FR" dirty="0"/>
          </a:p>
          <a:p>
            <a:r>
              <a:rPr lang="fr-FR" dirty="0">
                <a:solidFill>
                  <a:srgbClr val="002060"/>
                </a:solidFill>
              </a:rPr>
              <a:t>JULIEN VERCUEIL, INALCO</a:t>
            </a:r>
          </a:p>
          <a:p>
            <a:r>
              <a:rPr lang="fr-FR" dirty="0" err="1">
                <a:solidFill>
                  <a:srgbClr val="002060"/>
                </a:solidFill>
              </a:rPr>
              <a:t>Russian</a:t>
            </a:r>
            <a:r>
              <a:rPr lang="fr-FR" dirty="0">
                <a:solidFill>
                  <a:srgbClr val="002060"/>
                </a:solidFill>
              </a:rPr>
              <a:t>-French </a:t>
            </a:r>
            <a:r>
              <a:rPr lang="fr-FR" dirty="0" err="1">
                <a:solidFill>
                  <a:srgbClr val="002060"/>
                </a:solidFill>
              </a:rPr>
              <a:t>Seminar</a:t>
            </a:r>
            <a:r>
              <a:rPr lang="fr-FR" dirty="0">
                <a:solidFill>
                  <a:srgbClr val="002060"/>
                </a:solidFill>
              </a:rPr>
              <a:t>, Moscow, 12-14 </a:t>
            </a:r>
            <a:r>
              <a:rPr lang="fr-FR" dirty="0" err="1">
                <a:solidFill>
                  <a:srgbClr val="002060"/>
                </a:solidFill>
              </a:rPr>
              <a:t>February</a:t>
            </a:r>
            <a:r>
              <a:rPr lang="fr-FR" dirty="0">
                <a:solidFill>
                  <a:srgbClr val="002060"/>
                </a:solidFill>
              </a:rPr>
              <a:t> 2018 </a:t>
            </a:r>
          </a:p>
        </p:txBody>
      </p:sp>
    </p:spTree>
    <p:extLst>
      <p:ext uri="{BB962C8B-B14F-4D97-AF65-F5344CB8AC3E}">
        <p14:creationId xmlns:p14="http://schemas.microsoft.com/office/powerpoint/2010/main" val="286245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905F6B-A0C2-8547-8499-49750FF49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521" y="407505"/>
            <a:ext cx="10863469" cy="1232452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Russia’s</a:t>
            </a:r>
            <a:r>
              <a:rPr lang="fr-FR" dirty="0"/>
              <a:t> </a:t>
            </a:r>
            <a:r>
              <a:rPr lang="fr-FR" dirty="0" err="1"/>
              <a:t>investment</a:t>
            </a:r>
            <a:r>
              <a:rPr lang="fr-FR" dirty="0"/>
              <a:t> record </a:t>
            </a:r>
            <a:r>
              <a:rPr lang="fr-FR" dirty="0" err="1"/>
              <a:t>during</a:t>
            </a:r>
            <a:r>
              <a:rPr lang="fr-FR" dirty="0"/>
              <a:t> the last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decades</a:t>
            </a:r>
            <a:r>
              <a:rPr lang="fr-FR" dirty="0"/>
              <a:t>: an international </a:t>
            </a:r>
            <a:r>
              <a:rPr lang="fr-FR" dirty="0" err="1"/>
              <a:t>comparison</a:t>
            </a:r>
            <a:endParaRPr lang="fr-FR" dirty="0"/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64D03D87-15EC-B048-8566-27BC34E340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051221"/>
              </p:ext>
            </p:extLst>
          </p:nvPr>
        </p:nvGraphicFramePr>
        <p:xfrm>
          <a:off x="4621695" y="1729409"/>
          <a:ext cx="4422914" cy="4407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D3D99CE2-100E-9149-80F2-730FA7BE5206}"/>
              </a:ext>
            </a:extLst>
          </p:cNvPr>
          <p:cNvSpPr txBox="1"/>
          <p:nvPr/>
        </p:nvSpPr>
        <p:spPr>
          <a:xfrm rot="16200000">
            <a:off x="3707296" y="3925956"/>
            <a:ext cx="130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2008-2016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691BA6D-3A6D-8B42-B8DB-DB37A22BFF3B}"/>
              </a:ext>
            </a:extLst>
          </p:cNvPr>
          <p:cNvSpPr txBox="1"/>
          <p:nvPr/>
        </p:nvSpPr>
        <p:spPr>
          <a:xfrm>
            <a:off x="6076537" y="6042061"/>
            <a:ext cx="1303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1999-2007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84535E0-DEAE-464D-A5C1-267CFF845044}"/>
              </a:ext>
            </a:extLst>
          </p:cNvPr>
          <p:cNvCxnSpPr>
            <a:cxnSpLocks/>
          </p:cNvCxnSpPr>
          <p:nvPr/>
        </p:nvCxnSpPr>
        <p:spPr>
          <a:xfrm flipV="1">
            <a:off x="4906108" y="2463066"/>
            <a:ext cx="3910188" cy="34219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B3058DCB-6B3B-2040-89F2-CD7803BE6895}"/>
              </a:ext>
            </a:extLst>
          </p:cNvPr>
          <p:cNvSpPr txBox="1"/>
          <p:nvPr/>
        </p:nvSpPr>
        <p:spPr>
          <a:xfrm>
            <a:off x="4486387" y="6249311"/>
            <a:ext cx="469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</a:t>
            </a:r>
            <a:r>
              <a:rPr lang="fr-FR" i="1" dirty="0" err="1"/>
              <a:t>Author’s</a:t>
            </a:r>
            <a:r>
              <a:rPr lang="fr-FR" i="1" dirty="0"/>
              <a:t> </a:t>
            </a:r>
            <a:r>
              <a:rPr lang="fr-FR" i="1" dirty="0" err="1"/>
              <a:t>elaboration</a:t>
            </a:r>
            <a:r>
              <a:rPr lang="fr-FR" i="1" dirty="0"/>
              <a:t>, world Bank data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F798794-DBB3-9648-B747-A0F6B75CA265}"/>
              </a:ext>
            </a:extLst>
          </p:cNvPr>
          <p:cNvSpPr txBox="1"/>
          <p:nvPr/>
        </p:nvSpPr>
        <p:spPr>
          <a:xfrm>
            <a:off x="6393618" y="24411"/>
            <a:ext cx="5798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Investment and Imports. J. Vercueil / </a:t>
            </a:r>
            <a:r>
              <a:rPr lang="fr-FR" sz="1100" i="1" dirty="0" err="1"/>
              <a:t>Russian</a:t>
            </a:r>
            <a:r>
              <a:rPr lang="fr-FR" sz="1100" i="1" dirty="0"/>
              <a:t> French </a:t>
            </a:r>
            <a:r>
              <a:rPr lang="fr-FR" sz="1100" i="1" dirty="0" err="1"/>
              <a:t>Seminar</a:t>
            </a:r>
            <a:r>
              <a:rPr lang="fr-FR" sz="1100" i="1" dirty="0"/>
              <a:t>, Moscow, 12-14 </a:t>
            </a:r>
            <a:r>
              <a:rPr lang="fr-FR" sz="1100" i="1" dirty="0" err="1"/>
              <a:t>February</a:t>
            </a:r>
            <a:r>
              <a:rPr lang="fr-FR" sz="1100" i="1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2246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3024E-39BD-8C49-97CE-8327E7AC2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035" y="159026"/>
            <a:ext cx="9601200" cy="1485900"/>
          </a:xfrm>
        </p:spPr>
        <p:txBody>
          <a:bodyPr/>
          <a:lstStyle/>
          <a:p>
            <a:r>
              <a:rPr lang="fr-FR" dirty="0" err="1"/>
              <a:t>Recent</a:t>
            </a:r>
            <a:r>
              <a:rPr lang="fr-FR" dirty="0"/>
              <a:t> </a:t>
            </a:r>
            <a:r>
              <a:rPr lang="fr-FR" dirty="0" err="1"/>
              <a:t>investment</a:t>
            </a:r>
            <a:r>
              <a:rPr lang="fr-FR" dirty="0"/>
              <a:t> </a:t>
            </a:r>
            <a:r>
              <a:rPr lang="fr-FR" dirty="0" err="1"/>
              <a:t>activity</a:t>
            </a:r>
            <a:r>
              <a:rPr lang="fr-FR" dirty="0"/>
              <a:t> in </a:t>
            </a:r>
            <a:r>
              <a:rPr lang="fr-FR" dirty="0" err="1"/>
              <a:t>Russia</a:t>
            </a:r>
            <a:r>
              <a:rPr lang="fr-FR" dirty="0"/>
              <a:t> (2010-2017)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1EE23075-E8A6-D249-9121-6A3EF8F70B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166379"/>
              </p:ext>
            </p:extLst>
          </p:nvPr>
        </p:nvGraphicFramePr>
        <p:xfrm>
          <a:off x="3566350" y="1429163"/>
          <a:ext cx="6864350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27DE515-5F76-514A-B5A3-CF4E8873F93A}"/>
              </a:ext>
            </a:extLst>
          </p:cNvPr>
          <p:cNvSpPr txBox="1"/>
          <p:nvPr/>
        </p:nvSpPr>
        <p:spPr>
          <a:xfrm>
            <a:off x="6393618" y="24411"/>
            <a:ext cx="5798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Investment and Imports. J. Vercueil / </a:t>
            </a:r>
            <a:r>
              <a:rPr lang="fr-FR" sz="1100" i="1" dirty="0" err="1"/>
              <a:t>Russian</a:t>
            </a:r>
            <a:r>
              <a:rPr lang="fr-FR" sz="1100" i="1" dirty="0"/>
              <a:t> French </a:t>
            </a:r>
            <a:r>
              <a:rPr lang="fr-FR" sz="1100" i="1" dirty="0" err="1"/>
              <a:t>Seminar</a:t>
            </a:r>
            <a:r>
              <a:rPr lang="fr-FR" sz="1100" i="1" dirty="0"/>
              <a:t>, Moscow, 12-14 </a:t>
            </a:r>
            <a:r>
              <a:rPr lang="fr-FR" sz="1100" i="1" dirty="0" err="1"/>
              <a:t>February</a:t>
            </a:r>
            <a:r>
              <a:rPr lang="fr-FR" sz="1100" i="1" dirty="0"/>
              <a:t> 2018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D93190A-001E-3048-B342-9D73F3F5A900}"/>
              </a:ext>
            </a:extLst>
          </p:cNvPr>
          <p:cNvSpPr txBox="1"/>
          <p:nvPr/>
        </p:nvSpPr>
        <p:spPr>
          <a:xfrm>
            <a:off x="4486387" y="6249311"/>
            <a:ext cx="4370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</a:t>
            </a:r>
            <a:r>
              <a:rPr lang="fr-FR" i="1" dirty="0" err="1"/>
              <a:t>Author’s</a:t>
            </a:r>
            <a:r>
              <a:rPr lang="fr-FR" i="1" dirty="0"/>
              <a:t> </a:t>
            </a:r>
            <a:r>
              <a:rPr lang="fr-FR" i="1" dirty="0" err="1"/>
              <a:t>elaboration</a:t>
            </a:r>
            <a:r>
              <a:rPr lang="fr-FR" i="1" dirty="0"/>
              <a:t>, </a:t>
            </a:r>
            <a:r>
              <a:rPr lang="fr-FR" i="1" dirty="0" err="1"/>
              <a:t>Rosstat</a:t>
            </a:r>
            <a:r>
              <a:rPr lang="fr-FR" i="1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73609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FE7F2A-91E5-0B43-9522-C863661B3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63" y="388916"/>
            <a:ext cx="8686799" cy="679863"/>
          </a:xfrm>
        </p:spPr>
        <p:txBody>
          <a:bodyPr>
            <a:normAutofit fontScale="90000"/>
          </a:bodyPr>
          <a:lstStyle/>
          <a:p>
            <a:r>
              <a:rPr lang="fr-FR" dirty="0"/>
              <a:t>Imports </a:t>
            </a:r>
            <a:r>
              <a:rPr lang="fr-FR" dirty="0" err="1"/>
              <a:t>intensity</a:t>
            </a:r>
            <a:r>
              <a:rPr lang="fr-FR" dirty="0"/>
              <a:t> of Capital Investment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9EF5EE93-DE09-E543-B99A-F5645E0A92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845184"/>
              </p:ext>
            </p:extLst>
          </p:nvPr>
        </p:nvGraphicFramePr>
        <p:xfrm>
          <a:off x="908463" y="1151906"/>
          <a:ext cx="8835241" cy="5379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08FA8B81-D926-C640-B909-E03BC0C9619E}"/>
              </a:ext>
            </a:extLst>
          </p:cNvPr>
          <p:cNvSpPr txBox="1"/>
          <p:nvPr/>
        </p:nvSpPr>
        <p:spPr>
          <a:xfrm>
            <a:off x="9892145" y="2386940"/>
            <a:ext cx="21019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</a:t>
            </a:r>
            <a:r>
              <a:rPr lang="fr-FR" dirty="0" err="1"/>
              <a:t>Roughly</a:t>
            </a:r>
            <a:r>
              <a:rPr lang="fr-FR" dirty="0"/>
              <a:t>) </a:t>
            </a:r>
            <a:r>
              <a:rPr lang="fr-FR" dirty="0" err="1"/>
              <a:t>estimated</a:t>
            </a:r>
            <a:r>
              <a:rPr lang="fr-FR" dirty="0"/>
              <a:t> </a:t>
            </a:r>
            <a:r>
              <a:rPr lang="fr-FR" dirty="0" err="1"/>
              <a:t>elasticity</a:t>
            </a:r>
            <a:endParaRPr lang="fr-FR" dirty="0"/>
          </a:p>
          <a:p>
            <a:r>
              <a:rPr lang="fr-FR" dirty="0"/>
              <a:t>of </a:t>
            </a:r>
            <a:r>
              <a:rPr lang="fr-FR" dirty="0" err="1"/>
              <a:t>Machinery</a:t>
            </a:r>
            <a:r>
              <a:rPr lang="fr-FR" dirty="0"/>
              <a:t> imports to </a:t>
            </a:r>
            <a:r>
              <a:rPr lang="fr-FR" dirty="0" err="1"/>
              <a:t>Fixed</a:t>
            </a:r>
            <a:r>
              <a:rPr lang="fr-FR" dirty="0"/>
              <a:t> capital </a:t>
            </a:r>
            <a:r>
              <a:rPr lang="fr-FR" dirty="0" err="1"/>
              <a:t>investment</a:t>
            </a:r>
            <a:r>
              <a:rPr lang="fr-FR" dirty="0"/>
              <a:t> : </a:t>
            </a:r>
          </a:p>
          <a:p>
            <a:r>
              <a:rPr lang="fr-FR" dirty="0"/>
              <a:t>+0,9 (OLS, R</a:t>
            </a:r>
            <a:r>
              <a:rPr lang="fr-FR" baseline="30000" dirty="0"/>
              <a:t>2</a:t>
            </a:r>
            <a:r>
              <a:rPr lang="fr-FR" dirty="0"/>
              <a:t>=0,33)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58AED9-C990-1343-8E8C-00611D4A8A0E}"/>
              </a:ext>
            </a:extLst>
          </p:cNvPr>
          <p:cNvSpPr txBox="1"/>
          <p:nvPr/>
        </p:nvSpPr>
        <p:spPr>
          <a:xfrm>
            <a:off x="2289840" y="6429890"/>
            <a:ext cx="7027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</a:t>
            </a:r>
            <a:r>
              <a:rPr lang="fr-FR" i="1" dirty="0" err="1"/>
              <a:t>Author’s</a:t>
            </a:r>
            <a:r>
              <a:rPr lang="fr-FR" i="1" dirty="0"/>
              <a:t> </a:t>
            </a:r>
            <a:r>
              <a:rPr lang="fr-FR" i="1" dirty="0" err="1"/>
              <a:t>elaboration</a:t>
            </a:r>
            <a:r>
              <a:rPr lang="fr-FR" i="1" dirty="0"/>
              <a:t>, Central Bank of </a:t>
            </a:r>
            <a:r>
              <a:rPr lang="fr-FR" i="1" dirty="0" err="1"/>
              <a:t>Russia</a:t>
            </a:r>
            <a:r>
              <a:rPr lang="fr-FR" i="1" dirty="0"/>
              <a:t> and </a:t>
            </a:r>
            <a:r>
              <a:rPr lang="fr-FR" i="1" dirty="0" err="1"/>
              <a:t>Rosstat</a:t>
            </a:r>
            <a:r>
              <a:rPr lang="fr-FR" i="1" dirty="0"/>
              <a:t> data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5EB6149-966A-F746-8E05-24B52A2DE652}"/>
              </a:ext>
            </a:extLst>
          </p:cNvPr>
          <p:cNvSpPr txBox="1"/>
          <p:nvPr/>
        </p:nvSpPr>
        <p:spPr>
          <a:xfrm>
            <a:off x="6393618" y="24411"/>
            <a:ext cx="5798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Investment and Imports. J. Vercueil / </a:t>
            </a:r>
            <a:r>
              <a:rPr lang="fr-FR" sz="1100" i="1" dirty="0" err="1"/>
              <a:t>Russian</a:t>
            </a:r>
            <a:r>
              <a:rPr lang="fr-FR" sz="1100" i="1" dirty="0"/>
              <a:t> French </a:t>
            </a:r>
            <a:r>
              <a:rPr lang="fr-FR" sz="1100" i="1" dirty="0" err="1"/>
              <a:t>Seminar</a:t>
            </a:r>
            <a:r>
              <a:rPr lang="fr-FR" sz="1100" i="1" dirty="0"/>
              <a:t>, Moscow, 12-14 </a:t>
            </a:r>
            <a:r>
              <a:rPr lang="fr-FR" sz="1100" i="1" dirty="0" err="1"/>
              <a:t>February</a:t>
            </a:r>
            <a:r>
              <a:rPr lang="fr-FR" sz="1100" i="1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52032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D3B931-F71D-2045-98B7-98BE937D5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465" y="163285"/>
            <a:ext cx="9601200" cy="1485900"/>
          </a:xfrm>
        </p:spPr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theoretical</a:t>
            </a:r>
            <a:r>
              <a:rPr lang="fr-FR" dirty="0"/>
              <a:t> </a:t>
            </a:r>
            <a:r>
              <a:rPr lang="fr-FR" dirty="0" err="1"/>
              <a:t>framework</a:t>
            </a:r>
            <a:r>
              <a:rPr lang="fr-FR" dirty="0"/>
              <a:t> to analyse the </a:t>
            </a:r>
            <a:r>
              <a:rPr lang="fr-FR" dirty="0" err="1"/>
              <a:t>investment</a:t>
            </a:r>
            <a:r>
              <a:rPr lang="fr-FR" dirty="0"/>
              <a:t>-import </a:t>
            </a:r>
            <a:r>
              <a:rPr lang="fr-FR" dirty="0" err="1"/>
              <a:t>link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ABC65C7-78AD-5741-87E1-0BC741CB84CF}"/>
              </a:ext>
            </a:extLst>
          </p:cNvPr>
          <p:cNvSpPr txBox="1"/>
          <p:nvPr/>
        </p:nvSpPr>
        <p:spPr>
          <a:xfrm>
            <a:off x="1169588" y="1902949"/>
            <a:ext cx="1453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/>
              <a:t>Raw</a:t>
            </a:r>
            <a:r>
              <a:rPr lang="fr-FR" dirty="0"/>
              <a:t> </a:t>
            </a:r>
            <a:r>
              <a:rPr lang="fr-FR" dirty="0" err="1"/>
              <a:t>material</a:t>
            </a:r>
            <a:endParaRPr lang="fr-FR" dirty="0"/>
          </a:p>
          <a:p>
            <a:pPr algn="ctr"/>
            <a:r>
              <a:rPr lang="fr-FR" dirty="0"/>
              <a:t> </a:t>
            </a:r>
            <a:r>
              <a:rPr lang="fr-FR" dirty="0" err="1"/>
              <a:t>prices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49E53D8-BD2C-9B47-9344-7DC047986D2A}"/>
              </a:ext>
            </a:extLst>
          </p:cNvPr>
          <p:cNvSpPr txBox="1"/>
          <p:nvPr/>
        </p:nvSpPr>
        <p:spPr>
          <a:xfrm>
            <a:off x="3446797" y="1510418"/>
            <a:ext cx="3001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Exports and </a:t>
            </a:r>
            <a:r>
              <a:rPr lang="fr-FR" dirty="0" err="1"/>
              <a:t>currency</a:t>
            </a:r>
            <a:r>
              <a:rPr lang="fr-FR" dirty="0"/>
              <a:t> </a:t>
            </a:r>
            <a:r>
              <a:rPr lang="fr-FR" dirty="0" err="1"/>
              <a:t>earnings</a:t>
            </a:r>
            <a:r>
              <a:rPr lang="fr-FR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Profits of main </a:t>
            </a:r>
            <a:r>
              <a:rPr lang="fr-FR" dirty="0" err="1"/>
              <a:t>investing</a:t>
            </a:r>
            <a:r>
              <a:rPr lang="fr-FR" dirty="0"/>
              <a:t> </a:t>
            </a:r>
            <a:r>
              <a:rPr lang="fr-FR" dirty="0" err="1"/>
              <a:t>Russian</a:t>
            </a:r>
            <a:r>
              <a:rPr lang="fr-FR" dirty="0"/>
              <a:t> </a:t>
            </a:r>
            <a:r>
              <a:rPr lang="fr-FR" dirty="0" err="1"/>
              <a:t>firms</a:t>
            </a:r>
            <a:r>
              <a:rPr lang="fr-FR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Fiscal revenues of public administration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A017A0-C866-C74D-91B7-A3E3E871E1B8}"/>
              </a:ext>
            </a:extLst>
          </p:cNvPr>
          <p:cNvSpPr txBox="1"/>
          <p:nvPr/>
        </p:nvSpPr>
        <p:spPr>
          <a:xfrm>
            <a:off x="7102984" y="1902949"/>
            <a:ext cx="1979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Public and </a:t>
            </a:r>
          </a:p>
          <a:p>
            <a:pPr algn="ctr"/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investment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BB896B9-FC05-9144-AF72-A76F3EC13702}"/>
              </a:ext>
            </a:extLst>
          </p:cNvPr>
          <p:cNvSpPr txBox="1"/>
          <p:nvPr/>
        </p:nvSpPr>
        <p:spPr>
          <a:xfrm>
            <a:off x="10243004" y="1933259"/>
            <a:ext cx="1857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Import of capital </a:t>
            </a:r>
            <a:r>
              <a:rPr lang="fr-FR" dirty="0" err="1"/>
              <a:t>goods</a:t>
            </a:r>
            <a:endParaRPr lang="fr-FR" dirty="0"/>
          </a:p>
        </p:txBody>
      </p:sp>
      <p:sp>
        <p:nvSpPr>
          <p:cNvPr id="8" name="Flèche vers la droite 7">
            <a:extLst>
              <a:ext uri="{FF2B5EF4-FFF2-40B4-BE49-F238E27FC236}">
                <a16:creationId xmlns:a16="http://schemas.microsoft.com/office/drawing/2014/main" id="{5102AF35-280D-D543-B538-59EAC3DABD20}"/>
              </a:ext>
            </a:extLst>
          </p:cNvPr>
          <p:cNvSpPr/>
          <p:nvPr/>
        </p:nvSpPr>
        <p:spPr>
          <a:xfrm>
            <a:off x="2717987" y="1933259"/>
            <a:ext cx="78138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a droite 8">
            <a:extLst>
              <a:ext uri="{FF2B5EF4-FFF2-40B4-BE49-F238E27FC236}">
                <a16:creationId xmlns:a16="http://schemas.microsoft.com/office/drawing/2014/main" id="{E394B695-DC39-AF47-8562-A571A1031304}"/>
              </a:ext>
            </a:extLst>
          </p:cNvPr>
          <p:cNvSpPr/>
          <p:nvPr/>
        </p:nvSpPr>
        <p:spPr>
          <a:xfrm>
            <a:off x="6211743" y="1933259"/>
            <a:ext cx="78138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a droite 9">
            <a:extLst>
              <a:ext uri="{FF2B5EF4-FFF2-40B4-BE49-F238E27FC236}">
                <a16:creationId xmlns:a16="http://schemas.microsoft.com/office/drawing/2014/main" id="{57BCD1C4-EFAB-B045-9069-85F6BF592735}"/>
              </a:ext>
            </a:extLst>
          </p:cNvPr>
          <p:cNvSpPr/>
          <p:nvPr/>
        </p:nvSpPr>
        <p:spPr>
          <a:xfrm>
            <a:off x="9272156" y="1902949"/>
            <a:ext cx="78138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B412C9DA-D0F1-B148-9B0E-F16C3AB29B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686473"/>
              </p:ext>
            </p:extLst>
          </p:nvPr>
        </p:nvGraphicFramePr>
        <p:xfrm>
          <a:off x="6211743" y="2701966"/>
          <a:ext cx="5701029" cy="399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2E8E2624-E8EF-484D-9877-BB78C7A86348}"/>
              </a:ext>
            </a:extLst>
          </p:cNvPr>
          <p:cNvSpPr txBox="1"/>
          <p:nvPr/>
        </p:nvSpPr>
        <p:spPr>
          <a:xfrm>
            <a:off x="6602435" y="6537881"/>
            <a:ext cx="4787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Source : </a:t>
            </a:r>
            <a:r>
              <a:rPr lang="fr-FR" sz="1200" i="1" dirty="0" err="1"/>
              <a:t>Author’s</a:t>
            </a:r>
            <a:r>
              <a:rPr lang="fr-FR" sz="1200" i="1" dirty="0"/>
              <a:t> </a:t>
            </a:r>
            <a:r>
              <a:rPr lang="fr-FR" sz="1200" i="1" dirty="0" err="1"/>
              <a:t>elaboration</a:t>
            </a:r>
            <a:r>
              <a:rPr lang="fr-FR" sz="1200" i="1" dirty="0"/>
              <a:t>, Central Bank of </a:t>
            </a:r>
            <a:r>
              <a:rPr lang="fr-FR" sz="1200" i="1" dirty="0" err="1"/>
              <a:t>Russia</a:t>
            </a:r>
            <a:r>
              <a:rPr lang="fr-FR" sz="1200" i="1" dirty="0"/>
              <a:t> and </a:t>
            </a:r>
            <a:r>
              <a:rPr lang="fr-FR" sz="1200" i="1" dirty="0" err="1"/>
              <a:t>Rosstat</a:t>
            </a:r>
            <a:r>
              <a:rPr lang="fr-FR" sz="1200" i="1" dirty="0"/>
              <a:t> data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89D7446-C35C-4B45-BB19-105266A091EE}"/>
              </a:ext>
            </a:extLst>
          </p:cNvPr>
          <p:cNvSpPr txBox="1"/>
          <p:nvPr/>
        </p:nvSpPr>
        <p:spPr>
          <a:xfrm>
            <a:off x="6393618" y="24411"/>
            <a:ext cx="5798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Investment and Imports. J. Vercueil / </a:t>
            </a:r>
            <a:r>
              <a:rPr lang="fr-FR" sz="1100" i="1" dirty="0" err="1"/>
              <a:t>Russian</a:t>
            </a:r>
            <a:r>
              <a:rPr lang="fr-FR" sz="1100" i="1" dirty="0"/>
              <a:t> French </a:t>
            </a:r>
            <a:r>
              <a:rPr lang="fr-FR" sz="1100" i="1" dirty="0" err="1"/>
              <a:t>Seminar</a:t>
            </a:r>
            <a:r>
              <a:rPr lang="fr-FR" sz="1100" i="1" dirty="0"/>
              <a:t>, Moscow, 12-14 </a:t>
            </a:r>
            <a:r>
              <a:rPr lang="fr-FR" sz="1100" i="1" dirty="0" err="1"/>
              <a:t>February</a:t>
            </a:r>
            <a:r>
              <a:rPr lang="fr-FR" sz="1100" i="1" dirty="0"/>
              <a:t> 2018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11850EAC-D4AC-5E42-998B-8BCF51485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6" y="3248720"/>
            <a:ext cx="5696073" cy="3571539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29A096C6-6186-B041-A6E5-7BBEC5C1AD92}"/>
              </a:ext>
            </a:extLst>
          </p:cNvPr>
          <p:cNvSpPr txBox="1"/>
          <p:nvPr/>
        </p:nvSpPr>
        <p:spPr>
          <a:xfrm>
            <a:off x="286250" y="6106081"/>
            <a:ext cx="2147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Source : </a:t>
            </a:r>
            <a:r>
              <a:rPr lang="fr-FR" sz="1200" i="1" dirty="0" err="1"/>
              <a:t>Sel’nikov</a:t>
            </a:r>
            <a:r>
              <a:rPr lang="fr-FR" sz="1200" i="1" dirty="0"/>
              <a:t> et </a:t>
            </a:r>
            <a:r>
              <a:rPr lang="fr-FR" sz="1200" i="1" dirty="0" err="1"/>
              <a:t>alii</a:t>
            </a:r>
            <a:r>
              <a:rPr lang="fr-FR" sz="1200" i="1" dirty="0"/>
              <a:t>, 2017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996F630-5B90-DB42-BC43-A914CA33FE19}"/>
              </a:ext>
            </a:extLst>
          </p:cNvPr>
          <p:cNvSpPr txBox="1"/>
          <p:nvPr/>
        </p:nvSpPr>
        <p:spPr>
          <a:xfrm>
            <a:off x="8196034" y="725855"/>
            <a:ext cx="2435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Weak</a:t>
            </a:r>
            <a:r>
              <a:rPr lang="fr-FR" dirty="0"/>
              <a:t> </a:t>
            </a:r>
            <a:r>
              <a:rPr lang="fr-FR" dirty="0" err="1"/>
              <a:t>domestic</a:t>
            </a:r>
            <a:r>
              <a:rPr lang="fr-FR" dirty="0"/>
              <a:t> production of capital </a:t>
            </a:r>
            <a:r>
              <a:rPr lang="fr-FR" dirty="0" err="1"/>
              <a:t>goods</a:t>
            </a:r>
            <a:endParaRPr lang="fr-FR" dirty="0"/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019851DB-970C-1543-9766-77461849187B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9413628" y="1649185"/>
            <a:ext cx="244334" cy="49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38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  <p:bldGraphic spid="11" grpId="0">
        <p:bldAsOne/>
      </p:bldGraphic>
      <p:bldP spid="12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39105-E44D-624B-A9CD-494346DE1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6" y="149087"/>
            <a:ext cx="9601200" cy="1485900"/>
          </a:xfrm>
        </p:spPr>
        <p:txBody>
          <a:bodyPr/>
          <a:lstStyle/>
          <a:p>
            <a:r>
              <a:rPr lang="fr-FR" dirty="0"/>
              <a:t>An </a:t>
            </a:r>
            <a:r>
              <a:rPr lang="fr-FR" dirty="0" err="1"/>
              <a:t>empirical</a:t>
            </a:r>
            <a:r>
              <a:rPr lang="fr-FR" dirty="0"/>
              <a:t> illustration: </a:t>
            </a:r>
            <a:r>
              <a:rPr lang="fr-FR" dirty="0" err="1"/>
              <a:t>regional</a:t>
            </a:r>
            <a:r>
              <a:rPr lang="fr-FR" dirty="0"/>
              <a:t> data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5643141B-9767-1747-968E-511E947B69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261994"/>
              </p:ext>
            </p:extLst>
          </p:nvPr>
        </p:nvGraphicFramePr>
        <p:xfrm>
          <a:off x="1297173" y="1127051"/>
          <a:ext cx="9569302" cy="5443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B62EF406-C456-3B4E-8C20-53AFE663ACF3}"/>
              </a:ext>
            </a:extLst>
          </p:cNvPr>
          <p:cNvSpPr txBox="1"/>
          <p:nvPr/>
        </p:nvSpPr>
        <p:spPr>
          <a:xfrm>
            <a:off x="6315187" y="6488668"/>
            <a:ext cx="4370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</a:t>
            </a:r>
            <a:r>
              <a:rPr lang="fr-FR" i="1" dirty="0" err="1"/>
              <a:t>Author’s</a:t>
            </a:r>
            <a:r>
              <a:rPr lang="fr-FR" i="1" dirty="0"/>
              <a:t> </a:t>
            </a:r>
            <a:r>
              <a:rPr lang="fr-FR" i="1" dirty="0" err="1"/>
              <a:t>elaboration</a:t>
            </a:r>
            <a:r>
              <a:rPr lang="fr-FR" i="1" dirty="0"/>
              <a:t>, </a:t>
            </a:r>
            <a:r>
              <a:rPr lang="fr-FR" i="1" dirty="0" err="1"/>
              <a:t>Rosstat</a:t>
            </a:r>
            <a:r>
              <a:rPr lang="fr-FR" i="1" dirty="0"/>
              <a:t> data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4CEF9C5-FA57-D947-AE5F-167B13746640}"/>
              </a:ext>
            </a:extLst>
          </p:cNvPr>
          <p:cNvSpPr txBox="1"/>
          <p:nvPr/>
        </p:nvSpPr>
        <p:spPr>
          <a:xfrm>
            <a:off x="6393618" y="24411"/>
            <a:ext cx="5798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Investment and Imports. J. Vercueil / </a:t>
            </a:r>
            <a:r>
              <a:rPr lang="fr-FR" sz="1100" i="1" dirty="0" err="1"/>
              <a:t>Russian</a:t>
            </a:r>
            <a:r>
              <a:rPr lang="fr-FR" sz="1100" i="1" dirty="0"/>
              <a:t> French </a:t>
            </a:r>
            <a:r>
              <a:rPr lang="fr-FR" sz="1100" i="1" dirty="0" err="1"/>
              <a:t>Seminar</a:t>
            </a:r>
            <a:r>
              <a:rPr lang="fr-FR" sz="1100" i="1" dirty="0"/>
              <a:t>, Moscow, 12-14 </a:t>
            </a:r>
            <a:r>
              <a:rPr lang="fr-FR" sz="1100" i="1" dirty="0" err="1"/>
              <a:t>February</a:t>
            </a:r>
            <a:r>
              <a:rPr lang="fr-FR" sz="1100" i="1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429370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5FD315-F6E3-B443-BDCE-993F117F7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521" y="452230"/>
            <a:ext cx="10634869" cy="1485900"/>
          </a:xfrm>
        </p:spPr>
        <p:txBody>
          <a:bodyPr/>
          <a:lstStyle/>
          <a:p>
            <a:r>
              <a:rPr lang="fr-FR" dirty="0"/>
              <a:t>Conclusion: </a:t>
            </a:r>
            <a:r>
              <a:rPr lang="fr-FR" dirty="0" err="1"/>
              <a:t>facing</a:t>
            </a:r>
            <a:r>
              <a:rPr lang="fr-FR" dirty="0"/>
              <a:t> the import-</a:t>
            </a:r>
            <a:r>
              <a:rPr lang="fr-FR" dirty="0" err="1"/>
              <a:t>investment</a:t>
            </a:r>
            <a:r>
              <a:rPr lang="fr-FR" dirty="0"/>
              <a:t> </a:t>
            </a:r>
            <a:r>
              <a:rPr lang="fr-FR" dirty="0" err="1"/>
              <a:t>link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E7159A-34DF-E448-BC04-592E78087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1" y="1938130"/>
            <a:ext cx="10247244" cy="4626665"/>
          </a:xfrm>
        </p:spPr>
        <p:txBody>
          <a:bodyPr>
            <a:noAutofit/>
          </a:bodyPr>
          <a:lstStyle/>
          <a:p>
            <a:r>
              <a:rPr lang="en-GB" sz="2400" b="1" dirty="0"/>
              <a:t>Investment is partly driven by oil prices </a:t>
            </a:r>
            <a:r>
              <a:rPr lang="en-GB" sz="2400" dirty="0"/>
              <a:t>=&gt; another example of the consequences of the structural growth model of Russia</a:t>
            </a:r>
          </a:p>
          <a:p>
            <a:r>
              <a:rPr lang="en-GB" sz="2400" b="1" dirty="0"/>
              <a:t>FDI could be part of the solution </a:t>
            </a:r>
            <a:r>
              <a:rPr lang="en-GB" sz="2400" dirty="0"/>
              <a:t>– but they can also foster imports (even imports of machinery and </a:t>
            </a:r>
            <a:r>
              <a:rPr lang="en-GB" sz="2400" dirty="0" err="1"/>
              <a:t>equipments</a:t>
            </a:r>
            <a:r>
              <a:rPr lang="en-GB" sz="2400" dirty="0"/>
              <a:t>) – at least temporarily</a:t>
            </a:r>
          </a:p>
          <a:p>
            <a:r>
              <a:rPr lang="en-GB" sz="2400" dirty="0"/>
              <a:t>A lot will depend on the </a:t>
            </a:r>
            <a:r>
              <a:rPr lang="en-GB" sz="2400" b="1" dirty="0"/>
              <a:t>capacity of the industrial sector to attract and leverage technology transfers – especially machinery and equipment industries </a:t>
            </a:r>
            <a:r>
              <a:rPr lang="en-GB" sz="2400" dirty="0"/>
              <a:t>(see F. List, T. Veblen, H.-</a:t>
            </a:r>
            <a:r>
              <a:rPr lang="en-GB" sz="2400" dirty="0" err="1"/>
              <a:t>Joon</a:t>
            </a:r>
            <a:r>
              <a:rPr lang="en-GB" sz="2400" dirty="0"/>
              <a:t> Chang)</a:t>
            </a:r>
          </a:p>
          <a:p>
            <a:r>
              <a:rPr lang="en-GB" sz="2400" dirty="0"/>
              <a:t>In any case, </a:t>
            </a:r>
            <a:r>
              <a:rPr lang="en-GB" sz="2400" b="1" dirty="0"/>
              <a:t>capital outflows and investment climate are key </a:t>
            </a:r>
            <a:r>
              <a:rPr lang="en-GB" sz="2400" dirty="0"/>
              <a:t>(not merely to foreign investors)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FA90AD0-8970-1142-9084-C5F6037E0989}"/>
              </a:ext>
            </a:extLst>
          </p:cNvPr>
          <p:cNvSpPr txBox="1"/>
          <p:nvPr/>
        </p:nvSpPr>
        <p:spPr>
          <a:xfrm>
            <a:off x="6393618" y="-21475"/>
            <a:ext cx="5798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Investment and Imports. J. Vercueil / </a:t>
            </a:r>
            <a:r>
              <a:rPr lang="fr-FR" sz="1100" i="1" dirty="0" err="1"/>
              <a:t>Russian</a:t>
            </a:r>
            <a:r>
              <a:rPr lang="fr-FR" sz="1100" i="1" dirty="0"/>
              <a:t> French </a:t>
            </a:r>
            <a:r>
              <a:rPr lang="fr-FR" sz="1100" i="1" dirty="0" err="1"/>
              <a:t>Seminar</a:t>
            </a:r>
            <a:r>
              <a:rPr lang="fr-FR" sz="1100" i="1" dirty="0"/>
              <a:t>, Moscow, 12-14 </a:t>
            </a:r>
            <a:r>
              <a:rPr lang="fr-FR" sz="1100" i="1" dirty="0" err="1"/>
              <a:t>February</a:t>
            </a:r>
            <a:r>
              <a:rPr lang="fr-FR" sz="1100" i="1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40483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48E046-8F66-614E-ACBB-9A05E1FE5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</a:t>
            </a:r>
            <a:r>
              <a:rPr lang="ru-RU" dirty="0" err="1"/>
              <a:t>пасибо</a:t>
            </a:r>
            <a:r>
              <a:rPr lang="ru-RU" dirty="0"/>
              <a:t> за внимание</a:t>
            </a:r>
            <a:r>
              <a:rPr lang="fr-FR" dirty="0"/>
              <a:t> !</a:t>
            </a:r>
            <a:br>
              <a:rPr lang="ru-RU" dirty="0"/>
            </a:b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E4DA485-0AB9-A04F-B456-F76A08259563}"/>
              </a:ext>
            </a:extLst>
          </p:cNvPr>
          <p:cNvSpPr txBox="1"/>
          <p:nvPr/>
        </p:nvSpPr>
        <p:spPr>
          <a:xfrm>
            <a:off x="6393618" y="-21475"/>
            <a:ext cx="5798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/>
              <a:t>Investment and Imports. J. Vercueil / </a:t>
            </a:r>
            <a:r>
              <a:rPr lang="fr-FR" sz="1100" i="1" dirty="0" err="1"/>
              <a:t>Russian</a:t>
            </a:r>
            <a:r>
              <a:rPr lang="fr-FR" sz="1100" i="1" dirty="0"/>
              <a:t> French </a:t>
            </a:r>
            <a:r>
              <a:rPr lang="fr-FR" sz="1100" i="1" dirty="0" err="1"/>
              <a:t>Seminar</a:t>
            </a:r>
            <a:r>
              <a:rPr lang="fr-FR" sz="1100" i="1" dirty="0"/>
              <a:t>, Moscow, 12-14 </a:t>
            </a:r>
            <a:r>
              <a:rPr lang="fr-FR" sz="1100" i="1" dirty="0" err="1"/>
              <a:t>February</a:t>
            </a:r>
            <a:r>
              <a:rPr lang="fr-FR" sz="1100" i="1" dirty="0"/>
              <a:t> 2018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D93077F-1303-544E-AD2D-5F32001488F3}"/>
              </a:ext>
            </a:extLst>
          </p:cNvPr>
          <p:cNvSpPr txBox="1"/>
          <p:nvPr/>
        </p:nvSpPr>
        <p:spPr>
          <a:xfrm>
            <a:off x="977900" y="1428750"/>
            <a:ext cx="107315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Sources : </a:t>
            </a:r>
            <a:br>
              <a:rPr lang="az-Cyrl-AZ" dirty="0"/>
            </a:br>
            <a:endParaRPr lang="az-Cyrl-A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Central Bank of </a:t>
            </a:r>
            <a:r>
              <a:rPr lang="fr-FR" b="1" dirty="0" err="1"/>
              <a:t>Russia</a:t>
            </a:r>
            <a:r>
              <a:rPr lang="fr-FR" b="1" dirty="0"/>
              <a:t> </a:t>
            </a:r>
            <a:r>
              <a:rPr lang="fr-FR" dirty="0"/>
              <a:t>(2017) </a:t>
            </a:r>
            <a:r>
              <a:rPr lang="fr-FR" i="1" dirty="0"/>
              <a:t>: </a:t>
            </a:r>
            <a:r>
              <a:rPr lang="fr-FR" i="1" dirty="0" err="1"/>
              <a:t>Monetary</a:t>
            </a:r>
            <a:r>
              <a:rPr lang="fr-FR" i="1" dirty="0"/>
              <a:t> Policy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Cyrl-AZ" b="1" dirty="0"/>
              <a:t>Идрисов Г.И., Каукин А.С., Павлов П.Н. </a:t>
            </a:r>
            <a:r>
              <a:rPr lang="fr-FR" dirty="0"/>
              <a:t>(2017) : </a:t>
            </a:r>
            <a:r>
              <a:rPr lang="az-Cyrl-AZ" i="1" dirty="0"/>
              <a:t>Импортозамещение товаров инвестиционного назначения в России</a:t>
            </a:r>
            <a:r>
              <a:rPr lang="fr-FR" i="1" dirty="0"/>
              <a:t>, </a:t>
            </a:r>
            <a:r>
              <a:rPr lang="fr-FR" dirty="0"/>
              <a:t>Report for</a:t>
            </a:r>
            <a:r>
              <a:rPr lang="az-Cyrl-AZ" dirty="0"/>
              <a:t> Федеральное государственное бюджетное образовательное учреждение высшего профессионального образования 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Cyrl-AZ" b="1" dirty="0"/>
              <a:t>Кувалин</a:t>
            </a:r>
            <a:r>
              <a:rPr lang="fr-FR" b="1" dirty="0"/>
              <a:t> </a:t>
            </a:r>
            <a:r>
              <a:rPr lang="az-Cyrl-AZ" b="1" dirty="0"/>
              <a:t>Д.Б., Моисеев</a:t>
            </a:r>
            <a:r>
              <a:rPr lang="fr-FR" b="1" dirty="0"/>
              <a:t> </a:t>
            </a:r>
            <a:r>
              <a:rPr lang="az-Cyrl-AZ" b="1" dirty="0"/>
              <a:t>А.К., Лавриненко П.А.</a:t>
            </a:r>
            <a:r>
              <a:rPr lang="fr-FR" b="1" dirty="0"/>
              <a:t> </a:t>
            </a:r>
            <a:r>
              <a:rPr lang="fr-FR" dirty="0"/>
              <a:t>(2018) : </a:t>
            </a:r>
            <a:r>
              <a:rPr lang="az-Cyrl-AZ" dirty="0"/>
              <a:t>Российские предприятия в конце 2017г.: отсутствие значимых общеэкономических изменений и прогресс в машиностроении</a:t>
            </a:r>
            <a:r>
              <a:rPr lang="fr-FR" b="1" dirty="0"/>
              <a:t> </a:t>
            </a:r>
            <a:r>
              <a:rPr lang="az-Cyrl-AZ" i="1" dirty="0"/>
              <a:t>(Обзор результатов опроса, проведенного в ноябре-декабре 2017г.; бумажная версия статьи будет опубликована в 3-м номере журнала «Проблемы прогнозирования за 2018г.) </a:t>
            </a:r>
            <a:endParaRPr lang="fr-FR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err="1"/>
              <a:t>Rosstat</a:t>
            </a:r>
            <a:r>
              <a:rPr lang="fr-FR" i="1" dirty="0"/>
              <a:t> </a:t>
            </a:r>
            <a:r>
              <a:rPr lang="fr-FR" dirty="0"/>
              <a:t>(2017, 2018)</a:t>
            </a:r>
            <a:r>
              <a:rPr lang="fr-FR" i="1" dirty="0"/>
              <a:t> </a:t>
            </a:r>
            <a:r>
              <a:rPr lang="fr-FR" i="1" dirty="0" err="1"/>
              <a:t>Database</a:t>
            </a:r>
            <a:endParaRPr lang="fr-FR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err="1"/>
              <a:t>Salnikov</a:t>
            </a:r>
            <a:r>
              <a:rPr lang="fr-FR" b="1" dirty="0"/>
              <a:t> V., </a:t>
            </a:r>
            <a:r>
              <a:rPr lang="fr-FR" b="1" dirty="0" err="1"/>
              <a:t>Galimov</a:t>
            </a:r>
            <a:r>
              <a:rPr lang="fr-FR" b="1" dirty="0"/>
              <a:t> D., </a:t>
            </a:r>
            <a:r>
              <a:rPr lang="fr-FR" b="1" dirty="0" err="1"/>
              <a:t>Mikheeva</a:t>
            </a:r>
            <a:r>
              <a:rPr lang="fr-FR" b="1" dirty="0"/>
              <a:t> O., </a:t>
            </a:r>
            <a:r>
              <a:rPr lang="fr-FR" b="1" dirty="0" err="1"/>
              <a:t>Gnidchenko</a:t>
            </a:r>
            <a:r>
              <a:rPr lang="fr-FR" b="1" dirty="0"/>
              <a:t> A., </a:t>
            </a:r>
            <a:r>
              <a:rPr lang="fr-FR" b="1" dirty="0" err="1"/>
              <a:t>Rybalka</a:t>
            </a:r>
            <a:r>
              <a:rPr lang="fr-FR" b="1" dirty="0"/>
              <a:t> A. </a:t>
            </a:r>
            <a:r>
              <a:rPr lang="fr-FR" dirty="0"/>
              <a:t>(2017) : « </a:t>
            </a:r>
            <a:r>
              <a:rPr lang="fr-FR" dirty="0" err="1"/>
              <a:t>Russian</a:t>
            </a:r>
            <a:r>
              <a:rPr lang="fr-FR" dirty="0"/>
              <a:t> </a:t>
            </a:r>
            <a:r>
              <a:rPr lang="fr-FR" dirty="0" err="1"/>
              <a:t>manufacturing</a:t>
            </a:r>
            <a:r>
              <a:rPr lang="fr-FR" dirty="0"/>
              <a:t> production </a:t>
            </a:r>
            <a:r>
              <a:rPr lang="fr-FR" dirty="0" err="1"/>
              <a:t>capacity</a:t>
            </a:r>
            <a:r>
              <a:rPr lang="fr-FR" dirty="0"/>
              <a:t>: </a:t>
            </a:r>
            <a:r>
              <a:rPr lang="fr-FR" dirty="0" err="1"/>
              <a:t>primary</a:t>
            </a:r>
            <a:r>
              <a:rPr lang="fr-FR" dirty="0"/>
              <a:t> trends and structural </a:t>
            </a:r>
            <a:r>
              <a:rPr lang="fr-FR" dirty="0" err="1"/>
              <a:t>characteristics</a:t>
            </a:r>
            <a:r>
              <a:rPr lang="fr-FR" dirty="0"/>
              <a:t> », </a:t>
            </a:r>
            <a:r>
              <a:rPr lang="fr-FR" i="1" dirty="0" err="1"/>
              <a:t>Russian</a:t>
            </a:r>
            <a:r>
              <a:rPr lang="fr-FR" i="1" dirty="0"/>
              <a:t> Journal of </a:t>
            </a:r>
            <a:r>
              <a:rPr lang="fr-FR" i="1" dirty="0" err="1"/>
              <a:t>Economic</a:t>
            </a:r>
            <a:r>
              <a:rPr lang="fr-FR" dirty="0" err="1"/>
              <a:t>s</a:t>
            </a:r>
            <a:r>
              <a:rPr lang="fr-FR" dirty="0"/>
              <a:t>, 3 (2017), p. 240-262.</a:t>
            </a: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World Bank </a:t>
            </a:r>
            <a:r>
              <a:rPr lang="fr-FR" dirty="0"/>
              <a:t>(2017) </a:t>
            </a:r>
            <a:r>
              <a:rPr lang="fr-FR" i="1" dirty="0" err="1"/>
              <a:t>Russian</a:t>
            </a:r>
            <a:r>
              <a:rPr lang="fr-FR" i="1" dirty="0"/>
              <a:t> </a:t>
            </a:r>
            <a:r>
              <a:rPr lang="fr-FR" i="1" dirty="0" err="1"/>
              <a:t>economic</a:t>
            </a:r>
            <a:r>
              <a:rPr lang="fr-FR" i="1" dirty="0"/>
              <a:t>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i="1" dirty="0"/>
          </a:p>
          <a:p>
            <a:endParaRPr lang="az-Cyrl-AZ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4559503"/>
      </p:ext>
    </p:extLst>
  </p:cSld>
  <p:clrMapOvr>
    <a:masterClrMapping/>
  </p:clrMapOvr>
</p:sld>
</file>

<file path=ppt/theme/theme1.xml><?xml version="1.0" encoding="utf-8"?>
<a:theme xmlns:a="http://schemas.openxmlformats.org/drawingml/2006/main" name="Rognag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Rognage</Template>
  <TotalTime>465</TotalTime>
  <Words>485</Words>
  <Application>Microsoft Macintosh PowerPoint</Application>
  <PresentationFormat>Grand écran</PresentationFormat>
  <Paragraphs>70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Franklin Gothic Book</vt:lpstr>
      <vt:lpstr>Rognage</vt:lpstr>
      <vt:lpstr>Investment and imports in russia</vt:lpstr>
      <vt:lpstr>Russia’s investment record during the last two decades: an international comparison</vt:lpstr>
      <vt:lpstr>Recent investment activity in Russia (2010-2017)</vt:lpstr>
      <vt:lpstr>Imports intensity of Capital Investment</vt:lpstr>
      <vt:lpstr>A theoretical framework to analyse the investment-import link</vt:lpstr>
      <vt:lpstr>An empirical illustration: regional data</vt:lpstr>
      <vt:lpstr>Conclusion: facing the import-investment link</vt:lpstr>
      <vt:lpstr>Cпасибо за внимание ! 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and imports in russia</dc:title>
  <dc:creator>Julien Vercueil</dc:creator>
  <cp:lastModifiedBy>Julien Vercueil</cp:lastModifiedBy>
  <cp:revision>26</cp:revision>
  <dcterms:created xsi:type="dcterms:W3CDTF">2018-02-10T09:08:21Z</dcterms:created>
  <dcterms:modified xsi:type="dcterms:W3CDTF">2018-02-12T11:40:08Z</dcterms:modified>
</cp:coreProperties>
</file>