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  <p:sldMasterId id="2147483666" r:id="rId2"/>
  </p:sldMasterIdLst>
  <p:notesMasterIdLst>
    <p:notesMasterId r:id="rId9"/>
  </p:notesMasterIdLst>
  <p:handoutMasterIdLst>
    <p:handoutMasterId r:id="rId10"/>
  </p:handoutMasterIdLst>
  <p:sldIdLst>
    <p:sldId id="3595" r:id="rId3"/>
    <p:sldId id="3585" r:id="rId4"/>
    <p:sldId id="3592" r:id="rId5"/>
    <p:sldId id="3598" r:id="rId6"/>
    <p:sldId id="3597" r:id="rId7"/>
    <p:sldId id="3599" r:id="rId8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FF00"/>
    <a:srgbClr val="003399"/>
    <a:srgbClr val="99FF99"/>
    <a:srgbClr val="000099"/>
    <a:srgbClr val="66FF99"/>
    <a:srgbClr val="99FFCC"/>
    <a:srgbClr val="F8F8F8"/>
    <a:srgbClr val="EAEAEA"/>
    <a:srgbClr val="003366"/>
    <a:srgbClr val="33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9068" autoAdjust="0"/>
  </p:normalViewPr>
  <p:slideViewPr>
    <p:cSldViewPr snapToGrid="0">
      <p:cViewPr varScale="1">
        <p:scale>
          <a:sx n="86" d="100"/>
          <a:sy n="86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912" y="-78"/>
      </p:cViewPr>
      <p:guideLst>
        <p:guide orient="horz" pos="3222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13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94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13" y="9720694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505A065-20B5-44BE-AB17-0263E0F36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090945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13" y="0"/>
            <a:ext cx="3077137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58" y="4861173"/>
            <a:ext cx="5676787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94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13" y="9720694"/>
            <a:ext cx="3077137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1" tIns="47334" rIns="94671" bIns="4733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C73E61-0B10-43D9-8E9B-B8DD3E683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7431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4717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268413"/>
            <a:ext cx="7772400" cy="4724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7376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3075" y="0"/>
            <a:ext cx="2044700" cy="5992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2" y="0"/>
            <a:ext cx="5984875" cy="5992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6779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438" y="0"/>
            <a:ext cx="6764337" cy="669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810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3810000" cy="228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706813"/>
            <a:ext cx="3810000" cy="228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57394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438" y="0"/>
            <a:ext cx="6764337" cy="669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68413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xmlns="" val="308255247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1" y="0"/>
            <a:ext cx="8181975" cy="5992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2132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466726"/>
            <a:ext cx="1463675" cy="328613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3BDBC0CB-EF5B-48F5-B9EF-42007AF9180E}" type="datetimeFigureOut">
              <a:rPr lang="ru-RU" smtClean="0"/>
              <a:pPr>
                <a:defRPr/>
              </a:pPr>
              <a:t>16.04.2018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0468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6AC99B1-36A1-4CD5-AE0D-0DC741CF4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5485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03865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F5C6-7DB0-4236-A220-5639DDE91D0E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8EDAFA5-96D2-4F07-97FF-9628AFAAB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054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B89C-08F8-4047-8725-A20A63E2563A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45630BF-2AB6-4B81-AD6A-07B298925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34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415188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DA422-DB86-4D04-8A2D-717B753FFE04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E6B4B71-0BC1-4BBF-B111-9065EDC9F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106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43CFE-A7A6-442A-9CCF-3261DFDE037B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79551B8-017B-4B65-B928-D73B244E2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0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6171-4846-4C68-B802-1A2277D35B6F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6903C04-068B-43AD-9B44-976B9171D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5470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54EC1-2D65-4843-9817-F372ABA3DAF1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AB3796D-F5B1-4F53-BCBC-73C7469FF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586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5A599-45CB-4BF9-8548-8FADE5C1B556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B6F6CC0-31FB-43D4-9FE4-8735266AA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83413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17463"/>
            <a:ext cx="1463675" cy="3286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240A-4A0D-47A0-979B-B9C35C501910}" type="datetimeFigureOut">
              <a:rPr lang="ru-RU" smtClean="0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70325" y="3743325"/>
            <a:ext cx="4114800" cy="32861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1388" y="3078163"/>
            <a:ext cx="1066800" cy="32861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3D7C7A4-BFE5-4360-A21D-E9329FA10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31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220949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810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3810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74861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59228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29821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067837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059886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954062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3438" y="0"/>
            <a:ext cx="676433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  <a:endParaRPr lang="ru-RU" smtClean="0"/>
          </a:p>
        </p:txBody>
      </p:sp>
      <p:pic>
        <p:nvPicPr>
          <p:cNvPr id="1028" name="Picture 4" descr="SCAC Template copy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9167" b="18182"/>
          <a:stretch>
            <a:fillRect/>
          </a:stretch>
        </p:blipFill>
        <p:spPr bwMode="auto">
          <a:xfrm>
            <a:off x="0" y="6508752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43927" y="6508750"/>
            <a:ext cx="6000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endParaRPr lang="ru-RU" sz="16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31" name="Freeform 13"/>
          <p:cNvSpPr>
            <a:spLocks noEditPoints="1"/>
          </p:cNvSpPr>
          <p:nvPr/>
        </p:nvSpPr>
        <p:spPr bwMode="auto">
          <a:xfrm>
            <a:off x="7092950" y="6542088"/>
            <a:ext cx="341313" cy="300037"/>
          </a:xfrm>
          <a:custGeom>
            <a:avLst/>
            <a:gdLst>
              <a:gd name="T0" fmla="*/ 94310 w 152"/>
              <a:gd name="T1" fmla="*/ 246741 h 152"/>
              <a:gd name="T2" fmla="*/ 60628 w 152"/>
              <a:gd name="T3" fmla="*/ 82905 h 152"/>
              <a:gd name="T4" fmla="*/ 247003 w 152"/>
              <a:gd name="T5" fmla="*/ 53296 h 152"/>
              <a:gd name="T6" fmla="*/ 280685 w 152"/>
              <a:gd name="T7" fmla="*/ 217132 h 152"/>
              <a:gd name="T8" fmla="*/ 94310 w 152"/>
              <a:gd name="T9" fmla="*/ 246741 h 152"/>
              <a:gd name="T10" fmla="*/ 258230 w 152"/>
              <a:gd name="T11" fmla="*/ 41452 h 152"/>
              <a:gd name="T12" fmla="*/ 47155 w 152"/>
              <a:gd name="T13" fmla="*/ 75009 h 152"/>
              <a:gd name="T14" fmla="*/ 85328 w 152"/>
              <a:gd name="T15" fmla="*/ 258585 h 152"/>
              <a:gd name="T16" fmla="*/ 294158 w 152"/>
              <a:gd name="T17" fmla="*/ 225028 h 152"/>
              <a:gd name="T18" fmla="*/ 258230 w 152"/>
              <a:gd name="T19" fmla="*/ 41452 h 1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2" h="152">
                <a:moveTo>
                  <a:pt x="42" y="125"/>
                </a:moveTo>
                <a:cubicBezTo>
                  <a:pt x="15" y="106"/>
                  <a:pt x="9" y="69"/>
                  <a:pt x="27" y="42"/>
                </a:cubicBezTo>
                <a:cubicBezTo>
                  <a:pt x="46" y="15"/>
                  <a:pt x="83" y="9"/>
                  <a:pt x="110" y="27"/>
                </a:cubicBezTo>
                <a:cubicBezTo>
                  <a:pt x="137" y="46"/>
                  <a:pt x="144" y="83"/>
                  <a:pt x="125" y="110"/>
                </a:cubicBezTo>
                <a:cubicBezTo>
                  <a:pt x="106" y="137"/>
                  <a:pt x="69" y="143"/>
                  <a:pt x="42" y="125"/>
                </a:cubicBezTo>
                <a:close/>
                <a:moveTo>
                  <a:pt x="115" y="21"/>
                </a:moveTo>
                <a:cubicBezTo>
                  <a:pt x="84" y="0"/>
                  <a:pt x="43" y="7"/>
                  <a:pt x="21" y="38"/>
                </a:cubicBezTo>
                <a:cubicBezTo>
                  <a:pt x="0" y="68"/>
                  <a:pt x="7" y="110"/>
                  <a:pt x="38" y="131"/>
                </a:cubicBezTo>
                <a:cubicBezTo>
                  <a:pt x="68" y="152"/>
                  <a:pt x="110" y="145"/>
                  <a:pt x="131" y="114"/>
                </a:cubicBezTo>
                <a:cubicBezTo>
                  <a:pt x="152" y="84"/>
                  <a:pt x="145" y="42"/>
                  <a:pt x="115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32" name="Freeform 14"/>
          <p:cNvSpPr>
            <a:spLocks noEditPoints="1"/>
          </p:cNvSpPr>
          <p:nvPr/>
        </p:nvSpPr>
        <p:spPr bwMode="auto">
          <a:xfrm>
            <a:off x="7132638" y="6596065"/>
            <a:ext cx="207962" cy="211137"/>
          </a:xfrm>
          <a:custGeom>
            <a:avLst/>
            <a:gdLst>
              <a:gd name="T0" fmla="*/ 142409 w 92"/>
              <a:gd name="T1" fmla="*/ 158353 h 108"/>
              <a:gd name="T2" fmla="*/ 122065 w 92"/>
              <a:gd name="T3" fmla="*/ 107523 h 108"/>
              <a:gd name="T4" fmla="*/ 58772 w 92"/>
              <a:gd name="T5" fmla="*/ 107523 h 108"/>
              <a:gd name="T6" fmla="*/ 178576 w 92"/>
              <a:gd name="T7" fmla="*/ 37144 h 108"/>
              <a:gd name="T8" fmla="*/ 142409 w 92"/>
              <a:gd name="T9" fmla="*/ 158353 h 108"/>
              <a:gd name="T10" fmla="*/ 0 w 92"/>
              <a:gd name="T11" fmla="*/ 123163 h 108"/>
              <a:gd name="T12" fmla="*/ 108502 w 92"/>
              <a:gd name="T13" fmla="*/ 123163 h 108"/>
              <a:gd name="T14" fmla="*/ 146930 w 92"/>
              <a:gd name="T15" fmla="*/ 211137 h 108"/>
              <a:gd name="T16" fmla="*/ 207962 w 92"/>
              <a:gd name="T17" fmla="*/ 0 h 108"/>
              <a:gd name="T18" fmla="*/ 0 w 92"/>
              <a:gd name="T19" fmla="*/ 123163 h 1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2" h="108">
                <a:moveTo>
                  <a:pt x="63" y="81"/>
                </a:moveTo>
                <a:lnTo>
                  <a:pt x="54" y="55"/>
                </a:lnTo>
                <a:lnTo>
                  <a:pt x="26" y="55"/>
                </a:lnTo>
                <a:lnTo>
                  <a:pt x="79" y="19"/>
                </a:lnTo>
                <a:lnTo>
                  <a:pt x="63" y="81"/>
                </a:lnTo>
                <a:close/>
                <a:moveTo>
                  <a:pt x="0" y="63"/>
                </a:moveTo>
                <a:lnTo>
                  <a:pt x="48" y="63"/>
                </a:lnTo>
                <a:lnTo>
                  <a:pt x="65" y="108"/>
                </a:lnTo>
                <a:lnTo>
                  <a:pt x="92" y="0"/>
                </a:lnTo>
                <a:lnTo>
                  <a:pt x="0" y="6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33" name="Freeform 15"/>
          <p:cNvSpPr>
            <a:spLocks noEditPoints="1"/>
          </p:cNvSpPr>
          <p:nvPr/>
        </p:nvSpPr>
        <p:spPr bwMode="auto">
          <a:xfrm>
            <a:off x="7461252" y="6559551"/>
            <a:ext cx="1108075" cy="207963"/>
          </a:xfrm>
          <a:custGeom>
            <a:avLst/>
            <a:gdLst>
              <a:gd name="T0" fmla="*/ 1045014 w 492"/>
              <a:gd name="T1" fmla="*/ 4836 h 86"/>
              <a:gd name="T2" fmla="*/ 1108075 w 492"/>
              <a:gd name="T3" fmla="*/ 203127 h 86"/>
              <a:gd name="T4" fmla="*/ 930152 w 492"/>
              <a:gd name="T5" fmla="*/ 166854 h 86"/>
              <a:gd name="T6" fmla="*/ 930152 w 492"/>
              <a:gd name="T7" fmla="*/ 38691 h 86"/>
              <a:gd name="T8" fmla="*/ 979700 w 492"/>
              <a:gd name="T9" fmla="*/ 103982 h 86"/>
              <a:gd name="T10" fmla="*/ 932405 w 492"/>
              <a:gd name="T11" fmla="*/ 0 h 86"/>
              <a:gd name="T12" fmla="*/ 817543 w 492"/>
              <a:gd name="T13" fmla="*/ 103982 h 86"/>
              <a:gd name="T14" fmla="*/ 1042762 w 492"/>
              <a:gd name="T15" fmla="*/ 103982 h 86"/>
              <a:gd name="T16" fmla="*/ 126122 w 492"/>
              <a:gd name="T17" fmla="*/ 87054 h 86"/>
              <a:gd name="T18" fmla="*/ 65313 w 492"/>
              <a:gd name="T19" fmla="*/ 55618 h 86"/>
              <a:gd name="T20" fmla="*/ 121618 w 492"/>
              <a:gd name="T21" fmla="*/ 62873 h 86"/>
              <a:gd name="T22" fmla="*/ 94592 w 492"/>
              <a:gd name="T23" fmla="*/ 0 h 86"/>
              <a:gd name="T24" fmla="*/ 56305 w 492"/>
              <a:gd name="T25" fmla="*/ 116072 h 86"/>
              <a:gd name="T26" fmla="*/ 128375 w 492"/>
              <a:gd name="T27" fmla="*/ 147509 h 86"/>
              <a:gd name="T28" fmla="*/ 58557 w 492"/>
              <a:gd name="T29" fmla="*/ 140254 h 86"/>
              <a:gd name="T30" fmla="*/ 15765 w 492"/>
              <a:gd name="T31" fmla="*/ 183781 h 86"/>
              <a:gd name="T32" fmla="*/ 189184 w 492"/>
              <a:gd name="T33" fmla="*/ 142672 h 86"/>
              <a:gd name="T34" fmla="*/ 344584 w 492"/>
              <a:gd name="T35" fmla="*/ 120909 h 86"/>
              <a:gd name="T36" fmla="*/ 265758 w 492"/>
              <a:gd name="T37" fmla="*/ 152345 h 86"/>
              <a:gd name="T38" fmla="*/ 256749 w 492"/>
              <a:gd name="T39" fmla="*/ 4836 h 86"/>
              <a:gd name="T40" fmla="*/ 195940 w 492"/>
              <a:gd name="T41" fmla="*/ 118491 h 86"/>
              <a:gd name="T42" fmla="*/ 387376 w 492"/>
              <a:gd name="T43" fmla="*/ 181363 h 86"/>
              <a:gd name="T44" fmla="*/ 403141 w 492"/>
              <a:gd name="T45" fmla="*/ 4836 h 86"/>
              <a:gd name="T46" fmla="*/ 344584 w 492"/>
              <a:gd name="T47" fmla="*/ 120909 h 86"/>
              <a:gd name="T48" fmla="*/ 682412 w 492"/>
              <a:gd name="T49" fmla="*/ 82218 h 86"/>
              <a:gd name="T50" fmla="*/ 621603 w 492"/>
              <a:gd name="T51" fmla="*/ 4836 h 86"/>
              <a:gd name="T52" fmla="*/ 542777 w 492"/>
              <a:gd name="T53" fmla="*/ 113654 h 86"/>
              <a:gd name="T54" fmla="*/ 549533 w 492"/>
              <a:gd name="T55" fmla="*/ 4836 h 86"/>
              <a:gd name="T56" fmla="*/ 479715 w 492"/>
              <a:gd name="T57" fmla="*/ 4836 h 86"/>
              <a:gd name="T58" fmla="*/ 418906 w 492"/>
              <a:gd name="T59" fmla="*/ 203127 h 86"/>
              <a:gd name="T60" fmla="*/ 511246 w 492"/>
              <a:gd name="T61" fmla="*/ 159600 h 86"/>
              <a:gd name="T62" fmla="*/ 682412 w 492"/>
              <a:gd name="T63" fmla="*/ 203127 h 86"/>
              <a:gd name="T64" fmla="*/ 754482 w 492"/>
              <a:gd name="T65" fmla="*/ 123327 h 86"/>
              <a:gd name="T66" fmla="*/ 815291 w 492"/>
              <a:gd name="T67" fmla="*/ 203127 h 86"/>
              <a:gd name="T68" fmla="*/ 754482 w 492"/>
              <a:gd name="T69" fmla="*/ 4836 h 8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92" h="86">
                <a:moveTo>
                  <a:pt x="492" y="2"/>
                </a:moveTo>
                <a:lnTo>
                  <a:pt x="464" y="2"/>
                </a:lnTo>
                <a:lnTo>
                  <a:pt x="464" y="84"/>
                </a:lnTo>
                <a:lnTo>
                  <a:pt x="492" y="84"/>
                </a:lnTo>
                <a:lnTo>
                  <a:pt x="492" y="2"/>
                </a:lnTo>
                <a:close/>
                <a:moveTo>
                  <a:pt x="413" y="69"/>
                </a:moveTo>
                <a:cubicBezTo>
                  <a:pt x="395" y="69"/>
                  <a:pt x="390" y="56"/>
                  <a:pt x="390" y="43"/>
                </a:cubicBezTo>
                <a:cubicBezTo>
                  <a:pt x="390" y="29"/>
                  <a:pt x="395" y="16"/>
                  <a:pt x="413" y="16"/>
                </a:cubicBezTo>
                <a:cubicBezTo>
                  <a:pt x="419" y="16"/>
                  <a:pt x="425" y="18"/>
                  <a:pt x="429" y="22"/>
                </a:cubicBezTo>
                <a:cubicBezTo>
                  <a:pt x="432" y="26"/>
                  <a:pt x="435" y="31"/>
                  <a:pt x="435" y="43"/>
                </a:cubicBezTo>
                <a:cubicBezTo>
                  <a:pt x="435" y="54"/>
                  <a:pt x="432" y="69"/>
                  <a:pt x="413" y="69"/>
                </a:cubicBezTo>
                <a:close/>
                <a:moveTo>
                  <a:pt x="414" y="0"/>
                </a:moveTo>
                <a:cubicBezTo>
                  <a:pt x="407" y="0"/>
                  <a:pt x="388" y="1"/>
                  <a:pt x="376" y="11"/>
                </a:cubicBezTo>
                <a:cubicBezTo>
                  <a:pt x="364" y="22"/>
                  <a:pt x="363" y="38"/>
                  <a:pt x="363" y="43"/>
                </a:cubicBezTo>
                <a:cubicBezTo>
                  <a:pt x="363" y="74"/>
                  <a:pt x="387" y="86"/>
                  <a:pt x="412" y="86"/>
                </a:cubicBezTo>
                <a:cubicBezTo>
                  <a:pt x="435" y="86"/>
                  <a:pt x="463" y="76"/>
                  <a:pt x="463" y="43"/>
                </a:cubicBezTo>
                <a:cubicBezTo>
                  <a:pt x="463" y="23"/>
                  <a:pt x="452" y="0"/>
                  <a:pt x="414" y="0"/>
                </a:cubicBezTo>
                <a:close/>
                <a:moveTo>
                  <a:pt x="56" y="36"/>
                </a:moveTo>
                <a:lnTo>
                  <a:pt x="38" y="32"/>
                </a:lnTo>
                <a:cubicBezTo>
                  <a:pt x="35" y="31"/>
                  <a:pt x="29" y="29"/>
                  <a:pt x="29" y="23"/>
                </a:cubicBezTo>
                <a:cubicBezTo>
                  <a:pt x="29" y="19"/>
                  <a:pt x="34" y="15"/>
                  <a:pt x="41" y="15"/>
                </a:cubicBezTo>
                <a:cubicBezTo>
                  <a:pt x="54" y="15"/>
                  <a:pt x="54" y="24"/>
                  <a:pt x="54" y="26"/>
                </a:cubicBezTo>
                <a:lnTo>
                  <a:pt x="81" y="26"/>
                </a:lnTo>
                <a:cubicBezTo>
                  <a:pt x="81" y="17"/>
                  <a:pt x="79" y="0"/>
                  <a:pt x="42" y="0"/>
                </a:cubicBezTo>
                <a:cubicBezTo>
                  <a:pt x="13" y="0"/>
                  <a:pt x="1" y="12"/>
                  <a:pt x="1" y="26"/>
                </a:cubicBezTo>
                <a:cubicBezTo>
                  <a:pt x="1" y="43"/>
                  <a:pt x="18" y="47"/>
                  <a:pt x="25" y="48"/>
                </a:cubicBezTo>
                <a:lnTo>
                  <a:pt x="49" y="53"/>
                </a:lnTo>
                <a:cubicBezTo>
                  <a:pt x="55" y="55"/>
                  <a:pt x="57" y="57"/>
                  <a:pt x="57" y="61"/>
                </a:cubicBezTo>
                <a:cubicBezTo>
                  <a:pt x="57" y="71"/>
                  <a:pt x="45" y="71"/>
                  <a:pt x="43" y="71"/>
                </a:cubicBezTo>
                <a:cubicBezTo>
                  <a:pt x="27" y="71"/>
                  <a:pt x="27" y="61"/>
                  <a:pt x="26" y="58"/>
                </a:cubicBezTo>
                <a:lnTo>
                  <a:pt x="0" y="58"/>
                </a:lnTo>
                <a:cubicBezTo>
                  <a:pt x="0" y="61"/>
                  <a:pt x="0" y="70"/>
                  <a:pt x="7" y="76"/>
                </a:cubicBezTo>
                <a:cubicBezTo>
                  <a:pt x="16" y="84"/>
                  <a:pt x="32" y="86"/>
                  <a:pt x="42" y="86"/>
                </a:cubicBezTo>
                <a:cubicBezTo>
                  <a:pt x="66" y="86"/>
                  <a:pt x="84" y="78"/>
                  <a:pt x="84" y="59"/>
                </a:cubicBezTo>
                <a:cubicBezTo>
                  <a:pt x="84" y="42"/>
                  <a:pt x="69" y="39"/>
                  <a:pt x="56" y="36"/>
                </a:cubicBezTo>
                <a:close/>
                <a:moveTo>
                  <a:pt x="153" y="50"/>
                </a:moveTo>
                <a:cubicBezTo>
                  <a:pt x="153" y="58"/>
                  <a:pt x="151" y="70"/>
                  <a:pt x="134" y="70"/>
                </a:cubicBezTo>
                <a:cubicBezTo>
                  <a:pt x="127" y="70"/>
                  <a:pt x="121" y="68"/>
                  <a:pt x="118" y="63"/>
                </a:cubicBezTo>
                <a:cubicBezTo>
                  <a:pt x="115" y="60"/>
                  <a:pt x="114" y="55"/>
                  <a:pt x="114" y="51"/>
                </a:cubicBezTo>
                <a:lnTo>
                  <a:pt x="114" y="2"/>
                </a:lnTo>
                <a:lnTo>
                  <a:pt x="88" y="2"/>
                </a:lnTo>
                <a:lnTo>
                  <a:pt x="87" y="49"/>
                </a:lnTo>
                <a:cubicBezTo>
                  <a:pt x="87" y="62"/>
                  <a:pt x="88" y="86"/>
                  <a:pt x="133" y="86"/>
                </a:cubicBezTo>
                <a:cubicBezTo>
                  <a:pt x="145" y="86"/>
                  <a:pt x="162" y="84"/>
                  <a:pt x="172" y="75"/>
                </a:cubicBezTo>
                <a:cubicBezTo>
                  <a:pt x="178" y="68"/>
                  <a:pt x="179" y="59"/>
                  <a:pt x="179" y="50"/>
                </a:cubicBezTo>
                <a:lnTo>
                  <a:pt x="179" y="2"/>
                </a:lnTo>
                <a:lnTo>
                  <a:pt x="153" y="2"/>
                </a:lnTo>
                <a:lnTo>
                  <a:pt x="153" y="50"/>
                </a:lnTo>
                <a:close/>
                <a:moveTo>
                  <a:pt x="335" y="34"/>
                </a:moveTo>
                <a:lnTo>
                  <a:pt x="303" y="34"/>
                </a:lnTo>
                <a:lnTo>
                  <a:pt x="303" y="2"/>
                </a:lnTo>
                <a:lnTo>
                  <a:pt x="276" y="2"/>
                </a:lnTo>
                <a:lnTo>
                  <a:pt x="276" y="84"/>
                </a:lnTo>
                <a:lnTo>
                  <a:pt x="241" y="47"/>
                </a:lnTo>
                <a:lnTo>
                  <a:pt x="275" y="2"/>
                </a:lnTo>
                <a:lnTo>
                  <a:pt x="244" y="2"/>
                </a:lnTo>
                <a:lnTo>
                  <a:pt x="213" y="42"/>
                </a:lnTo>
                <a:lnTo>
                  <a:pt x="213" y="2"/>
                </a:lnTo>
                <a:lnTo>
                  <a:pt x="186" y="2"/>
                </a:lnTo>
                <a:lnTo>
                  <a:pt x="186" y="84"/>
                </a:lnTo>
                <a:lnTo>
                  <a:pt x="213" y="84"/>
                </a:lnTo>
                <a:lnTo>
                  <a:pt x="227" y="66"/>
                </a:lnTo>
                <a:lnTo>
                  <a:pt x="245" y="84"/>
                </a:lnTo>
                <a:lnTo>
                  <a:pt x="303" y="84"/>
                </a:lnTo>
                <a:lnTo>
                  <a:pt x="303" y="51"/>
                </a:lnTo>
                <a:lnTo>
                  <a:pt x="335" y="51"/>
                </a:lnTo>
                <a:lnTo>
                  <a:pt x="335" y="84"/>
                </a:lnTo>
                <a:lnTo>
                  <a:pt x="362" y="84"/>
                </a:lnTo>
                <a:lnTo>
                  <a:pt x="362" y="2"/>
                </a:lnTo>
                <a:lnTo>
                  <a:pt x="335" y="2"/>
                </a:lnTo>
                <a:lnTo>
                  <a:pt x="335" y="3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34" name="AutoShape 16"/>
          <p:cNvSpPr>
            <a:spLocks noChangeAspect="1" noChangeArrowheads="1" noTextEdit="1"/>
          </p:cNvSpPr>
          <p:nvPr/>
        </p:nvSpPr>
        <p:spPr bwMode="auto">
          <a:xfrm>
            <a:off x="5821363" y="5186363"/>
            <a:ext cx="1181100" cy="55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1035" name="Rectangle 18"/>
          <p:cNvSpPr>
            <a:spLocks noChangeArrowheads="1"/>
          </p:cNvSpPr>
          <p:nvPr/>
        </p:nvSpPr>
        <p:spPr bwMode="auto">
          <a:xfrm>
            <a:off x="7539039" y="6781800"/>
            <a:ext cx="952184" cy="7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ru-RU" sz="500">
                <a:solidFill>
                  <a:schemeClr val="bg1"/>
                </a:solidFill>
                <a:latin typeface="SU" charset="-52"/>
              </a:rPr>
              <a:t>AVIATION HOLDING COMPANY</a:t>
            </a:r>
            <a:endParaRPr lang="ru-RU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80" r:id="rId12"/>
    <p:sldLayoutId id="2147483679" r:id="rId13"/>
    <p:sldLayoutId id="2147483678" r:id="rId14"/>
  </p:sldLayoutIdLst>
  <p:transition/>
  <p:txStyles>
    <p:titleStyle>
      <a:lvl1pPr algn="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2pPr>
      <a:lvl3pPr algn="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3pPr>
      <a:lvl4pPr algn="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4pPr>
      <a:lvl5pPr algn="r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5pPr>
      <a:lvl6pPr marL="457200" algn="r" rtl="0" fontAlgn="base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6pPr>
      <a:lvl7pPr marL="914400" algn="r" rtl="0" fontAlgn="base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7pPr>
      <a:lvl8pPr marL="1371600" algn="r" rtl="0" fontAlgn="base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8pPr>
      <a:lvl9pPr marL="1828800" algn="r" rtl="0" fontAlgn="base">
        <a:lnSpc>
          <a:spcPct val="80000"/>
        </a:lnSpc>
        <a:spcBef>
          <a:spcPct val="50000"/>
        </a:spcBef>
        <a:spcAft>
          <a:spcPct val="0"/>
        </a:spcAft>
        <a:defRPr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5126"/>
            <a:ext cx="9144000" cy="46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638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347663"/>
            <a:ext cx="9144000" cy="0"/>
          </a:xfrm>
          <a:prstGeom prst="line">
            <a:avLst/>
          </a:prstGeom>
          <a:ln w="25400">
            <a:solidFill>
              <a:srgbClr val="F03D41"/>
            </a:solidFill>
            <a:round/>
          </a:ln>
          <a:effectLst>
            <a:innerShdw blurRad="63500" dist="2463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6"/>
          <p:cNvSpPr/>
          <p:nvPr userDrawn="1"/>
        </p:nvSpPr>
        <p:spPr>
          <a:xfrm>
            <a:off x="0" y="6491288"/>
            <a:ext cx="9144000" cy="365125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6456363"/>
            <a:ext cx="9144000" cy="0"/>
          </a:xfrm>
          <a:prstGeom prst="line">
            <a:avLst/>
          </a:prstGeom>
          <a:ln w="25400">
            <a:solidFill>
              <a:srgbClr val="F03D41"/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3" name="Рисунок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530977"/>
            <a:ext cx="26146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7962"/>
            <a:ext cx="7772400" cy="1443209"/>
          </a:xfrm>
        </p:spPr>
        <p:txBody>
          <a:bodyPr/>
          <a:lstStyle/>
          <a:p>
            <a:r>
              <a:rPr lang="ru-RU" sz="2000" b="1" dirty="0" smtClean="0"/>
              <a:t>Основные проблемы исполнения контракта жизненного  </a:t>
            </a:r>
            <a:r>
              <a:rPr lang="ru-RU" sz="2000" b="1" dirty="0" smtClean="0"/>
              <a:t>цикла</a:t>
            </a:r>
            <a:r>
              <a:rPr lang="ru-RU" sz="2000" b="1" dirty="0" smtClean="0"/>
              <a:t>, возникающие при эксплуатации военной и специальной техники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П.М</a:t>
            </a:r>
            <a:r>
              <a:rPr lang="ru-RU" b="1" dirty="0" smtClean="0"/>
              <a:t>. Володина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607" y="2853369"/>
            <a:ext cx="8405870" cy="2785431"/>
          </a:xfrm>
        </p:spPr>
        <p:txBody>
          <a:bodyPr/>
          <a:lstStyle/>
          <a:p>
            <a:pPr algn="just"/>
            <a:r>
              <a:rPr lang="ru-RU" sz="2000" i="1" dirty="0" smtClean="0"/>
              <a:t>В соответствии с заявления заместителя министра обороны РФ уровень оснащенности войск современными и перспективными образцами вооружения и военной техники за 2017 год вырос более чем на 1,2% и составляет  59,5%. Ремонт и модернизация вооружения и военной техники по ГОЗ-2017 выполнены на 96,7%.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" y="0"/>
            <a:ext cx="9143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Схема проведения ремонта блоков и агрегатов</a:t>
            </a:r>
            <a:endParaRPr lang="ru-RU" sz="16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377085"/>
              </p:ext>
            </p:extLst>
          </p:nvPr>
        </p:nvGraphicFramePr>
        <p:xfrm>
          <a:off x="273890" y="436619"/>
          <a:ext cx="8596221" cy="514065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8840"/>
                <a:gridCol w="2944536"/>
                <a:gridCol w="5262845"/>
              </a:tblGrid>
              <a:tr h="3351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</a:p>
                    <a:p>
                      <a:pPr algn="ctr"/>
                      <a:r>
                        <a:rPr lang="ru-RU" sz="1600" dirty="0" smtClean="0"/>
                        <a:t>п/п</a:t>
                      </a:r>
                      <a:endParaRPr lang="ru-RU" sz="16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r>
                        <a:rPr lang="ru-RU" sz="1600" baseline="0" dirty="0" smtClean="0"/>
                        <a:t> работы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</a:t>
                      </a:r>
                      <a:r>
                        <a:rPr lang="ru-RU" sz="1600" baseline="0" dirty="0" smtClean="0"/>
                        <a:t> выполнения</a:t>
                      </a:r>
                      <a:endParaRPr lang="ru-RU" sz="1600" dirty="0"/>
                    </a:p>
                  </a:txBody>
                  <a:tcPr anchor="ctr"/>
                </a:tc>
              </a:tr>
              <a:tr h="9123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Отгрузка</a:t>
                      </a:r>
                      <a:r>
                        <a:rPr lang="ru-RU" sz="1800" baseline="0" dirty="0" smtClean="0"/>
                        <a:t> изделий в ремонт</a:t>
                      </a:r>
                      <a:endParaRPr lang="ru-RU" sz="1800" dirty="0" smtClean="0"/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  <a:tr h="9123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Доставка изделий в ремонт</a:t>
                      </a: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  <a:tr h="9123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Оформление договорной</a:t>
                      </a:r>
                      <a:r>
                        <a:rPr lang="ru-RU" sz="1800" baseline="0" dirty="0" smtClean="0"/>
                        <a:t> работы</a:t>
                      </a:r>
                      <a:endParaRPr lang="ru-RU" sz="1800" dirty="0" smtClean="0"/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  <a:tr h="9123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Ремонт изделий на</a:t>
                      </a:r>
                      <a:r>
                        <a:rPr lang="ru-RU" sz="1800" baseline="0" dirty="0" smtClean="0"/>
                        <a:t> ПП</a:t>
                      </a:r>
                      <a:endParaRPr lang="ru-RU" sz="1800" dirty="0" smtClean="0"/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  <a:tr h="9123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Формирование</a:t>
                      </a:r>
                      <a:r>
                        <a:rPr lang="ru-RU" sz="1600" baseline="0" dirty="0" smtClean="0"/>
                        <a:t> пакета документов о выполнении ремонта</a:t>
                      </a:r>
                      <a:endParaRPr lang="ru-RU" sz="1600" dirty="0" smtClean="0"/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610425" y="1261931"/>
            <a:ext cx="584070" cy="29182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/>
              <a:t>33</a:t>
            </a:r>
            <a:endParaRPr lang="ru-RU" sz="12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01294" y="2211679"/>
            <a:ext cx="1128908" cy="29182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/>
              <a:t>130</a:t>
            </a:r>
            <a:endParaRPr lang="ru-RU" sz="1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30405" y="3092523"/>
            <a:ext cx="1198046" cy="29182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/>
              <a:t>158</a:t>
            </a:r>
            <a:endParaRPr lang="ru-RU" sz="1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830348" y="3849039"/>
            <a:ext cx="899403" cy="291824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/>
              <a:t>90</a:t>
            </a:r>
            <a:endParaRPr lang="ru-RU" sz="1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872033" y="4946490"/>
            <a:ext cx="995130" cy="29182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/>
              <a:t>180</a:t>
            </a:r>
            <a:endParaRPr lang="ru-RU" sz="1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960491" y="4268489"/>
            <a:ext cx="999393" cy="2918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</a:rPr>
              <a:t>120</a:t>
            </a:r>
            <a:endParaRPr lang="ru-RU" sz="1800" b="1" dirty="0">
              <a:solidFill>
                <a:srgbClr val="0033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45118" y="3840651"/>
            <a:ext cx="1469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без закупки ЗИП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656309" y="4260512"/>
            <a:ext cx="1388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 закупкой ЗИП</a:t>
            </a:r>
            <a:endParaRPr lang="ru-RU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82019" y="5802574"/>
            <a:ext cx="277675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ИТОГО: 330-430 дней</a:t>
            </a:r>
            <a:endParaRPr lang="ru-RU" sz="1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250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648523"/>
              </p:ext>
            </p:extLst>
          </p:nvPr>
        </p:nvGraphicFramePr>
        <p:xfrm>
          <a:off x="1173939" y="1240411"/>
          <a:ext cx="7886171" cy="182880"/>
        </p:xfrm>
        <a:graphic>
          <a:graphicData uri="http://schemas.openxmlformats.org/drawingml/2006/table">
            <a:tbl>
              <a:tblPr bandRow="1" bandCol="1">
                <a:tableStyleId>{69012ECD-51FC-41F1-AA8D-1B2483CD663E}</a:tableStyleId>
              </a:tblPr>
              <a:tblGrid>
                <a:gridCol w="1116334"/>
                <a:gridCol w="59820"/>
                <a:gridCol w="1093862"/>
                <a:gridCol w="51275"/>
                <a:gridCol w="1068224"/>
                <a:gridCol w="51275"/>
                <a:gridCol w="1085316"/>
                <a:gridCol w="42729"/>
                <a:gridCol w="999858"/>
                <a:gridCol w="51275"/>
                <a:gridCol w="1145136"/>
                <a:gridCol w="42729"/>
                <a:gridCol w="752030"/>
                <a:gridCol w="326308"/>
              </a:tblGrid>
              <a:tr h="1449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180</a:t>
                      </a:r>
                      <a:endParaRPr lang="ru-RU" sz="1200" b="1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4409" y="3940964"/>
            <a:ext cx="828132" cy="338554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ГИ</a:t>
            </a:r>
            <a:endParaRPr lang="ru-RU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022" y="409464"/>
            <a:ext cx="828132" cy="584775"/>
          </a:xfrm>
          <a:prstGeom prst="rect">
            <a:avLst/>
          </a:prstGeom>
          <a:solidFill>
            <a:srgbClr val="0033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ВКС,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В/Ч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8202562"/>
              </p:ext>
            </p:extLst>
          </p:nvPr>
        </p:nvGraphicFramePr>
        <p:xfrm>
          <a:off x="3997327" y="3792818"/>
          <a:ext cx="4661931" cy="193452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04572"/>
                <a:gridCol w="4057359"/>
              </a:tblGrid>
              <a:tr h="4522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Проблемные вопросы</a:t>
                      </a:r>
                      <a:endParaRPr lang="ru-RU" sz="1200" dirty="0"/>
                    </a:p>
                  </a:txBody>
                  <a:tcPr/>
                </a:tc>
              </a:tr>
              <a:tr h="4522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ПП представляет ФЦ только</a:t>
                      </a:r>
                      <a:r>
                        <a:rPr lang="ru-RU" sz="1200" baseline="0" dirty="0" smtClean="0"/>
                        <a:t> после проведения ремонта (противоречие КЖЦ)</a:t>
                      </a:r>
                      <a:endParaRPr lang="ru-RU" sz="1200" dirty="0" smtClean="0"/>
                    </a:p>
                  </a:txBody>
                  <a:tcPr/>
                </a:tc>
              </a:tr>
              <a:tr h="5679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Подписание сводного акта</a:t>
                      </a:r>
                      <a:r>
                        <a:rPr lang="ru-RU" sz="1200" baseline="0" dirty="0" smtClean="0"/>
                        <a:t> осуществляется только после согласования цен ДА ГК – ОАК</a:t>
                      </a:r>
                      <a:endParaRPr lang="ru-RU" sz="1200" dirty="0" smtClean="0"/>
                    </a:p>
                  </a:txBody>
                  <a:tcPr/>
                </a:tc>
              </a:tr>
              <a:tr h="4522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Длительный срок подписания</a:t>
                      </a:r>
                      <a:r>
                        <a:rPr lang="ru-RU" sz="1200" baseline="0" dirty="0" smtClean="0"/>
                        <a:t> Актов с В/Ч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173940" y="1502325"/>
            <a:ext cx="1099881" cy="67024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Получение ФЦ от ПП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34252" y="1502325"/>
            <a:ext cx="1107348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Акт выполненных работ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73939" y="596667"/>
            <a:ext cx="1099882" cy="5847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Подписание Акта СПВР в В/Ч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0577" y="1051965"/>
            <a:ext cx="1271328" cy="559772"/>
          </a:xfrm>
          <a:prstGeom prst="rightArrow">
            <a:avLst>
              <a:gd name="adj1" fmla="val 697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/>
              <a:t>Транспортная накладная</a:t>
            </a:r>
            <a:endParaRPr lang="ru-RU" sz="12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73940" y="2260732"/>
            <a:ext cx="1099881" cy="67024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100" dirty="0" smtClean="0"/>
              <a:t>Получение и оформление первичных документов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34252" y="2081519"/>
            <a:ext cx="1107348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Счет-фактура в ОАК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34253" y="627437"/>
            <a:ext cx="1107348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Оформление удостоверения ВП МО РФ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34252" y="2669361"/>
            <a:ext cx="1107348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Оформление заявления о соответствии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87622" y="1502325"/>
            <a:ext cx="1084379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Согласование ФЦ (ГИ)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11118" y="1502325"/>
            <a:ext cx="1107348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Заключение ДС к ГК на ввод ФЦ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59938" y="1502480"/>
            <a:ext cx="991238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100" dirty="0" smtClean="0"/>
              <a:t>Заключение ДС к Контракту с ГИ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06364" y="1502480"/>
            <a:ext cx="1107348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Оформление сводного Акта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955028" y="1502480"/>
            <a:ext cx="796955" cy="523234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100" dirty="0" smtClean="0"/>
              <a:t>Сдача документов ГИ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0577" y="1658235"/>
            <a:ext cx="995797" cy="51433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Акт ПП изделий из ремонта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0577" y="2226231"/>
            <a:ext cx="995797" cy="51433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Акт СП выполненных работ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577" y="2788294"/>
            <a:ext cx="995797" cy="51433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Транспортная накладная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577" y="3350302"/>
            <a:ext cx="995797" cy="51433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"/>
            <a:r>
              <a:rPr lang="ru-RU" sz="1200" dirty="0" smtClean="0"/>
              <a:t>Накладная</a:t>
            </a:r>
          </a:p>
          <a:p>
            <a:pPr algn="ctr" fontAlgn="b"/>
            <a:r>
              <a:rPr lang="ru-RU" sz="1200" dirty="0" smtClean="0"/>
              <a:t>М-15</a:t>
            </a:r>
            <a:endParaRPr 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1539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rsenal-otechestva.ru/images/articles/2017/01/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7591" y="385110"/>
            <a:ext cx="3895610" cy="3001030"/>
          </a:xfrm>
          <a:prstGeom prst="rect">
            <a:avLst/>
          </a:prstGeom>
          <a:noFill/>
        </p:spPr>
      </p:pic>
      <p:pic>
        <p:nvPicPr>
          <p:cNvPr id="1028" name="Picture 4" descr="http://arsenal-otechestva.ru/images/articles/2017/01/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83875"/>
            <a:ext cx="4417764" cy="31948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05052" y="3437262"/>
            <a:ext cx="45389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Оценка стоимости </a:t>
            </a:r>
            <a:r>
              <a:rPr lang="ru-RU" sz="1600" dirty="0" smtClean="0"/>
              <a:t>проекта на начальной стадии может оказаться ошибочной в диапазоне от минус 50% до плюс 100%, а на финальных стадиях — от минус 10% до плюс 15</a:t>
            </a:r>
            <a:r>
              <a:rPr lang="ru-RU" sz="1600" dirty="0" smtClean="0"/>
              <a:t>%.</a:t>
            </a:r>
          </a:p>
          <a:p>
            <a:pPr algn="just"/>
            <a:r>
              <a:rPr lang="ru-RU" sz="1600" dirty="0" smtClean="0"/>
              <a:t>Данный </a:t>
            </a:r>
            <a:r>
              <a:rPr lang="ru-RU" sz="1600" dirty="0" smtClean="0"/>
              <a:t>опыт свидетельствует, что жесткое закрепление цены без возможности осуществления ее корректировок, так часто распространённое в российской практике, может существенно ухудшить в перспективе результаты деятельности организаций либо даже привести к срыву проекта.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38130" y="1079653"/>
            <a:ext cx="1847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-2911837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 «Мотивационная модель ценообразования в сфере ГОЗ с применением «индексного» метода расчёта цен, позволяющего организации получать дополнительную </a:t>
            </a:r>
            <a:r>
              <a:rPr lang="ru-RU" sz="1600" dirty="0" smtClean="0"/>
              <a:t>прибыль </a:t>
            </a:r>
            <a:r>
              <a:rPr lang="ru-RU" sz="1600" dirty="0" smtClean="0"/>
              <a:t>за счёт экономии, полученной за счёт снижения затрат на производство и реализацию продукции»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57" y="705080"/>
            <a:ext cx="45058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-применяется </a:t>
            </a:r>
            <a:r>
              <a:rPr lang="ru-RU" sz="1600" dirty="0" smtClean="0"/>
              <a:t>крайне узкий диапазон методов прогноза </a:t>
            </a:r>
            <a:r>
              <a:rPr lang="ru-RU" sz="1600" dirty="0" smtClean="0"/>
              <a:t>цен</a:t>
            </a:r>
            <a:r>
              <a:rPr lang="ru-RU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-</a:t>
            </a:r>
            <a:r>
              <a:rPr lang="ru-RU" sz="1600" dirty="0" smtClean="0"/>
              <a:t>не</a:t>
            </a:r>
            <a:r>
              <a:rPr lang="ru-RU" sz="1600" dirty="0" smtClean="0"/>
              <a:t> в полной мере развиты механизмы разделения всех видов рисков между заказчиком и </a:t>
            </a:r>
            <a:r>
              <a:rPr lang="ru-RU" sz="1600" dirty="0" smtClean="0"/>
              <a:t>исполнителем;</a:t>
            </a:r>
          </a:p>
          <a:p>
            <a:r>
              <a:rPr lang="ru-RU" sz="1600" dirty="0" smtClean="0"/>
              <a:t>-не</a:t>
            </a:r>
            <a:r>
              <a:rPr lang="ru-RU" sz="1600" dirty="0" smtClean="0"/>
              <a:t> развита методология комплексного анализа финансово-хозяйственного деятельности потенциальных поставщиков по </a:t>
            </a:r>
            <a:r>
              <a:rPr lang="ru-RU" sz="1600" dirty="0" smtClean="0"/>
              <a:t>ГОЗ.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233" y="705080"/>
            <a:ext cx="8229600" cy="581690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- «</a:t>
            </a:r>
            <a:r>
              <a:rPr lang="ru-RU" sz="1800" dirty="0" smtClean="0">
                <a:solidFill>
                  <a:schemeClr val="tx1"/>
                </a:solidFill>
              </a:rPr>
              <a:t>Мотивационная модель ценообразования в сфере ГОЗ с применением «индексного» метода расчёта цен, позволяющего организации получать дополнительную прибыль за счёт экономии, полученной за счёт снижения затрат на производство и реализацию продукции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 единое </a:t>
            </a:r>
            <a:r>
              <a:rPr lang="ru-RU" sz="1800" dirty="0" smtClean="0">
                <a:solidFill>
                  <a:schemeClr val="tx1"/>
                </a:solidFill>
              </a:rPr>
              <a:t>нормативно-правовое обеспечение для всех участников исполнения заданий ГОЗ, в т.ч. участников кооперации (единые общие правила установлены как для головных исполнителей, так и исполнителей ГОЗ, осуществляющих поставку продукции, цены на которую подлежат государственному регулированию</a:t>
            </a:r>
            <a:r>
              <a:rPr lang="ru-RU" sz="1800" dirty="0" smtClean="0">
                <a:solidFill>
                  <a:schemeClr val="tx1"/>
                </a:solidFill>
              </a:rPr>
              <a:t>);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 формирование </a:t>
            </a:r>
            <a:r>
              <a:rPr lang="ru-RU" sz="1800" dirty="0" smtClean="0">
                <a:solidFill>
                  <a:schemeClr val="tx1"/>
                </a:solidFill>
              </a:rPr>
              <a:t>стимулов для головных исполнителей, исполнителей к снижению издержек производства и реализации продукции по ГОЗ (предусмотрен </a:t>
            </a:r>
            <a:r>
              <a:rPr lang="ru-RU" sz="1800" dirty="0" err="1" smtClean="0">
                <a:solidFill>
                  <a:schemeClr val="tx1"/>
                </a:solidFill>
              </a:rPr>
              <a:t>антизатратный</a:t>
            </a:r>
            <a:r>
              <a:rPr lang="ru-RU" sz="1800" dirty="0" smtClean="0">
                <a:solidFill>
                  <a:schemeClr val="tx1"/>
                </a:solidFill>
              </a:rPr>
              <a:t> механизм определения цены на шесть лет: «моратория» на рост цен и возможность получения дополнительной прибыли на шестой год поставки (формула «пять плюс один» пять лет индексация цены продукции и один год – «замораживание» цен);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 требования </a:t>
            </a:r>
            <a:r>
              <a:rPr lang="ru-RU" sz="1800" dirty="0" smtClean="0">
                <a:solidFill>
                  <a:schemeClr val="tx1"/>
                </a:solidFill>
              </a:rPr>
              <a:t>экономической обоснованности уровня цен продукции по ГОЗ, обеспечение прозрачности и обоснованности затрат головного исполнителя и исполнителей ГОЗ на различных этапах определения цен в зависимости от видов (характеристик) такой продукции, в т.ч. особенности применения базовых (основных) экономических показателей и порядок обоснования (подтверждения) плановых и фактических затрат;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 установление </a:t>
            </a:r>
            <a:r>
              <a:rPr lang="ru-RU" sz="1800" dirty="0" smtClean="0">
                <a:solidFill>
                  <a:schemeClr val="tx1"/>
                </a:solidFill>
              </a:rPr>
              <a:t>(правомерность) рыночных методов определения цен (метод анализа рыночных индикаторов, метод сравнимой цены) в отношении продукции, для которой возможно определить уровень рыночной цены.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7369" y="2196947"/>
            <a:ext cx="8229600" cy="990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Домашняя страница группы">
  <a:themeElements>
    <a:clrScheme name="">
      <a:dk1>
        <a:srgbClr val="000000"/>
      </a:dk1>
      <a:lt1>
        <a:srgbClr val="FFFFFF"/>
      </a:lt1>
      <a:dk2>
        <a:srgbClr val="999933"/>
      </a:dk2>
      <a:lt2>
        <a:srgbClr val="808000"/>
      </a:lt2>
      <a:accent1>
        <a:srgbClr val="99CC00"/>
      </a:accent1>
      <a:accent2>
        <a:srgbClr val="8000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730000"/>
      </a:accent6>
      <a:hlink>
        <a:srgbClr val="CC6600"/>
      </a:hlink>
      <a:folHlink>
        <a:srgbClr val="FFCC66"/>
      </a:folHlink>
    </a:clrScheme>
    <a:fontScheme name="Домашняя страница группы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Домашняя страница группы 1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CC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яя страница группы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CC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2D00"/>
        </a:accent6>
        <a:hlink>
          <a:srgbClr val="CC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яя страница группы 3">
        <a:dk1>
          <a:srgbClr val="000000"/>
        </a:dk1>
        <a:lt1>
          <a:srgbClr val="FFFFFF"/>
        </a:lt1>
        <a:dk2>
          <a:srgbClr val="000000"/>
        </a:dk2>
        <a:lt2>
          <a:srgbClr val="69696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яя страница группы 4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яя страница группы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омашняя страница группы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омашняя страница группы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ЕСРЭК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110272</TotalTime>
  <Words>314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Домашняя страница группы</vt:lpstr>
      <vt:lpstr>ЕСРЭК</vt:lpstr>
      <vt:lpstr>Основные проблемы исполнения контракта жизненного  цикла, возникающие при эксплуатации военной и специальной техники   П.М. Володина  </vt:lpstr>
      <vt:lpstr>Слайд 2</vt:lpstr>
      <vt:lpstr>Слайд 3</vt:lpstr>
      <vt:lpstr>Слайд 4</vt:lpstr>
      <vt:lpstr> - «Мотивационная модель ценообразования в сфере ГОЗ с применением «индексного» метода расчёта цен, позволяющего организации получать дополнительную прибыль за счёт экономии, полученной за счёт снижения затрат на производство и реализацию продукции»  - единое нормативно-правовое обеспечение для всех участников исполнения заданий ГОЗ, в т.ч. участников кооперации (единые общие правила установлены как для головных исполнителей, так и исполнителей ГОЗ, осуществляющих поставку продукции, цены на которую подлежат государственному регулированию);  - формирование стимулов для головных исполнителей, исполнителей к снижению издержек производства и реализации продукции по ГОЗ (предусмотрен антизатратный механизм определения цены на шесть лет: «моратория» на рост цен и возможность получения дополнительной прибыли на шестой год поставки (формула «пять плюс один» пять лет индексация цены продукции и один год – «замораживание» цен);  - требования экономической обоснованности уровня цен продукции по ГОЗ, обеспечение прозрачности и обоснованности затрат головного исполнителя и исполнителей ГОЗ на различных этапах определения цен в зависимости от видов (характеристик) такой продукции, в т.ч. особенности применения базовых (основных) экономических показателей и порядок обоснования (подтверждения) плановых и фактических затрат;  - установление (правомерность) рыночных методов определения цен (метод анализа рыночных индикаторов, метод сравнимой цены) в отношении продукции, для которой возможно определить уровень рыночной цены. </vt:lpstr>
      <vt:lpstr>Спасибо за внимание!</vt:lpstr>
    </vt:vector>
  </TitlesOfParts>
  <Manager>Лозан В.Ю.</Manager>
  <Company>sukhoi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бюджета</dc:title>
  <dc:subject>Еженедельное совещание</dc:subject>
  <dc:creator>baburin_dv@sukhoi.org</dc:creator>
  <cp:lastModifiedBy>Sony</cp:lastModifiedBy>
  <cp:revision>4202</cp:revision>
  <cp:lastPrinted>2018-02-01T17:45:29Z</cp:lastPrinted>
  <dcterms:created xsi:type="dcterms:W3CDTF">2006-08-15T10:19:23Z</dcterms:created>
  <dcterms:modified xsi:type="dcterms:W3CDTF">2018-04-16T18:32:01Z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</Properties>
</file>