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6" r:id="rId4"/>
    <p:sldId id="264" r:id="rId5"/>
    <p:sldId id="267" r:id="rId6"/>
    <p:sldId id="269" r:id="rId7"/>
    <p:sldId id="270" r:id="rId8"/>
    <p:sldId id="271" r:id="rId9"/>
    <p:sldId id="273" r:id="rId10"/>
    <p:sldId id="272" r:id="rId11"/>
  </p:sldIdLst>
  <p:sldSz cx="12192000" cy="6858000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sef Misha" initials="GM" lastIdx="1" clrIdx="0">
    <p:extLst/>
  </p:cmAuthor>
  <p:cmAuthor id="2" name="Gusef Misha" initials="GM [2]" lastIdx="1" clrIdx="1">
    <p:extLst/>
  </p:cmAuthor>
  <p:cmAuthor id="3" name="Широв" initials="А.А.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060"/>
    <a:srgbClr val="A50021"/>
    <a:srgbClr val="FF9900"/>
    <a:srgbClr val="003296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0429" autoAdjust="0"/>
  </p:normalViewPr>
  <p:slideViewPr>
    <p:cSldViewPr snapToGrid="0">
      <p:cViewPr varScale="1">
        <p:scale>
          <a:sx n="80" d="100"/>
          <a:sy n="80" d="100"/>
        </p:scale>
        <p:origin x="-78" y="-450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90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AB\&#1057;&#1090;&#1088;&#1072;&#1085;&#1099;%20&#1042;&#1042;&#1055;_e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AB\&#1057;&#1090;&#1088;&#1072;&#1085;&#1099;%20&#1042;&#1042;&#1055;_en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LAB\&#1042;&#1042;&#1055;_&#1080;&#1085;&#1077;&#1088;&#1094;&#1080;&#1103;_2.5.xls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AB\&#1042;&#1042;&#1055;_&#1085;&#1072;%20&#1076;&#1091;&#1096;&#1091;_3_en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72;&#1096;&#1072;\Downloads\&#1042;&#1042;&#1055;_&#1080;&#1085;&#1077;&#1088;&#1094;&#1080;&#1103;_&#1062;&#1057;&#1056;%20(Autosaved).xls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&#1057;&#1072;&#1096;&#1072;\Downloads\&#1042;&#1042;&#1055;_&#1080;&#1085;&#1077;&#1088;&#1094;&#1080;&#1103;_&#1062;&#1057;&#1056;%20(Autosaved)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&#1057;&#1040;&#1064;&#1040;\Downloads\&#1048;&#1085;&#1076;&#1077;&#1082;&#1089;%20&#1101;&#1085;&#1090;&#1088;&#1086;&#1087;&#1080;&#1080;-V%20(2).xlsm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Misha\Documents\&#1059;&#1095;%20&#1089;&#1086;&#1074;&#1077;&#1090;%2012%20&#1076;&#1077;&#1082;&#1072;&#1073;&#1088;&#1103;%202016\&#1059;&#1095;%20&#1089;&#1086;&#1074;&#1077;&#1090;%2012%20&#1044;&#1077;&#1082;&#1072;&#1073;&#1088;&#1103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9362309711286281E-2"/>
          <c:y val="5.1400554097404488E-2"/>
          <c:w val="0.82745990817420367"/>
          <c:h val="0.72559383202099825"/>
        </c:manualLayout>
      </c:layout>
      <c:lineChart>
        <c:grouping val="standard"/>
        <c:ser>
          <c:idx val="0"/>
          <c:order val="0"/>
          <c:tx>
            <c:strRef>
              <c:f>Расчет!$S$17</c:f>
              <c:strCache>
                <c:ptCount val="1"/>
                <c:pt idx="0">
                  <c:v>WORLD</c:v>
                </c:pt>
              </c:strCache>
            </c:strRef>
          </c:tx>
          <c:marker>
            <c:symbol val="none"/>
          </c:marker>
          <c:dLbls>
            <c:dLbl>
              <c:idx val="9"/>
              <c:layout/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3366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AC-4D3A-8338-315C561092EA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Расчет!$T$4:$AC$4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Расчет!$T$17:$AC$17</c:f>
              <c:numCache>
                <c:formatCode>0.00</c:formatCode>
                <c:ptCount val="10"/>
                <c:pt idx="0">
                  <c:v>1</c:v>
                </c:pt>
                <c:pt idx="1">
                  <c:v>0.98264545944064263</c:v>
                </c:pt>
                <c:pt idx="2">
                  <c:v>1.0251618140476713</c:v>
                </c:pt>
                <c:pt idx="3">
                  <c:v>1.0575180380898419</c:v>
                </c:pt>
                <c:pt idx="4">
                  <c:v>1.0833112600003618</c:v>
                </c:pt>
                <c:pt idx="5">
                  <c:v>1.111485516380045</c:v>
                </c:pt>
                <c:pt idx="6">
                  <c:v>1.1429493043556191</c:v>
                </c:pt>
                <c:pt idx="7">
                  <c:v>1.1742003431697101</c:v>
                </c:pt>
                <c:pt idx="8">
                  <c:v>1.2028248389893748</c:v>
                </c:pt>
                <c:pt idx="9">
                  <c:v>1.2461265331929923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FAC-4D3A-8338-315C561092EA}"/>
            </c:ext>
          </c:extLst>
        </c:ser>
        <c:ser>
          <c:idx val="1"/>
          <c:order val="1"/>
          <c:tx>
            <c:strRef>
              <c:f>Расчет!$S$18</c:f>
              <c:strCache>
                <c:ptCount val="1"/>
                <c:pt idx="0">
                  <c:v>RUSSIA</c:v>
                </c:pt>
              </c:strCache>
            </c:strRef>
          </c:tx>
          <c:marker>
            <c:symbol val="none"/>
          </c:marker>
          <c:dLbls>
            <c:dLbl>
              <c:idx val="9"/>
              <c:layout/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FF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FAC-4D3A-8338-315C561092EA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Расчет!$T$4:$AC$4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Расчет!$T$18:$AC$18</c:f>
              <c:numCache>
                <c:formatCode>0.00</c:formatCode>
                <c:ptCount val="10"/>
                <c:pt idx="0">
                  <c:v>1</c:v>
                </c:pt>
                <c:pt idx="1">
                  <c:v>0.92179114973062737</c:v>
                </c:pt>
                <c:pt idx="2">
                  <c:v>0.96330609395714906</c:v>
                </c:pt>
                <c:pt idx="3">
                  <c:v>1.0043831666632377</c:v>
                </c:pt>
                <c:pt idx="4">
                  <c:v>1.0397167825732632</c:v>
                </c:pt>
                <c:pt idx="5">
                  <c:v>1.0530194796107779</c:v>
                </c:pt>
                <c:pt idx="6">
                  <c:v>1.0607218770670794</c:v>
                </c:pt>
                <c:pt idx="7">
                  <c:v>1.0307221080231876</c:v>
                </c:pt>
                <c:pt idx="8">
                  <c:v>1.0284039007843226</c:v>
                </c:pt>
                <c:pt idx="9">
                  <c:v>1.0448583631968724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AC-4D3A-8338-315C561092EA}"/>
            </c:ext>
          </c:extLst>
        </c:ser>
        <c:ser>
          <c:idx val="2"/>
          <c:order val="2"/>
          <c:tx>
            <c:strRef>
              <c:f>Расчет!$S$19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dLbls>
            <c:dLbl>
              <c:idx val="9"/>
              <c:layout/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3333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FAC-4D3A-8338-315C561092EA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Расчет!$T$4:$AC$4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Расчет!$T$19:$AC$19</c:f>
              <c:numCache>
                <c:formatCode>0.00</c:formatCode>
                <c:ptCount val="10"/>
                <c:pt idx="0">
                  <c:v>1</c:v>
                </c:pt>
                <c:pt idx="1">
                  <c:v>1.0939981317136764</c:v>
                </c:pt>
                <c:pt idx="2">
                  <c:v>1.210357309666918</c:v>
                </c:pt>
                <c:pt idx="3">
                  <c:v>1.3257823446986001</c:v>
                </c:pt>
                <c:pt idx="4">
                  <c:v>1.4299392807087652</c:v>
                </c:pt>
                <c:pt idx="5">
                  <c:v>1.5408687529185439</c:v>
                </c:pt>
                <c:pt idx="6">
                  <c:v>1.6533162073791507</c:v>
                </c:pt>
                <c:pt idx="7">
                  <c:v>1.7673984120689696</c:v>
                </c:pt>
                <c:pt idx="8">
                  <c:v>1.8858141055558728</c:v>
                </c:pt>
                <c:pt idx="9">
                  <c:v>2.0140494647336715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FAC-4D3A-8338-315C561092EA}"/>
            </c:ext>
          </c:extLst>
        </c:ser>
        <c:ser>
          <c:idx val="3"/>
          <c:order val="3"/>
          <c:tx>
            <c:strRef>
              <c:f>Расчет!$S$20</c:f>
              <c:strCache>
                <c:ptCount val="1"/>
                <c:pt idx="0">
                  <c:v>USA</c:v>
                </c:pt>
              </c:strCache>
            </c:strRef>
          </c:tx>
          <c:marker>
            <c:symbol val="none"/>
          </c:marker>
          <c:dLbls>
            <c:dLbl>
              <c:idx val="9"/>
              <c:layout/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660066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FAC-4D3A-8338-315C561092EA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Расчет!$T$4:$AC$4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Расчет!$T$20:$AC$20</c:f>
              <c:numCache>
                <c:formatCode>0.00</c:formatCode>
                <c:ptCount val="10"/>
                <c:pt idx="0">
                  <c:v>1</c:v>
                </c:pt>
                <c:pt idx="1">
                  <c:v>1.0286756494727034</c:v>
                </c:pt>
                <c:pt idx="2">
                  <c:v>1.0845377248359869</c:v>
                </c:pt>
                <c:pt idx="3">
                  <c:v>1.1318321746128421</c:v>
                </c:pt>
                <c:pt idx="4">
                  <c:v>1.174343251642735</c:v>
                </c:pt>
                <c:pt idx="5">
                  <c:v>1.23094614594106</c:v>
                </c:pt>
                <c:pt idx="6">
                  <c:v>1.2879570031501115</c:v>
                </c:pt>
                <c:pt idx="7">
                  <c:v>1.3269930319747463</c:v>
                </c:pt>
                <c:pt idx="8">
                  <c:v>1.3435000806120119</c:v>
                </c:pt>
                <c:pt idx="9">
                  <c:v>1.3730570823854766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FAC-4D3A-8338-315C561092EA}"/>
            </c:ext>
          </c:extLst>
        </c:ser>
        <c:dLbls/>
        <c:marker val="1"/>
        <c:axId val="127645184"/>
        <c:axId val="128310656"/>
      </c:lineChart>
      <c:catAx>
        <c:axId val="12764518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8310656"/>
        <c:crosses val="autoZero"/>
        <c:auto val="1"/>
        <c:lblAlgn val="ctr"/>
        <c:lblOffset val="100"/>
      </c:catAx>
      <c:valAx>
        <c:axId val="128310656"/>
        <c:scaling>
          <c:orientation val="minMax"/>
          <c:min val="0.8"/>
        </c:scaling>
        <c:axPos val="l"/>
        <c:numFmt formatCode="0.0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7645184"/>
        <c:crossesAt val="1"/>
        <c:crossBetween val="midCat"/>
      </c:valAx>
    </c:plotArea>
    <c:legend>
      <c:legendPos val="b"/>
      <c:layout/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Расчет!$A$63</c:f>
              <c:strCache>
                <c:ptCount val="1"/>
                <c:pt idx="0">
                  <c:v>GDP per CAPITA, USD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7222222222222283E-2"/>
                  <c:y val="6.481481481481490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484-43B7-9E87-F6A3AE5D589C}"/>
                </c:ext>
              </c:extLst>
            </c:dLbl>
            <c:dLbl>
              <c:idx val="1"/>
              <c:layout>
                <c:manualLayout>
                  <c:x val="-7.7777777777777779E-2"/>
                  <c:y val="6.944444444444450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84-43B7-9E87-F6A3AE5D589C}"/>
                </c:ext>
              </c:extLst>
            </c:dLbl>
            <c:dLbl>
              <c:idx val="2"/>
              <c:layout>
                <c:manualLayout>
                  <c:x val="-3.333333333333334E-2"/>
                  <c:y val="6.481481481481490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84-43B7-9E87-F6A3AE5D589C}"/>
                </c:ext>
              </c:extLst>
            </c:dLbl>
            <c:dLbl>
              <c:idx val="3"/>
              <c:layout>
                <c:manualLayout>
                  <c:x val="-1.6666666666666687E-2"/>
                  <c:y val="5.555555555555548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84-43B7-9E87-F6A3AE5D589C}"/>
                </c:ext>
              </c:extLst>
            </c:dLbl>
            <c:dLbl>
              <c:idx val="4"/>
              <c:layout>
                <c:manualLayout>
                  <c:x val="-8.3333333333333367E-3"/>
                  <c:y val="-6.944444444444450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84-43B7-9E87-F6A3AE5D58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3366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Расчет!$B$62:$F$62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Расчет!$B$63:$F$63</c:f>
              <c:numCache>
                <c:formatCode>General</c:formatCode>
                <c:ptCount val="5"/>
                <c:pt idx="0">
                  <c:v>15.5</c:v>
                </c:pt>
                <c:pt idx="1">
                  <c:v>14.1</c:v>
                </c:pt>
                <c:pt idx="2">
                  <c:v>9.3000000000000007</c:v>
                </c:pt>
                <c:pt idx="3">
                  <c:v>8.7000000000000011</c:v>
                </c:pt>
                <c:pt idx="4">
                  <c:v>10.3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484-43B7-9E87-F6A3AE5D589C}"/>
            </c:ext>
          </c:extLst>
        </c:ser>
        <c:dLbls/>
        <c:marker val="1"/>
        <c:axId val="211036800"/>
        <c:axId val="211075840"/>
      </c:lineChart>
      <c:lineChart>
        <c:grouping val="standard"/>
        <c:ser>
          <c:idx val="1"/>
          <c:order val="1"/>
          <c:tx>
            <c:strRef>
              <c:f>Расчет!$A$64</c:f>
              <c:strCache>
                <c:ptCount val="1"/>
                <c:pt idx="0">
                  <c:v>Real income of population, 2013 г.=1 (right scale)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5"/>
                  <c:y val="-4.1666666666666671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84-43B7-9E87-F6A3AE5D589C}"/>
                </c:ext>
              </c:extLst>
            </c:dLbl>
            <c:dLbl>
              <c:idx val="1"/>
              <c:layout>
                <c:manualLayout>
                  <c:x val="-1.3888888888888911E-2"/>
                  <c:y val="-5.555555555555548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84-43B7-9E87-F6A3AE5D589C}"/>
                </c:ext>
              </c:extLst>
            </c:dLbl>
            <c:dLbl>
              <c:idx val="2"/>
              <c:layout>
                <c:manualLayout>
                  <c:x val="-8.3333333333333367E-3"/>
                  <c:y val="-4.1666666666666664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84-43B7-9E87-F6A3AE5D589C}"/>
                </c:ext>
              </c:extLst>
            </c:dLbl>
            <c:dLbl>
              <c:idx val="3"/>
              <c:layout>
                <c:manualLayout>
                  <c:x val="-8.3333333333333367E-3"/>
                  <c:y val="-6.481481481481485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84-43B7-9E87-F6A3AE5D589C}"/>
                </c:ext>
              </c:extLst>
            </c:dLbl>
            <c:dLbl>
              <c:idx val="4"/>
              <c:layout>
                <c:manualLayout>
                  <c:x val="-1.6666666666666687E-2"/>
                  <c:y val="6.944444444444450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84-43B7-9E87-F6A3AE5D58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Расчет!$B$62:$F$62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Расчет!$B$64:$F$64</c:f>
              <c:numCache>
                <c:formatCode>0.00</c:formatCode>
                <c:ptCount val="5"/>
                <c:pt idx="0" formatCode="General">
                  <c:v>1</c:v>
                </c:pt>
                <c:pt idx="1">
                  <c:v>0.99</c:v>
                </c:pt>
                <c:pt idx="2">
                  <c:v>0.96000000000000019</c:v>
                </c:pt>
                <c:pt idx="3">
                  <c:v>0.9</c:v>
                </c:pt>
                <c:pt idx="4">
                  <c:v>0.88470000000000004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484-43B7-9E87-F6A3AE5D589C}"/>
            </c:ext>
          </c:extLst>
        </c:ser>
        <c:dLbls/>
        <c:marker val="1"/>
        <c:axId val="211088512"/>
        <c:axId val="226166272"/>
      </c:lineChart>
      <c:catAx>
        <c:axId val="21103680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11075840"/>
        <c:crosses val="autoZero"/>
        <c:auto val="1"/>
        <c:lblAlgn val="ctr"/>
        <c:lblOffset val="100"/>
      </c:catAx>
      <c:valAx>
        <c:axId val="211075840"/>
        <c:scaling>
          <c:orientation val="minMax"/>
          <c:min val="5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11036800"/>
        <c:crosses val="autoZero"/>
        <c:crossBetween val="between"/>
      </c:valAx>
      <c:catAx>
        <c:axId val="211088512"/>
        <c:scaling>
          <c:orientation val="minMax"/>
        </c:scaling>
        <c:delete val="1"/>
        <c:axPos val="b"/>
        <c:numFmt formatCode="General" sourceLinked="1"/>
        <c:tickLblPos val="none"/>
        <c:crossAx val="226166272"/>
        <c:crosses val="autoZero"/>
        <c:auto val="1"/>
        <c:lblAlgn val="ctr"/>
        <c:lblOffset val="100"/>
      </c:catAx>
      <c:valAx>
        <c:axId val="226166272"/>
        <c:scaling>
          <c:orientation val="minMax"/>
        </c:scaling>
        <c:axPos val="r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11088512"/>
        <c:crosses val="max"/>
        <c:crossBetween val="between"/>
      </c:valAx>
    </c:plotArea>
    <c:legend>
      <c:legendPos val="b"/>
      <c:layout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5462655528623594E-2"/>
          <c:y val="4.3815376430893574E-2"/>
          <c:w val="0.92235825655107229"/>
          <c:h val="0.74774602606387885"/>
        </c:manualLayout>
      </c:layout>
      <c:lineChart>
        <c:grouping val="standard"/>
        <c:ser>
          <c:idx val="0"/>
          <c:order val="0"/>
          <c:marker>
            <c:symbol val="none"/>
          </c:marker>
          <c:dLbls>
            <c:dLbl>
              <c:idx val="45"/>
              <c:layout>
                <c:manualLayout>
                  <c:x val="-1.3888888888888954E-2"/>
                  <c:y val="-5.092592592592592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C2-4202-A2C7-250A6F43A067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'лист 1'!$A$7:$AT$7</c:f>
              <c:numCache>
                <c:formatCode>General</c:formatCod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numCache>
            </c:numRef>
          </c:cat>
          <c:val>
            <c:numRef>
              <c:f>'лист 1'!$A$28:$AT$28</c:f>
              <c:numCache>
                <c:formatCode>General</c:formatCode>
                <c:ptCount val="46"/>
                <c:pt idx="0">
                  <c:v>1</c:v>
                </c:pt>
                <c:pt idx="1">
                  <c:v>0.88900000000000001</c:v>
                </c:pt>
                <c:pt idx="2">
                  <c:v>0.70853299999999841</c:v>
                </c:pt>
                <c:pt idx="3">
                  <c:v>0.64689062900000183</c:v>
                </c:pt>
                <c:pt idx="4">
                  <c:v>0.56473551911700004</c:v>
                </c:pt>
                <c:pt idx="5">
                  <c:v>0.54158136283320257</c:v>
                </c:pt>
                <c:pt idx="6">
                  <c:v>0.5220844337712075</c:v>
                </c:pt>
                <c:pt idx="7">
                  <c:v>0.52939361584400502</c:v>
                </c:pt>
                <c:pt idx="8">
                  <c:v>0.50133575420427301</c:v>
                </c:pt>
                <c:pt idx="9">
                  <c:v>0.53342124247334832</c:v>
                </c:pt>
                <c:pt idx="10">
                  <c:v>0.58676336672068041</c:v>
                </c:pt>
                <c:pt idx="11">
                  <c:v>0.61668829842343931</c:v>
                </c:pt>
                <c:pt idx="12">
                  <c:v>0.6456726484493398</c:v>
                </c:pt>
                <c:pt idx="13">
                  <c:v>0.69280675178613949</c:v>
                </c:pt>
                <c:pt idx="14">
                  <c:v>0.74268883791474383</c:v>
                </c:pt>
                <c:pt idx="15">
                  <c:v>0.79022092354128604</c:v>
                </c:pt>
                <c:pt idx="16">
                  <c:v>0.85501903927167333</c:v>
                </c:pt>
                <c:pt idx="17">
                  <c:v>0.92769565760976702</c:v>
                </c:pt>
                <c:pt idx="18">
                  <c:v>0.97593583180547383</c:v>
                </c:pt>
                <c:pt idx="19">
                  <c:v>0.89981283692464498</c:v>
                </c:pt>
                <c:pt idx="20">
                  <c:v>0.94030441458625402</c:v>
                </c:pt>
                <c:pt idx="21">
                  <c:v>0.98073750441346297</c:v>
                </c:pt>
                <c:pt idx="22" formatCode="0.000">
                  <c:v>1.014</c:v>
                </c:pt>
                <c:pt idx="23" formatCode="0.000">
                  <c:v>1.026999999999997</c:v>
                </c:pt>
                <c:pt idx="24" formatCode="0.000">
                  <c:v>1.032999999999997</c:v>
                </c:pt>
                <c:pt idx="25" formatCode="0.000">
                  <c:v>0.995</c:v>
                </c:pt>
                <c:pt idx="26" formatCode="0.000">
                  <c:v>0.98899999999999999</c:v>
                </c:pt>
                <c:pt idx="27" formatCode="0.00">
                  <c:v>1.01</c:v>
                </c:pt>
                <c:pt idx="28" formatCode="0.00">
                  <c:v>1.03</c:v>
                </c:pt>
                <c:pt idx="29" formatCode="0.00">
                  <c:v>1.05</c:v>
                </c:pt>
                <c:pt idx="30" formatCode="0.00">
                  <c:v>1.07</c:v>
                </c:pt>
                <c:pt idx="31" formatCode="0.00">
                  <c:v>1.0900000000000001</c:v>
                </c:pt>
                <c:pt idx="32" formatCode="0.00">
                  <c:v>1.1100000000000001</c:v>
                </c:pt>
                <c:pt idx="33" formatCode="0.00">
                  <c:v>1.129999999999997</c:v>
                </c:pt>
                <c:pt idx="34" formatCode="0.00">
                  <c:v>1.149999999999997</c:v>
                </c:pt>
                <c:pt idx="35" formatCode="0.00">
                  <c:v>1.1700000000000021</c:v>
                </c:pt>
                <c:pt idx="36" formatCode="0.00">
                  <c:v>1.1900000000000026</c:v>
                </c:pt>
                <c:pt idx="37" formatCode="0.00">
                  <c:v>1.21</c:v>
                </c:pt>
                <c:pt idx="38" formatCode="0.00">
                  <c:v>1.23</c:v>
                </c:pt>
                <c:pt idx="39" formatCode="0.00">
                  <c:v>1.25</c:v>
                </c:pt>
                <c:pt idx="40" formatCode="0.00">
                  <c:v>1.27</c:v>
                </c:pt>
                <c:pt idx="41" formatCode="0.00">
                  <c:v>1.29</c:v>
                </c:pt>
                <c:pt idx="42" formatCode="0.00">
                  <c:v>1.31</c:v>
                </c:pt>
                <c:pt idx="43" formatCode="0.00">
                  <c:v>1.33</c:v>
                </c:pt>
                <c:pt idx="44" formatCode="0.00">
                  <c:v>1.35</c:v>
                </c:pt>
                <c:pt idx="45" formatCode="0.00">
                  <c:v>1.37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BC2-4202-A2C7-250A6F43A067}"/>
            </c:ext>
          </c:extLst>
        </c:ser>
        <c:dLbls/>
        <c:marker val="1"/>
        <c:axId val="227508608"/>
        <c:axId val="227510528"/>
      </c:lineChart>
      <c:catAx>
        <c:axId val="227508608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27510528"/>
        <c:crosses val="autoZero"/>
        <c:auto val="1"/>
        <c:lblAlgn val="ctr"/>
        <c:lblOffset val="100"/>
      </c:catAx>
      <c:valAx>
        <c:axId val="227510528"/>
        <c:scaling>
          <c:orientation val="minMax"/>
          <c:max val="2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27508608"/>
        <c:crosses val="autoZero"/>
        <c:crossBetween val="between"/>
        <c:majorUnit val="1"/>
        <c:minorUnit val="1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5369769955226225E-2"/>
          <c:y val="8.2949308755760398E-2"/>
          <c:w val="0.89735701641945964"/>
          <c:h val="0.69931316109190567"/>
        </c:manualLayout>
      </c:layout>
      <c:lineChart>
        <c:grouping val="standard"/>
        <c:ser>
          <c:idx val="0"/>
          <c:order val="0"/>
          <c:tx>
            <c:strRef>
              <c:f>Sheet2!$A$46</c:f>
              <c:strCache>
                <c:ptCount val="1"/>
                <c:pt idx="0">
                  <c:v>RUSSIA</c:v>
                </c:pt>
              </c:strCache>
            </c:strRef>
          </c:tx>
          <c:spPr>
            <a:ln w="25400">
              <a:solidFill>
                <a:srgbClr val="666699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7854239116529148E-2"/>
                  <c:y val="-4.8042149988348826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>
                        <a:solidFill>
                          <a:srgbClr val="C00000"/>
                        </a:solidFill>
                      </a:rPr>
                      <a:t>4</a:t>
                    </a:r>
                    <a:r>
                      <a:rPr lang="en-US" b="1" dirty="0">
                        <a:solidFill>
                          <a:srgbClr val="C00000"/>
                        </a:solidFill>
                      </a:rPr>
                      <a:t>6%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A4-45DF-8B6F-BC736F0801EE}"/>
                </c:ext>
              </c:extLst>
            </c:dLbl>
            <c:dLbl>
              <c:idx val="22"/>
              <c:layout>
                <c:manualLayout>
                  <c:x val="-5.6379094701039904E-3"/>
                  <c:y val="-6.0312569036947893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A4-45DF-8B6F-BC736F0801EE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Sheet2!$B$45:$X$45</c:f>
              <c:numCache>
                <c:formatCode>General</c:formatCode>
                <c:ptCount val="2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</c:numCache>
            </c:numRef>
          </c:cat>
          <c:val>
            <c:numRef>
              <c:f>Sheet2!$B$46:$X$46</c:f>
              <c:numCache>
                <c:formatCode>0%</c:formatCode>
                <c:ptCount val="23"/>
                <c:pt idx="0">
                  <c:v>0.45889083581025614</c:v>
                </c:pt>
                <c:pt idx="1">
                  <c:v>0.46131318967891238</c:v>
                </c:pt>
                <c:pt idx="2">
                  <c:v>0.43790794205033767</c:v>
                </c:pt>
                <c:pt idx="3">
                  <c:v>0.42866998024744368</c:v>
                </c:pt>
                <c:pt idx="4">
                  <c:v>0.42941350030332232</c:v>
                </c:pt>
                <c:pt idx="5">
                  <c:v>0.43218977939204095</c:v>
                </c:pt>
                <c:pt idx="6">
                  <c:v>0.43706863816181535</c:v>
                </c:pt>
                <c:pt idx="7">
                  <c:v>0.43961803524501814</c:v>
                </c:pt>
                <c:pt idx="8">
                  <c:v>0.44295082434444943</c:v>
                </c:pt>
                <c:pt idx="9">
                  <c:v>0.44650428007825116</c:v>
                </c:pt>
                <c:pt idx="10">
                  <c:v>0.45027356540865232</c:v>
                </c:pt>
                <c:pt idx="11">
                  <c:v>0.45425418763340658</c:v>
                </c:pt>
                <c:pt idx="12">
                  <c:v>0.45617103211590826</c:v>
                </c:pt>
                <c:pt idx="13">
                  <c:v>0.45756106043316647</c:v>
                </c:pt>
                <c:pt idx="14">
                  <c:v>0.45895532439580067</c:v>
                </c:pt>
                <c:pt idx="15">
                  <c:v>0.46035383691052012</c:v>
                </c:pt>
                <c:pt idx="16">
                  <c:v>0.46175661092336334</c:v>
                </c:pt>
                <c:pt idx="17">
                  <c:v>0.46316365941981746</c:v>
                </c:pt>
                <c:pt idx="18">
                  <c:v>0.46457499542493891</c:v>
                </c:pt>
                <c:pt idx="19">
                  <c:v>0.46599063200347268</c:v>
                </c:pt>
                <c:pt idx="20">
                  <c:v>0.46741058225997528</c:v>
                </c:pt>
                <c:pt idx="21">
                  <c:v>0.46883485933893382</c:v>
                </c:pt>
                <c:pt idx="22">
                  <c:v>0.47026347642488975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0A4-45DF-8B6F-BC736F0801EE}"/>
            </c:ext>
          </c:extLst>
        </c:ser>
        <c:ser>
          <c:idx val="1"/>
          <c:order val="1"/>
          <c:tx>
            <c:strRef>
              <c:f>Sheet2!$A$47</c:f>
              <c:strCache>
                <c:ptCount val="1"/>
                <c:pt idx="0">
                  <c:v>USA</c:v>
                </c:pt>
              </c:strCache>
            </c:strRef>
          </c:tx>
          <c:spPr>
            <a:ln w="25400">
              <a:solidFill>
                <a:srgbClr val="DD2D32"/>
              </a:solidFill>
              <a:prstDash val="solid"/>
            </a:ln>
          </c:spPr>
          <c:marker>
            <c:symbol val="none"/>
          </c:marker>
          <c:cat>
            <c:numRef>
              <c:f>Sheet2!$B$45:$X$45</c:f>
              <c:numCache>
                <c:formatCode>General</c:formatCode>
                <c:ptCount val="2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</c:numCache>
            </c:numRef>
          </c:cat>
          <c:val>
            <c:numRef>
              <c:f>Sheet2!$B$47:$X$47</c:f>
              <c:numCache>
                <c:formatCode>0%</c:formatCode>
                <c:ptCount val="2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0A4-45DF-8B6F-BC736F0801EE}"/>
            </c:ext>
          </c:extLst>
        </c:ser>
        <c:ser>
          <c:idx val="2"/>
          <c:order val="2"/>
          <c:tx>
            <c:strRef>
              <c:f>Sheet2!$A$48</c:f>
              <c:strCache>
                <c:ptCount val="1"/>
                <c:pt idx="0">
                  <c:v>CHINA</c:v>
                </c:pt>
              </c:strCache>
            </c:strRef>
          </c:tx>
          <c:spPr>
            <a:ln w="25400">
              <a:solidFill>
                <a:srgbClr val="99CC00"/>
              </a:solidFill>
              <a:prstDash val="solid"/>
            </a:ln>
          </c:spPr>
          <c:marker>
            <c:symbol val="none"/>
          </c:marker>
          <c:cat>
            <c:numRef>
              <c:f>Sheet2!$B$45:$X$45</c:f>
              <c:numCache>
                <c:formatCode>General</c:formatCode>
                <c:ptCount val="2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</c:numCache>
            </c:numRef>
          </c:cat>
          <c:val>
            <c:numRef>
              <c:f>Sheet2!$B$48:$X$48</c:f>
              <c:numCache>
                <c:formatCode>0%</c:formatCode>
                <c:ptCount val="23"/>
                <c:pt idx="0">
                  <c:v>0.23202530661946374</c:v>
                </c:pt>
                <c:pt idx="1">
                  <c:v>0.24365842308892185</c:v>
                </c:pt>
                <c:pt idx="2">
                  <c:v>0.25500514389167839</c:v>
                </c:pt>
                <c:pt idx="3">
                  <c:v>0.26732237685957155</c:v>
                </c:pt>
                <c:pt idx="4">
                  <c:v>0.27944516246863171</c:v>
                </c:pt>
                <c:pt idx="5">
                  <c:v>0.29156757601581673</c:v>
                </c:pt>
                <c:pt idx="6">
                  <c:v>0.30392886733960212</c:v>
                </c:pt>
                <c:pt idx="7">
                  <c:v>0.3156175733404083</c:v>
                </c:pt>
                <c:pt idx="8">
                  <c:v>0.32746463560039296</c:v>
                </c:pt>
                <c:pt idx="9">
                  <c:v>0.33911046603216244</c:v>
                </c:pt>
                <c:pt idx="10">
                  <c:v>0.35117046444331296</c:v>
                </c:pt>
                <c:pt idx="11">
                  <c:v>0.36365936014972788</c:v>
                </c:pt>
                <c:pt idx="12">
                  <c:v>0.37472808745215275</c:v>
                </c:pt>
                <c:pt idx="13">
                  <c:v>0.38613371444016475</c:v>
                </c:pt>
                <c:pt idx="14">
                  <c:v>0.39788649535483972</c:v>
                </c:pt>
                <c:pt idx="15">
                  <c:v>0.40999699654635785</c:v>
                </c:pt>
                <c:pt idx="16">
                  <c:v>0.42247610597369767</c:v>
                </c:pt>
                <c:pt idx="17">
                  <c:v>0.43533504299346182</c:v>
                </c:pt>
                <c:pt idx="18">
                  <c:v>0.44858536844665486</c:v>
                </c:pt>
                <c:pt idx="19">
                  <c:v>0.46223899505246907</c:v>
                </c:pt>
                <c:pt idx="20">
                  <c:v>0.47630819811842623</c:v>
                </c:pt>
                <c:pt idx="21">
                  <c:v>0.49080562657650684</c:v>
                </c:pt>
                <c:pt idx="22">
                  <c:v>0.50574431435518641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0A4-45DF-8B6F-BC736F0801EE}"/>
            </c:ext>
          </c:extLst>
        </c:ser>
        <c:ser>
          <c:idx val="3"/>
          <c:order val="3"/>
          <c:tx>
            <c:strRef>
              <c:f>Sheet2!$A$49</c:f>
              <c:strCache>
                <c:ptCount val="1"/>
                <c:pt idx="0">
                  <c:v>GERMANY</c:v>
                </c:pt>
              </c:strCache>
            </c:strRef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Sheet2!$B$45:$X$45</c:f>
              <c:numCache>
                <c:formatCode>General</c:formatCode>
                <c:ptCount val="2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</c:numCache>
            </c:numRef>
          </c:cat>
          <c:val>
            <c:numRef>
              <c:f>Sheet2!$B$49:$X$49</c:f>
              <c:numCache>
                <c:formatCode>0%</c:formatCode>
                <c:ptCount val="23"/>
                <c:pt idx="0">
                  <c:v>0.83905384402377636</c:v>
                </c:pt>
                <c:pt idx="1">
                  <c:v>0.85285275552594431</c:v>
                </c:pt>
                <c:pt idx="2">
                  <c:v>0.84654636220190782</c:v>
                </c:pt>
                <c:pt idx="3">
                  <c:v>0.85081458530584653</c:v>
                </c:pt>
                <c:pt idx="4">
                  <c:v>0.85510432846973539</c:v>
                </c:pt>
                <c:pt idx="5">
                  <c:v>0.85941570019609825</c:v>
                </c:pt>
                <c:pt idx="6">
                  <c:v>0.86374880953452093</c:v>
                </c:pt>
                <c:pt idx="7">
                  <c:v>0.86810376608440831</c:v>
                </c:pt>
                <c:pt idx="8">
                  <c:v>0.87419142642912684</c:v>
                </c:pt>
                <c:pt idx="9">
                  <c:v>0.88032177707184878</c:v>
                </c:pt>
                <c:pt idx="10">
                  <c:v>0.88649511738235609</c:v>
                </c:pt>
                <c:pt idx="11">
                  <c:v>0.89271174882978888</c:v>
                </c:pt>
                <c:pt idx="12">
                  <c:v>0.89452161868549995</c:v>
                </c:pt>
                <c:pt idx="13">
                  <c:v>0.89633515784308615</c:v>
                </c:pt>
                <c:pt idx="14">
                  <c:v>0.89815237374163348</c:v>
                </c:pt>
                <c:pt idx="15">
                  <c:v>0.89997327383530989</c:v>
                </c:pt>
                <c:pt idx="16">
                  <c:v>0.90179786559339403</c:v>
                </c:pt>
                <c:pt idx="17">
                  <c:v>0.90362615650030931</c:v>
                </c:pt>
                <c:pt idx="18">
                  <c:v>0.90545815405565122</c:v>
                </c:pt>
                <c:pt idx="19">
                  <c:v>0.90729386577422222</c:v>
                </c:pt>
                <c:pt idx="20">
                  <c:v>0.90913329918605823</c:v>
                </c:pt>
                <c:pt idx="21">
                  <c:v>0.91097646183646186</c:v>
                </c:pt>
                <c:pt idx="22">
                  <c:v>0.91282336128603359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0A4-45DF-8B6F-BC736F0801EE}"/>
            </c:ext>
          </c:extLst>
        </c:ser>
        <c:dLbls/>
        <c:marker val="1"/>
        <c:axId val="268638848"/>
        <c:axId val="276062592"/>
      </c:lineChart>
      <c:catAx>
        <c:axId val="2686388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76062592"/>
        <c:crosses val="autoZero"/>
        <c:auto val="1"/>
        <c:lblAlgn val="ctr"/>
        <c:lblOffset val="100"/>
      </c:catAx>
      <c:valAx>
        <c:axId val="276062592"/>
        <c:scaling>
          <c:orientation val="minMax"/>
        </c:scaling>
        <c:axPos val="l"/>
        <c:numFmt formatCode="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686388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1.4094432699083862E-2"/>
          <c:y val="0.87328910940926896"/>
          <c:w val="0.94029598308668072"/>
          <c:h val="0.12671089059073112"/>
        </c:manualLayout>
      </c:layout>
      <c:spPr>
        <a:noFill/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dPt>
            <c:idx val="13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2F-4EE7-82CE-6BF0682CE24B}"/>
              </c:ext>
            </c:extLst>
          </c:dPt>
          <c:dLbls>
            <c:dLbl>
              <c:idx val="13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="1" dirty="0">
                        <a:solidFill>
                          <a:srgbClr val="FF0000"/>
                        </a:solidFill>
                      </a:rPr>
                      <a:t>25.9</a:t>
                    </a:r>
                  </a:p>
                </c:rich>
              </c:tx>
              <c:spPr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2F-4EE7-82CE-6BF0682CE24B}"/>
                </c:ext>
              </c:extLst>
            </c:dLbl>
            <c:spPr>
              <a:noFill/>
              <a:ln w="25400">
                <a:noFill/>
              </a:ln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 1'!$F$96:$F$111</c:f>
              <c:strCache>
                <c:ptCount val="16"/>
                <c:pt idx="0">
                  <c:v>Sweden</c:v>
                </c:pt>
                <c:pt idx="1">
                  <c:v>Finland</c:v>
                </c:pt>
                <c:pt idx="2">
                  <c:v>Great Brittan</c:v>
                </c:pt>
                <c:pt idx="3">
                  <c:v>Czech  Rep.</c:v>
                </c:pt>
                <c:pt idx="4">
                  <c:v>Germany</c:v>
                </c:pt>
                <c:pt idx="5">
                  <c:v>Austria</c:v>
                </c:pt>
                <c:pt idx="6">
                  <c:v>Belgium </c:v>
                </c:pt>
                <c:pt idx="7">
                  <c:v>Netherlands</c:v>
                </c:pt>
                <c:pt idx="8">
                  <c:v>France</c:v>
                </c:pt>
                <c:pt idx="9">
                  <c:v>Poland</c:v>
                </c:pt>
                <c:pt idx="10">
                  <c:v>Italy</c:v>
                </c:pt>
                <c:pt idx="11">
                  <c:v>Romania</c:v>
                </c:pt>
                <c:pt idx="12">
                  <c:v>Hungary</c:v>
                </c:pt>
                <c:pt idx="13">
                  <c:v>Russia</c:v>
                </c:pt>
                <c:pt idx="14">
                  <c:v>Bulgaria</c:v>
                </c:pt>
                <c:pt idx="15">
                  <c:v>Turkey</c:v>
                </c:pt>
              </c:strCache>
            </c:strRef>
          </c:cat>
          <c:val>
            <c:numRef>
              <c:f>'лист 1'!$G$96:$G$111</c:f>
              <c:numCache>
                <c:formatCode>General</c:formatCode>
                <c:ptCount val="16"/>
                <c:pt idx="0">
                  <c:v>14.6</c:v>
                </c:pt>
                <c:pt idx="1">
                  <c:v>17.399999999999999</c:v>
                </c:pt>
                <c:pt idx="2">
                  <c:v>18.5</c:v>
                </c:pt>
                <c:pt idx="3">
                  <c:v>18.5</c:v>
                </c:pt>
                <c:pt idx="4">
                  <c:v>18.8</c:v>
                </c:pt>
                <c:pt idx="5">
                  <c:v>19.3</c:v>
                </c:pt>
                <c:pt idx="6">
                  <c:v>19.5</c:v>
                </c:pt>
                <c:pt idx="7">
                  <c:v>19.7</c:v>
                </c:pt>
                <c:pt idx="8">
                  <c:v>19.8</c:v>
                </c:pt>
                <c:pt idx="9">
                  <c:v>20.7</c:v>
                </c:pt>
                <c:pt idx="10">
                  <c:v>22.2</c:v>
                </c:pt>
                <c:pt idx="11">
                  <c:v>23</c:v>
                </c:pt>
                <c:pt idx="12">
                  <c:v>23.1</c:v>
                </c:pt>
                <c:pt idx="13">
                  <c:v>25.9</c:v>
                </c:pt>
                <c:pt idx="14">
                  <c:v>27.6</c:v>
                </c:pt>
                <c:pt idx="15">
                  <c:v>29.3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52F-4EE7-82CE-6BF0682CE24B}"/>
            </c:ext>
          </c:extLst>
        </c:ser>
        <c:dLbls/>
        <c:axId val="325597440"/>
        <c:axId val="326546944"/>
      </c:barChart>
      <c:catAx>
        <c:axId val="32559744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6546944"/>
        <c:crosses val="autoZero"/>
        <c:auto val="1"/>
        <c:lblAlgn val="ctr"/>
        <c:lblOffset val="100"/>
      </c:catAx>
      <c:valAx>
        <c:axId val="326546944"/>
        <c:scaling>
          <c:orientation val="minMax"/>
        </c:scaling>
        <c:axPos val="b"/>
        <c:numFmt formatCode="General" sourceLinked="1"/>
        <c:tickLblPos val="nextTo"/>
        <c:crossAx val="325597440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 1'!$F$118:$F$123</c:f>
              <c:strCache>
                <c:ptCount val="6"/>
                <c:pt idx="0">
                  <c:v>China</c:v>
                </c:pt>
                <c:pt idx="1">
                  <c:v>USA</c:v>
                </c:pt>
                <c:pt idx="2">
                  <c:v>Brazil</c:v>
                </c:pt>
                <c:pt idx="3">
                  <c:v>India</c:v>
                </c:pt>
                <c:pt idx="4">
                  <c:v>Japan</c:v>
                </c:pt>
                <c:pt idx="5">
                  <c:v>Russia</c:v>
                </c:pt>
              </c:strCache>
            </c:strRef>
          </c:cat>
          <c:val>
            <c:numRef>
              <c:f>'лист 1'!$G$118:$G$123</c:f>
              <c:numCache>
                <c:formatCode>General</c:formatCode>
                <c:ptCount val="6"/>
                <c:pt idx="0">
                  <c:v>5.9</c:v>
                </c:pt>
                <c:pt idx="1">
                  <c:v>7.6</c:v>
                </c:pt>
                <c:pt idx="2">
                  <c:v>7.7</c:v>
                </c:pt>
                <c:pt idx="3">
                  <c:v>9.3000000000000007</c:v>
                </c:pt>
                <c:pt idx="4">
                  <c:v>10.200000000000001</c:v>
                </c:pt>
                <c:pt idx="5">
                  <c:v>11.6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DD-4440-A532-4047814E3F8A}"/>
            </c:ext>
          </c:extLst>
        </c:ser>
        <c:dLbls/>
        <c:gapWidth val="219"/>
        <c:overlap val="-27"/>
        <c:axId val="337856768"/>
        <c:axId val="341390848"/>
      </c:barChart>
      <c:catAx>
        <c:axId val="3378567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1390848"/>
        <c:crosses val="autoZero"/>
        <c:auto val="1"/>
        <c:lblAlgn val="ctr"/>
        <c:lblOffset val="100"/>
      </c:catAx>
      <c:valAx>
        <c:axId val="34139084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856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9389186892979756E-2"/>
          <c:y val="4.7425142899048332E-2"/>
          <c:w val="0.89905969082038961"/>
          <c:h val="0.67268846504931779"/>
        </c:manualLayout>
      </c:layout>
      <c:lineChart>
        <c:grouping val="standard"/>
        <c:ser>
          <c:idx val="0"/>
          <c:order val="0"/>
          <c:tx>
            <c:strRef>
              <c:f>'[Индекс энтропии-V (2).xlsm]Sheet1'!$A$107</c:f>
              <c:strCache>
                <c:ptCount val="1"/>
                <c:pt idx="0">
                  <c:v>The productivity of primary resources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3"/>
              <c:layout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22-4D9C-8D39-B9074D3EA875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'[Индекс энтропии-V (2).xlsm]Sheet1'!$B$106:$AI$106</c:f>
              <c:numCache>
                <c:formatCode>General</c:formatCod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numCache>
            </c:numRef>
          </c:cat>
          <c:val>
            <c:numRef>
              <c:f>'[Индекс энтропии-V (2).xlsm]Sheet1'!$B$107:$AI$107</c:f>
              <c:numCache>
                <c:formatCode>0.00</c:formatCode>
                <c:ptCount val="34"/>
                <c:pt idx="0">
                  <c:v>1</c:v>
                </c:pt>
                <c:pt idx="1">
                  <c:v>0.99821773370997857</c:v>
                </c:pt>
                <c:pt idx="2">
                  <c:v>0.99829306614892854</c:v>
                </c:pt>
                <c:pt idx="3">
                  <c:v>1.0069707722261985</c:v>
                </c:pt>
                <c:pt idx="4">
                  <c:v>0.99129656092726481</c:v>
                </c:pt>
                <c:pt idx="5">
                  <c:v>1.0104451118333018</c:v>
                </c:pt>
                <c:pt idx="6">
                  <c:v>1.0362119108789789</c:v>
                </c:pt>
                <c:pt idx="7">
                  <c:v>1.1022840321951732</c:v>
                </c:pt>
                <c:pt idx="8">
                  <c:v>1.0986737426371886</c:v>
                </c:pt>
                <c:pt idx="9">
                  <c:v>1.1003358075238561</c:v>
                </c:pt>
                <c:pt idx="10">
                  <c:v>1.0945128268677278</c:v>
                </c:pt>
                <c:pt idx="11">
                  <c:v>1.0848203184732077</c:v>
                </c:pt>
                <c:pt idx="12">
                  <c:v>1.0717280304332857</c:v>
                </c:pt>
                <c:pt idx="13">
                  <c:v>1.0775010429117333</c:v>
                </c:pt>
                <c:pt idx="14">
                  <c:v>1.1220058504809995</c:v>
                </c:pt>
                <c:pt idx="15">
                  <c:v>1.1495845358006533</c:v>
                </c:pt>
                <c:pt idx="16">
                  <c:v>1.1613254136770057</c:v>
                </c:pt>
                <c:pt idx="17">
                  <c:v>1.1985514722911295</c:v>
                </c:pt>
                <c:pt idx="18">
                  <c:v>1.2189396924938738</c:v>
                </c:pt>
                <c:pt idx="19">
                  <c:v>1.2419937648288837</c:v>
                </c:pt>
                <c:pt idx="20">
                  <c:v>1.2643236502059128</c:v>
                </c:pt>
                <c:pt idx="21">
                  <c:v>1.2855371786552481</c:v>
                </c:pt>
                <c:pt idx="22">
                  <c:v>1.3296557132368516</c:v>
                </c:pt>
                <c:pt idx="23">
                  <c:v>1.3880921307099174</c:v>
                </c:pt>
                <c:pt idx="24">
                  <c:v>1.435489809596568</c:v>
                </c:pt>
                <c:pt idx="25">
                  <c:v>1.5027843110761094</c:v>
                </c:pt>
                <c:pt idx="26">
                  <c:v>1.5299702537907618</c:v>
                </c:pt>
                <c:pt idx="27">
                  <c:v>1.5747732023337864</c:v>
                </c:pt>
                <c:pt idx="28">
                  <c:v>1.6321672605248423</c:v>
                </c:pt>
                <c:pt idx="29">
                  <c:v>1.6681293909297479</c:v>
                </c:pt>
                <c:pt idx="30">
                  <c:v>1.6786982499020555</c:v>
                </c:pt>
                <c:pt idx="31">
                  <c:v>1.6905675218758893</c:v>
                </c:pt>
                <c:pt idx="32">
                  <c:v>1.7260387099833454</c:v>
                </c:pt>
                <c:pt idx="33">
                  <c:v>1.7696495650606066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22-4D9C-8D39-B9074D3EA875}"/>
            </c:ext>
          </c:extLst>
        </c:ser>
        <c:ser>
          <c:idx val="1"/>
          <c:order val="1"/>
          <c:tx>
            <c:strRef>
              <c:f>'[Индекс энтропии-V (2).xlsm]Sheet1'!$A$108</c:f>
              <c:strCache>
                <c:ptCount val="1"/>
                <c:pt idx="0">
                  <c:v>The level of inter-industry relations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3"/>
              <c:layout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22-4D9C-8D39-B9074D3EA875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'[Индекс энтропии-V (2).xlsm]Sheet1'!$B$106:$AI$106</c:f>
              <c:numCache>
                <c:formatCode>General</c:formatCod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numCache>
            </c:numRef>
          </c:cat>
          <c:val>
            <c:numRef>
              <c:f>'[Индекс энтропии-V (2).xlsm]Sheet1'!$B$108:$AI$108</c:f>
              <c:numCache>
                <c:formatCode>0.00</c:formatCode>
                <c:ptCount val="34"/>
                <c:pt idx="0">
                  <c:v>1</c:v>
                </c:pt>
                <c:pt idx="1">
                  <c:v>0.99855334304246612</c:v>
                </c:pt>
                <c:pt idx="2">
                  <c:v>0.98616401868642278</c:v>
                </c:pt>
                <c:pt idx="3">
                  <c:v>0.96679760246532298</c:v>
                </c:pt>
                <c:pt idx="4">
                  <c:v>0.97467422163792883</c:v>
                </c:pt>
                <c:pt idx="5">
                  <c:v>0.95259965347858078</c:v>
                </c:pt>
                <c:pt idx="6">
                  <c:v>0.92906697259241811</c:v>
                </c:pt>
                <c:pt idx="7">
                  <c:v>0.89803264909259639</c:v>
                </c:pt>
                <c:pt idx="8">
                  <c:v>0.90321665749634272</c:v>
                </c:pt>
                <c:pt idx="9">
                  <c:v>0.88895425732803079</c:v>
                </c:pt>
                <c:pt idx="10">
                  <c:v>0.90863105587926341</c:v>
                </c:pt>
                <c:pt idx="11">
                  <c:v>0.92521735999514398</c:v>
                </c:pt>
                <c:pt idx="12">
                  <c:v>0.91987214967079434</c:v>
                </c:pt>
                <c:pt idx="13">
                  <c:v>0.90412500916502503</c:v>
                </c:pt>
                <c:pt idx="14">
                  <c:v>0.87532719632476275</c:v>
                </c:pt>
                <c:pt idx="15">
                  <c:v>0.8377541719021887</c:v>
                </c:pt>
                <c:pt idx="16">
                  <c:v>0.80312317299429015</c:v>
                </c:pt>
                <c:pt idx="17">
                  <c:v>0.81071575640790761</c:v>
                </c:pt>
                <c:pt idx="18">
                  <c:v>0.83388324706452965</c:v>
                </c:pt>
                <c:pt idx="19">
                  <c:v>0.83572559916479616</c:v>
                </c:pt>
                <c:pt idx="20">
                  <c:v>0.80146022078661905</c:v>
                </c:pt>
                <c:pt idx="21">
                  <c:v>0.7864941139049163</c:v>
                </c:pt>
                <c:pt idx="22">
                  <c:v>0.77054522497623534</c:v>
                </c:pt>
                <c:pt idx="23">
                  <c:v>0.76244893933068536</c:v>
                </c:pt>
                <c:pt idx="24">
                  <c:v>0.74954531046190165</c:v>
                </c:pt>
                <c:pt idx="25">
                  <c:v>0.72638785998425348</c:v>
                </c:pt>
                <c:pt idx="26">
                  <c:v>0.71210948686521869</c:v>
                </c:pt>
                <c:pt idx="27">
                  <c:v>0.69566681305830413</c:v>
                </c:pt>
                <c:pt idx="28">
                  <c:v>0.68752657838030651</c:v>
                </c:pt>
                <c:pt idx="29">
                  <c:v>0.72593211083346543</c:v>
                </c:pt>
                <c:pt idx="30">
                  <c:v>0.70057544296825702</c:v>
                </c:pt>
                <c:pt idx="31">
                  <c:v>0.69016869985881302</c:v>
                </c:pt>
                <c:pt idx="32">
                  <c:v>0.68644904512887572</c:v>
                </c:pt>
                <c:pt idx="33">
                  <c:v>0.68318113763267285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22-4D9C-8D39-B9074D3EA875}"/>
            </c:ext>
          </c:extLst>
        </c:ser>
        <c:dLbls/>
        <c:marker val="1"/>
        <c:axId val="364102016"/>
        <c:axId val="364103936"/>
      </c:lineChart>
      <c:catAx>
        <c:axId val="3641020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4103936"/>
        <c:crosses val="autoZero"/>
        <c:auto val="1"/>
        <c:lblAlgn val="ctr"/>
        <c:lblOffset val="100"/>
      </c:catAx>
      <c:valAx>
        <c:axId val="364103936"/>
        <c:scaling>
          <c:orientation val="minMax"/>
          <c:min val="0.4"/>
        </c:scaling>
        <c:axPos val="l"/>
        <c:numFmt formatCode="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410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941442892011923E-2"/>
          <c:y val="6.1179363721054238E-2"/>
          <c:w val="0.92055557747552375"/>
          <c:h val="0.69435863778812168"/>
        </c:manualLayout>
      </c:layout>
      <c:lineChart>
        <c:grouping val="standard"/>
        <c:ser>
          <c:idx val="0"/>
          <c:order val="0"/>
          <c:tx>
            <c:strRef>
              <c:f>'График экспорта'!$A$4</c:f>
              <c:strCache>
                <c:ptCount val="1"/>
                <c:pt idx="0">
                  <c:v>Инерционный вариант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5"/>
              <c:layout>
                <c:manualLayout>
                  <c:x val="-5.5556093710465038E-3"/>
                  <c:y val="-5.015363762759473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44-4A7B-878D-852435B4EAE0}"/>
                </c:ext>
              </c:extLst>
            </c:dLbl>
            <c:delete val="1"/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'График экспорта'!$B$3:$AK$3</c:f>
              <c:numCache>
                <c:formatCode>0</c:formatCode>
                <c:ptCount val="36"/>
                <c:pt idx="0" formatCode="@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 formatCode="General">
                  <c:v>2014</c:v>
                </c:pt>
                <c:pt idx="20" formatCode="General">
                  <c:v>2015</c:v>
                </c:pt>
                <c:pt idx="21" formatCode="General">
                  <c:v>2016</c:v>
                </c:pt>
                <c:pt idx="22" formatCode="General">
                  <c:v>2017</c:v>
                </c:pt>
                <c:pt idx="23" formatCode="General">
                  <c:v>2018</c:v>
                </c:pt>
                <c:pt idx="24" formatCode="General">
                  <c:v>2019</c:v>
                </c:pt>
                <c:pt idx="25" formatCode="General">
                  <c:v>2020</c:v>
                </c:pt>
                <c:pt idx="26" formatCode="General">
                  <c:v>2021</c:v>
                </c:pt>
                <c:pt idx="27" formatCode="General">
                  <c:v>2022</c:v>
                </c:pt>
                <c:pt idx="28" formatCode="General">
                  <c:v>2023</c:v>
                </c:pt>
                <c:pt idx="29" formatCode="General">
                  <c:v>2024</c:v>
                </c:pt>
                <c:pt idx="30" formatCode="General">
                  <c:v>2025</c:v>
                </c:pt>
                <c:pt idx="31" formatCode="General">
                  <c:v>2026</c:v>
                </c:pt>
                <c:pt idx="32" formatCode="General">
                  <c:v>2027</c:v>
                </c:pt>
                <c:pt idx="33" formatCode="General">
                  <c:v>2028</c:v>
                </c:pt>
                <c:pt idx="34" formatCode="General">
                  <c:v>2029</c:v>
                </c:pt>
                <c:pt idx="35" formatCode="General">
                  <c:v>2030</c:v>
                </c:pt>
              </c:numCache>
            </c:numRef>
          </c:cat>
          <c:val>
            <c:numRef>
              <c:f>'График экспорта'!$B$4:$AK$4</c:f>
              <c:numCache>
                <c:formatCode>0.0</c:formatCode>
                <c:ptCount val="36"/>
                <c:pt idx="0">
                  <c:v>91.801945656000001</c:v>
                </c:pt>
                <c:pt idx="1">
                  <c:v>102.35431033229987</c:v>
                </c:pt>
                <c:pt idx="2">
                  <c:v>100.2495838305</c:v>
                </c:pt>
                <c:pt idx="3">
                  <c:v>105.05825033379983</c:v>
                </c:pt>
                <c:pt idx="4">
                  <c:v>84.899314284719992</c:v>
                </c:pt>
                <c:pt idx="5">
                  <c:v>114.44067545052998</c:v>
                </c:pt>
                <c:pt idx="6">
                  <c:v>113.16242797554001</c:v>
                </c:pt>
                <c:pt idx="7">
                  <c:v>122.00199710129998</c:v>
                </c:pt>
                <c:pt idx="8">
                  <c:v>151.77797307575995</c:v>
                </c:pt>
                <c:pt idx="9">
                  <c:v>203.42199491497001</c:v>
                </c:pt>
                <c:pt idx="10">
                  <c:v>269.00704362735047</c:v>
                </c:pt>
                <c:pt idx="11">
                  <c:v>334.09129742862933</c:v>
                </c:pt>
                <c:pt idx="12">
                  <c:v>392.27803817012961</c:v>
                </c:pt>
                <c:pt idx="13">
                  <c:v>521.85956018284867</c:v>
                </c:pt>
                <c:pt idx="14">
                  <c:v>342.83462626757955</c:v>
                </c:pt>
                <c:pt idx="15">
                  <c:v>445.66767742581038</c:v>
                </c:pt>
                <c:pt idx="16">
                  <c:v>577.74792380993892</c:v>
                </c:pt>
                <c:pt idx="17">
                  <c:v>595.50493942633113</c:v>
                </c:pt>
                <c:pt idx="18">
                  <c:v>595.05525728752207</c:v>
                </c:pt>
                <c:pt idx="19">
                  <c:v>564.58412167500671</c:v>
                </c:pt>
                <c:pt idx="20">
                  <c:v>383.91720273900461</c:v>
                </c:pt>
                <c:pt idx="21">
                  <c:v>406.02333605962485</c:v>
                </c:pt>
                <c:pt idx="22">
                  <c:v>429.40235094664223</c:v>
                </c:pt>
                <c:pt idx="23">
                  <c:v>454.12754052005164</c:v>
                </c:pt>
                <c:pt idx="24">
                  <c:v>480.27641815220659</c:v>
                </c:pt>
                <c:pt idx="25">
                  <c:v>507.93096047194905</c:v>
                </c:pt>
                <c:pt idx="26">
                  <c:v>533.5558179060248</c:v>
                </c:pt>
                <c:pt idx="27">
                  <c:v>560.47343630491059</c:v>
                </c:pt>
                <c:pt idx="28">
                  <c:v>588.74903479875877</c:v>
                </c:pt>
                <c:pt idx="29">
                  <c:v>618.45112278951467</c:v>
                </c:pt>
                <c:pt idx="30">
                  <c:v>649.65166594345146</c:v>
                </c:pt>
                <c:pt idx="31">
                  <c:v>680.67457511095301</c:v>
                </c:pt>
                <c:pt idx="32">
                  <c:v>713.17892570878951</c:v>
                </c:pt>
                <c:pt idx="33">
                  <c:v>747.23546122203061</c:v>
                </c:pt>
                <c:pt idx="34">
                  <c:v>782.91830335953534</c:v>
                </c:pt>
                <c:pt idx="35">
                  <c:v>820.30511337475127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644-4A7B-878D-852435B4EAE0}"/>
            </c:ext>
          </c:extLst>
        </c:ser>
        <c:ser>
          <c:idx val="1"/>
          <c:order val="1"/>
          <c:tx>
            <c:strRef>
              <c:f>'График экспорта'!$A$5</c:f>
              <c:strCache>
                <c:ptCount val="1"/>
                <c:pt idx="0">
                  <c:v>Низкий вариант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5"/>
              <c:layout>
                <c:manualLayout>
                  <c:x val="-1.1111111111111125E-2"/>
                  <c:y val="5.555555555555548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44-4A7B-878D-852435B4EAE0}"/>
                </c:ext>
              </c:extLst>
            </c:dLbl>
            <c:delete val="1"/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'График экспорта'!$B$3:$AK$3</c:f>
              <c:numCache>
                <c:formatCode>0</c:formatCode>
                <c:ptCount val="36"/>
                <c:pt idx="0" formatCode="@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 formatCode="General">
                  <c:v>2014</c:v>
                </c:pt>
                <c:pt idx="20" formatCode="General">
                  <c:v>2015</c:v>
                </c:pt>
                <c:pt idx="21" formatCode="General">
                  <c:v>2016</c:v>
                </c:pt>
                <c:pt idx="22" formatCode="General">
                  <c:v>2017</c:v>
                </c:pt>
                <c:pt idx="23" formatCode="General">
                  <c:v>2018</c:v>
                </c:pt>
                <c:pt idx="24" formatCode="General">
                  <c:v>2019</c:v>
                </c:pt>
                <c:pt idx="25" formatCode="General">
                  <c:v>2020</c:v>
                </c:pt>
                <c:pt idx="26" formatCode="General">
                  <c:v>2021</c:v>
                </c:pt>
                <c:pt idx="27" formatCode="General">
                  <c:v>2022</c:v>
                </c:pt>
                <c:pt idx="28" formatCode="General">
                  <c:v>2023</c:v>
                </c:pt>
                <c:pt idx="29" formatCode="General">
                  <c:v>2024</c:v>
                </c:pt>
                <c:pt idx="30" formatCode="General">
                  <c:v>2025</c:v>
                </c:pt>
                <c:pt idx="31" formatCode="General">
                  <c:v>2026</c:v>
                </c:pt>
                <c:pt idx="32" formatCode="General">
                  <c:v>2027</c:v>
                </c:pt>
                <c:pt idx="33" formatCode="General">
                  <c:v>2028</c:v>
                </c:pt>
                <c:pt idx="34" formatCode="General">
                  <c:v>2029</c:v>
                </c:pt>
                <c:pt idx="35" formatCode="General">
                  <c:v>2030</c:v>
                </c:pt>
              </c:numCache>
            </c:numRef>
          </c:cat>
          <c:val>
            <c:numRef>
              <c:f>'График экспорта'!$B$5:$AK$5</c:f>
              <c:numCache>
                <c:formatCode>0.0</c:formatCode>
                <c:ptCount val="36"/>
                <c:pt idx="0">
                  <c:v>91.801945656000001</c:v>
                </c:pt>
                <c:pt idx="1">
                  <c:v>102.35431033229987</c:v>
                </c:pt>
                <c:pt idx="2">
                  <c:v>100.2495838305</c:v>
                </c:pt>
                <c:pt idx="3">
                  <c:v>105.05825033379983</c:v>
                </c:pt>
                <c:pt idx="4">
                  <c:v>84.899314284719992</c:v>
                </c:pt>
                <c:pt idx="5">
                  <c:v>114.44067545052998</c:v>
                </c:pt>
                <c:pt idx="6">
                  <c:v>113.16242797554001</c:v>
                </c:pt>
                <c:pt idx="7">
                  <c:v>122.00199710129998</c:v>
                </c:pt>
                <c:pt idx="8">
                  <c:v>151.77797307575995</c:v>
                </c:pt>
                <c:pt idx="9">
                  <c:v>203.42199491497001</c:v>
                </c:pt>
                <c:pt idx="10">
                  <c:v>269.00704362735047</c:v>
                </c:pt>
                <c:pt idx="11">
                  <c:v>334.09129742862933</c:v>
                </c:pt>
                <c:pt idx="12">
                  <c:v>392.27803817012961</c:v>
                </c:pt>
                <c:pt idx="13">
                  <c:v>521.85956018284867</c:v>
                </c:pt>
                <c:pt idx="14">
                  <c:v>342.83462626757955</c:v>
                </c:pt>
                <c:pt idx="15">
                  <c:v>445.66767742581038</c:v>
                </c:pt>
                <c:pt idx="16">
                  <c:v>577.74792380993892</c:v>
                </c:pt>
                <c:pt idx="17">
                  <c:v>595.50493942633113</c:v>
                </c:pt>
                <c:pt idx="18">
                  <c:v>595.05525728752207</c:v>
                </c:pt>
                <c:pt idx="19">
                  <c:v>564.58412167500671</c:v>
                </c:pt>
                <c:pt idx="20">
                  <c:v>383.91720273900461</c:v>
                </c:pt>
                <c:pt idx="21">
                  <c:v>399.6321089111205</c:v>
                </c:pt>
                <c:pt idx="22">
                  <c:v>415.99027429182826</c:v>
                </c:pt>
                <c:pt idx="23">
                  <c:v>433.01802944937191</c:v>
                </c:pt>
                <c:pt idx="24">
                  <c:v>450.74278274274775</c:v>
                </c:pt>
                <c:pt idx="25">
                  <c:v>469.19306443897125</c:v>
                </c:pt>
                <c:pt idx="26">
                  <c:v>486.58127961553464</c:v>
                </c:pt>
                <c:pt idx="27">
                  <c:v>504.6138990894807</c:v>
                </c:pt>
                <c:pt idx="28">
                  <c:v>523.3148043744817</c:v>
                </c:pt>
                <c:pt idx="29">
                  <c:v>542.70876202904697</c:v>
                </c:pt>
                <c:pt idx="30">
                  <c:v>562.82145645612877</c:v>
                </c:pt>
                <c:pt idx="31">
                  <c:v>583.17728199128044</c:v>
                </c:pt>
                <c:pt idx="32">
                  <c:v>604.26932614152645</c:v>
                </c:pt>
                <c:pt idx="33">
                  <c:v>626.1242160681328</c:v>
                </c:pt>
                <c:pt idx="34">
                  <c:v>648.76954196929626</c:v>
                </c:pt>
                <c:pt idx="35">
                  <c:v>672.23389191075341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644-4A7B-878D-852435B4EAE0}"/>
            </c:ext>
          </c:extLst>
        </c:ser>
        <c:ser>
          <c:idx val="2"/>
          <c:order val="2"/>
          <c:tx>
            <c:strRef>
              <c:f>'График экспорта'!$A$6</c:f>
              <c:strCache>
                <c:ptCount val="1"/>
                <c:pt idx="0">
                  <c:v>Целевые объемы экспорта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5"/>
              <c:layout>
                <c:manualLayout>
                  <c:x val="-1.5002708756785898E-2"/>
                  <c:y val="-5.44750539722907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44-4A7B-878D-852435B4EAE0}"/>
                </c:ext>
              </c:extLst>
            </c:dLbl>
            <c:delete val="1"/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'График экспорта'!$B$3:$AK$3</c:f>
              <c:numCache>
                <c:formatCode>0</c:formatCode>
                <c:ptCount val="36"/>
                <c:pt idx="0" formatCode="@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 formatCode="General">
                  <c:v>2014</c:v>
                </c:pt>
                <c:pt idx="20" formatCode="General">
                  <c:v>2015</c:v>
                </c:pt>
                <c:pt idx="21" formatCode="General">
                  <c:v>2016</c:v>
                </c:pt>
                <c:pt idx="22" formatCode="General">
                  <c:v>2017</c:v>
                </c:pt>
                <c:pt idx="23" formatCode="General">
                  <c:v>2018</c:v>
                </c:pt>
                <c:pt idx="24" formatCode="General">
                  <c:v>2019</c:v>
                </c:pt>
                <c:pt idx="25" formatCode="General">
                  <c:v>2020</c:v>
                </c:pt>
                <c:pt idx="26" formatCode="General">
                  <c:v>2021</c:v>
                </c:pt>
                <c:pt idx="27" formatCode="General">
                  <c:v>2022</c:v>
                </c:pt>
                <c:pt idx="28" formatCode="General">
                  <c:v>2023</c:v>
                </c:pt>
                <c:pt idx="29" formatCode="General">
                  <c:v>2024</c:v>
                </c:pt>
                <c:pt idx="30" formatCode="General">
                  <c:v>2025</c:v>
                </c:pt>
                <c:pt idx="31" formatCode="General">
                  <c:v>2026</c:v>
                </c:pt>
                <c:pt idx="32" formatCode="General">
                  <c:v>2027</c:v>
                </c:pt>
                <c:pt idx="33" formatCode="General">
                  <c:v>2028</c:v>
                </c:pt>
                <c:pt idx="34" formatCode="General">
                  <c:v>2029</c:v>
                </c:pt>
                <c:pt idx="35" formatCode="General">
                  <c:v>2030</c:v>
                </c:pt>
              </c:numCache>
            </c:numRef>
          </c:cat>
          <c:val>
            <c:numRef>
              <c:f>'График экспорта'!$B$6:$AK$6</c:f>
              <c:numCache>
                <c:formatCode>General</c:formatCode>
                <c:ptCount val="36"/>
                <c:pt idx="20" formatCode="0.0">
                  <c:v>383.91720273900461</c:v>
                </c:pt>
                <c:pt idx="21" formatCode="0.0">
                  <c:v>409.02719238661365</c:v>
                </c:pt>
                <c:pt idx="22" formatCode="0.0">
                  <c:v>435.77949338574604</c:v>
                </c:pt>
                <c:pt idx="23" formatCode="0.0">
                  <c:v>464.28152061841269</c:v>
                </c:pt>
                <c:pt idx="24" formatCode="0.0">
                  <c:v>494.64771440481132</c:v>
                </c:pt>
                <c:pt idx="25" formatCode="0.0">
                  <c:v>527</c:v>
                </c:pt>
                <c:pt idx="26" formatCode="0.0">
                  <c:v>562.48774414895695</c:v>
                </c:pt>
                <c:pt idx="27" formatCode="0.0">
                  <c:v>600.36520363905549</c:v>
                </c:pt>
                <c:pt idx="28" formatCode="0.0">
                  <c:v>640.79329992497469</c:v>
                </c:pt>
                <c:pt idx="29" formatCode="0.0">
                  <c:v>683.94379077906149</c:v>
                </c:pt>
                <c:pt idx="30" formatCode="0.0">
                  <c:v>730</c:v>
                </c:pt>
                <c:pt idx="31" formatCode="0.0">
                  <c:v>778.97328341474076</c:v>
                </c:pt>
                <c:pt idx="32" formatCode="0.0">
                  <c:v>831.23202229307128</c:v>
                </c:pt>
                <c:pt idx="33" formatCode="0.0">
                  <c:v>886.99662696590167</c:v>
                </c:pt>
                <c:pt idx="34" formatCode="0.0">
                  <c:v>946.50229436360132</c:v>
                </c:pt>
                <c:pt idx="35" formatCode="0.0">
                  <c:v>1010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644-4A7B-878D-852435B4EAE0}"/>
            </c:ext>
          </c:extLst>
        </c:ser>
        <c:dLbls/>
        <c:marker val="1"/>
        <c:axId val="364877312"/>
        <c:axId val="364879232"/>
      </c:lineChart>
      <c:catAx>
        <c:axId val="364877312"/>
        <c:scaling>
          <c:orientation val="minMax"/>
        </c:scaling>
        <c:axPos val="b"/>
        <c:numFmt formatCode="@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4879232"/>
        <c:crosses val="autoZero"/>
        <c:auto val="1"/>
        <c:lblAlgn val="ctr"/>
        <c:lblOffset val="100"/>
      </c:catAx>
      <c:valAx>
        <c:axId val="364879232"/>
        <c:scaling>
          <c:orientation val="minMax"/>
          <c:min val="5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4877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01344199336773E-2"/>
          <c:y val="0.8973454612068088"/>
          <c:w val="0.91948349731634627"/>
          <c:h val="8.4407652676988215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0.05165</cdr:x>
      <cdr:y>0.41919</cdr:y>
    </cdr:from>
    <cdr:to>
      <cdr:x>0.97934</cdr:x>
      <cdr:y>0.42292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300790" y="1207763"/>
          <a:ext cx="5402179" cy="10771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C00000"/>
          </a:solidFill>
          <a:prstDash val="lgDashDot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0.13805</cdr:x>
      <cdr:y>0.88968</cdr:y>
    </cdr:from>
    <cdr:to>
      <cdr:x>0.37595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927CCB5B-5350-4791-941D-C3C4CDE2B598}"/>
            </a:ext>
          </a:extLst>
        </cdr:cNvPr>
        <cdr:cNvSpPr txBox="1"/>
      </cdr:nvSpPr>
      <cdr:spPr>
        <a:xfrm xmlns:a="http://schemas.openxmlformats.org/drawingml/2006/main">
          <a:off x="1402301" y="3715355"/>
          <a:ext cx="2416629" cy="4606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0.1493</cdr:x>
      <cdr:y>0.88968</cdr:y>
    </cdr:from>
    <cdr:to>
      <cdr:x>0.39845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2C3B64BE-BAF0-4151-9D79-BF710EC920AF}"/>
            </a:ext>
          </a:extLst>
        </cdr:cNvPr>
        <cdr:cNvSpPr txBox="1"/>
      </cdr:nvSpPr>
      <cdr:spPr>
        <a:xfrm xmlns:a="http://schemas.openxmlformats.org/drawingml/2006/main">
          <a:off x="1516602" y="3715356"/>
          <a:ext cx="2530928" cy="4606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/>
            <a:t>INERTIAL SCENARIO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0.44867</cdr:x>
      <cdr:y>0.88968</cdr:y>
    </cdr:from>
    <cdr:to>
      <cdr:x>0.65885</cdr:x>
      <cdr:y>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20A3ACDD-00D1-4501-B5F6-69C8C578AF9E}"/>
            </a:ext>
          </a:extLst>
        </cdr:cNvPr>
        <cdr:cNvSpPr txBox="1"/>
      </cdr:nvSpPr>
      <cdr:spPr>
        <a:xfrm xmlns:a="http://schemas.openxmlformats.org/drawingml/2006/main">
          <a:off x="4557663" y="3715356"/>
          <a:ext cx="2135092" cy="4606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/>
            <a:t>LOW SCENARIO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0.6771</cdr:x>
      <cdr:y>0.88968</cdr:y>
    </cdr:from>
    <cdr:to>
      <cdr:x>0.95462</cdr:x>
      <cdr:y>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54C6D11A-558D-42A7-99B5-72EAEDD3CCDC}"/>
            </a:ext>
          </a:extLst>
        </cdr:cNvPr>
        <cdr:cNvSpPr txBox="1"/>
      </cdr:nvSpPr>
      <cdr:spPr>
        <a:xfrm xmlns:a="http://schemas.openxmlformats.org/drawingml/2006/main">
          <a:off x="6878134" y="3715356"/>
          <a:ext cx="2819082" cy="4606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/>
            <a:t>SCENARIO 3,7</a:t>
          </a:r>
          <a:endParaRPr lang="ru-RU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45" tIns="45572" rIns="91145" bIns="45572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0"/>
            <a:ext cx="2946400" cy="494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45" tIns="45572" rIns="91145" bIns="4557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07"/>
            <a:ext cx="2946400" cy="494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45" tIns="45572" rIns="91145" bIns="45572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378407"/>
            <a:ext cx="2946400" cy="494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45" tIns="45572" rIns="91145" bIns="4557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93D0F7C-1D87-45B2-8B2B-E0A26A14CF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0813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45" tIns="45572" rIns="91145" bIns="45572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0"/>
            <a:ext cx="2946400" cy="494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45" tIns="45572" rIns="91145" bIns="4557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363" y="739775"/>
            <a:ext cx="6584950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689993"/>
            <a:ext cx="5438775" cy="444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45" tIns="45572" rIns="91145" bIns="45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07"/>
            <a:ext cx="2946400" cy="494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45" tIns="45572" rIns="91145" bIns="45572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378407"/>
            <a:ext cx="2946400" cy="494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45" tIns="45572" rIns="91145" bIns="4557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90DD009-573B-4366-A380-BD99F98A33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75906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DD009-573B-4366-A380-BD99F98A3372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8391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>
            <a:extLst>
              <a:ext uri="{FF2B5EF4-FFF2-40B4-BE49-F238E27FC236}">
                <a16:creationId xmlns:a16="http://schemas.microsoft.com/office/drawing/2014/main" xmlns="" id="{EBA9C817-2A94-457A-96E6-D797868C3A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>
            <a:extLst>
              <a:ext uri="{FF2B5EF4-FFF2-40B4-BE49-F238E27FC236}">
                <a16:creationId xmlns:a16="http://schemas.microsoft.com/office/drawing/2014/main" xmlns="" id="{6C8325F8-BC0F-4984-AA1F-AFD7B050D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29700" name="Номер слайда 3">
            <a:extLst>
              <a:ext uri="{FF2B5EF4-FFF2-40B4-BE49-F238E27FC236}">
                <a16:creationId xmlns:a16="http://schemas.microsoft.com/office/drawing/2014/main" xmlns="" id="{41C9D124-AB5C-43C7-B064-36D3BE0F0F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8C3876-5B2B-4A0E-AFE3-B6E5A5ABD9F3}" type="slidenum">
              <a:rPr lang="ru-RU" altLang="ru-RU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70698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>
            <a:extLst>
              <a:ext uri="{FF2B5EF4-FFF2-40B4-BE49-F238E27FC236}">
                <a16:creationId xmlns:a16="http://schemas.microsoft.com/office/drawing/2014/main" xmlns="" id="{DBE2C916-BABF-4227-8679-F6378EFDE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EF4620D-850C-4929-9D3A-622C6A956A15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1747" name="Rectangle 8">
            <a:extLst>
              <a:ext uri="{FF2B5EF4-FFF2-40B4-BE49-F238E27FC236}">
                <a16:creationId xmlns:a16="http://schemas.microsoft.com/office/drawing/2014/main" xmlns="" id="{8AE334C0-8F54-4AEC-AC32-F692F1A4F27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74884F3B-E903-4FDA-981F-A1A734198F8B}" type="slidenum">
              <a:rPr lang="ru-RU" altLang="ru-RU" sz="1200"/>
              <a:pPr algn="r" eaLnBrk="1" hangingPunct="1"/>
              <a:t>8</a:t>
            </a:fld>
            <a:endParaRPr lang="ru-RU" altLang="ru-RU" sz="1200"/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xmlns="" id="{1854888D-433F-444B-9CC2-3F8EDC6504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xmlns="" id="{3263502D-CB7C-4F38-9606-4177FC008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043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55539" y="498232"/>
            <a:ext cx="787882" cy="65879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950012" y="519853"/>
            <a:ext cx="3936519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l"/>
            <a:r>
              <a:rPr lang="en-US" sz="2000" b="0" spc="-8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INSTITUTE OF ECONOMIC FORECASTING</a:t>
            </a:r>
          </a:p>
          <a:p>
            <a:pPr algn="l"/>
            <a:r>
              <a:rPr lang="en-US" sz="2000" b="0" spc="13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RUSSIAN ACADEMY OF SCIENCES</a:t>
            </a:r>
            <a:endParaRPr lang="ru-RU" sz="2000" b="0" spc="130" baseline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97" b="6887"/>
          <a:stretch/>
        </p:blipFill>
        <p:spPr>
          <a:xfrm>
            <a:off x="-1" y="80678"/>
            <a:ext cx="5943601" cy="677732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922DDA5-51C8-4D4D-B282-08C29A75F5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81422" y="498232"/>
            <a:ext cx="787882" cy="6587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7DD0DC2-E97D-4701-8080-82B25994352B}"/>
              </a:ext>
            </a:extLst>
          </p:cNvPr>
          <p:cNvSpPr txBox="1"/>
          <p:nvPr userDrawn="1"/>
        </p:nvSpPr>
        <p:spPr>
          <a:xfrm>
            <a:off x="6915508" y="807248"/>
            <a:ext cx="4005527" cy="40305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>
              <a:lnSpc>
                <a:spcPts val="1600"/>
              </a:lnSpc>
            </a:pPr>
            <a:r>
              <a:rPr lang="ru-RU" sz="1300" b="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ИНСТИТУТ НАРОДНОХОЗЯЙСТВЕННОГО ПРОГНОЗИРОВАНИЯ </a:t>
            </a:r>
          </a:p>
          <a:p>
            <a:pPr algn="r">
              <a:lnSpc>
                <a:spcPts val="1600"/>
              </a:lnSpc>
            </a:pPr>
            <a:r>
              <a:rPr lang="ru-RU" sz="1300" b="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РОССИЙСКАЯ АКАДЕМИЯ НАУК</a:t>
            </a:r>
            <a:endParaRPr lang="en-US" sz="1300" b="0" kern="1200" spc="-50" baseline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694E65B-9867-4D22-9D6A-35080C5E03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97" b="6887"/>
          <a:stretch/>
        </p:blipFill>
        <p:spPr>
          <a:xfrm>
            <a:off x="-1" y="80678"/>
            <a:ext cx="5943601" cy="677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969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FBDC4-4543-4AB5-B4A6-046DBCFA48B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928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1219201"/>
            <a:ext cx="2743200" cy="4906963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19201"/>
            <a:ext cx="8026400" cy="4906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762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Myriad Pro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ru-RU" sz="3200" dirty="0"/>
              <a:t>Образец заголовка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FBDC4-4543-4AB5-B4A6-046DBCFA48B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993E8D59-54E2-4010-A8B3-20C3460B182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762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Myriad Pro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ru-RU" sz="3200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4144990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1066801"/>
            <a:ext cx="10972800" cy="5059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FBDC4-4543-4AB5-B4A6-046DBCFA48B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79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2272567-DB35-40D1-B8A1-AD90E5A3D608}" type="datetime1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245E-C47D-4968-98E0-927FD2AD0FA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3553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4CBFBDC4-4543-4AB5-B4A6-046DBCFA48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4593052"/>
            <a:ext cx="12192000" cy="5123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-1" y="-1"/>
            <a:ext cx="12192001" cy="1183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1333568"/>
            <a:ext cx="12192000" cy="18351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-8467" y="3164300"/>
            <a:ext cx="12200467" cy="15346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3283073"/>
            <a:ext cx="12192000" cy="1309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олилиния 15"/>
          <p:cNvSpPr/>
          <p:nvPr userDrawn="1"/>
        </p:nvSpPr>
        <p:spPr>
          <a:xfrm>
            <a:off x="-8466" y="3164301"/>
            <a:ext cx="2077579" cy="1517447"/>
          </a:xfrm>
          <a:custGeom>
            <a:avLst/>
            <a:gdLst>
              <a:gd name="connsiteX0" fmla="*/ 0 w 1943100"/>
              <a:gd name="connsiteY0" fmla="*/ 0 h 1892300"/>
              <a:gd name="connsiteX1" fmla="*/ 488950 w 1943100"/>
              <a:gd name="connsiteY1" fmla="*/ 0 h 1892300"/>
              <a:gd name="connsiteX2" fmla="*/ 1943100 w 1943100"/>
              <a:gd name="connsiteY2" fmla="*/ 1892300 h 1892300"/>
              <a:gd name="connsiteX3" fmla="*/ 6350 w 1943100"/>
              <a:gd name="connsiteY3" fmla="*/ 1892300 h 1892300"/>
              <a:gd name="connsiteX4" fmla="*/ 0 w 1943100"/>
              <a:gd name="connsiteY4" fmla="*/ 0 h 189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3100" h="1892300">
                <a:moveTo>
                  <a:pt x="0" y="0"/>
                </a:moveTo>
                <a:lnTo>
                  <a:pt x="488950" y="0"/>
                </a:lnTo>
                <a:lnTo>
                  <a:pt x="1943100" y="1892300"/>
                </a:lnTo>
                <a:lnTo>
                  <a:pt x="6350" y="1892300"/>
                </a:lnTo>
                <a:cubicBezTo>
                  <a:pt x="4233" y="1261533"/>
                  <a:pt x="2117" y="63076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0" y="2871848"/>
            <a:ext cx="12192000" cy="142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0" y="2771180"/>
            <a:ext cx="12192000" cy="50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0" y="4743035"/>
            <a:ext cx="12192000" cy="56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FBDC4-4543-4AB5-B4A6-046DBCFA48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FBDC4-4543-4AB5-B4A6-046DBCFA48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208069" y="312737"/>
            <a:ext cx="557673" cy="365125"/>
          </a:xfrm>
        </p:spPr>
        <p:txBody>
          <a:bodyPr/>
          <a:lstStyle/>
          <a:p>
            <a:fld id="{4CBFBDC4-4543-4AB5-B4A6-046DBCFA48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FBDC4-4543-4AB5-B4A6-046DBCFA48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4CBFBDC4-4543-4AB5-B4A6-046DBCFA48B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33636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FBDC4-4543-4AB5-B4A6-046DBCFA48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1066801"/>
            <a:ext cx="10972800" cy="5059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FBDC4-4543-4AB5-B4A6-046DBCFA48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lIns="117217" tIns="58609" rIns="117217" bIns="58609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986"/>
            <a:ext cx="2844800" cy="363854"/>
          </a:xfrm>
          <a:prstGeom prst="rect">
            <a:avLst/>
          </a:prstGeom>
        </p:spPr>
        <p:txBody>
          <a:bodyPr lIns="117217" tIns="58609" rIns="117217" bIns="58609"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021CA42-D91E-458E-A511-28D096B42D62}" type="datetimeFigureOut">
              <a:rPr lang="ru-RU"/>
              <a:pPr>
                <a:defRPr/>
              </a:pPr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986"/>
            <a:ext cx="3860800" cy="363854"/>
          </a:xfrm>
          <a:prstGeom prst="rect">
            <a:avLst/>
          </a:prstGeom>
        </p:spPr>
        <p:txBody>
          <a:bodyPr lIns="117217" tIns="58609" rIns="117217" bIns="58609"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D8270-3FA4-443C-B3E2-74BC3B7002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26A5488D-2E7D-41BF-A957-4A7F9A219DA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5715000"/>
            <a:ext cx="121920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DEF5FB25-8247-4E3B-8F73-6955BFC222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9347200" y="6381751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E7C7A01-8316-4406-8A20-5ADC2A159B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16079550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EE1F783-B8D3-4202-846E-2F03E86015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986"/>
            <a:ext cx="2844800" cy="363854"/>
          </a:xfrm>
          <a:prstGeom prst="rect">
            <a:avLst/>
          </a:prstGeom>
        </p:spPr>
        <p:txBody>
          <a:bodyPr lIns="91433" tIns="45717" rIns="91433" bIns="45717"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2F5BCF3-3C6F-4C8B-B29D-38B4BF8C63E9}" type="datetimeFigureOut">
              <a:rPr lang="ru-RU"/>
              <a:pPr>
                <a:defRPr/>
              </a:pPr>
              <a:t>12.02.2018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BCD7370-AD1F-489E-B56A-877CC94A9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986"/>
            <a:ext cx="3860800" cy="363854"/>
          </a:xfrm>
          <a:prstGeom prst="rect">
            <a:avLst/>
          </a:prstGeom>
        </p:spPr>
        <p:txBody>
          <a:bodyPr lIns="91433" tIns="45717" rIns="91433" bIns="45717"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AEF3153-8270-4B58-BE30-C3346ECE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09819-E9F5-4474-B014-B1ECE9C23A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0211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4593052"/>
            <a:ext cx="12192000" cy="5123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1" y="-1"/>
            <a:ext cx="12192001" cy="1183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333568"/>
            <a:ext cx="12192000" cy="18351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-8467" y="3164300"/>
            <a:ext cx="12200467" cy="15346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3283073"/>
            <a:ext cx="12192000" cy="1309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олилиния 15"/>
          <p:cNvSpPr/>
          <p:nvPr/>
        </p:nvSpPr>
        <p:spPr>
          <a:xfrm>
            <a:off x="-8466" y="3164301"/>
            <a:ext cx="2077579" cy="1517447"/>
          </a:xfrm>
          <a:custGeom>
            <a:avLst/>
            <a:gdLst>
              <a:gd name="connsiteX0" fmla="*/ 0 w 1943100"/>
              <a:gd name="connsiteY0" fmla="*/ 0 h 1892300"/>
              <a:gd name="connsiteX1" fmla="*/ 488950 w 1943100"/>
              <a:gd name="connsiteY1" fmla="*/ 0 h 1892300"/>
              <a:gd name="connsiteX2" fmla="*/ 1943100 w 1943100"/>
              <a:gd name="connsiteY2" fmla="*/ 1892300 h 1892300"/>
              <a:gd name="connsiteX3" fmla="*/ 6350 w 1943100"/>
              <a:gd name="connsiteY3" fmla="*/ 1892300 h 1892300"/>
              <a:gd name="connsiteX4" fmla="*/ 0 w 1943100"/>
              <a:gd name="connsiteY4" fmla="*/ 0 h 189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3100" h="1892300">
                <a:moveTo>
                  <a:pt x="0" y="0"/>
                </a:moveTo>
                <a:lnTo>
                  <a:pt x="488950" y="0"/>
                </a:lnTo>
                <a:lnTo>
                  <a:pt x="1943100" y="1892300"/>
                </a:lnTo>
                <a:lnTo>
                  <a:pt x="6350" y="1892300"/>
                </a:lnTo>
                <a:cubicBezTo>
                  <a:pt x="4233" y="1261533"/>
                  <a:pt x="2117" y="63076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2871848"/>
            <a:ext cx="12192000" cy="142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2771180"/>
            <a:ext cx="12192000" cy="50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4743035"/>
            <a:ext cx="12192000" cy="56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22BD8900-4CD8-4D13-975E-7779D3E31021}"/>
              </a:ext>
            </a:extLst>
          </p:cNvPr>
          <p:cNvSpPr/>
          <p:nvPr userDrawn="1"/>
        </p:nvSpPr>
        <p:spPr>
          <a:xfrm>
            <a:off x="0" y="4593052"/>
            <a:ext cx="12192000" cy="5123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D8C5F8E-A69D-4FEF-A88D-52CE1FADC8FE}"/>
              </a:ext>
            </a:extLst>
          </p:cNvPr>
          <p:cNvSpPr/>
          <p:nvPr userDrawn="1"/>
        </p:nvSpPr>
        <p:spPr>
          <a:xfrm>
            <a:off x="-1" y="-1"/>
            <a:ext cx="12192001" cy="1183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283508A-EDAA-4B91-9784-AB312D86DAE4}"/>
              </a:ext>
            </a:extLst>
          </p:cNvPr>
          <p:cNvSpPr/>
          <p:nvPr userDrawn="1"/>
        </p:nvSpPr>
        <p:spPr>
          <a:xfrm>
            <a:off x="0" y="1333568"/>
            <a:ext cx="12192000" cy="18351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E7985B4C-A1FB-473C-BFFC-74BD95E7A9DA}"/>
              </a:ext>
            </a:extLst>
          </p:cNvPr>
          <p:cNvSpPr/>
          <p:nvPr userDrawn="1"/>
        </p:nvSpPr>
        <p:spPr>
          <a:xfrm>
            <a:off x="-8467" y="3164300"/>
            <a:ext cx="12200467" cy="15346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626C29A4-A930-4BA8-B0CD-19A517B8E9C8}"/>
              </a:ext>
            </a:extLst>
          </p:cNvPr>
          <p:cNvSpPr/>
          <p:nvPr userDrawn="1"/>
        </p:nvSpPr>
        <p:spPr>
          <a:xfrm>
            <a:off x="0" y="3283073"/>
            <a:ext cx="12192000" cy="13099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олилиния 15">
            <a:extLst>
              <a:ext uri="{FF2B5EF4-FFF2-40B4-BE49-F238E27FC236}">
                <a16:creationId xmlns:a16="http://schemas.microsoft.com/office/drawing/2014/main" xmlns="" id="{AA89969B-7612-42FC-85D6-8B93FEB3A457}"/>
              </a:ext>
            </a:extLst>
          </p:cNvPr>
          <p:cNvSpPr/>
          <p:nvPr userDrawn="1"/>
        </p:nvSpPr>
        <p:spPr>
          <a:xfrm>
            <a:off x="-8466" y="3164301"/>
            <a:ext cx="2077579" cy="1517447"/>
          </a:xfrm>
          <a:custGeom>
            <a:avLst/>
            <a:gdLst>
              <a:gd name="connsiteX0" fmla="*/ 0 w 1943100"/>
              <a:gd name="connsiteY0" fmla="*/ 0 h 1892300"/>
              <a:gd name="connsiteX1" fmla="*/ 488950 w 1943100"/>
              <a:gd name="connsiteY1" fmla="*/ 0 h 1892300"/>
              <a:gd name="connsiteX2" fmla="*/ 1943100 w 1943100"/>
              <a:gd name="connsiteY2" fmla="*/ 1892300 h 1892300"/>
              <a:gd name="connsiteX3" fmla="*/ 6350 w 1943100"/>
              <a:gd name="connsiteY3" fmla="*/ 1892300 h 1892300"/>
              <a:gd name="connsiteX4" fmla="*/ 0 w 1943100"/>
              <a:gd name="connsiteY4" fmla="*/ 0 h 189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3100" h="1892300">
                <a:moveTo>
                  <a:pt x="0" y="0"/>
                </a:moveTo>
                <a:lnTo>
                  <a:pt x="488950" y="0"/>
                </a:lnTo>
                <a:lnTo>
                  <a:pt x="1943100" y="1892300"/>
                </a:lnTo>
                <a:lnTo>
                  <a:pt x="6350" y="1892300"/>
                </a:lnTo>
                <a:cubicBezTo>
                  <a:pt x="4233" y="1261533"/>
                  <a:pt x="2117" y="63076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77B7B3BA-6472-45F6-BD5A-ED02B2650AAD}"/>
              </a:ext>
            </a:extLst>
          </p:cNvPr>
          <p:cNvSpPr/>
          <p:nvPr userDrawn="1"/>
        </p:nvSpPr>
        <p:spPr>
          <a:xfrm>
            <a:off x="0" y="2871848"/>
            <a:ext cx="12192000" cy="142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9217647F-38AA-4AF2-9D32-40707B237432}"/>
              </a:ext>
            </a:extLst>
          </p:cNvPr>
          <p:cNvSpPr/>
          <p:nvPr userDrawn="1"/>
        </p:nvSpPr>
        <p:spPr>
          <a:xfrm>
            <a:off x="0" y="2771180"/>
            <a:ext cx="12192000" cy="50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B61E40B1-981B-4C1F-B108-5A90142A20B4}"/>
              </a:ext>
            </a:extLst>
          </p:cNvPr>
          <p:cNvSpPr/>
          <p:nvPr userDrawn="1"/>
        </p:nvSpPr>
        <p:spPr>
          <a:xfrm>
            <a:off x="0" y="4743035"/>
            <a:ext cx="12192000" cy="56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617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FBDC4-4543-4AB5-B4A6-046DBCFA48B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609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FBDC4-4543-4AB5-B4A6-046DBCFA48B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079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FBDC4-4543-4AB5-B4A6-046DBCFA48B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535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FBDC4-4543-4AB5-B4A6-046DBCFA48B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57917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11239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1143001"/>
            <a:ext cx="6815667" cy="49831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2286001"/>
            <a:ext cx="4011084" cy="3840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12192000" cy="762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Myriad Pro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ru-RU" sz="3200" dirty="0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FBDC4-4543-4AB5-B4A6-046DBCFA48B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7B332AC-44FD-4F18-83B5-6F3542366F79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762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Myriad Pro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ru-RU" sz="3200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270423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914400"/>
            <a:ext cx="7315200" cy="381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12192000" cy="762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Myriad Pro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ru-RU" sz="3200" dirty="0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FBDC4-4543-4AB5-B4A6-046DBCFA48B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BB7B08A1-98E0-482B-8484-98C920E86894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762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Myriad Pro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ru-RU" sz="3200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93413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0678" y="1"/>
            <a:ext cx="9953212" cy="990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9229725" y="63849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CBFBDC4-4543-4AB5-B4A6-046DBCFA48B2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>
            <a:off x="0" y="990600"/>
            <a:ext cx="121920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cxnSpLocks/>
          </p:cNvCxnSpPr>
          <p:nvPr/>
        </p:nvCxnSpPr>
        <p:spPr>
          <a:xfrm>
            <a:off x="0" y="1067409"/>
            <a:ext cx="12192000" cy="0"/>
          </a:xfrm>
          <a:prstGeom prst="line">
            <a:avLst/>
          </a:prstGeom>
          <a:ln w="508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Изображение выглядит как объект, предмет&#10;&#10;Описание создано с высокой степенью достоверности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9791" y="6200487"/>
            <a:ext cx="609600" cy="5097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80678" y="6382819"/>
            <a:ext cx="3936519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l"/>
            <a:r>
              <a:rPr lang="en-US" sz="1200" b="0" spc="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INSTITUTE OF ECONOMIC FORECASTING</a:t>
            </a:r>
          </a:p>
          <a:p>
            <a:pPr algn="l"/>
            <a:r>
              <a:rPr lang="en-US" sz="1200" b="0" spc="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RUSSIAN ACADEMY OF SCIENCES</a:t>
            </a:r>
            <a:endParaRPr lang="ru-RU" sz="1200" b="0" spc="0" baseline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721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70" r:id="rId20"/>
    <p:sldLayoutId id="2147483672" r:id="rId21"/>
    <p:sldLayoutId id="2147483692" r:id="rId22"/>
    <p:sldLayoutId id="2147483693" r:id="rId23"/>
    <p:sldLayoutId id="2147483694" r:id="rId2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6096000" y="3401218"/>
            <a:ext cx="5937504" cy="128114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RUSSIA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: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A LOW GROWTH RATE TRAP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9" name="Подзаголовок 1"/>
          <p:cNvSpPr txBox="1">
            <a:spLocks/>
          </p:cNvSpPr>
          <p:nvPr/>
        </p:nvSpPr>
        <p:spPr>
          <a:xfrm>
            <a:off x="6714095" y="6203013"/>
            <a:ext cx="4701313" cy="45014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 dirty="0">
                <a:latin typeface="Calibri" panose="020F0502020204030204"/>
              </a:rPr>
              <a:t>MOSCOW </a:t>
            </a:r>
            <a:r>
              <a:rPr lang="ru-RU" sz="1600" dirty="0">
                <a:latin typeface="Calibri" panose="020F0502020204030204"/>
              </a:rPr>
              <a:t> 201</a:t>
            </a:r>
            <a:r>
              <a:rPr lang="en-US" sz="1600" dirty="0">
                <a:latin typeface="Calibri" panose="020F0502020204030204"/>
              </a:rPr>
              <a:t>8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F574B59-41E6-4934-8DBD-2A7DC1AB428B}"/>
              </a:ext>
            </a:extLst>
          </p:cNvPr>
          <p:cNvSpPr/>
          <p:nvPr/>
        </p:nvSpPr>
        <p:spPr>
          <a:xfrm>
            <a:off x="6695768" y="412955"/>
            <a:ext cx="4232787" cy="1061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INSTITUTE OF ECONOMIC FORECASTING RUSSIAN ACADEMY OF SCIENCES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7ACD0A-3024-4628-A685-3AD44A50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44823AD3-B927-40E6-934F-E7A1FB2CD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819-E9F5-4474-B014-B1ECE9C23A44}" type="slidenum">
              <a:rPr lang="ru-RU" altLang="ru-RU" smtClean="0"/>
              <a:pPr/>
              <a:t>10</a:t>
            </a:fld>
            <a:endParaRPr lang="ru-RU" alt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D490BDB-14EF-4520-BAED-5B2F7C9680FA}"/>
              </a:ext>
            </a:extLst>
          </p:cNvPr>
          <p:cNvSpPr txBox="1"/>
          <p:nvPr/>
        </p:nvSpPr>
        <p:spPr>
          <a:xfrm>
            <a:off x="164757" y="1118578"/>
            <a:ext cx="118411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key problem - Low growth </a:t>
            </a:r>
            <a:r>
              <a:rPr lang="en-US" sz="2400" dirty="0" smtClean="0"/>
              <a:t>rates in </a:t>
            </a:r>
            <a:r>
              <a:rPr lang="en-US" sz="2400" dirty="0"/>
              <a:t>the economy with a changing structure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Under </a:t>
            </a:r>
            <a:r>
              <a:rPr lang="en-US" sz="2400" dirty="0" smtClean="0"/>
              <a:t>current economic </a:t>
            </a:r>
            <a:r>
              <a:rPr lang="en-US" sz="2400" dirty="0"/>
              <a:t>conditions, macroeconomic stabilization becomes </a:t>
            </a:r>
            <a:r>
              <a:rPr lang="en-US" sz="2400" dirty="0" smtClean="0"/>
              <a:t>inefficient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Risks of inertial policy are already higher than risks of active </a:t>
            </a:r>
            <a:r>
              <a:rPr lang="en-US" sz="2400" dirty="0" smtClean="0"/>
              <a:t>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Each </a:t>
            </a:r>
            <a:r>
              <a:rPr lang="en-US" sz="2400" dirty="0" smtClean="0"/>
              <a:t>year with </a:t>
            </a:r>
            <a:r>
              <a:rPr lang="en-US" sz="2400" dirty="0" smtClean="0"/>
              <a:t>low growth rates reduce long-term development </a:t>
            </a:r>
            <a:r>
              <a:rPr lang="en-US" sz="2400" dirty="0" smtClean="0"/>
              <a:t>potential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For structural changes in the Russian economy need imports, and therefore need income from exports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35390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YEARS OF STAGNATION</a:t>
            </a:r>
            <a:endParaRPr lang="ru-RU" dirty="0"/>
          </a:p>
        </p:txBody>
      </p:sp>
      <p:sp>
        <p:nvSpPr>
          <p:cNvPr id="17411" name="Номер слайда 2"/>
          <p:cNvSpPr>
            <a:spLocks noGrp="1"/>
          </p:cNvSpPr>
          <p:nvPr>
            <p:ph type="sldNum" sz="quarter" idx="10"/>
          </p:nvPr>
        </p:nvSpPr>
        <p:spPr bwMode="auto">
          <a:xfrm>
            <a:off x="5897033" y="6492240"/>
            <a:ext cx="558800" cy="36576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F7B161-FEF3-4F74-9A96-32EC9128B198}" type="slidenum">
              <a:rPr lang="ru-RU">
                <a:cs typeface="Arial" pitchFamily="34" charset="0"/>
              </a:rPr>
              <a:pPr/>
              <a:t>2</a:t>
            </a:fld>
            <a:endParaRPr lang="ru-RU">
              <a:cs typeface="Arial" pitchFamily="34" charset="0"/>
            </a:endParaRPr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0" y="4695058"/>
            <a:ext cx="12029704" cy="156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9" rIns="91436" bIns="45719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/>
              <a:t>Over the past 8 years, the Russian economy has grown by 4%, the world economy by 25%. Only in order to overcome this lag for 10 years will it be necessary to grow at an average rate of not less than 5%!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1600" dirty="0"/>
              <a:t>For the first time since the crisis of the 1990s, we have a situation of long-term decline in the income of the population, which not only generates social tension, but also worsens our position in the competition for highly skilled workers, stimulates the "Brain drain".</a:t>
            </a:r>
            <a:endParaRPr lang="ru-RU" sz="1600" dirty="0"/>
          </a:p>
        </p:txBody>
      </p:sp>
      <p:sp>
        <p:nvSpPr>
          <p:cNvPr id="9" name="1158.37550428.875244.751">
            <a:extLst/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45534" y="1220591"/>
            <a:ext cx="5247217" cy="284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lIns="68760" tIns="25785" rIns="68760" bIns="42975" anchor="ctr">
            <a:spAutoFit/>
          </a:bodyPr>
          <a:lstStyle/>
          <a:p>
            <a:pPr algn="ctr" defTabSz="858804">
              <a:buClr>
                <a:schemeClr val="folHlink"/>
              </a:buClr>
              <a:tabLst>
                <a:tab pos="2784364" algn="r"/>
              </a:tabLst>
              <a:defRPr/>
            </a:pPr>
            <a:r>
              <a:rPr lang="en-US" sz="1400" b="1" dirty="0">
                <a:latin typeface="Calibri" pitchFamily="34" charset="0"/>
                <a:cs typeface="Arial" charset="0"/>
              </a:rPr>
              <a:t>GDP DYNAMICS</a:t>
            </a:r>
            <a:r>
              <a:rPr lang="ru-RU" sz="1400" b="1" dirty="0">
                <a:latin typeface="Calibri" pitchFamily="34" charset="0"/>
                <a:cs typeface="Arial" charset="0"/>
              </a:rPr>
              <a:t>, 2008 = 1</a:t>
            </a:r>
          </a:p>
        </p:txBody>
      </p:sp>
      <p:sp>
        <p:nvSpPr>
          <p:cNvPr id="10" name="1158.37550428.875244.751">
            <a:extLst/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5913967" y="1212268"/>
            <a:ext cx="5828232" cy="284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68760" tIns="25785" rIns="68760" bIns="42975" anchor="ctr">
            <a:spAutoFit/>
          </a:bodyPr>
          <a:lstStyle/>
          <a:p>
            <a:pPr algn="ctr" defTabSz="858804">
              <a:buClr>
                <a:schemeClr val="folHlink"/>
              </a:buClr>
              <a:tabLst>
                <a:tab pos="2784364" algn="r"/>
              </a:tabLst>
              <a:defRPr/>
            </a:pPr>
            <a:r>
              <a:rPr lang="en-US" sz="1400" b="1" dirty="0">
                <a:latin typeface="Calibri" pitchFamily="34" charset="0"/>
                <a:cs typeface="Arial" charset="0"/>
              </a:rPr>
              <a:t>GDP per CAPITA and Real Income</a:t>
            </a:r>
            <a:endParaRPr lang="ru-RU" sz="1400" b="1" dirty="0"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269536" y="1629938"/>
          <a:ext cx="5246456" cy="3142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5729056" y="1612628"/>
          <a:ext cx="6124360" cy="3117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295398" y="154379"/>
            <a:ext cx="8974667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Inertia in economic dynamics will worsen Russia's position in the world economy</a:t>
            </a:r>
            <a:endParaRPr lang="ru-RU" dirty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5922434" y="6492240"/>
            <a:ext cx="556684" cy="36576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495F48-7E03-42A1-A1AE-E5301A554E5A}" type="slidenum">
              <a:rPr lang="ru-RU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ru-RU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158.37550428.875244.751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6456686" y="1152407"/>
            <a:ext cx="5562600" cy="5310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lIns="68755" tIns="25782" rIns="68755" bIns="42971" anchor="ctr">
            <a:spAutoFit/>
          </a:bodyPr>
          <a:lstStyle/>
          <a:p>
            <a:pPr algn="ctr" defTabSz="858736">
              <a:buClr>
                <a:schemeClr val="folHlink"/>
              </a:buClr>
              <a:tabLst>
                <a:tab pos="2784141" algn="r"/>
              </a:tabLst>
              <a:defRPr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GDP per CAPITA PPP in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(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100%)</a:t>
            </a: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58736">
              <a:buClr>
                <a:schemeClr val="folHlink"/>
              </a:buClr>
              <a:tabLst>
                <a:tab pos="2784141" algn="r"/>
              </a:tabLst>
              <a:defRPr/>
            </a:pP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1158.37550428.875244.751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58221" y="1153866"/>
            <a:ext cx="5882689" cy="5310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68755" tIns="25782" rIns="68755" bIns="42971" anchor="ctr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GDP Dynamics </a:t>
            </a:r>
          </a:p>
          <a:p>
            <a:pPr algn="ctr">
              <a:defRPr/>
            </a:pPr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average growth rates</a:t>
            </a:r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2017-2035 = 1,7%,  1990 г. =100% 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217832" y="1960191"/>
          <a:ext cx="5826323" cy="3823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6177729" y="1882292"/>
          <a:ext cx="5690525" cy="4019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245E-C47D-4968-98E0-927FD2AD0FA7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1158.37550428.875244.751">
            <a:extLst/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63334" y="1096995"/>
            <a:ext cx="5871705" cy="6849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68763" tIns="25786" rIns="68763" bIns="42977" anchor="ctr">
            <a:spAutoFit/>
          </a:bodyPr>
          <a:lstStyle/>
          <a:p>
            <a:pPr algn="ctr" defTabSz="858838">
              <a:buClr>
                <a:schemeClr val="folHlink"/>
              </a:buClr>
              <a:tabLst>
                <a:tab pos="2784475" algn="r"/>
              </a:tabLst>
              <a:defRPr/>
            </a:pPr>
            <a:r>
              <a:rPr lang="en-US" sz="2000" b="1" dirty="0">
                <a:latin typeface="Calibri" pitchFamily="34" charset="0"/>
                <a:cs typeface="Arial" charset="0"/>
              </a:rPr>
              <a:t>SHARE OF IMPORT IN DOMESTIC CONSUMPTION</a:t>
            </a:r>
            <a:r>
              <a:rPr lang="ru-RU" sz="2000" b="1" dirty="0">
                <a:latin typeface="Calibri" pitchFamily="34" charset="0"/>
                <a:cs typeface="Arial" charset="0"/>
              </a:rPr>
              <a:t>,  %</a:t>
            </a:r>
            <a:endParaRPr lang="en-US" sz="2000" b="1" dirty="0">
              <a:latin typeface="Calibri" pitchFamily="34" charset="0"/>
              <a:cs typeface="Arial" charset="0"/>
            </a:endParaRPr>
          </a:p>
          <a:p>
            <a:pPr algn="ctr" defTabSz="858838">
              <a:buClr>
                <a:schemeClr val="folHlink"/>
              </a:buClr>
              <a:tabLst>
                <a:tab pos="2784475" algn="r"/>
              </a:tabLst>
              <a:defRPr/>
            </a:pPr>
            <a:endParaRPr lang="ru-RU" sz="2000" b="1" dirty="0">
              <a:latin typeface="Calibri" pitchFamily="34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16992"/>
            <a:ext cx="705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THE PROBLEM OF "LIGHTENING" OF THE ECONOMY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STRUCTURE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9" name="1158.37550428.875244.751">
            <a:extLst/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6131319" y="1119994"/>
            <a:ext cx="5871705" cy="6234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68763" tIns="25786" rIns="68763" bIns="42977" anchor="ctr">
            <a:spAutoFit/>
          </a:bodyPr>
          <a:lstStyle/>
          <a:p>
            <a:pPr algn="ctr" defTabSz="858838">
              <a:buClr>
                <a:schemeClr val="folHlink"/>
              </a:buClr>
              <a:tabLst>
                <a:tab pos="2784475" algn="r"/>
              </a:tabLst>
              <a:defRPr/>
            </a:pPr>
            <a:r>
              <a:rPr lang="en-US" b="1" dirty="0">
                <a:latin typeface="Calibri" pitchFamily="34" charset="0"/>
                <a:cs typeface="Arial" charset="0"/>
              </a:rPr>
              <a:t>The share of employment in low-skilled jobs (excluding migrants) in %</a:t>
            </a:r>
            <a:endParaRPr lang="ru-RU" b="1" dirty="0">
              <a:latin typeface="Calibri" pitchFamily="34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5910" y="5726401"/>
            <a:ext cx="11134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simple structure of the Russian economy as determined by the excess dependence on imports, and inefficient structure of the labor force</a:t>
            </a:r>
            <a:endParaRPr lang="ru-RU" dirty="0"/>
          </a:p>
        </p:txBody>
      </p:sp>
      <p:graphicFrame>
        <p:nvGraphicFramePr>
          <p:cNvPr id="11" name="Chart 5">
            <a:extLst>
              <a:ext uri="{FF2B5EF4-FFF2-40B4-BE49-F238E27FC236}">
                <a16:creationId xmlns:a16="http://schemas.microsoft.com/office/drawing/2014/main" xmlns="" id="{D10D4D8A-7A9C-49A0-A3F0-60CEC5FBB7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74753050"/>
              </p:ext>
            </p:extLst>
          </p:nvPr>
        </p:nvGraphicFramePr>
        <p:xfrm>
          <a:off x="6131318" y="1735816"/>
          <a:ext cx="5871705" cy="3940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767D621A-645E-4B3C-8AC4-7ECD83EF68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80024694"/>
              </p:ext>
            </p:extLst>
          </p:nvPr>
        </p:nvGraphicFramePr>
        <p:xfrm>
          <a:off x="163334" y="1748531"/>
          <a:ext cx="5871705" cy="37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040967" y="6492240"/>
            <a:ext cx="556684" cy="36576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2C39E2-2EE1-4860-A3D5-6A7AE11F6B95}" type="slidenum">
              <a:rPr lang="ru-RU">
                <a:cs typeface="Arial" pitchFamily="34" charset="0"/>
              </a:rPr>
              <a:pPr/>
              <a:t>5</a:t>
            </a:fld>
            <a:endParaRPr lang="ru-RU"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1" y="316230"/>
            <a:ext cx="7647663" cy="415496"/>
          </a:xfrm>
          <a:prstGeom prst="rect">
            <a:avLst/>
          </a:prstGeom>
          <a:noFill/>
        </p:spPr>
        <p:txBody>
          <a:bodyPr wrap="none" lIns="91436" tIns="45719" rIns="91436" bIns="45719">
            <a:spAutoFit/>
          </a:bodyPr>
          <a:lstStyle/>
          <a:p>
            <a:r>
              <a:rPr lang="en-US" sz="2100" dirty="0">
                <a:solidFill>
                  <a:srgbClr val="262626"/>
                </a:solidFill>
                <a:latin typeface="Calibri" pitchFamily="34" charset="0"/>
              </a:rPr>
              <a:t>INCREASING OF EFFICIENCY AND SIMPLIFICATION OF THE ECONOMY</a:t>
            </a:r>
            <a:endParaRPr lang="ru-RU" sz="2100" dirty="0">
              <a:solidFill>
                <a:srgbClr val="262626"/>
              </a:solidFill>
              <a:latin typeface="Calibri" pitchFamily="34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07491362-FE32-4B55-94CE-B9C5E58D7F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41835961"/>
              </p:ext>
            </p:extLst>
          </p:nvPr>
        </p:nvGraphicFramePr>
        <p:xfrm>
          <a:off x="1655379" y="1173389"/>
          <a:ext cx="9475075" cy="422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6FE9E5D-3D4E-401A-8CCB-C40871CD2B41}"/>
              </a:ext>
            </a:extLst>
          </p:cNvPr>
          <p:cNvSpPr txBox="1"/>
          <p:nvPr/>
        </p:nvSpPr>
        <p:spPr>
          <a:xfrm>
            <a:off x="1424152" y="5398951"/>
            <a:ext cx="102487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Over the past 25 years, the Russian economy has become more efficient and simpler.</a:t>
            </a:r>
            <a:endParaRPr lang="ru-RU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This "simple" Economics is not enough income for sustainable development.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2903A9E-65B7-4C29-8CA2-454D8E2E2F22}"/>
              </a:ext>
            </a:extLst>
          </p:cNvPr>
          <p:cNvSpPr txBox="1"/>
          <p:nvPr/>
        </p:nvSpPr>
        <p:spPr>
          <a:xfrm>
            <a:off x="426720" y="307725"/>
            <a:ext cx="4074878" cy="394200"/>
          </a:xfrm>
          <a:prstGeom prst="rect">
            <a:avLst/>
          </a:prstGeom>
          <a:noFill/>
        </p:spPr>
        <p:txBody>
          <a:bodyPr wrap="none" lIns="85588" tIns="42794" rIns="85588" bIns="42794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2060"/>
                </a:solidFill>
                <a:latin typeface="Calibri" panose="020F0502020204030204"/>
              </a:rPr>
              <a:t>LOW GROWTH RATE TRAP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/>
              </a:rPr>
              <a:t>IN RUSSIA</a:t>
            </a:r>
            <a:endParaRPr lang="ru-RU" sz="192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grpSp>
        <p:nvGrpSpPr>
          <p:cNvPr id="21507" name="Group 30">
            <a:extLst>
              <a:ext uri="{FF2B5EF4-FFF2-40B4-BE49-F238E27FC236}">
                <a16:creationId xmlns:a16="http://schemas.microsoft.com/office/drawing/2014/main" xmlns="" id="{A66D0A6F-118A-4B47-B10B-96D25C96872F}"/>
              </a:ext>
            </a:extLst>
          </p:cNvPr>
          <p:cNvGrpSpPr>
            <a:grpSpLocks/>
          </p:cNvGrpSpPr>
          <p:nvPr/>
        </p:nvGrpSpPr>
        <p:grpSpPr bwMode="auto">
          <a:xfrm>
            <a:off x="1015366" y="1162050"/>
            <a:ext cx="9898380" cy="3914447"/>
            <a:chOff x="337351" y="1367162"/>
            <a:chExt cx="8248836" cy="357030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D220FCF-62E2-4096-82C7-397703A39705}"/>
                </a:ext>
              </a:extLst>
            </p:cNvPr>
            <p:cNvSpPr/>
            <p:nvPr/>
          </p:nvSpPr>
          <p:spPr>
            <a:xfrm>
              <a:off x="337351" y="1367162"/>
              <a:ext cx="2494018" cy="8349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80" dirty="0">
                  <a:solidFill>
                    <a:srgbClr val="C00000"/>
                  </a:solidFill>
                </a:rPr>
                <a:t>Economic growth</a:t>
              </a:r>
              <a:endParaRPr lang="ru-RU" sz="2880" dirty="0">
                <a:solidFill>
                  <a:srgbClr val="C00000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1677B0BD-D57B-4F79-AEB8-47B0643FF850}"/>
                </a:ext>
              </a:extLst>
            </p:cNvPr>
            <p:cNvSpPr/>
            <p:nvPr/>
          </p:nvSpPr>
          <p:spPr>
            <a:xfrm>
              <a:off x="6187420" y="1368856"/>
              <a:ext cx="2379717" cy="8349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920" dirty="0"/>
                <a:t>Growth of requirements to the quality of products</a:t>
              </a:r>
              <a:endParaRPr lang="ru-RU" sz="192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EF4BFF21-D5BC-4D20-AFE7-87AE8D59A257}"/>
                </a:ext>
              </a:extLst>
            </p:cNvPr>
            <p:cNvSpPr/>
            <p:nvPr/>
          </p:nvSpPr>
          <p:spPr>
            <a:xfrm>
              <a:off x="6181070" y="4102474"/>
              <a:ext cx="2405117" cy="8349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rgbClr val="C00000"/>
                  </a:solidFill>
                </a:rPr>
                <a:t>IMPORT GROWTH</a:t>
              </a:r>
              <a:endParaRPr lang="ru-RU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A2AA2CB6-258F-4CBA-B095-DEF5E976D910}"/>
                </a:ext>
              </a:extLst>
            </p:cNvPr>
            <p:cNvSpPr/>
            <p:nvPr/>
          </p:nvSpPr>
          <p:spPr>
            <a:xfrm>
              <a:off x="3321918" y="4127879"/>
              <a:ext cx="2405116" cy="8095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Problems with the trade balance</a:t>
              </a:r>
              <a:endParaRPr lang="ru-RU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D8FDD33F-5918-4967-A046-99AD27AE1BD8}"/>
                </a:ext>
              </a:extLst>
            </p:cNvPr>
            <p:cNvSpPr/>
            <p:nvPr/>
          </p:nvSpPr>
          <p:spPr>
            <a:xfrm>
              <a:off x="354813" y="4121104"/>
              <a:ext cx="2460680" cy="7977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/>
                <a:t>Devaluation of the exchange rate, decrease of imports</a:t>
              </a:r>
              <a:endParaRPr lang="ru-RU" sz="2000" dirty="0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xmlns="" id="{2A36E4C8-7F2D-4955-A37D-F104D34EC35B}"/>
                </a:ext>
              </a:extLst>
            </p:cNvPr>
            <p:cNvCxnSpPr>
              <a:stCxn id="7" idx="2"/>
              <a:endCxn id="8" idx="0"/>
            </p:cNvCxnSpPr>
            <p:nvPr/>
          </p:nvCxnSpPr>
          <p:spPr>
            <a:xfrm>
              <a:off x="7378072" y="2203845"/>
              <a:ext cx="4763" cy="1898628"/>
            </a:xfrm>
            <a:prstGeom prst="straightConnector1">
              <a:avLst/>
            </a:prstGeom>
            <a:ln w="381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xmlns="" id="{DD0F811C-9A5E-403C-95D1-3C03A8770541}"/>
                </a:ext>
              </a:extLst>
            </p:cNvPr>
            <p:cNvCxnSpPr>
              <a:stCxn id="8" idx="1"/>
              <a:endCxn id="9" idx="3"/>
            </p:cNvCxnSpPr>
            <p:nvPr/>
          </p:nvCxnSpPr>
          <p:spPr>
            <a:xfrm flipH="1">
              <a:off x="5727035" y="4520815"/>
              <a:ext cx="454035" cy="11856"/>
            </a:xfrm>
            <a:prstGeom prst="straightConnector1">
              <a:avLst/>
            </a:prstGeom>
            <a:ln w="381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xmlns="" id="{0B23DA09-7E88-41E5-A2DA-99EBA6E498BC}"/>
                </a:ext>
              </a:extLst>
            </p:cNvPr>
            <p:cNvCxnSpPr>
              <a:stCxn id="9" idx="1"/>
            </p:cNvCxnSpPr>
            <p:nvPr/>
          </p:nvCxnSpPr>
          <p:spPr>
            <a:xfrm flipH="1">
              <a:off x="2826607" y="4532671"/>
              <a:ext cx="495311" cy="6775"/>
            </a:xfrm>
            <a:prstGeom prst="straightConnector1">
              <a:avLst/>
            </a:prstGeom>
            <a:ln w="381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37E7BEAE-2F7B-4C06-A78F-CBB9C1C27C58}"/>
                </a:ext>
              </a:extLst>
            </p:cNvPr>
            <p:cNvCxnSpPr>
              <a:stCxn id="5" idx="3"/>
              <a:endCxn id="7" idx="1"/>
            </p:cNvCxnSpPr>
            <p:nvPr/>
          </p:nvCxnSpPr>
          <p:spPr>
            <a:xfrm>
              <a:off x="2831369" y="1783810"/>
              <a:ext cx="3356051" cy="1694"/>
            </a:xfrm>
            <a:prstGeom prst="straightConnector1">
              <a:avLst/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D2A19E4E-BB3E-47E0-B82A-CBECE965BE7C}"/>
                </a:ext>
              </a:extLst>
            </p:cNvPr>
            <p:cNvCxnSpPr>
              <a:stCxn id="10" idx="0"/>
              <a:endCxn id="5" idx="2"/>
            </p:cNvCxnSpPr>
            <p:nvPr/>
          </p:nvCxnSpPr>
          <p:spPr>
            <a:xfrm flipH="1" flipV="1">
              <a:off x="1585154" y="2202152"/>
              <a:ext cx="0" cy="1918952"/>
            </a:xfrm>
            <a:prstGeom prst="straightConnector1">
              <a:avLst/>
            </a:prstGeom>
            <a:ln w="381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82EBDFB5-A8FC-44F9-8BC1-A97E4DB71365}"/>
              </a:ext>
            </a:extLst>
          </p:cNvPr>
          <p:cNvSpPr/>
          <p:nvPr/>
        </p:nvSpPr>
        <p:spPr>
          <a:xfrm>
            <a:off x="4457700" y="2333626"/>
            <a:ext cx="2992756" cy="1373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C00000"/>
                </a:solidFill>
              </a:rPr>
              <a:t>Технологический уровень экономики, сложность межотраслевых связей</a:t>
            </a:r>
          </a:p>
        </p:txBody>
      </p:sp>
      <p:sp>
        <p:nvSpPr>
          <p:cNvPr id="21509" name="TextBox 43">
            <a:extLst>
              <a:ext uri="{FF2B5EF4-FFF2-40B4-BE49-F238E27FC236}">
                <a16:creationId xmlns:a16="http://schemas.microsoft.com/office/drawing/2014/main" xmlns="" id="{79677969-5877-45BA-9F62-A11D59841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013" y="5293996"/>
            <a:ext cx="117768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sz="2000" dirty="0"/>
              <a:t>In the mid-term prospect, economic growth is impossible without imports, and for this, new incomes are needed. There are </a:t>
            </a:r>
            <a:r>
              <a:rPr lang="en-US" sz="2000" u="sng" dirty="0"/>
              <a:t>two ways</a:t>
            </a:r>
            <a:r>
              <a:rPr lang="en-US" sz="2000" dirty="0"/>
              <a:t>: the first is the growth of </a:t>
            </a:r>
            <a:r>
              <a:rPr lang="en-US" sz="2000" b="1" u="sng" dirty="0">
                <a:solidFill>
                  <a:srgbClr val="C00000"/>
                </a:solidFill>
              </a:rPr>
              <a:t>export</a:t>
            </a:r>
            <a:r>
              <a:rPr lang="en-US" sz="2000" dirty="0"/>
              <a:t>, the second is the </a:t>
            </a:r>
            <a:r>
              <a:rPr lang="en-US" sz="2000" b="1" u="sng" dirty="0">
                <a:solidFill>
                  <a:srgbClr val="C00000"/>
                </a:solidFill>
              </a:rPr>
              <a:t>complication of the economy</a:t>
            </a:r>
            <a:endParaRPr lang="ru-RU" altLang="ru-RU" sz="2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3874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C70DFCD4-7502-4A76-9A4A-B6C439659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"/>
            <a:ext cx="10972800" cy="76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ru-RU" altLang="ru-RU" b="1">
                <a:solidFill>
                  <a:schemeClr val="bg1"/>
                </a:solidFill>
                <a:latin typeface="Myriad Pro"/>
              </a:rPr>
              <a:t>Оценка внешнего спроса</a:t>
            </a:r>
          </a:p>
          <a:p>
            <a:pPr algn="r"/>
            <a:r>
              <a:rPr lang="ru-RU" altLang="ru-RU" b="1">
                <a:solidFill>
                  <a:schemeClr val="bg1"/>
                </a:solidFill>
                <a:latin typeface="Myriad Pro"/>
              </a:rPr>
              <a:t>Прогноз российского экспорта до 2030 г.</a:t>
            </a:r>
            <a:endParaRPr lang="en-US" altLang="ru-RU" b="1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2531" name="Номер слайда 1">
            <a:extLst>
              <a:ext uri="{FF2B5EF4-FFF2-40B4-BE49-F238E27FC236}">
                <a16:creationId xmlns:a16="http://schemas.microsoft.com/office/drawing/2014/main" xmlns="" id="{9B5701D7-4217-40A7-AD16-A016EC0A34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-1558290" y="6534151"/>
            <a:ext cx="2560320" cy="476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9154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2743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0240" indent="-2743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68880" indent="-2743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017520" indent="-274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566160" indent="-274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274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663440" indent="-274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78E098-8E25-45A3-B02E-733C7F2E8186}" type="slidenum">
              <a:rPr lang="ru-RU" altLang="ru-RU">
                <a:solidFill>
                  <a:srgbClr val="0070C0"/>
                </a:solidFill>
                <a:latin typeface="Myriad Pro"/>
                <a:cs typeface="Calibri" panose="020F0502020204030204" pitchFamily="34" charset="0"/>
              </a:rPr>
              <a:pPr/>
              <a:t>7</a:t>
            </a:fld>
            <a:endParaRPr lang="ru-RU" altLang="ru-RU">
              <a:solidFill>
                <a:srgbClr val="0070C0"/>
              </a:solidFill>
              <a:latin typeface="Myriad Pro"/>
              <a:cs typeface="Calibri" panose="020F0502020204030204" pitchFamily="34" charset="0"/>
            </a:endParaRPr>
          </a:p>
        </p:txBody>
      </p:sp>
      <p:sp>
        <p:nvSpPr>
          <p:cNvPr id="22532" name="TextBox 5">
            <a:extLst>
              <a:ext uri="{FF2B5EF4-FFF2-40B4-BE49-F238E27FC236}">
                <a16:creationId xmlns:a16="http://schemas.microsoft.com/office/drawing/2014/main" xmlns="" id="{C41E5282-3217-4A4C-94D0-E7B68612F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282" y="5442881"/>
            <a:ext cx="10972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ru-RU" sz="2000" dirty="0"/>
              <a:t>For sustainable growth by 2030, Russia will need to increase exports by $ 200-300 billion, compared with estimates of changes in global demand for Russian products</a:t>
            </a:r>
            <a:endParaRPr lang="ru-RU" altLang="ru-RU" sz="2000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FB087DB1-3565-4DF5-AABE-03B7E16D37A9}"/>
              </a:ext>
            </a:extLst>
          </p:cNvPr>
          <p:cNvCxnSpPr/>
          <p:nvPr/>
        </p:nvCxnSpPr>
        <p:spPr>
          <a:xfrm>
            <a:off x="7206616" y="1266826"/>
            <a:ext cx="0" cy="30480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4" name="TextBox 10">
            <a:extLst>
              <a:ext uri="{FF2B5EF4-FFF2-40B4-BE49-F238E27FC236}">
                <a16:creationId xmlns:a16="http://schemas.microsoft.com/office/drawing/2014/main" xmlns="" id="{079CF56E-4B1C-4CC3-A75E-1F54D6736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3466" y="293370"/>
            <a:ext cx="5916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dirty="0"/>
              <a:t>EXPORT OF GOODS AND SERVICES, BLN USD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FBEE234B-9158-4F44-982F-0A9A21C04F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26444988"/>
              </p:ext>
            </p:extLst>
          </p:nvPr>
        </p:nvGraphicFramePr>
        <p:xfrm>
          <a:off x="769398" y="1139895"/>
          <a:ext cx="10158166" cy="417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609461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9">
            <a:extLst>
              <a:ext uri="{FF2B5EF4-FFF2-40B4-BE49-F238E27FC236}">
                <a16:creationId xmlns:a16="http://schemas.microsoft.com/office/drawing/2014/main" xmlns="" id="{468FA9E0-DEAB-43E9-A20C-DB114D211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09600" y="6557010"/>
            <a:ext cx="10972800" cy="30099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9154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2743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0240" indent="-2743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68880" indent="-2743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017520" indent="-274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566160" indent="-274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14800" indent="-274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663440" indent="-274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B4B269-11D3-4690-9FEC-6D3F2C8350D4}" type="slidenum">
              <a:rPr lang="ru-RU" altLang="ru-RU">
                <a:latin typeface="Calibri" panose="020F0502020204030204" pitchFamily="34" charset="0"/>
                <a:cs typeface="Calibri" panose="020F0502020204030204" pitchFamily="34" charset="0"/>
              </a:rPr>
              <a:pPr/>
              <a:t>8</a:t>
            </a:fld>
            <a:endParaRPr lang="ru-RU" altLang="ru-RU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xmlns="" id="{B348E615-64DD-4D8A-AD2C-EB681DBCA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880" y="137161"/>
            <a:ext cx="987552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0" tIns="54860" rIns="109720" bIns="5486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ru-RU" altLang="ru-RU" b="1">
                <a:solidFill>
                  <a:schemeClr val="bg1"/>
                </a:solidFill>
              </a:rPr>
              <a:t>Наиболее реалистичные сценарии развития</a:t>
            </a:r>
          </a:p>
        </p:txBody>
      </p:sp>
      <p:sp>
        <p:nvSpPr>
          <p:cNvPr id="24586" name="TextBox 34">
            <a:extLst>
              <a:ext uri="{FF2B5EF4-FFF2-40B4-BE49-F238E27FC236}">
                <a16:creationId xmlns:a16="http://schemas.microsoft.com/office/drawing/2014/main" xmlns="" id="{E4C66273-37A2-4B33-85AC-FC1AEE053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256" y="5796364"/>
            <a:ext cx="3387090" cy="603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0" tIns="54860" rIns="109720" bIns="5486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600" b="1" dirty="0">
                <a:solidFill>
                  <a:srgbClr val="FF0000"/>
                </a:solidFill>
              </a:rPr>
              <a:t>Risks of inefficient use of financial resources</a:t>
            </a:r>
            <a:endParaRPr lang="ru-RU" altLang="ru-RU" sz="1600" b="1" dirty="0">
              <a:solidFill>
                <a:srgbClr val="FF0000"/>
              </a:solidFill>
            </a:endParaRPr>
          </a:p>
        </p:txBody>
      </p:sp>
      <p:sp>
        <p:nvSpPr>
          <p:cNvPr id="24587" name="TextBox 35">
            <a:extLst>
              <a:ext uri="{FF2B5EF4-FFF2-40B4-BE49-F238E27FC236}">
                <a16:creationId xmlns:a16="http://schemas.microsoft.com/office/drawing/2014/main" xmlns="" id="{6CF242FD-BAEE-45DC-BD8E-93F859A16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980" y="5871210"/>
            <a:ext cx="3888103" cy="603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20" tIns="54860" rIns="109720" bIns="5486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600" b="1" dirty="0">
                <a:solidFill>
                  <a:srgbClr val="FF0000"/>
                </a:solidFill>
              </a:rPr>
              <a:t>Risks of long-term </a:t>
            </a:r>
            <a:r>
              <a:rPr lang="en-US" sz="1600" b="1" dirty="0" err="1">
                <a:solidFill>
                  <a:srgbClr val="FF0000"/>
                </a:solidFill>
              </a:rPr>
              <a:t>noncompetitiveness</a:t>
            </a:r>
            <a:endParaRPr lang="ru-RU" altLang="ru-RU" sz="1600" b="1" dirty="0">
              <a:solidFill>
                <a:srgbClr val="FF00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163956" y="1167213"/>
            <a:ext cx="9643110" cy="4629151"/>
            <a:chOff x="1163956" y="1200149"/>
            <a:chExt cx="9643110" cy="462915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4AFA63D-D658-4B39-A5FE-A927F278ED90}"/>
                </a:ext>
              </a:extLst>
            </p:cNvPr>
            <p:cNvSpPr/>
            <p:nvPr/>
          </p:nvSpPr>
          <p:spPr>
            <a:xfrm>
              <a:off x="3028950" y="1200149"/>
              <a:ext cx="5518786" cy="2990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9720" tIns="54860" rIns="109720" bIns="54860" anchor="ctr"/>
            <a:lstStyle/>
            <a:p>
              <a:pPr algn="ctr">
                <a:defRPr/>
              </a:pPr>
              <a:r>
                <a:rPr lang="en-US" sz="1680" dirty="0"/>
                <a:t>NEUTRAL FOREGHN ECONOMIC CONDITIONS</a:t>
              </a:r>
              <a:endParaRPr lang="ru-RU" sz="1680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89D25C08-7182-4247-8174-BEA1CBCF7B84}"/>
                </a:ext>
              </a:extLst>
            </p:cNvPr>
            <p:cNvCxnSpPr>
              <a:stCxn id="6" idx="2"/>
            </p:cNvCxnSpPr>
            <p:nvPr/>
          </p:nvCxnSpPr>
          <p:spPr>
            <a:xfrm flipH="1">
              <a:off x="5787390" y="1499235"/>
              <a:ext cx="0" cy="3409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582" name="Group 20">
              <a:extLst>
                <a:ext uri="{FF2B5EF4-FFF2-40B4-BE49-F238E27FC236}">
                  <a16:creationId xmlns:a16="http://schemas.microsoft.com/office/drawing/2014/main" xmlns="" id="{8E3AA876-DCA5-46F2-A218-73C2F21C0B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3481" y="1832610"/>
              <a:ext cx="9589770" cy="382906"/>
              <a:chOff x="470517" y="1429305"/>
              <a:chExt cx="7991381" cy="773836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xmlns="" id="{E42F95D4-840C-42AD-ADB0-FB75630E952C}"/>
                  </a:ext>
                </a:extLst>
              </p:cNvPr>
              <p:cNvCxnSpPr/>
              <p:nvPr/>
            </p:nvCxnSpPr>
            <p:spPr>
              <a:xfrm>
                <a:off x="959461" y="1429305"/>
                <a:ext cx="7164304" cy="269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xmlns="" id="{43B89A4A-0348-4C8E-8B79-CDF1263DA51D}"/>
                  </a:ext>
                </a:extLst>
              </p:cNvPr>
              <p:cNvCxnSpPr/>
              <p:nvPr/>
            </p:nvCxnSpPr>
            <p:spPr>
              <a:xfrm>
                <a:off x="967399" y="1429305"/>
                <a:ext cx="0" cy="34649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xmlns="" id="{A565EF2A-D4D4-4967-95AC-C3D0EFD52BA3}"/>
                  </a:ext>
                </a:extLst>
              </p:cNvPr>
              <p:cNvCxnSpPr/>
              <p:nvPr/>
            </p:nvCxnSpPr>
            <p:spPr>
              <a:xfrm flipH="1">
                <a:off x="8123765" y="1460104"/>
                <a:ext cx="0" cy="3426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249EAE7C-8522-44C5-94A3-4364A73C603A}"/>
                  </a:ext>
                </a:extLst>
              </p:cNvPr>
              <p:cNvSpPr/>
              <p:nvPr/>
            </p:nvSpPr>
            <p:spPr>
              <a:xfrm>
                <a:off x="470517" y="1775798"/>
                <a:ext cx="2362172" cy="4157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80" dirty="0"/>
                  <a:t>ACTIVE ECONOMY POLICY</a:t>
                </a:r>
                <a:endParaRPr lang="ru-RU" sz="1680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3066DA79-2D29-4DBE-86DD-11344FA01A43}"/>
                  </a:ext>
                </a:extLst>
              </p:cNvPr>
              <p:cNvSpPr/>
              <p:nvPr/>
            </p:nvSpPr>
            <p:spPr>
              <a:xfrm>
                <a:off x="6055276" y="1771949"/>
                <a:ext cx="2406622" cy="4311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80" dirty="0"/>
                  <a:t>INERTIA</a:t>
                </a:r>
                <a:endParaRPr lang="ru-RU" sz="1680" dirty="0"/>
              </a:p>
            </p:txBody>
          </p:sp>
        </p:grpSp>
        <p:grpSp>
          <p:nvGrpSpPr>
            <p:cNvPr id="24583" name="Group 31">
              <a:extLst>
                <a:ext uri="{FF2B5EF4-FFF2-40B4-BE49-F238E27FC236}">
                  <a16:creationId xmlns:a16="http://schemas.microsoft.com/office/drawing/2014/main" xmlns="" id="{320669E3-EEE1-42E7-AA7F-1D906D2B7F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96340" y="2388870"/>
              <a:ext cx="9610726" cy="3055620"/>
              <a:chOff x="488272" y="1990078"/>
              <a:chExt cx="8009138" cy="3176726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12A556FA-D507-411A-9876-F8FD04F7C8E1}"/>
                  </a:ext>
                </a:extLst>
              </p:cNvPr>
              <p:cNvSpPr/>
              <p:nvPr/>
            </p:nvSpPr>
            <p:spPr>
              <a:xfrm>
                <a:off x="488272" y="2005922"/>
                <a:ext cx="2343209" cy="3901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b="1" dirty="0"/>
                  <a:t>INCRIESE OF INVESTMENT SHARE IN GDP</a:t>
                </a:r>
                <a:endParaRPr lang="ru-RU" sz="1400" b="1" dirty="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29C9A199-249A-442C-BF68-2C02C99CCCED}"/>
                  </a:ext>
                </a:extLst>
              </p:cNvPr>
              <p:cNvSpPr/>
              <p:nvPr/>
            </p:nvSpPr>
            <p:spPr>
              <a:xfrm>
                <a:off x="6055774" y="1990078"/>
                <a:ext cx="2422585" cy="380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/>
                  <a:t>CHANGE OF HOUSEHOLD CONSUMPTION FOR INVESTMENT</a:t>
                </a:r>
                <a:endParaRPr lang="ru-RU" sz="1200" b="1" dirty="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0E1D447D-BA59-4C86-95BA-6C24879BE8CD}"/>
                  </a:ext>
                </a:extLst>
              </p:cNvPr>
              <p:cNvSpPr/>
              <p:nvPr/>
            </p:nvSpPr>
            <p:spPr>
              <a:xfrm>
                <a:off x="6057361" y="2489165"/>
                <a:ext cx="2422585" cy="51097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/>
                  <a:t>POSITIVE IMPACT OF GOVERNMENT CONSUMPTION ON GDP</a:t>
                </a:r>
                <a:endParaRPr lang="ru-RU" sz="1200" b="1" dirty="0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1E7C0BAF-3A89-449F-AFB6-7504F8A59E84}"/>
                  </a:ext>
                </a:extLst>
              </p:cNvPr>
              <p:cNvSpPr/>
              <p:nvPr/>
            </p:nvSpPr>
            <p:spPr>
              <a:xfrm>
                <a:off x="6068474" y="3128868"/>
                <a:ext cx="2420997" cy="70703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00" b="1" dirty="0"/>
                  <a:t>COMPARABLE DYNAMICS OF INDUSTRY AND SERVICES, CONSERVATION OF THE STRUCTURE OF THE ECONOMY</a:t>
                </a:r>
                <a:endParaRPr lang="ru-RU" sz="1300" b="1" dirty="0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F4112097-00A4-4522-9CA2-2223A2162BC9}"/>
                  </a:ext>
                </a:extLst>
              </p:cNvPr>
              <p:cNvSpPr/>
              <p:nvPr/>
            </p:nvSpPr>
            <p:spPr>
              <a:xfrm>
                <a:off x="6074825" y="3962658"/>
                <a:ext cx="2422585" cy="51097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00" b="1" dirty="0"/>
                  <a:t>NEUTRAL EXCHANGE RATE</a:t>
                </a:r>
                <a:endParaRPr lang="ru-RU" sz="1600" b="1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74B7CD1B-3C18-4989-81F1-A543BB32CCC8}"/>
                  </a:ext>
                </a:extLst>
              </p:cNvPr>
              <p:cNvSpPr/>
              <p:nvPr/>
            </p:nvSpPr>
            <p:spPr>
              <a:xfrm>
                <a:off x="6057361" y="4655834"/>
                <a:ext cx="2422585" cy="51097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00" b="1" dirty="0"/>
                  <a:t>SLOW GROWTH OF LIVING STANDARTS</a:t>
                </a:r>
                <a:endParaRPr lang="ru-RU" sz="1600" b="1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9C2E4864-F35E-4AE9-93DF-313F07C09058}"/>
                  </a:ext>
                </a:extLst>
              </p:cNvPr>
              <p:cNvSpPr/>
              <p:nvPr/>
            </p:nvSpPr>
            <p:spPr>
              <a:xfrm>
                <a:off x="505735" y="4079509"/>
                <a:ext cx="2370196" cy="51097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/>
                  <a:t>RUBLE STRENGTHENING</a:t>
                </a:r>
                <a:endParaRPr lang="ru-RU" b="1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0CE42685-15E5-4B48-AD2E-9D2F3D5A78DB}"/>
                  </a:ext>
                </a:extLst>
              </p:cNvPr>
              <p:cNvSpPr/>
              <p:nvPr/>
            </p:nvSpPr>
            <p:spPr>
              <a:xfrm>
                <a:off x="497797" y="2578288"/>
                <a:ext cx="2354322" cy="5129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00" b="1" dirty="0"/>
                  <a:t>POSITIVE IMPACT OF GOVERNMENT CONSUMPTION ON GDP</a:t>
                </a:r>
                <a:endParaRPr lang="ru-RU" sz="1300" b="1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0B34C5F6-B610-41AA-8E77-FAA0FB46C363}"/>
                  </a:ext>
                </a:extLst>
              </p:cNvPr>
              <p:cNvSpPr/>
              <p:nvPr/>
            </p:nvSpPr>
            <p:spPr>
              <a:xfrm>
                <a:off x="497797" y="3273444"/>
                <a:ext cx="2373372" cy="70505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/>
                  <a:t>INDUSTRY IS GROWING FASTER THEN GDP</a:t>
                </a:r>
                <a:endParaRPr lang="ru-RU" b="1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21C40CBF-13B5-44DC-84B4-7B76D5573A04}"/>
                  </a:ext>
                </a:extLst>
              </p:cNvPr>
              <p:cNvSpPr/>
              <p:nvPr/>
            </p:nvSpPr>
            <p:spPr>
              <a:xfrm>
                <a:off x="493035" y="4701387"/>
                <a:ext cx="2392422" cy="45749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00" b="1" dirty="0"/>
                  <a:t>INCREASE OF LIVING STANDARTS</a:t>
                </a:r>
                <a:endParaRPr lang="ru-RU" sz="1600" b="1" dirty="0"/>
              </a:p>
            </p:txBody>
          </p:sp>
        </p:grp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xmlns="" id="{32A044AA-114F-43A1-AB7F-A10CD3874003}"/>
                </a:ext>
              </a:extLst>
            </p:cNvPr>
            <p:cNvSpPr/>
            <p:nvPr/>
          </p:nvSpPr>
          <p:spPr>
            <a:xfrm flipV="1">
              <a:off x="1163956" y="5604510"/>
              <a:ext cx="2960370" cy="190500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9720" tIns="54860" rIns="109720" bIns="5486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xmlns="" id="{EFC66BDE-C60D-494D-B7A2-ADA937A266AA}"/>
                </a:ext>
              </a:extLst>
            </p:cNvPr>
            <p:cNvSpPr/>
            <p:nvPr/>
          </p:nvSpPr>
          <p:spPr>
            <a:xfrm flipV="1">
              <a:off x="7844790" y="5636896"/>
              <a:ext cx="2962276" cy="192404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9720" tIns="54860" rIns="109720" bIns="5486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xmlns="" id="{7C2C5E31-126F-4234-8200-8864C0C68D98}"/>
                </a:ext>
              </a:extLst>
            </p:cNvPr>
            <p:cNvSpPr/>
            <p:nvPr/>
          </p:nvSpPr>
          <p:spPr>
            <a:xfrm rot="5400000">
              <a:off x="3512820" y="2634616"/>
              <a:ext cx="1600200" cy="18288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9720" tIns="54860" rIns="109720" bIns="5486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xmlns="" id="{E98C5EDF-8DE7-47D6-9E29-2FEA874262BD}"/>
                </a:ext>
              </a:extLst>
            </p:cNvPr>
            <p:cNvSpPr/>
            <p:nvPr/>
          </p:nvSpPr>
          <p:spPr>
            <a:xfrm rot="5400000" flipV="1">
              <a:off x="6783706" y="4610100"/>
              <a:ext cx="1600200" cy="19812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9720" tIns="54860" rIns="109720" bIns="5486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C6FC82C6-74DC-44BE-B846-5528065C002C}"/>
                </a:ext>
              </a:extLst>
            </p:cNvPr>
            <p:cNvSpPr/>
            <p:nvPr/>
          </p:nvSpPr>
          <p:spPr>
            <a:xfrm>
              <a:off x="4604386" y="2076450"/>
              <a:ext cx="2045970" cy="13335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9720" tIns="54860" rIns="109720" bIns="5486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ENERGY SECTOR IS MAIN SOURCE FOR INVESTMENT ACTIVITY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E6753D5E-4EA3-40C0-820D-6388C5A581E2}"/>
                </a:ext>
              </a:extLst>
            </p:cNvPr>
            <p:cNvSpPr/>
            <p:nvPr/>
          </p:nvSpPr>
          <p:spPr>
            <a:xfrm>
              <a:off x="5213986" y="4284346"/>
              <a:ext cx="2044064" cy="10972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9720" tIns="54860" rIns="109720" bIns="54860" anchor="ctr"/>
            <a:lstStyle/>
            <a:p>
              <a:pPr algn="ctr">
                <a:defRPr/>
              </a:pPr>
              <a:endParaRPr lang="ru-RU" sz="12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ENERGY SECTOR IS MAIN SOURCE FOR BUGET </a:t>
              </a:r>
              <a:r>
                <a:rPr lang="en-US" sz="1600" dirty="0" smtClean="0">
                  <a:solidFill>
                    <a:schemeClr val="tx1"/>
                  </a:solidFill>
                </a:rPr>
                <a:t>EXPENDUTERES </a:t>
              </a:r>
              <a:endParaRPr lang="ru-RU" sz="16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24592" name="Заголовок 1">
            <a:extLst>
              <a:ext uri="{FF2B5EF4-FFF2-40B4-BE49-F238E27FC236}">
                <a16:creationId xmlns:a16="http://schemas.microsoft.com/office/drawing/2014/main" xmlns="" id="{EFDB34BA-15C3-48DD-B718-B1038D93F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824" y="0"/>
            <a:ext cx="9128315" cy="762000"/>
          </a:xfrm>
        </p:spPr>
        <p:txBody>
          <a:bodyPr>
            <a:normAutofit fontScale="90000"/>
          </a:bodyPr>
          <a:lstStyle/>
          <a:p>
            <a:r>
              <a:rPr lang="en-US" altLang="ru-RU" dirty="0"/>
              <a:t>Russia will go through another stage of increasing the role of the energy sector in economic dynamics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677367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</a:t>
            </a:r>
            <a:r>
              <a:rPr lang="en-US" dirty="0" smtClean="0"/>
              <a:t>signals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819-E9F5-4474-B014-B1ECE9C23A44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4" name="TextBox 3"/>
          <p:cNvSpPr txBox="1"/>
          <p:nvPr/>
        </p:nvSpPr>
        <p:spPr>
          <a:xfrm>
            <a:off x="948267" y="1840089"/>
            <a:ext cx="109502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en-US" sz="2400" dirty="0" smtClean="0"/>
              <a:t>Positive contribution of public consumption and public expenditure in </a:t>
            </a:r>
            <a:r>
              <a:rPr lang="en-US" sz="2400" dirty="0" smtClean="0"/>
              <a:t>GDP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 smtClean="0"/>
              <a:t>increase in consumer </a:t>
            </a:r>
            <a:r>
              <a:rPr lang="en-US" sz="2400" dirty="0" smtClean="0"/>
              <a:t>demand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 smtClean="0"/>
              <a:t>positive dynamics of capacity inputs (the physical volume of fixed capital </a:t>
            </a:r>
            <a:r>
              <a:rPr lang="en-US" sz="2400" dirty="0" smtClean="0"/>
              <a:t>increased by 3% in 2017)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Faster</a:t>
            </a:r>
            <a:r>
              <a:rPr lang="en-US" sz="2400" dirty="0" smtClean="0"/>
              <a:t>, relative to GDP, </a:t>
            </a:r>
            <a:r>
              <a:rPr lang="en-US" sz="2400" dirty="0" smtClean="0"/>
              <a:t>growth of export</a:t>
            </a:r>
            <a:endParaRPr lang="ru-RU" sz="24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heme/theme1.xml><?xml version="1.0" encoding="utf-8"?>
<a:theme xmlns:a="http://schemas.openxmlformats.org/drawingml/2006/main" name="Default Desig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Atlantic_Shirov</Template>
  <TotalTime>53654</TotalTime>
  <Words>656</Words>
  <Application>Microsoft Office PowerPoint</Application>
  <PresentationFormat>Custom</PresentationFormat>
  <Paragraphs>110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8 YEARS OF STAGNATION</vt:lpstr>
      <vt:lpstr>Inertia in economic dynamics will worsen Russia's position in the world economy</vt:lpstr>
      <vt:lpstr>Slide 4</vt:lpstr>
      <vt:lpstr>Slide 5</vt:lpstr>
      <vt:lpstr>Slide 6</vt:lpstr>
      <vt:lpstr>Slide 7</vt:lpstr>
      <vt:lpstr>Russia will go through another stage of increasing the role of the energy sector in economic dynamics</vt:lpstr>
      <vt:lpstr>Positive signals</vt:lpstr>
      <vt:lpstr>CONCLUSIONS</vt:lpstr>
    </vt:vector>
  </TitlesOfParts>
  <Company>RAN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Колпаков</dc:creator>
  <cp:lastModifiedBy>Широв</cp:lastModifiedBy>
  <cp:revision>3255</cp:revision>
  <cp:lastPrinted>2017-06-21T12:28:47Z</cp:lastPrinted>
  <dcterms:created xsi:type="dcterms:W3CDTF">2008-12-05T15:16:49Z</dcterms:created>
  <dcterms:modified xsi:type="dcterms:W3CDTF">2018-02-12T11:16:25Z</dcterms:modified>
</cp:coreProperties>
</file>