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83" r:id="rId3"/>
    <p:sldId id="321" r:id="rId4"/>
    <p:sldId id="319" r:id="rId5"/>
    <p:sldId id="284" r:id="rId6"/>
    <p:sldId id="311" r:id="rId7"/>
    <p:sldId id="285" r:id="rId8"/>
    <p:sldId id="312" r:id="rId9"/>
    <p:sldId id="313" r:id="rId10"/>
    <p:sldId id="314" r:id="rId11"/>
    <p:sldId id="315" r:id="rId12"/>
    <p:sldId id="316" r:id="rId13"/>
    <p:sldId id="317" r:id="rId14"/>
    <p:sldId id="318" r:id="rId15"/>
    <p:sldId id="310" r:id="rId16"/>
    <p:sldId id="320" r:id="rId17"/>
  </p:sldIdLst>
  <p:sldSz cx="12192000" cy="6858000"/>
  <p:notesSz cx="6742113" cy="987266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E4E4E4"/>
    <a:srgbClr val="EDC041"/>
    <a:srgbClr val="A50021"/>
    <a:srgbClr val="FF9900"/>
    <a:srgbClr val="003296"/>
    <a:srgbClr val="002060"/>
    <a:srgbClr val="0000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88536" autoAdjust="0"/>
  </p:normalViewPr>
  <p:slideViewPr>
    <p:cSldViewPr snapToGrid="0">
      <p:cViewPr>
        <p:scale>
          <a:sx n="75" d="100"/>
          <a:sy n="75" d="100"/>
        </p:scale>
        <p:origin x="-1098" y="-240"/>
      </p:cViewPr>
      <p:guideLst>
        <p:guide orient="horz" pos="2160"/>
        <p:guide pos="3840"/>
      </p:guideLst>
    </p:cSldViewPr>
  </p:slideViewPr>
  <p:notesTextViewPr>
    <p:cViewPr>
      <p:scale>
        <a:sx n="75" d="100"/>
        <a:sy n="75" d="100"/>
      </p:scale>
      <p:origin x="0" y="0"/>
    </p:cViewPr>
  </p:notesTextViewPr>
  <p:notesViewPr>
    <p:cSldViewPr snapToGrid="0">
      <p:cViewPr varScale="1">
        <p:scale>
          <a:sx n="78" d="100"/>
          <a:sy n="78" d="100"/>
        </p:scale>
        <p:origin x="3990"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8195" name="Rectangle 3"/>
          <p:cNvSpPr>
            <a:spLocks noGrp="1" noChangeArrowheads="1"/>
          </p:cNvSpPr>
          <p:nvPr>
            <p:ph type="dt" sz="quarter" idx="1"/>
          </p:nvPr>
        </p:nvSpPr>
        <p:spPr bwMode="auto">
          <a:xfrm>
            <a:off x="3817938" y="0"/>
            <a:ext cx="2922587" cy="493713"/>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8196" name="Rectangle 4"/>
          <p:cNvSpPr>
            <a:spLocks noGrp="1" noChangeArrowheads="1"/>
          </p:cNvSpPr>
          <p:nvPr>
            <p:ph type="ftr" sz="quarter" idx="2"/>
          </p:nvPr>
        </p:nvSpPr>
        <p:spPr bwMode="auto">
          <a:xfrm>
            <a:off x="0" y="9377363"/>
            <a:ext cx="2922588" cy="493712"/>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8197" name="Rectangle 5"/>
          <p:cNvSpPr>
            <a:spLocks noGrp="1" noChangeArrowheads="1"/>
          </p:cNvSpPr>
          <p:nvPr>
            <p:ph type="sldNum" sz="quarter" idx="3"/>
          </p:nvPr>
        </p:nvSpPr>
        <p:spPr bwMode="auto">
          <a:xfrm>
            <a:off x="3817938" y="9377363"/>
            <a:ext cx="2922587" cy="493712"/>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b" anchorCtr="0" compatLnSpc="1">
            <a:prstTxWarp prst="textNoShape">
              <a:avLst/>
            </a:prstTxWarp>
          </a:bodyPr>
          <a:lstStyle>
            <a:lvl1pPr algn="r">
              <a:defRPr sz="1200">
                <a:latin typeface="Arial" charset="0"/>
                <a:cs typeface="+mn-cs"/>
              </a:defRPr>
            </a:lvl1pPr>
          </a:lstStyle>
          <a:p>
            <a:pPr>
              <a:defRPr/>
            </a:pPr>
            <a:fld id="{90DBCBE8-F9BA-48FC-BC14-ACF284F90796}"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6147" name="Rectangle 3"/>
          <p:cNvSpPr>
            <a:spLocks noGrp="1" noChangeArrowheads="1"/>
          </p:cNvSpPr>
          <p:nvPr>
            <p:ph type="dt" idx="1"/>
          </p:nvPr>
        </p:nvSpPr>
        <p:spPr bwMode="auto">
          <a:xfrm>
            <a:off x="3817938" y="0"/>
            <a:ext cx="2922587" cy="493713"/>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14340" name="Rectangle 4"/>
          <p:cNvSpPr>
            <a:spLocks noGrp="1" noRot="1" noChangeAspect="1" noChangeArrowheads="1" noTextEdit="1"/>
          </p:cNvSpPr>
          <p:nvPr>
            <p:ph type="sldImg" idx="2"/>
          </p:nvPr>
        </p:nvSpPr>
        <p:spPr bwMode="auto">
          <a:xfrm>
            <a:off x="79375" y="739775"/>
            <a:ext cx="6583363" cy="37036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4688" y="4689475"/>
            <a:ext cx="5392737" cy="4443413"/>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150" name="Rectangle 6"/>
          <p:cNvSpPr>
            <a:spLocks noGrp="1" noChangeArrowheads="1"/>
          </p:cNvSpPr>
          <p:nvPr>
            <p:ph type="ftr" sz="quarter" idx="4"/>
          </p:nvPr>
        </p:nvSpPr>
        <p:spPr bwMode="auto">
          <a:xfrm>
            <a:off x="0" y="9377363"/>
            <a:ext cx="2922588" cy="493712"/>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6151" name="Rectangle 7"/>
          <p:cNvSpPr>
            <a:spLocks noGrp="1" noChangeArrowheads="1"/>
          </p:cNvSpPr>
          <p:nvPr>
            <p:ph type="sldNum" sz="quarter" idx="5"/>
          </p:nvPr>
        </p:nvSpPr>
        <p:spPr bwMode="auto">
          <a:xfrm>
            <a:off x="3817938" y="9377363"/>
            <a:ext cx="2922587" cy="493712"/>
          </a:xfrm>
          <a:prstGeom prst="rect">
            <a:avLst/>
          </a:prstGeom>
          <a:noFill/>
          <a:ln>
            <a:noFill/>
          </a:ln>
          <a:effectLst/>
          <a:extLst>
            <a:ext uri="{909E8E84-426E-40DD-AFC4-6F175D3DCCD1}"/>
            <a:ext uri="{91240B29-F687-4F45-9708-019B960494DF}"/>
            <a:ext uri="{AF507438-7753-43E0-B8FC-AC1667EBCBE1}"/>
          </a:extLst>
        </p:spPr>
        <p:txBody>
          <a:bodyPr vert="horz" wrap="square" lIns="90836" tIns="45418" rIns="90836" bIns="45418" numCol="1" anchor="b" anchorCtr="0" compatLnSpc="1">
            <a:prstTxWarp prst="textNoShape">
              <a:avLst/>
            </a:prstTxWarp>
          </a:bodyPr>
          <a:lstStyle>
            <a:lvl1pPr algn="r">
              <a:defRPr sz="1200">
                <a:latin typeface="Arial" charset="0"/>
                <a:cs typeface="+mn-cs"/>
              </a:defRPr>
            </a:lvl1pPr>
          </a:lstStyle>
          <a:p>
            <a:pPr>
              <a:defRPr/>
            </a:pPr>
            <a:fld id="{E9E91D1E-D573-47CC-ABB6-9D9A01E491F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a:ln/>
        </p:spPr>
      </p:sp>
      <p:sp>
        <p:nvSpPr>
          <p:cNvPr id="17410" name="Заметки 2"/>
          <p:cNvSpPr>
            <a:spLocks noGrp="1"/>
          </p:cNvSpPr>
          <p:nvPr>
            <p:ph type="body" idx="1"/>
          </p:nvPr>
        </p:nvSpPr>
        <p:spPr>
          <a:noFill/>
        </p:spPr>
        <p:txBody>
          <a:bodyPr/>
          <a:lstStyle/>
          <a:p>
            <a:endParaRPr lang="ru-RU" smtClean="0"/>
          </a:p>
        </p:txBody>
      </p:sp>
      <p:sp>
        <p:nvSpPr>
          <p:cNvPr id="17411" name="Номер слайда 3"/>
          <p:cNvSpPr>
            <a:spLocks noGrp="1"/>
          </p:cNvSpPr>
          <p:nvPr>
            <p:ph type="sldNum" sz="quarter" idx="5"/>
          </p:nvPr>
        </p:nvSpPr>
        <p:spPr>
          <a:noFill/>
          <a:ln>
            <a:miter lim="800000"/>
            <a:headEnd/>
            <a:tailEnd/>
          </a:ln>
        </p:spPr>
        <p:txBody>
          <a:bodyPr/>
          <a:lstStyle/>
          <a:p>
            <a:fld id="{A6449081-FEA8-42A2-A6FE-5D2DDCA1DCB5}" type="slidenum">
              <a:rPr lang="ru-RU" smtClean="0">
                <a:cs typeface="Arial" charset="0"/>
              </a:rPr>
              <a:pPr/>
              <a:t>1</a:t>
            </a:fld>
            <a:endParaRPr lang="ru-RU"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79375" y="739775"/>
            <a:ext cx="6584950" cy="3703638"/>
          </a:xfrm>
          <a:ln/>
        </p:spPr>
      </p:sp>
      <p:sp>
        <p:nvSpPr>
          <p:cNvPr id="44034"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79375" y="739775"/>
            <a:ext cx="6584950" cy="3703638"/>
          </a:xfrm>
          <a:ln/>
        </p:spPr>
      </p:sp>
      <p:sp>
        <p:nvSpPr>
          <p:cNvPr id="46082"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79375" y="739775"/>
            <a:ext cx="6584950" cy="3703638"/>
          </a:xfrm>
          <a:ln/>
        </p:spPr>
      </p:sp>
      <p:sp>
        <p:nvSpPr>
          <p:cNvPr id="48130"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79375" y="739775"/>
            <a:ext cx="6584950" cy="3703638"/>
          </a:xfrm>
          <a:ln/>
        </p:spPr>
      </p:sp>
      <p:sp>
        <p:nvSpPr>
          <p:cNvPr id="19458"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79375" y="739775"/>
            <a:ext cx="6584950" cy="3703638"/>
          </a:xfrm>
          <a:ln/>
        </p:spPr>
      </p:sp>
      <p:sp>
        <p:nvSpPr>
          <p:cNvPr id="56323"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xfrm>
            <a:off x="79375" y="739775"/>
            <a:ext cx="6584950" cy="3703638"/>
          </a:xfrm>
          <a:ln/>
        </p:spPr>
      </p:sp>
      <p:sp>
        <p:nvSpPr>
          <p:cNvPr id="21506"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79375" y="739775"/>
            <a:ext cx="6584950" cy="3703638"/>
          </a:xfrm>
          <a:ln/>
        </p:spPr>
      </p:sp>
      <p:sp>
        <p:nvSpPr>
          <p:cNvPr id="23554"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79375" y="739775"/>
            <a:ext cx="6584950" cy="3703638"/>
          </a:xfrm>
          <a:ln/>
        </p:spPr>
      </p:sp>
      <p:sp>
        <p:nvSpPr>
          <p:cNvPr id="25602"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79375" y="739775"/>
            <a:ext cx="6584950" cy="3703638"/>
          </a:xfrm>
          <a:ln/>
        </p:spPr>
      </p:sp>
      <p:sp>
        <p:nvSpPr>
          <p:cNvPr id="28674"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xfrm>
            <a:off x="79375" y="739775"/>
            <a:ext cx="6584950" cy="3703638"/>
          </a:xfrm>
          <a:ln/>
        </p:spPr>
      </p:sp>
      <p:sp>
        <p:nvSpPr>
          <p:cNvPr id="30722"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79375" y="739775"/>
            <a:ext cx="6584950" cy="3703638"/>
          </a:xfrm>
          <a:ln/>
        </p:spPr>
      </p:sp>
      <p:sp>
        <p:nvSpPr>
          <p:cNvPr id="32770" name="Rectangle 3"/>
          <p:cNvSpPr>
            <a:spLocks noGrp="1" noChangeArrowheads="1"/>
          </p:cNvSpPr>
          <p:nvPr>
            <p:ph type="body" idx="1"/>
          </p:nvPr>
        </p:nvSpPr>
        <p:spPr>
          <a:xfrm>
            <a:off x="674688" y="4689475"/>
            <a:ext cx="5392737" cy="4441825"/>
          </a:xfrm>
          <a:noFill/>
        </p:spPr>
        <p:txBody>
          <a:bodyPr lIns="90826" tIns="45412" rIns="90826" bIns="45412"/>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Рисунок 12"/>
          <p:cNvPicPr>
            <a:picLocks noChangeAspect="1"/>
          </p:cNvPicPr>
          <p:nvPr userDrawn="1"/>
        </p:nvPicPr>
        <p:blipFill>
          <a:blip r:embed="rId2"/>
          <a:srcRect/>
          <a:stretch>
            <a:fillRect/>
          </a:stretch>
        </p:blipFill>
        <p:spPr bwMode="auto">
          <a:xfrm>
            <a:off x="10980738" y="498475"/>
            <a:ext cx="788987" cy="658813"/>
          </a:xfrm>
          <a:prstGeom prst="rect">
            <a:avLst/>
          </a:prstGeom>
          <a:noFill/>
          <a:ln w="9525">
            <a:noFill/>
            <a:miter lim="800000"/>
            <a:headEnd/>
            <a:tailEnd/>
          </a:ln>
        </p:spPr>
      </p:pic>
      <p:sp>
        <p:nvSpPr>
          <p:cNvPr id="3" name="TextBox 13"/>
          <p:cNvSpPr txBox="1"/>
          <p:nvPr userDrawn="1"/>
        </p:nvSpPr>
        <p:spPr>
          <a:xfrm>
            <a:off x="6915150" y="806450"/>
            <a:ext cx="4005263" cy="406400"/>
          </a:xfrm>
          <a:prstGeom prst="rect">
            <a:avLst/>
          </a:prstGeom>
          <a:noFill/>
        </p:spPr>
        <p:txBody>
          <a:bodyPr lIns="0" tIns="0" rIns="0" bIns="0" anchor="ctr">
            <a:spAutoFit/>
          </a:bodyPr>
          <a:lstStyle/>
          <a:p>
            <a:pPr algn="r">
              <a:lnSpc>
                <a:spcPts val="1600"/>
              </a:lnSpc>
              <a:defRPr/>
            </a:pPr>
            <a:r>
              <a:rPr lang="en-US" sz="1400">
                <a:solidFill>
                  <a:srgbClr val="262626"/>
                </a:solidFill>
                <a:latin typeface="Calibri" pitchFamily="34" charset="0"/>
              </a:rPr>
              <a:t>INSTITUTE OF ECONOMIC FORECASTING</a:t>
            </a:r>
          </a:p>
          <a:p>
            <a:pPr algn="r">
              <a:lnSpc>
                <a:spcPts val="1600"/>
              </a:lnSpc>
              <a:defRPr/>
            </a:pPr>
            <a:r>
              <a:rPr lang="en-US" sz="1400">
                <a:solidFill>
                  <a:srgbClr val="262626"/>
                </a:solidFill>
                <a:latin typeface="Calibri" pitchFamily="34" charset="0"/>
              </a:rPr>
              <a:t>RUSSIAN ACADEMY OF SCIENCES</a:t>
            </a:r>
          </a:p>
        </p:txBody>
      </p:sp>
      <p:pic>
        <p:nvPicPr>
          <p:cNvPr id="4" name="Рисунок 14"/>
          <p:cNvPicPr>
            <a:picLocks noChangeAspect="1"/>
          </p:cNvPicPr>
          <p:nvPr userDrawn="1"/>
        </p:nvPicPr>
        <p:blipFill>
          <a:blip r:embed="rId3"/>
          <a:srcRect l="13297" b="6886"/>
          <a:stretch>
            <a:fillRect/>
          </a:stretch>
        </p:blipFill>
        <p:spPr bwMode="auto">
          <a:xfrm>
            <a:off x="0" y="80963"/>
            <a:ext cx="5943600" cy="677703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Заголовок и вертикальный текст">
    <p:spTree>
      <p:nvGrpSpPr>
        <p:cNvPr id="1" name=""/>
        <p:cNvGrpSpPr/>
        <p:nvPr/>
      </p:nvGrpSpPr>
      <p:grpSpPr>
        <a:xfrm>
          <a:off x="0" y="0"/>
          <a:ext cx="0" cy="0"/>
          <a:chOff x="0" y="0"/>
          <a:chExt cx="0" cy="0"/>
        </a:xfrm>
      </p:grpSpPr>
      <p:sp>
        <p:nvSpPr>
          <p:cNvPr id="3" name="Вертикальный текст 2"/>
          <p:cNvSpPr>
            <a:spLocks noGrp="1"/>
          </p:cNvSpPr>
          <p:nvPr>
            <p:ph type="body" orient="vert" idx="1"/>
          </p:nvPr>
        </p:nvSpPr>
        <p:spPr>
          <a:xfrm>
            <a:off x="609600" y="1600201"/>
            <a:ext cx="10972800" cy="4525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2" name="Заголовок 1"/>
          <p:cNvSpPr>
            <a:spLocks noGrp="1"/>
          </p:cNvSpPr>
          <p:nvPr>
            <p:ph type="title"/>
          </p:nvPr>
        </p:nvSpPr>
        <p:spPr/>
        <p:txBody>
          <a:bodyPr/>
          <a:lstStyle/>
          <a:p>
            <a:r>
              <a:rPr lang="ru-RU"/>
              <a:t>Образец заголовка</a:t>
            </a:r>
          </a:p>
        </p:txBody>
      </p:sp>
      <p:sp>
        <p:nvSpPr>
          <p:cNvPr id="4" name="Номер слайда 3"/>
          <p:cNvSpPr>
            <a:spLocks noGrp="1"/>
          </p:cNvSpPr>
          <p:nvPr>
            <p:ph type="sldNum" sz="quarter" idx="10"/>
          </p:nvPr>
        </p:nvSpPr>
        <p:spPr/>
        <p:txBody>
          <a:bodyPr/>
          <a:lstStyle>
            <a:lvl1pPr>
              <a:defRPr/>
            </a:lvl1pPr>
          </a:lstStyle>
          <a:p>
            <a:pPr>
              <a:defRPr/>
            </a:pPr>
            <a:fld id="{4FB5AC09-A5EC-46E3-92C1-CE222B361E2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cxnSp>
        <p:nvCxnSpPr>
          <p:cNvPr id="4" name="Прямая соединительная линия 5"/>
          <p:cNvCxnSpPr>
            <a:cxnSpLocks/>
          </p:cNvCxnSpPr>
          <p:nvPr userDrawn="1"/>
        </p:nvCxnSpPr>
        <p:spPr>
          <a:xfrm>
            <a:off x="0" y="990600"/>
            <a:ext cx="12192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3"/>
          <p:cNvCxnSpPr>
            <a:cxnSpLocks/>
          </p:cNvCxnSpPr>
          <p:nvPr userDrawn="1"/>
        </p:nvCxnSpPr>
        <p:spPr>
          <a:xfrm>
            <a:off x="0" y="1066800"/>
            <a:ext cx="12192000" cy="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6" name="Рисунок 6" descr="Изображение выглядит как объект, предмет&#10;&#10;Описание создано с высокой степенью достоверности"/>
          <p:cNvPicPr>
            <a:picLocks noChangeAspect="1"/>
          </p:cNvPicPr>
          <p:nvPr userDrawn="1"/>
        </p:nvPicPr>
        <p:blipFill>
          <a:blip r:embed="rId2"/>
          <a:srcRect/>
          <a:stretch>
            <a:fillRect/>
          </a:stretch>
        </p:blipFill>
        <p:spPr bwMode="auto">
          <a:xfrm>
            <a:off x="300038" y="6200775"/>
            <a:ext cx="609600" cy="509588"/>
          </a:xfrm>
          <a:prstGeom prst="rect">
            <a:avLst/>
          </a:prstGeom>
          <a:noFill/>
          <a:ln w="9525">
            <a:noFill/>
            <a:miter lim="800000"/>
            <a:headEnd/>
            <a:tailEnd/>
          </a:ln>
        </p:spPr>
      </p:pic>
      <p:sp>
        <p:nvSpPr>
          <p:cNvPr id="7" name="TextBox 7"/>
          <p:cNvSpPr txBox="1"/>
          <p:nvPr userDrawn="1"/>
        </p:nvSpPr>
        <p:spPr>
          <a:xfrm>
            <a:off x="981075" y="6383338"/>
            <a:ext cx="4194175" cy="368300"/>
          </a:xfrm>
          <a:prstGeom prst="rect">
            <a:avLst/>
          </a:prstGeom>
          <a:noFill/>
        </p:spPr>
        <p:txBody>
          <a:bodyPr lIns="0" tIns="0" rIns="0" bIns="0" anchor="ctr">
            <a:spAutoFit/>
          </a:bodyPr>
          <a:lstStyle/>
          <a:p>
            <a:pPr>
              <a:defRPr/>
            </a:pPr>
            <a:r>
              <a:rPr lang="ru-RU" sz="1200">
                <a:solidFill>
                  <a:srgbClr val="262626"/>
                </a:solidFill>
                <a:latin typeface="Calibri" pitchFamily="34" charset="0"/>
              </a:rPr>
              <a:t>ИНСТИТУТ НАРОДНОХОЗЯЙСТВЕННОГО ПРОГНОЗИРОВАНИЯ</a:t>
            </a:r>
            <a:endParaRPr lang="en-US" sz="1200">
              <a:solidFill>
                <a:srgbClr val="262626"/>
              </a:solidFill>
              <a:latin typeface="Calibri" pitchFamily="34" charset="0"/>
            </a:endParaRPr>
          </a:p>
          <a:p>
            <a:pPr>
              <a:defRPr/>
            </a:pPr>
            <a:r>
              <a:rPr lang="ru-RU" sz="1200">
                <a:solidFill>
                  <a:srgbClr val="262626"/>
                </a:solidFill>
                <a:latin typeface="Calibri" pitchFamily="34" charset="0"/>
              </a:rPr>
              <a:t>РОССИЙСКАЯ АКАДЕМИЯ НАУК</a:t>
            </a:r>
          </a:p>
        </p:txBody>
      </p:sp>
      <p:sp>
        <p:nvSpPr>
          <p:cNvPr id="8" name="Заголовок 1"/>
          <p:cNvSpPr txBox="1">
            <a:spLocks/>
          </p:cNvSpPr>
          <p:nvPr userDrawn="1"/>
        </p:nvSpPr>
        <p:spPr>
          <a:xfrm>
            <a:off x="0" y="0"/>
            <a:ext cx="12192000" cy="762000"/>
          </a:xfrm>
          <a:prstGeom prst="rect">
            <a:avLst/>
          </a:prstGeom>
        </p:spPr>
        <p:txBody>
          <a:bodyPr lIns="0" tIns="0" rIns="0" bIns="0" anchor="ctr"/>
          <a:lstStyle>
            <a:lvl1pPr algn="ctr" rtl="0" eaLnBrk="0" fontAlgn="base" hangingPunct="0">
              <a:spcBef>
                <a:spcPct val="0"/>
              </a:spcBef>
              <a:spcAft>
                <a:spcPct val="0"/>
              </a:spcAft>
              <a:defRPr sz="3200" b="1">
                <a:solidFill>
                  <a:schemeClr val="bg1"/>
                </a:solidFill>
                <a:latin typeface="Myriad Pro"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defRPr/>
            </a:pPr>
            <a:r>
              <a:rPr lang="ru-RU"/>
              <a:t>Образец заголовка</a:t>
            </a:r>
            <a:endParaRPr lang="ru-RU" dirty="0"/>
          </a:p>
        </p:txBody>
      </p:sp>
      <p:sp>
        <p:nvSpPr>
          <p:cNvPr id="2" name="Вертикальный заголовок 1"/>
          <p:cNvSpPr>
            <a:spLocks noGrp="1"/>
          </p:cNvSpPr>
          <p:nvPr>
            <p:ph type="title" orient="vert"/>
          </p:nvPr>
        </p:nvSpPr>
        <p:spPr>
          <a:xfrm>
            <a:off x="8839200" y="1219201"/>
            <a:ext cx="2743200" cy="4906963"/>
          </a:xfrm>
          <a:prstGeom prst="rect">
            <a:avLst/>
          </a:prstGeo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1219201"/>
            <a:ext cx="8026400" cy="4906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9" name="Номер слайда 3"/>
          <p:cNvSpPr>
            <a:spLocks noGrp="1"/>
          </p:cNvSpPr>
          <p:nvPr>
            <p:ph type="sldNum" sz="quarter" idx="10"/>
          </p:nvPr>
        </p:nvSpPr>
        <p:spPr/>
        <p:txBody>
          <a:bodyPr/>
          <a:lstStyle>
            <a:lvl1pPr>
              <a:defRPr/>
            </a:lvl1pPr>
          </a:lstStyle>
          <a:p>
            <a:pPr>
              <a:defRPr/>
            </a:pPr>
            <a:fld id="{60307F3D-CB78-4D0E-93AF-F84073EFFA9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09600" y="1066801"/>
            <a:ext cx="10972800" cy="5059363"/>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Заголовок 2"/>
          <p:cNvSpPr>
            <a:spLocks noGrp="1"/>
          </p:cNvSpPr>
          <p:nvPr>
            <p:ph type="title"/>
          </p:nvPr>
        </p:nvSpPr>
        <p:spPr/>
        <p:txBody>
          <a:bodyPr/>
          <a:lstStyle/>
          <a:p>
            <a:r>
              <a:rPr lang="ru-RU"/>
              <a:t>Образец заголовка</a:t>
            </a:r>
          </a:p>
        </p:txBody>
      </p:sp>
      <p:sp>
        <p:nvSpPr>
          <p:cNvPr id="4" name="Номер слайда 3"/>
          <p:cNvSpPr>
            <a:spLocks noGrp="1"/>
          </p:cNvSpPr>
          <p:nvPr>
            <p:ph type="sldNum" sz="quarter" idx="10"/>
          </p:nvPr>
        </p:nvSpPr>
        <p:spPr/>
        <p:txBody>
          <a:bodyPr/>
          <a:lstStyle>
            <a:lvl1pPr>
              <a:defRPr/>
            </a:lvl1pPr>
          </a:lstStyle>
          <a:p>
            <a:pPr>
              <a:defRPr/>
            </a:pPr>
            <a:fld id="{771D072D-611D-4CAE-96F8-F44874E04C9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a:xfrm>
            <a:off x="609600" y="1600201"/>
            <a:ext cx="10972800" cy="4525963"/>
          </a:xfrm>
          <a:prstGeom prst="rect">
            <a:avLst/>
          </a:prstGeo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Заголовок 3"/>
          <p:cNvSpPr>
            <a:spLocks noGrp="1"/>
          </p:cNvSpPr>
          <p:nvPr>
            <p:ph type="title"/>
          </p:nvPr>
        </p:nvSpPr>
        <p:spPr/>
        <p:txBody>
          <a:bodyPr/>
          <a:lstStyle/>
          <a:p>
            <a:r>
              <a:rPr lang="ru-RU"/>
              <a:t>Образец заголовка</a:t>
            </a:r>
          </a:p>
        </p:txBody>
      </p:sp>
      <p:sp>
        <p:nvSpPr>
          <p:cNvPr id="5" name="Номер слайда 3"/>
          <p:cNvSpPr>
            <a:spLocks noGrp="1"/>
          </p:cNvSpPr>
          <p:nvPr>
            <p:ph type="sldNum" sz="quarter" idx="10"/>
          </p:nvPr>
        </p:nvSpPr>
        <p:spPr/>
        <p:txBody>
          <a:bodyPr/>
          <a:lstStyle>
            <a:lvl1pPr>
              <a:defRPr/>
            </a:lvl1pPr>
          </a:lstStyle>
          <a:p>
            <a:pPr>
              <a:defRPr/>
            </a:pPr>
            <a:fld id="{0F8A4CD8-2032-4351-B23D-8771CA4CC10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cxnSp>
        <p:nvCxnSpPr>
          <p:cNvPr id="2" name="Прямая соединительная линия 5"/>
          <p:cNvCxnSpPr>
            <a:cxnSpLocks/>
          </p:cNvCxnSpPr>
          <p:nvPr userDrawn="1"/>
        </p:nvCxnSpPr>
        <p:spPr>
          <a:xfrm>
            <a:off x="0" y="990600"/>
            <a:ext cx="12192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Прямая соединительная линия 13"/>
          <p:cNvCxnSpPr>
            <a:cxnSpLocks/>
          </p:cNvCxnSpPr>
          <p:nvPr userDrawn="1"/>
        </p:nvCxnSpPr>
        <p:spPr>
          <a:xfrm>
            <a:off x="0" y="1066800"/>
            <a:ext cx="12192000" cy="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4" name="Рисунок 6" descr="Изображение выглядит как объект, предмет&#10;&#10;Описание создано с высокой степенью достоверности"/>
          <p:cNvPicPr>
            <a:picLocks noChangeAspect="1"/>
          </p:cNvPicPr>
          <p:nvPr userDrawn="1"/>
        </p:nvPicPr>
        <p:blipFill>
          <a:blip r:embed="rId2"/>
          <a:srcRect/>
          <a:stretch>
            <a:fillRect/>
          </a:stretch>
        </p:blipFill>
        <p:spPr bwMode="auto">
          <a:xfrm>
            <a:off x="300038" y="6200775"/>
            <a:ext cx="609600" cy="509588"/>
          </a:xfrm>
          <a:prstGeom prst="rect">
            <a:avLst/>
          </a:prstGeom>
          <a:noFill/>
          <a:ln w="9525">
            <a:noFill/>
            <a:miter lim="800000"/>
            <a:headEnd/>
            <a:tailEnd/>
          </a:ln>
        </p:spPr>
      </p:pic>
      <p:sp>
        <p:nvSpPr>
          <p:cNvPr id="5" name="TextBox 7"/>
          <p:cNvSpPr txBox="1"/>
          <p:nvPr userDrawn="1"/>
        </p:nvSpPr>
        <p:spPr>
          <a:xfrm>
            <a:off x="981075" y="6383338"/>
            <a:ext cx="4194175" cy="368300"/>
          </a:xfrm>
          <a:prstGeom prst="rect">
            <a:avLst/>
          </a:prstGeom>
          <a:noFill/>
        </p:spPr>
        <p:txBody>
          <a:bodyPr lIns="0" tIns="0" rIns="0" bIns="0" anchor="ctr">
            <a:spAutoFit/>
          </a:bodyPr>
          <a:lstStyle/>
          <a:p>
            <a:pPr>
              <a:defRPr/>
            </a:pPr>
            <a:r>
              <a:rPr lang="ru-RU" sz="1200">
                <a:solidFill>
                  <a:srgbClr val="262626"/>
                </a:solidFill>
                <a:latin typeface="Calibri" pitchFamily="34" charset="0"/>
              </a:rPr>
              <a:t>ИНСТИТУТ НАРОДНОХОЗЯЙСТВЕННОГО ПРОГНОЗИРОВАНИЯ</a:t>
            </a:r>
            <a:endParaRPr lang="en-US" sz="1200">
              <a:solidFill>
                <a:srgbClr val="262626"/>
              </a:solidFill>
              <a:latin typeface="Calibri" pitchFamily="34" charset="0"/>
            </a:endParaRPr>
          </a:p>
          <a:p>
            <a:pPr>
              <a:defRPr/>
            </a:pPr>
            <a:r>
              <a:rPr lang="ru-RU" sz="1200">
                <a:solidFill>
                  <a:srgbClr val="262626"/>
                </a:solidFill>
                <a:latin typeface="Calibri" pitchFamily="34" charset="0"/>
              </a:rPr>
              <a:t>РОССИЙСКАЯ АКАДЕМИЯ НАУК</a:t>
            </a:r>
          </a:p>
        </p:txBody>
      </p:sp>
      <p:sp>
        <p:nvSpPr>
          <p:cNvPr id="6" name="Прямоугольник 7"/>
          <p:cNvSpPr/>
          <p:nvPr userDrawn="1"/>
        </p:nvSpPr>
        <p:spPr>
          <a:xfrm>
            <a:off x="0" y="4592638"/>
            <a:ext cx="12192000" cy="5127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6"/>
          <p:cNvSpPr/>
          <p:nvPr userDrawn="1"/>
        </p:nvSpPr>
        <p:spPr>
          <a:xfrm>
            <a:off x="0" y="0"/>
            <a:ext cx="12192000" cy="1184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Прямоугольник 9"/>
          <p:cNvSpPr/>
          <p:nvPr userDrawn="1"/>
        </p:nvSpPr>
        <p:spPr>
          <a:xfrm>
            <a:off x="0" y="1333500"/>
            <a:ext cx="12192000" cy="183515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Прямоугольник 19"/>
          <p:cNvSpPr/>
          <p:nvPr userDrawn="1"/>
        </p:nvSpPr>
        <p:spPr>
          <a:xfrm>
            <a:off x="-7938" y="3163888"/>
            <a:ext cx="12199938" cy="1535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Прямоугольник 8"/>
          <p:cNvSpPr/>
          <p:nvPr userDrawn="1"/>
        </p:nvSpPr>
        <p:spPr>
          <a:xfrm>
            <a:off x="0" y="3282950"/>
            <a:ext cx="12192000" cy="13096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Полилиния 15"/>
          <p:cNvSpPr/>
          <p:nvPr userDrawn="1"/>
        </p:nvSpPr>
        <p:spPr>
          <a:xfrm>
            <a:off x="-7938" y="3163888"/>
            <a:ext cx="2076451" cy="1517650"/>
          </a:xfrm>
          <a:custGeom>
            <a:avLst/>
            <a:gdLst>
              <a:gd name="connsiteX0" fmla="*/ 0 w 1943100"/>
              <a:gd name="connsiteY0" fmla="*/ 0 h 1892300"/>
              <a:gd name="connsiteX1" fmla="*/ 488950 w 1943100"/>
              <a:gd name="connsiteY1" fmla="*/ 0 h 1892300"/>
              <a:gd name="connsiteX2" fmla="*/ 1943100 w 1943100"/>
              <a:gd name="connsiteY2" fmla="*/ 1892300 h 1892300"/>
              <a:gd name="connsiteX3" fmla="*/ 6350 w 1943100"/>
              <a:gd name="connsiteY3" fmla="*/ 1892300 h 1892300"/>
              <a:gd name="connsiteX4" fmla="*/ 0 w 1943100"/>
              <a:gd name="connsiteY4" fmla="*/ 0 h 189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100" h="1892300">
                <a:moveTo>
                  <a:pt x="0" y="0"/>
                </a:moveTo>
                <a:lnTo>
                  <a:pt x="488950" y="0"/>
                </a:lnTo>
                <a:lnTo>
                  <a:pt x="1943100" y="1892300"/>
                </a:lnTo>
                <a:lnTo>
                  <a:pt x="6350" y="1892300"/>
                </a:lnTo>
                <a:cubicBezTo>
                  <a:pt x="4233" y="1261533"/>
                  <a:pt x="2117" y="630767"/>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Прямоугольник 21"/>
          <p:cNvSpPr/>
          <p:nvPr userDrawn="1"/>
        </p:nvSpPr>
        <p:spPr>
          <a:xfrm>
            <a:off x="0" y="2871788"/>
            <a:ext cx="12192000"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Прямоугольник 22"/>
          <p:cNvSpPr/>
          <p:nvPr userDrawn="1"/>
        </p:nvSpPr>
        <p:spPr>
          <a:xfrm>
            <a:off x="0" y="2771775"/>
            <a:ext cx="12192000" cy="49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23"/>
          <p:cNvSpPr/>
          <p:nvPr userDrawn="1"/>
        </p:nvSpPr>
        <p:spPr>
          <a:xfrm>
            <a:off x="0" y="4743450"/>
            <a:ext cx="12192000" cy="55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2" name="Заголовок 1"/>
          <p:cNvSpPr>
            <a:spLocks noGrp="1"/>
          </p:cNvSpPr>
          <p:nvPr>
            <p:ph type="title"/>
          </p:nvPr>
        </p:nvSpPr>
        <p:spPr/>
        <p:txBody>
          <a:bodyPr/>
          <a:lstStyle/>
          <a:p>
            <a:r>
              <a:rPr lang="ru-RU"/>
              <a:t>Образец заголовка</a:t>
            </a:r>
          </a:p>
        </p:txBody>
      </p:sp>
      <p:sp>
        <p:nvSpPr>
          <p:cNvPr id="5" name="Номер слайда 3"/>
          <p:cNvSpPr>
            <a:spLocks noGrp="1"/>
          </p:cNvSpPr>
          <p:nvPr>
            <p:ph type="sldNum" sz="quarter" idx="10"/>
          </p:nvPr>
        </p:nvSpPr>
        <p:spPr/>
        <p:txBody>
          <a:bodyPr/>
          <a:lstStyle>
            <a:lvl1pPr>
              <a:defRPr/>
            </a:lvl1pPr>
          </a:lstStyle>
          <a:p>
            <a:pPr>
              <a:defRPr/>
            </a:pPr>
            <a:fld id="{6F4FE303-E83B-411C-8375-0182A612669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2" name="Заголовок 1"/>
          <p:cNvSpPr>
            <a:spLocks noGrp="1"/>
          </p:cNvSpPr>
          <p:nvPr>
            <p:ph type="title"/>
          </p:nvPr>
        </p:nvSpPr>
        <p:spPr/>
        <p:txBody>
          <a:bodyPr/>
          <a:lstStyle/>
          <a:p>
            <a:r>
              <a:rPr lang="ru-RU"/>
              <a:t>Образец заголовка</a:t>
            </a:r>
          </a:p>
        </p:txBody>
      </p:sp>
      <p:sp>
        <p:nvSpPr>
          <p:cNvPr id="7" name="Номер слайда 3"/>
          <p:cNvSpPr>
            <a:spLocks noGrp="1"/>
          </p:cNvSpPr>
          <p:nvPr>
            <p:ph type="sldNum" sz="quarter" idx="10"/>
          </p:nvPr>
        </p:nvSpPr>
        <p:spPr/>
        <p:txBody>
          <a:bodyPr/>
          <a:lstStyle>
            <a:lvl1pPr>
              <a:defRPr/>
            </a:lvl1pPr>
          </a:lstStyle>
          <a:p>
            <a:pPr>
              <a:defRPr/>
            </a:pPr>
            <a:fld id="{33783970-EFE7-4DB8-ABAA-5855F82A1C3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5"/>
          <p:cNvSpPr>
            <a:spLocks noGrp="1"/>
          </p:cNvSpPr>
          <p:nvPr>
            <p:ph type="sldNum" sz="quarter" idx="10"/>
          </p:nvPr>
        </p:nvSpPr>
        <p:spPr>
          <a:xfrm>
            <a:off x="207963" y="312738"/>
            <a:ext cx="557212" cy="365125"/>
          </a:xfrm>
        </p:spPr>
        <p:txBody>
          <a:bodyPr/>
          <a:lstStyle>
            <a:lvl1pPr>
              <a:defRPr/>
            </a:lvl1pPr>
          </a:lstStyle>
          <a:p>
            <a:pPr>
              <a:defRPr/>
            </a:pPr>
            <a:fld id="{8429454C-37A6-4C91-AD26-32EF80C4727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2" name="Номер слайда 3"/>
          <p:cNvSpPr>
            <a:spLocks noGrp="1"/>
          </p:cNvSpPr>
          <p:nvPr>
            <p:ph type="sldNum" sz="quarter" idx="10"/>
          </p:nvPr>
        </p:nvSpPr>
        <p:spPr/>
        <p:txBody>
          <a:bodyPr/>
          <a:lstStyle>
            <a:lvl1pPr>
              <a:defRPr/>
            </a:lvl1pPr>
          </a:lstStyle>
          <a:p>
            <a:pPr>
              <a:defRPr/>
            </a:pPr>
            <a:fld id="{FEEDD4C6-1BED-4781-A2CC-ACA46640723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cxnSp>
        <p:nvCxnSpPr>
          <p:cNvPr id="5" name="Прямая соединительная линия 5"/>
          <p:cNvCxnSpPr>
            <a:cxnSpLocks/>
          </p:cNvCxnSpPr>
          <p:nvPr userDrawn="1"/>
        </p:nvCxnSpPr>
        <p:spPr>
          <a:xfrm>
            <a:off x="0" y="990600"/>
            <a:ext cx="12192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13"/>
          <p:cNvCxnSpPr>
            <a:cxnSpLocks/>
          </p:cNvCxnSpPr>
          <p:nvPr userDrawn="1"/>
        </p:nvCxnSpPr>
        <p:spPr>
          <a:xfrm>
            <a:off x="0" y="1066800"/>
            <a:ext cx="12192000" cy="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7" name="Рисунок 6" descr="Изображение выглядит как объект, предмет&#10;&#10;Описание создано с высокой степенью достоверности"/>
          <p:cNvPicPr>
            <a:picLocks noChangeAspect="1"/>
          </p:cNvPicPr>
          <p:nvPr userDrawn="1"/>
        </p:nvPicPr>
        <p:blipFill>
          <a:blip r:embed="rId2"/>
          <a:srcRect/>
          <a:stretch>
            <a:fillRect/>
          </a:stretch>
        </p:blipFill>
        <p:spPr bwMode="auto">
          <a:xfrm>
            <a:off x="300038" y="6200775"/>
            <a:ext cx="609600" cy="509588"/>
          </a:xfrm>
          <a:prstGeom prst="rect">
            <a:avLst/>
          </a:prstGeom>
          <a:noFill/>
          <a:ln w="9525">
            <a:noFill/>
            <a:miter lim="800000"/>
            <a:headEnd/>
            <a:tailEnd/>
          </a:ln>
        </p:spPr>
      </p:pic>
      <p:sp>
        <p:nvSpPr>
          <p:cNvPr id="8" name="TextBox 7"/>
          <p:cNvSpPr txBox="1"/>
          <p:nvPr userDrawn="1"/>
        </p:nvSpPr>
        <p:spPr>
          <a:xfrm>
            <a:off x="981075" y="6383338"/>
            <a:ext cx="4194175" cy="368300"/>
          </a:xfrm>
          <a:prstGeom prst="rect">
            <a:avLst/>
          </a:prstGeom>
          <a:noFill/>
        </p:spPr>
        <p:txBody>
          <a:bodyPr lIns="0" tIns="0" rIns="0" bIns="0" anchor="ctr">
            <a:spAutoFit/>
          </a:bodyPr>
          <a:lstStyle/>
          <a:p>
            <a:pPr>
              <a:defRPr/>
            </a:pPr>
            <a:r>
              <a:rPr lang="ru-RU" sz="1200">
                <a:solidFill>
                  <a:srgbClr val="262626"/>
                </a:solidFill>
                <a:latin typeface="Calibri" pitchFamily="34" charset="0"/>
              </a:rPr>
              <a:t>ИНСТИТУТ НАРОДНОХОЗЯЙСТВЕННОГО ПРОГНОЗИРОВАНИЯ</a:t>
            </a:r>
            <a:endParaRPr lang="en-US" sz="1200">
              <a:solidFill>
                <a:srgbClr val="262626"/>
              </a:solidFill>
              <a:latin typeface="Calibri" pitchFamily="34" charset="0"/>
            </a:endParaRPr>
          </a:p>
          <a:p>
            <a:pPr>
              <a:defRPr/>
            </a:pPr>
            <a:r>
              <a:rPr lang="ru-RU" sz="1200">
                <a:solidFill>
                  <a:srgbClr val="262626"/>
                </a:solidFill>
                <a:latin typeface="Calibri" pitchFamily="34" charset="0"/>
              </a:rPr>
              <a:t>РОССИЙСКАЯ АКАДЕМИЯ НАУК</a:t>
            </a:r>
          </a:p>
        </p:txBody>
      </p:sp>
      <p:sp>
        <p:nvSpPr>
          <p:cNvPr id="9" name="Заголовок 1"/>
          <p:cNvSpPr txBox="1">
            <a:spLocks/>
          </p:cNvSpPr>
          <p:nvPr userDrawn="1"/>
        </p:nvSpPr>
        <p:spPr>
          <a:xfrm>
            <a:off x="0" y="0"/>
            <a:ext cx="12192000" cy="762000"/>
          </a:xfrm>
          <a:prstGeom prst="rect">
            <a:avLst/>
          </a:prstGeom>
        </p:spPr>
        <p:txBody>
          <a:bodyPr lIns="0" tIns="0" rIns="0" bIns="0" anchor="ctr"/>
          <a:lstStyle>
            <a:lvl1pPr algn="ctr" rtl="0" eaLnBrk="0" fontAlgn="base" hangingPunct="0">
              <a:spcBef>
                <a:spcPct val="0"/>
              </a:spcBef>
              <a:spcAft>
                <a:spcPct val="0"/>
              </a:spcAft>
              <a:defRPr sz="3200" b="1">
                <a:solidFill>
                  <a:schemeClr val="bg1"/>
                </a:solidFill>
                <a:latin typeface="Myriad Pro"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defRPr/>
            </a:pPr>
            <a:r>
              <a:rPr lang="ru-RU" dirty="0"/>
              <a:t>Образец заголовка</a:t>
            </a:r>
          </a:p>
        </p:txBody>
      </p:sp>
      <p:sp>
        <p:nvSpPr>
          <p:cNvPr id="2" name="Заголовок 1"/>
          <p:cNvSpPr>
            <a:spLocks noGrp="1"/>
          </p:cNvSpPr>
          <p:nvPr>
            <p:ph type="title"/>
          </p:nvPr>
        </p:nvSpPr>
        <p:spPr>
          <a:xfrm>
            <a:off x="609601" y="1123950"/>
            <a:ext cx="4011084" cy="1162050"/>
          </a:xfrm>
          <a:prstGeom prst="rect">
            <a:avLst/>
          </a:prstGeo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1143001"/>
            <a:ext cx="6815667" cy="49831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2286001"/>
            <a:ext cx="4011084" cy="38401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10"/>
          </p:nvPr>
        </p:nvSpPr>
        <p:spPr/>
        <p:txBody>
          <a:bodyPr/>
          <a:lstStyle>
            <a:lvl1pPr>
              <a:defRPr/>
            </a:lvl1pPr>
          </a:lstStyle>
          <a:p>
            <a:pPr>
              <a:defRPr/>
            </a:pPr>
            <a:fld id="{14D21953-B7E4-4F1D-A880-5680B6E36A7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cxnSp>
        <p:nvCxnSpPr>
          <p:cNvPr id="5" name="Прямая соединительная линия 5"/>
          <p:cNvCxnSpPr>
            <a:cxnSpLocks/>
          </p:cNvCxnSpPr>
          <p:nvPr userDrawn="1"/>
        </p:nvCxnSpPr>
        <p:spPr>
          <a:xfrm>
            <a:off x="0" y="990600"/>
            <a:ext cx="12192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13"/>
          <p:cNvCxnSpPr>
            <a:cxnSpLocks/>
          </p:cNvCxnSpPr>
          <p:nvPr userDrawn="1"/>
        </p:nvCxnSpPr>
        <p:spPr>
          <a:xfrm>
            <a:off x="0" y="1066800"/>
            <a:ext cx="12192000" cy="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7" name="Рисунок 6" descr="Изображение выглядит как объект, предмет&#10;&#10;Описание создано с высокой степенью достоверности"/>
          <p:cNvPicPr>
            <a:picLocks noChangeAspect="1"/>
          </p:cNvPicPr>
          <p:nvPr userDrawn="1"/>
        </p:nvPicPr>
        <p:blipFill>
          <a:blip r:embed="rId2"/>
          <a:srcRect/>
          <a:stretch>
            <a:fillRect/>
          </a:stretch>
        </p:blipFill>
        <p:spPr bwMode="auto">
          <a:xfrm>
            <a:off x="300038" y="6200775"/>
            <a:ext cx="609600" cy="509588"/>
          </a:xfrm>
          <a:prstGeom prst="rect">
            <a:avLst/>
          </a:prstGeom>
          <a:noFill/>
          <a:ln w="9525">
            <a:noFill/>
            <a:miter lim="800000"/>
            <a:headEnd/>
            <a:tailEnd/>
          </a:ln>
        </p:spPr>
      </p:pic>
      <p:sp>
        <p:nvSpPr>
          <p:cNvPr id="8" name="TextBox 7"/>
          <p:cNvSpPr txBox="1"/>
          <p:nvPr userDrawn="1"/>
        </p:nvSpPr>
        <p:spPr>
          <a:xfrm>
            <a:off x="981075" y="6383338"/>
            <a:ext cx="4194175" cy="368300"/>
          </a:xfrm>
          <a:prstGeom prst="rect">
            <a:avLst/>
          </a:prstGeom>
          <a:noFill/>
        </p:spPr>
        <p:txBody>
          <a:bodyPr lIns="0" tIns="0" rIns="0" bIns="0" anchor="ctr">
            <a:spAutoFit/>
          </a:bodyPr>
          <a:lstStyle/>
          <a:p>
            <a:pPr>
              <a:defRPr/>
            </a:pPr>
            <a:r>
              <a:rPr lang="ru-RU" sz="1200">
                <a:solidFill>
                  <a:srgbClr val="262626"/>
                </a:solidFill>
                <a:latin typeface="Calibri" pitchFamily="34" charset="0"/>
              </a:rPr>
              <a:t>ИНСТИТУТ НАРОДНОХОЗЯЙСТВЕННОГО ПРОГНОЗИРОВАНИЯ</a:t>
            </a:r>
            <a:endParaRPr lang="en-US" sz="1200">
              <a:solidFill>
                <a:srgbClr val="262626"/>
              </a:solidFill>
              <a:latin typeface="Calibri" pitchFamily="34" charset="0"/>
            </a:endParaRPr>
          </a:p>
          <a:p>
            <a:pPr>
              <a:defRPr/>
            </a:pPr>
            <a:r>
              <a:rPr lang="ru-RU" sz="1200">
                <a:solidFill>
                  <a:srgbClr val="262626"/>
                </a:solidFill>
                <a:latin typeface="Calibri" pitchFamily="34" charset="0"/>
              </a:rPr>
              <a:t>РОССИЙСКАЯ АКАДЕМИЯ НАУК</a:t>
            </a:r>
          </a:p>
        </p:txBody>
      </p:sp>
      <p:sp>
        <p:nvSpPr>
          <p:cNvPr id="9" name="Заголовок 1"/>
          <p:cNvSpPr txBox="1">
            <a:spLocks/>
          </p:cNvSpPr>
          <p:nvPr userDrawn="1"/>
        </p:nvSpPr>
        <p:spPr>
          <a:xfrm>
            <a:off x="0" y="0"/>
            <a:ext cx="12192000" cy="762000"/>
          </a:xfrm>
          <a:prstGeom prst="rect">
            <a:avLst/>
          </a:prstGeom>
        </p:spPr>
        <p:txBody>
          <a:bodyPr lIns="0" tIns="0" rIns="0" bIns="0" anchor="ctr"/>
          <a:lstStyle>
            <a:lvl1pPr algn="ctr" rtl="0" eaLnBrk="0" fontAlgn="base" hangingPunct="0">
              <a:spcBef>
                <a:spcPct val="0"/>
              </a:spcBef>
              <a:spcAft>
                <a:spcPct val="0"/>
              </a:spcAft>
              <a:defRPr sz="3200" b="1">
                <a:solidFill>
                  <a:schemeClr val="bg1"/>
                </a:solidFill>
                <a:latin typeface="Myriad Pro"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a:lstStyle>
          <a:p>
            <a:pPr>
              <a:defRPr/>
            </a:pPr>
            <a:r>
              <a:rPr lang="ru-RU"/>
              <a:t>Образец заголовка</a:t>
            </a:r>
            <a:endParaRPr lang="ru-RU" dirty="0"/>
          </a:p>
        </p:txBody>
      </p:sp>
      <p:sp>
        <p:nvSpPr>
          <p:cNvPr id="2" name="Заголовок 1"/>
          <p:cNvSpPr>
            <a:spLocks noGrp="1"/>
          </p:cNvSpPr>
          <p:nvPr>
            <p:ph type="title"/>
          </p:nvPr>
        </p:nvSpPr>
        <p:spPr>
          <a:xfrm>
            <a:off x="2389717" y="4800600"/>
            <a:ext cx="7315200" cy="566738"/>
          </a:xfrm>
          <a:prstGeom prst="rect">
            <a:avLst/>
          </a:prstGeo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914400"/>
            <a:ext cx="7315200" cy="3813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10"/>
          </p:nvPr>
        </p:nvSpPr>
        <p:spPr/>
        <p:txBody>
          <a:bodyPr/>
          <a:lstStyle>
            <a:lvl1pPr>
              <a:defRPr/>
            </a:lvl1pPr>
          </a:lstStyle>
          <a:p>
            <a:pPr>
              <a:defRPr/>
            </a:pPr>
            <a:fld id="{150838C9-2CA3-4BE4-9EEA-51972E61E92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981075" y="0"/>
            <a:ext cx="9952038" cy="990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ru-RU" smtClean="0"/>
              <a:t>ОБРАЗЕЦ ЗАГОЛОВКА</a:t>
            </a:r>
          </a:p>
        </p:txBody>
      </p:sp>
      <p:sp>
        <p:nvSpPr>
          <p:cNvPr id="4" name="Номер слайда 3"/>
          <p:cNvSpPr>
            <a:spLocks noGrp="1"/>
          </p:cNvSpPr>
          <p:nvPr>
            <p:ph type="sldNum" sz="quarter" idx="4"/>
          </p:nvPr>
        </p:nvSpPr>
        <p:spPr>
          <a:xfrm>
            <a:off x="11283950" y="323850"/>
            <a:ext cx="557213" cy="365125"/>
          </a:xfrm>
          <a:prstGeom prst="rect">
            <a:avLst/>
          </a:prstGeom>
        </p:spPr>
        <p:txBody>
          <a:bodyPr vert="horz" lIns="91440" tIns="45720" rIns="91440" bIns="45720" rtlCol="0" anchor="ctr"/>
          <a:lstStyle>
            <a:lvl1pPr algn="ctr">
              <a:defRPr sz="1800">
                <a:solidFill>
                  <a:srgbClr val="0070C0"/>
                </a:solidFill>
                <a:latin typeface="Calibri" panose="020F0502020204030204" pitchFamily="34" charset="0"/>
                <a:cs typeface="Calibri" panose="020F0502020204030204" pitchFamily="34" charset="0"/>
              </a:defRPr>
            </a:lvl1pPr>
          </a:lstStyle>
          <a:p>
            <a:pPr>
              <a:defRPr/>
            </a:pPr>
            <a:fld id="{6DDDCAF0-873C-49EA-925F-F95B424BFB25}" type="slidenum">
              <a:rPr lang="ru-RU"/>
              <a:pPr>
                <a:defRPr/>
              </a:pPr>
              <a:t>‹#›</a:t>
            </a:fld>
            <a:endParaRPr lang="ru-RU"/>
          </a:p>
        </p:txBody>
      </p:sp>
      <p:cxnSp>
        <p:nvCxnSpPr>
          <p:cNvPr id="6" name="Прямая соединительная линия 5"/>
          <p:cNvCxnSpPr>
            <a:cxnSpLocks/>
          </p:cNvCxnSpPr>
          <p:nvPr userDrawn="1"/>
        </p:nvCxnSpPr>
        <p:spPr>
          <a:xfrm>
            <a:off x="0" y="990600"/>
            <a:ext cx="12192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cxnSpLocks/>
          </p:cNvCxnSpPr>
          <p:nvPr userDrawn="1"/>
        </p:nvCxnSpPr>
        <p:spPr>
          <a:xfrm>
            <a:off x="0" y="1066800"/>
            <a:ext cx="12192000" cy="0"/>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1030" name="Рисунок 6" descr="Изображение выглядит как объект, предмет&#10;&#10;Описание создано с высокой степенью достоверности"/>
          <p:cNvPicPr>
            <a:picLocks noChangeAspect="1"/>
          </p:cNvPicPr>
          <p:nvPr userDrawn="1"/>
        </p:nvPicPr>
        <p:blipFill>
          <a:blip r:embed="rId14"/>
          <a:srcRect/>
          <a:stretch>
            <a:fillRect/>
          </a:stretch>
        </p:blipFill>
        <p:spPr bwMode="auto">
          <a:xfrm>
            <a:off x="300038" y="6200775"/>
            <a:ext cx="609600" cy="509588"/>
          </a:xfrm>
          <a:prstGeom prst="rect">
            <a:avLst/>
          </a:prstGeom>
          <a:noFill/>
          <a:ln w="9525">
            <a:noFill/>
            <a:miter lim="800000"/>
            <a:headEnd/>
            <a:tailEnd/>
          </a:ln>
        </p:spPr>
      </p:pic>
      <p:sp>
        <p:nvSpPr>
          <p:cNvPr id="8" name="TextBox 7"/>
          <p:cNvSpPr txBox="1"/>
          <p:nvPr userDrawn="1"/>
        </p:nvSpPr>
        <p:spPr>
          <a:xfrm>
            <a:off x="981075" y="6386513"/>
            <a:ext cx="4194175" cy="365125"/>
          </a:xfrm>
          <a:prstGeom prst="rect">
            <a:avLst/>
          </a:prstGeom>
          <a:noFill/>
        </p:spPr>
        <p:txBody>
          <a:bodyPr lIns="0" tIns="0" rIns="0" bIns="0" anchor="ctr">
            <a:spAutoFit/>
          </a:bodyPr>
          <a:lstStyle/>
          <a:p>
            <a:pPr>
              <a:defRPr/>
            </a:pPr>
            <a:r>
              <a:rPr lang="en-US" sz="1200">
                <a:solidFill>
                  <a:srgbClr val="262626"/>
                </a:solidFill>
                <a:latin typeface="Calibri" pitchFamily="34" charset="0"/>
              </a:rPr>
              <a:t>INSTITUTE OF ECONOMIC FORECASTING</a:t>
            </a:r>
          </a:p>
          <a:p>
            <a:pPr>
              <a:defRPr/>
            </a:pPr>
            <a:r>
              <a:rPr lang="en-US" sz="1200">
                <a:solidFill>
                  <a:srgbClr val="262626"/>
                </a:solidFill>
                <a:latin typeface="Calibri" pitchFamily="34" charset="0"/>
              </a:rPr>
              <a:t>RUSSIAN ACADEMY OF SCIENCES</a:t>
            </a:r>
            <a:endParaRPr lang="ru-RU" sz="1200">
              <a:solidFill>
                <a:srgbClr val="262626"/>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59" r:id="rId4"/>
    <p:sldLayoutId id="2147483658" r:id="rId5"/>
    <p:sldLayoutId id="2147483663" r:id="rId6"/>
    <p:sldLayoutId id="2147483657" r:id="rId7"/>
    <p:sldLayoutId id="2147483664" r:id="rId8"/>
    <p:sldLayoutId id="2147483665" r:id="rId9"/>
    <p:sldLayoutId id="2147483656" r:id="rId10"/>
    <p:sldLayoutId id="2147483666" r:id="rId11"/>
    <p:sldLayoutId id="2147483655" r:id="rId12"/>
  </p:sldLayoutIdLst>
  <p:hf hdr="0" ftr="0" dt="0"/>
  <p:txStyles>
    <p:titleStyle>
      <a:lvl1pPr algn="l" rtl="0" eaLnBrk="0" fontAlgn="base" hangingPunct="0">
        <a:spcBef>
          <a:spcPct val="0"/>
        </a:spcBef>
        <a:spcAft>
          <a:spcPct val="0"/>
        </a:spcAft>
        <a:defRPr sz="2000">
          <a:solidFill>
            <a:srgbClr val="262626"/>
          </a:solidFill>
          <a:latin typeface="Calibri" panose="020F0502020204030204" pitchFamily="34" charset="0"/>
          <a:ea typeface="+mj-ea"/>
          <a:cs typeface="Calibri" panose="020F0502020204030204" pitchFamily="34" charset="0"/>
        </a:defRPr>
      </a:lvl1pPr>
      <a:lvl2pPr algn="l" rtl="0" eaLnBrk="0" fontAlgn="base" hangingPunct="0">
        <a:spcBef>
          <a:spcPct val="0"/>
        </a:spcBef>
        <a:spcAft>
          <a:spcPct val="0"/>
        </a:spcAft>
        <a:defRPr sz="2000">
          <a:solidFill>
            <a:srgbClr val="262626"/>
          </a:solidFill>
          <a:latin typeface="Calibri" pitchFamily="34" charset="0"/>
        </a:defRPr>
      </a:lvl2pPr>
      <a:lvl3pPr algn="l" rtl="0" eaLnBrk="0" fontAlgn="base" hangingPunct="0">
        <a:spcBef>
          <a:spcPct val="0"/>
        </a:spcBef>
        <a:spcAft>
          <a:spcPct val="0"/>
        </a:spcAft>
        <a:defRPr sz="2000">
          <a:solidFill>
            <a:srgbClr val="262626"/>
          </a:solidFill>
          <a:latin typeface="Calibri" pitchFamily="34" charset="0"/>
        </a:defRPr>
      </a:lvl3pPr>
      <a:lvl4pPr algn="l" rtl="0" eaLnBrk="0" fontAlgn="base" hangingPunct="0">
        <a:spcBef>
          <a:spcPct val="0"/>
        </a:spcBef>
        <a:spcAft>
          <a:spcPct val="0"/>
        </a:spcAft>
        <a:defRPr sz="2000">
          <a:solidFill>
            <a:srgbClr val="262626"/>
          </a:solidFill>
          <a:latin typeface="Calibri" pitchFamily="34" charset="0"/>
        </a:defRPr>
      </a:lvl4pPr>
      <a:lvl5pPr algn="l" rtl="0" eaLnBrk="0" fontAlgn="base" hangingPunct="0">
        <a:spcBef>
          <a:spcPct val="0"/>
        </a:spcBef>
        <a:spcAft>
          <a:spcPct val="0"/>
        </a:spcAft>
        <a:defRPr sz="2000">
          <a:solidFill>
            <a:srgbClr val="262626"/>
          </a:solidFill>
          <a:latin typeface="Calibri" pitchFamily="34"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2"/>
          <p:cNvSpPr txBox="1">
            <a:spLocks/>
          </p:cNvSpPr>
          <p:nvPr/>
        </p:nvSpPr>
        <p:spPr bwMode="auto">
          <a:xfrm>
            <a:off x="6934200" y="2587625"/>
            <a:ext cx="5030788" cy="1979613"/>
          </a:xfrm>
          <a:prstGeom prst="rect">
            <a:avLst/>
          </a:prstGeom>
          <a:noFill/>
          <a:ln w="9525">
            <a:noFill/>
            <a:miter lim="800000"/>
            <a:headEnd/>
            <a:tailEnd/>
          </a:ln>
        </p:spPr>
        <p:txBody>
          <a:bodyPr lIns="0" tIns="0" rIns="0" bIns="0" anchor="ctr"/>
          <a:lstStyle/>
          <a:p>
            <a:pPr>
              <a:lnSpc>
                <a:spcPct val="90000"/>
              </a:lnSpc>
              <a:spcAft>
                <a:spcPts val="600"/>
              </a:spcAft>
            </a:pPr>
            <a:r>
              <a:rPr lang="en-US" sz="2400" b="1">
                <a:solidFill>
                  <a:srgbClr val="262626"/>
                </a:solidFill>
                <a:latin typeface="Calibri" pitchFamily="34" charset="0"/>
              </a:rPr>
              <a:t>THE INSTITUTIONAL ACCOUNTS</a:t>
            </a:r>
            <a:r>
              <a:rPr lang="ru-RU" sz="2400" b="1">
                <a:solidFill>
                  <a:srgbClr val="262626"/>
                </a:solidFill>
                <a:latin typeface="Calibri" pitchFamily="34" charset="0"/>
              </a:rPr>
              <a:t>:</a:t>
            </a:r>
            <a:r>
              <a:rPr lang="en-US" sz="2400" b="1">
                <a:solidFill>
                  <a:srgbClr val="262626"/>
                </a:solidFill>
                <a:latin typeface="Calibri" pitchFamily="34" charset="0"/>
              </a:rPr>
              <a:t> APLLYING IN RUSSIAN INTERINDUSTRY MODEL</a:t>
            </a:r>
            <a:endParaRPr lang="ru-RU" sz="2400" b="1">
              <a:solidFill>
                <a:srgbClr val="262626"/>
              </a:solidFill>
              <a:latin typeface="Calibri" pitchFamily="34" charset="0"/>
            </a:endParaRPr>
          </a:p>
        </p:txBody>
      </p:sp>
      <p:sp>
        <p:nvSpPr>
          <p:cNvPr id="16386" name="Подзаголовок 1"/>
          <p:cNvSpPr txBox="1">
            <a:spLocks/>
          </p:cNvSpPr>
          <p:nvPr/>
        </p:nvSpPr>
        <p:spPr bwMode="auto">
          <a:xfrm>
            <a:off x="6934200" y="5621338"/>
            <a:ext cx="4702175" cy="450850"/>
          </a:xfrm>
          <a:prstGeom prst="rect">
            <a:avLst/>
          </a:prstGeom>
          <a:noFill/>
          <a:ln w="9525">
            <a:noFill/>
            <a:miter lim="800000"/>
            <a:headEnd/>
            <a:tailEnd/>
          </a:ln>
        </p:spPr>
        <p:txBody>
          <a:bodyPr lIns="0" tIns="0" rIns="0" bIns="0" anchor="ctr"/>
          <a:lstStyle/>
          <a:p>
            <a:pPr>
              <a:buFont typeface="Arial" charset="0"/>
              <a:buNone/>
            </a:pPr>
            <a:r>
              <a:rPr lang="en-US" sz="1600">
                <a:latin typeface="Calibri" pitchFamily="34" charset="0"/>
              </a:rPr>
              <a:t>26</a:t>
            </a:r>
            <a:r>
              <a:rPr lang="en-US" sz="1600" baseline="30000">
                <a:latin typeface="Calibri" pitchFamily="34" charset="0"/>
              </a:rPr>
              <a:t>th</a:t>
            </a:r>
            <a:r>
              <a:rPr lang="en-US" sz="1600">
                <a:latin typeface="Calibri" pitchFamily="34" charset="0"/>
              </a:rPr>
              <a:t> INFORUM World Conference, Lodz</a:t>
            </a:r>
            <a:r>
              <a:rPr lang="ru-RU" sz="1600">
                <a:solidFill>
                  <a:srgbClr val="262626"/>
                </a:solidFill>
                <a:latin typeface="Calibri" pitchFamily="34" charset="0"/>
              </a:rPr>
              <a:t>,</a:t>
            </a:r>
            <a:r>
              <a:rPr lang="en-US" sz="1600">
                <a:solidFill>
                  <a:srgbClr val="262626"/>
                </a:solidFill>
                <a:latin typeface="Calibri" pitchFamily="34" charset="0"/>
              </a:rPr>
              <a:t> August</a:t>
            </a:r>
            <a:r>
              <a:rPr lang="ru-RU" sz="1600">
                <a:solidFill>
                  <a:srgbClr val="262626"/>
                </a:solidFill>
                <a:latin typeface="Calibri" pitchFamily="34" charset="0"/>
              </a:rPr>
              <a:t> </a:t>
            </a:r>
            <a:r>
              <a:rPr lang="en-US" sz="1600">
                <a:solidFill>
                  <a:srgbClr val="262626"/>
                </a:solidFill>
                <a:latin typeface="Calibri" pitchFamily="34" charset="0"/>
              </a:rPr>
              <a:t>201</a:t>
            </a:r>
            <a:r>
              <a:rPr lang="ru-RU" sz="1600">
                <a:solidFill>
                  <a:srgbClr val="262626"/>
                </a:solidFill>
                <a:latin typeface="Calibri" pitchFamily="34" charset="0"/>
              </a:rPr>
              <a:t>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idx="4294967295"/>
          </p:nvPr>
        </p:nvSpPr>
        <p:spPr>
          <a:xfrm>
            <a:off x="935038" y="0"/>
            <a:ext cx="9952037" cy="990600"/>
          </a:xfrm>
        </p:spPr>
        <p:txBody>
          <a:bodyPr/>
          <a:lstStyle/>
          <a:p>
            <a:pPr eaLnBrk="1" hangingPunct="1"/>
            <a:r>
              <a:rPr lang="en-US" altLang="ja-JP" smtClean="0"/>
              <a:t>Flows of income redistribution with participation of </a:t>
            </a:r>
            <a:r>
              <a:rPr lang="en-US" smtClean="0">
                <a:solidFill>
                  <a:schemeClr val="tx1"/>
                </a:solidFill>
              </a:rPr>
              <a:t>“Governments” Institution</a:t>
            </a:r>
            <a:r>
              <a:rPr lang="ru-RU" altLang="ja-JP" smtClean="0"/>
              <a:t> </a:t>
            </a:r>
            <a:endParaRPr lang="ru-RU" smtClean="0">
              <a:ea typeface="メイリオ" pitchFamily="34" charset="-128"/>
            </a:endParaRPr>
          </a:p>
        </p:txBody>
      </p:sp>
      <p:sp>
        <p:nvSpPr>
          <p:cNvPr id="31746"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21B72A3C-74B6-46E9-A69E-856A783D86B2}" type="slidenum">
              <a:rPr lang="ru-RU">
                <a:solidFill>
                  <a:srgbClr val="0070C0"/>
                </a:solidFill>
                <a:latin typeface="Calibri" pitchFamily="34" charset="0"/>
              </a:rPr>
              <a:pPr algn="r"/>
              <a:t>10</a:t>
            </a:fld>
            <a:endParaRPr lang="ru-RU">
              <a:solidFill>
                <a:srgbClr val="0070C0"/>
              </a:solidFill>
              <a:latin typeface="Calibri" pitchFamily="34" charset="0"/>
            </a:endParaRPr>
          </a:p>
        </p:txBody>
      </p:sp>
      <p:graphicFrame>
        <p:nvGraphicFramePr>
          <p:cNvPr id="31816" name="Group 72"/>
          <p:cNvGraphicFramePr>
            <a:graphicFrameLocks noGrp="1"/>
          </p:cNvGraphicFramePr>
          <p:nvPr/>
        </p:nvGraphicFramePr>
        <p:xfrm>
          <a:off x="457200" y="1104900"/>
          <a:ext cx="11328400" cy="5053013"/>
        </p:xfrm>
        <a:graphic>
          <a:graphicData uri="http://schemas.openxmlformats.org/drawingml/2006/table">
            <a:tbl>
              <a:tblPr/>
              <a:tblGrid>
                <a:gridCol w="5386388"/>
                <a:gridCol w="1547812"/>
                <a:gridCol w="1520825"/>
                <a:gridCol w="1520825"/>
                <a:gridCol w="1352550"/>
              </a:tblGrid>
              <a:tr h="473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Flows, trln. rubles (in brackets - % to the previous year)</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2010</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2015</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2016</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2017</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(estimation)</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Taxes (from business to government)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8.1 (+33%)</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8.4 (-</a:t>
                      </a:r>
                      <a:r>
                        <a:rPr kumimoji="0" lang="ru-RU" sz="1700" b="0" i="0" u="none" strike="noStrike" cap="none" normalizeH="0" baseline="0" smtClean="0">
                          <a:ln>
                            <a:noFill/>
                          </a:ln>
                          <a:solidFill>
                            <a:schemeClr val="tx1"/>
                          </a:solidFill>
                          <a:effectLst/>
                          <a:latin typeface="Times New Roman" pitchFamily="18" charset="0"/>
                          <a:cs typeface="Arial" charset="0"/>
                        </a:rPr>
                        <a:t>7</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8.7 (+</a:t>
                      </a:r>
                      <a:r>
                        <a:rPr kumimoji="0" lang="ru-RU" sz="1700" b="0" i="0" u="none" strike="noStrike" cap="none" normalizeH="0" baseline="0" smtClean="0">
                          <a:ln>
                            <a:noFill/>
                          </a:ln>
                          <a:solidFill>
                            <a:schemeClr val="tx1"/>
                          </a:solidFill>
                          <a:effectLst/>
                          <a:latin typeface="Times New Roman" pitchFamily="18" charset="0"/>
                          <a:cs typeface="Arial" charset="0"/>
                        </a:rPr>
                        <a:t>4</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8.8 (+2%)</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Payments to social security and other payments (from business to government)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2.8 (+7%)</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6.0 (+</a:t>
                      </a:r>
                      <a:r>
                        <a:rPr kumimoji="0" lang="ru-RU" sz="1700" b="0" i="0" u="none" strike="noStrike" cap="none" normalizeH="0" baseline="0" smtClean="0">
                          <a:ln>
                            <a:noFill/>
                          </a:ln>
                          <a:solidFill>
                            <a:schemeClr val="tx1"/>
                          </a:solidFill>
                          <a:effectLst/>
                          <a:latin typeface="Times New Roman" pitchFamily="18" charset="0"/>
                          <a:cs typeface="Arial" charset="0"/>
                        </a:rPr>
                        <a:t>9</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6.4 (+</a:t>
                      </a:r>
                      <a:r>
                        <a:rPr kumimoji="0" lang="ru-RU" sz="1700" b="0" i="0" u="none" strike="noStrike" cap="none" normalizeH="0" baseline="0" smtClean="0">
                          <a:ln>
                            <a:noFill/>
                          </a:ln>
                          <a:solidFill>
                            <a:schemeClr val="tx1"/>
                          </a:solidFill>
                          <a:effectLst/>
                          <a:latin typeface="Times New Roman" pitchFamily="18" charset="0"/>
                          <a:cs typeface="Arial" charset="0"/>
                        </a:rPr>
                        <a:t>7</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6.8 (+5%)</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Taxes (from households to government)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2.5 (+10%)</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4.5 (+</a:t>
                      </a:r>
                      <a:r>
                        <a:rPr kumimoji="0" lang="ru-RU" sz="1700" b="0" i="0" u="none" strike="noStrike" cap="none" normalizeH="0" baseline="0" smtClean="0">
                          <a:ln>
                            <a:noFill/>
                          </a:ln>
                          <a:solidFill>
                            <a:schemeClr val="tx1"/>
                          </a:solidFill>
                          <a:effectLst/>
                          <a:latin typeface="Times New Roman" pitchFamily="18" charset="0"/>
                          <a:cs typeface="Arial" charset="0"/>
                        </a:rPr>
                        <a:t>0</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4.7 (+</a:t>
                      </a:r>
                      <a:r>
                        <a:rPr kumimoji="0" lang="ru-RU" sz="1700" b="0" i="0" u="none" strike="noStrike" cap="none" normalizeH="0" baseline="0" smtClean="0">
                          <a:ln>
                            <a:noFill/>
                          </a:ln>
                          <a:solidFill>
                            <a:schemeClr val="tx1"/>
                          </a:solidFill>
                          <a:effectLst/>
                          <a:latin typeface="Times New Roman" pitchFamily="18" charset="0"/>
                          <a:cs typeface="Arial" charset="0"/>
                        </a:rPr>
                        <a:t>6</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5.0 (+6%)</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Wages (from government to households)</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5.0 (+14%)</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8.6 (+2%)</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8.9 (+3%)</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9.8 (+10%)</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Social benefits (from government to households)</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5.0 (+37%)</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7.5 (</a:t>
                      </a:r>
                      <a:r>
                        <a:rPr kumimoji="0" lang="ru-RU" sz="1700" b="0" i="0" u="none" strike="noStrike" cap="none" normalizeH="0" baseline="0" smtClean="0">
                          <a:ln>
                            <a:noFill/>
                          </a:ln>
                          <a:solidFill>
                            <a:schemeClr val="tx1"/>
                          </a:solidFill>
                          <a:effectLst/>
                          <a:latin typeface="Times New Roman" pitchFamily="18" charset="0"/>
                          <a:cs typeface="Arial" charset="0"/>
                        </a:rPr>
                        <a:t>-2</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8.9 (+</a:t>
                      </a:r>
                      <a:r>
                        <a:rPr kumimoji="0" lang="ru-RU" sz="1700" b="0" i="0" u="none" strike="noStrike" cap="none" normalizeH="0" baseline="0" smtClean="0">
                          <a:ln>
                            <a:noFill/>
                          </a:ln>
                          <a:solidFill>
                            <a:schemeClr val="tx1"/>
                          </a:solidFill>
                          <a:effectLst/>
                          <a:latin typeface="Times New Roman" pitchFamily="18" charset="0"/>
                          <a:cs typeface="Arial" charset="0"/>
                        </a:rPr>
                        <a:t>14</a:t>
                      </a:r>
                      <a:r>
                        <a:rPr kumimoji="0" lang="en-US" sz="1700" b="0" i="0" u="none" strike="noStrike" cap="none" normalizeH="0" baseline="0" smtClean="0">
                          <a:ln>
                            <a:noFill/>
                          </a:ln>
                          <a:solidFill>
                            <a:schemeClr val="tx1"/>
                          </a:solidFill>
                          <a:effectLst/>
                          <a:latin typeface="Times New Roman" pitchFamily="18" charset="0"/>
                          <a:cs typeface="Arial" charset="0"/>
                        </a:rPr>
                        <a:t>%)</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Times New Roman" pitchFamily="18" charset="0"/>
                          <a:cs typeface="Arial" charset="0"/>
                        </a:rPr>
                        <a:t>9.4 (+9%)</a:t>
                      </a:r>
                      <a:endParaRPr kumimoji="0" lang="ru-RU" sz="17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Times New Roman" pitchFamily="18" charset="0"/>
                          <a:cs typeface="Arial" charset="0"/>
                        </a:rPr>
                        <a:t>Transfers in kind (from government to households)</a:t>
                      </a:r>
                      <a:endParaRPr kumimoji="0" lang="ru-RU" sz="1700" b="0" i="0" u="none" strike="noStrike" cap="none" normalizeH="0" baseline="0" smtClean="0">
                        <a:ln>
                          <a:noFill/>
                        </a:ln>
                        <a:solidFill>
                          <a:srgbClr val="FF3300"/>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Times New Roman" pitchFamily="18" charset="0"/>
                          <a:cs typeface="Arial" charset="0"/>
                        </a:rPr>
                        <a:t>4.3 (+6)</a:t>
                      </a:r>
                      <a:endParaRPr kumimoji="0" lang="ru-RU" sz="1700" b="0" i="0" u="none" strike="noStrike" cap="none" normalizeH="0" baseline="0" smtClean="0">
                        <a:ln>
                          <a:noFill/>
                        </a:ln>
                        <a:solidFill>
                          <a:srgbClr val="FF330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Times New Roman" pitchFamily="18" charset="0"/>
                          <a:cs typeface="Arial" charset="0"/>
                        </a:rPr>
                        <a:t>6.8 (+</a:t>
                      </a:r>
                      <a:r>
                        <a:rPr kumimoji="0" lang="ru-RU" sz="1700" b="0" i="0" u="none" strike="noStrike" cap="none" normalizeH="0" baseline="0" smtClean="0">
                          <a:ln>
                            <a:noFill/>
                          </a:ln>
                          <a:solidFill>
                            <a:srgbClr val="FF3300"/>
                          </a:solidFill>
                          <a:effectLst/>
                          <a:latin typeface="Times New Roman" pitchFamily="18" charset="0"/>
                          <a:cs typeface="Arial" charset="0"/>
                        </a:rPr>
                        <a:t>4</a:t>
                      </a:r>
                      <a:r>
                        <a:rPr kumimoji="0" lang="en-US" sz="1700" b="0" i="0" u="none" strike="noStrike" cap="none" normalizeH="0" baseline="0" smtClean="0">
                          <a:ln>
                            <a:noFill/>
                          </a:ln>
                          <a:solidFill>
                            <a:srgbClr val="FF3300"/>
                          </a:solidFill>
                          <a:effectLst/>
                          <a:latin typeface="Times New Roman" pitchFamily="18" charset="0"/>
                          <a:cs typeface="Arial" charset="0"/>
                        </a:rPr>
                        <a:t>%)</a:t>
                      </a:r>
                      <a:endParaRPr kumimoji="0" lang="ru-RU" sz="1700" b="0" i="0" u="none" strike="noStrike" cap="none" normalizeH="0" baseline="0" smtClean="0">
                        <a:ln>
                          <a:noFill/>
                        </a:ln>
                        <a:solidFill>
                          <a:srgbClr val="FF330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Times New Roman" pitchFamily="18" charset="0"/>
                          <a:cs typeface="Arial" charset="0"/>
                        </a:rPr>
                        <a:t>7.0 (+</a:t>
                      </a:r>
                      <a:r>
                        <a:rPr kumimoji="0" lang="ru-RU" sz="1700" b="0" i="0" u="none" strike="noStrike" cap="none" normalizeH="0" baseline="0" smtClean="0">
                          <a:ln>
                            <a:noFill/>
                          </a:ln>
                          <a:solidFill>
                            <a:srgbClr val="FF3300"/>
                          </a:solidFill>
                          <a:effectLst/>
                          <a:latin typeface="Times New Roman" pitchFamily="18" charset="0"/>
                          <a:cs typeface="Arial" charset="0"/>
                        </a:rPr>
                        <a:t>4</a:t>
                      </a:r>
                      <a:r>
                        <a:rPr kumimoji="0" lang="en-US" sz="1700" b="0" i="0" u="none" strike="noStrike" cap="none" normalizeH="0" baseline="0" smtClean="0">
                          <a:ln>
                            <a:noFill/>
                          </a:ln>
                          <a:solidFill>
                            <a:srgbClr val="FF3300"/>
                          </a:solidFill>
                          <a:effectLst/>
                          <a:latin typeface="Times New Roman" pitchFamily="18" charset="0"/>
                          <a:cs typeface="Arial" charset="0"/>
                        </a:rPr>
                        <a:t>%)</a:t>
                      </a:r>
                      <a:endParaRPr kumimoji="0" lang="ru-RU" sz="1700" b="0" i="0" u="none" strike="noStrike" cap="none" normalizeH="0" baseline="0" smtClean="0">
                        <a:ln>
                          <a:noFill/>
                        </a:ln>
                        <a:solidFill>
                          <a:srgbClr val="FF330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Times New Roman" pitchFamily="18" charset="0"/>
                          <a:cs typeface="Arial" charset="0"/>
                        </a:rPr>
                        <a:t>6.5 (-7%)</a:t>
                      </a:r>
                      <a:endParaRPr kumimoji="0" lang="ru-RU" sz="1700" b="0" i="0" u="none" strike="noStrike" cap="none" normalizeH="0" baseline="0" smtClean="0">
                        <a:ln>
                          <a:noFill/>
                        </a:ln>
                        <a:solidFill>
                          <a:srgbClr val="FF330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Balance of interactions between government and business</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10.9 (+25%)</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14.4 (</a:t>
                      </a:r>
                      <a:r>
                        <a:rPr kumimoji="0" lang="ru-RU" sz="1700" b="1" i="0" u="none" strike="noStrike" cap="none" normalizeH="0" baseline="0" smtClean="0">
                          <a:ln>
                            <a:noFill/>
                          </a:ln>
                          <a:solidFill>
                            <a:schemeClr val="tx1"/>
                          </a:solidFill>
                          <a:effectLst/>
                          <a:latin typeface="Times New Roman" pitchFamily="18" charset="0"/>
                          <a:cs typeface="Arial" charset="0"/>
                        </a:rPr>
                        <a:t>-1</a:t>
                      </a:r>
                      <a:r>
                        <a:rPr kumimoji="0" lang="en-US" sz="1700" b="1" i="0" u="none" strike="noStrike" cap="none" normalizeH="0" baseline="0" smtClean="0">
                          <a:ln>
                            <a:noFill/>
                          </a:ln>
                          <a:solidFill>
                            <a:schemeClr val="tx1"/>
                          </a:solidFill>
                          <a:effectLst/>
                          <a:latin typeface="Times New Roman" pitchFamily="18" charset="0"/>
                          <a:cs typeface="Arial" charset="0"/>
                        </a:rPr>
                        <a:t>%)</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15.1 (+</a:t>
                      </a:r>
                      <a:r>
                        <a:rPr kumimoji="0" lang="ru-RU" sz="1700" b="1" i="0" u="none" strike="noStrike" cap="none" normalizeH="0" baseline="0" smtClean="0">
                          <a:ln>
                            <a:noFill/>
                          </a:ln>
                          <a:solidFill>
                            <a:schemeClr val="tx1"/>
                          </a:solidFill>
                          <a:effectLst/>
                          <a:latin typeface="Times New Roman" pitchFamily="18" charset="0"/>
                          <a:cs typeface="Arial" charset="0"/>
                        </a:rPr>
                        <a:t>5</a:t>
                      </a:r>
                      <a:r>
                        <a:rPr kumimoji="0" lang="en-US" sz="1700" b="1" i="0" u="none" strike="noStrike" cap="none" normalizeH="0" baseline="0" smtClean="0">
                          <a:ln>
                            <a:noFill/>
                          </a:ln>
                          <a:solidFill>
                            <a:schemeClr val="tx1"/>
                          </a:solidFill>
                          <a:effectLst/>
                          <a:latin typeface="Times New Roman" pitchFamily="18" charset="0"/>
                          <a:cs typeface="Arial" charset="0"/>
                        </a:rPr>
                        <a:t>%)</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15.6 (+3%)</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Balance of interactions between government and households</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-11.9 (+20%)</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-18.5 (+2%)</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19.7 (+</a:t>
                      </a:r>
                      <a:r>
                        <a:rPr kumimoji="0" lang="ru-RU" sz="1700" b="1" i="0" u="none" strike="noStrike" cap="none" normalizeH="0" baseline="0" smtClean="0">
                          <a:ln>
                            <a:noFill/>
                          </a:ln>
                          <a:solidFill>
                            <a:schemeClr val="tx1"/>
                          </a:solidFill>
                          <a:effectLst/>
                          <a:latin typeface="Times New Roman" pitchFamily="18" charset="0"/>
                          <a:cs typeface="Arial" charset="0"/>
                        </a:rPr>
                        <a:t>7</a:t>
                      </a:r>
                      <a:r>
                        <a:rPr kumimoji="0" lang="en-US" sz="1700" b="1" i="0" u="none" strike="noStrike" cap="none" normalizeH="0" baseline="0" smtClean="0">
                          <a:ln>
                            <a:noFill/>
                          </a:ln>
                          <a:solidFill>
                            <a:schemeClr val="tx1"/>
                          </a:solidFill>
                          <a:effectLst/>
                          <a:latin typeface="Times New Roman" pitchFamily="18" charset="0"/>
                          <a:cs typeface="Arial" charset="0"/>
                        </a:rPr>
                        <a:t>%)</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-20.6 (+4%)</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CPI, %</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+8.8%</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+12.9%</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+5.4%</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cs typeface="Arial" charset="0"/>
                        </a:rPr>
                        <a:t>+2.5%</a:t>
                      </a:r>
                      <a:endParaRPr kumimoji="0" lang="ru-RU" sz="17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1244600" y="1231900"/>
            <a:ext cx="4165600" cy="1447800"/>
          </a:xfrm>
          <a:prstGeom prst="rect">
            <a:avLst/>
          </a:prstGeom>
          <a:gradFill rotWithShape="0">
            <a:gsLst>
              <a:gs pos="0">
                <a:srgbClr val="FFCC99"/>
              </a:gs>
              <a:gs pos="100000">
                <a:srgbClr val="FFFFFF"/>
              </a:gs>
            </a:gsLst>
            <a:lin ang="5400000" scaled="1"/>
          </a:gradFill>
          <a:ln w="9525">
            <a:solidFill>
              <a:schemeClr val="tx1"/>
            </a:solidFill>
            <a:miter lim="800000"/>
            <a:headEnd/>
            <a:tailEnd/>
          </a:ln>
        </p:spPr>
        <p:txBody>
          <a:bodyPr wrap="none" anchor="ctr"/>
          <a:lstStyle/>
          <a:p>
            <a:pPr algn="ctr"/>
            <a:r>
              <a:rPr lang="en-US" sz="2400" b="1">
                <a:latin typeface="Times New Roman" pitchFamily="18" charset="0"/>
              </a:rPr>
              <a:t>Budget indicators</a:t>
            </a:r>
          </a:p>
        </p:txBody>
      </p:sp>
      <p:sp>
        <p:nvSpPr>
          <p:cNvPr id="33794" name="Rectangle 3"/>
          <p:cNvSpPr>
            <a:spLocks noChangeArrowheads="1"/>
          </p:cNvSpPr>
          <p:nvPr/>
        </p:nvSpPr>
        <p:spPr bwMode="auto">
          <a:xfrm>
            <a:off x="1270000" y="4699000"/>
            <a:ext cx="4267200" cy="1295400"/>
          </a:xfrm>
          <a:prstGeom prst="rect">
            <a:avLst/>
          </a:prstGeom>
          <a:gradFill rotWithShape="0">
            <a:gsLst>
              <a:gs pos="0">
                <a:srgbClr val="FFCC99"/>
              </a:gs>
              <a:gs pos="100000">
                <a:schemeClr val="bg1"/>
              </a:gs>
            </a:gsLst>
            <a:lin ang="5400000" scaled="1"/>
          </a:gradFill>
          <a:ln w="9525">
            <a:solidFill>
              <a:schemeClr val="tx1"/>
            </a:solidFill>
            <a:miter lim="800000"/>
            <a:headEnd/>
            <a:tailEnd/>
          </a:ln>
        </p:spPr>
        <p:txBody>
          <a:bodyPr wrap="none" anchor="ctr"/>
          <a:lstStyle/>
          <a:p>
            <a:pPr algn="ctr"/>
            <a:r>
              <a:rPr lang="en-US" sz="2400" b="1">
                <a:latin typeface="Times New Roman" pitchFamily="18" charset="0"/>
              </a:rPr>
              <a:t>Inter-industrial and</a:t>
            </a:r>
          </a:p>
          <a:p>
            <a:pPr algn="ctr"/>
            <a:r>
              <a:rPr lang="en-US" sz="2400" b="1">
                <a:latin typeface="Times New Roman" pitchFamily="18" charset="0"/>
              </a:rPr>
              <a:t>macroeconomics</a:t>
            </a:r>
          </a:p>
          <a:p>
            <a:pPr algn="ctr"/>
            <a:r>
              <a:rPr lang="en-US" sz="2400" b="1">
                <a:latin typeface="Times New Roman" pitchFamily="18" charset="0"/>
              </a:rPr>
              <a:t> indicators</a:t>
            </a:r>
          </a:p>
        </p:txBody>
      </p:sp>
      <p:sp>
        <p:nvSpPr>
          <p:cNvPr id="33795" name="Rectangle 4"/>
          <p:cNvSpPr>
            <a:spLocks noChangeArrowheads="1"/>
          </p:cNvSpPr>
          <p:nvPr/>
        </p:nvSpPr>
        <p:spPr bwMode="auto">
          <a:xfrm>
            <a:off x="7251700" y="1790700"/>
            <a:ext cx="3454400" cy="4114800"/>
          </a:xfrm>
          <a:prstGeom prst="rect">
            <a:avLst/>
          </a:prstGeom>
          <a:gradFill rotWithShape="0">
            <a:gsLst>
              <a:gs pos="0">
                <a:srgbClr val="FFCC99"/>
              </a:gs>
              <a:gs pos="100000">
                <a:schemeClr val="bg1"/>
              </a:gs>
            </a:gsLst>
            <a:lin ang="5400000" scaled="1"/>
          </a:gradFill>
          <a:ln w="9525">
            <a:solidFill>
              <a:schemeClr val="tx1"/>
            </a:solidFill>
            <a:miter lim="800000"/>
            <a:headEnd/>
            <a:tailEnd/>
          </a:ln>
        </p:spPr>
        <p:txBody>
          <a:bodyPr wrap="none" anchor="ctr"/>
          <a:lstStyle/>
          <a:p>
            <a:pPr algn="ctr"/>
            <a:r>
              <a:rPr lang="en-US" sz="2400" b="1">
                <a:latin typeface="Times New Roman" pitchFamily="18" charset="0"/>
              </a:rPr>
              <a:t>Institutional</a:t>
            </a:r>
          </a:p>
          <a:p>
            <a:pPr algn="ctr"/>
            <a:r>
              <a:rPr lang="en-US" sz="2400" b="1">
                <a:latin typeface="Times New Roman" pitchFamily="18" charset="0"/>
              </a:rPr>
              <a:t> Accounts for</a:t>
            </a:r>
          </a:p>
          <a:p>
            <a:pPr algn="ctr"/>
            <a:r>
              <a:rPr lang="en-US" sz="2400" b="1">
                <a:latin typeface="Times New Roman" pitchFamily="18" charset="0"/>
              </a:rPr>
              <a:t>sector</a:t>
            </a:r>
          </a:p>
          <a:p>
            <a:pPr algn="ctr"/>
            <a:r>
              <a:rPr lang="en-US" sz="2400" b="1">
                <a:latin typeface="Times New Roman" pitchFamily="18" charset="0"/>
              </a:rPr>
              <a:t>“Government” </a:t>
            </a:r>
          </a:p>
        </p:txBody>
      </p:sp>
      <p:sp>
        <p:nvSpPr>
          <p:cNvPr id="33796" name="Line 5"/>
          <p:cNvSpPr>
            <a:spLocks noChangeShapeType="1"/>
          </p:cNvSpPr>
          <p:nvPr/>
        </p:nvSpPr>
        <p:spPr bwMode="auto">
          <a:xfrm>
            <a:off x="5448300" y="2070100"/>
            <a:ext cx="1727200" cy="0"/>
          </a:xfrm>
          <a:prstGeom prst="line">
            <a:avLst/>
          </a:prstGeom>
          <a:noFill/>
          <a:ln w="76200">
            <a:solidFill>
              <a:schemeClr val="tx1"/>
            </a:solidFill>
            <a:round/>
            <a:headEnd/>
            <a:tailEnd type="triangle" w="med" len="med"/>
          </a:ln>
        </p:spPr>
        <p:txBody>
          <a:bodyPr/>
          <a:lstStyle/>
          <a:p>
            <a:endParaRPr lang="ru-RU"/>
          </a:p>
        </p:txBody>
      </p:sp>
      <p:sp>
        <p:nvSpPr>
          <p:cNvPr id="33797" name="Line 6"/>
          <p:cNvSpPr>
            <a:spLocks noChangeShapeType="1"/>
          </p:cNvSpPr>
          <p:nvPr/>
        </p:nvSpPr>
        <p:spPr bwMode="auto">
          <a:xfrm>
            <a:off x="5549900" y="5168900"/>
            <a:ext cx="1727200" cy="0"/>
          </a:xfrm>
          <a:prstGeom prst="line">
            <a:avLst/>
          </a:prstGeom>
          <a:noFill/>
          <a:ln w="76200">
            <a:solidFill>
              <a:schemeClr val="tx1"/>
            </a:solidFill>
            <a:round/>
            <a:headEnd/>
            <a:tailEnd type="triangle" w="med" len="med"/>
          </a:ln>
        </p:spPr>
        <p:txBody>
          <a:bodyPr/>
          <a:lstStyle/>
          <a:p>
            <a:endParaRPr lang="ru-RU"/>
          </a:p>
        </p:txBody>
      </p:sp>
      <p:sp>
        <p:nvSpPr>
          <p:cNvPr id="33798" name="Line 7"/>
          <p:cNvSpPr>
            <a:spLocks noChangeShapeType="1"/>
          </p:cNvSpPr>
          <p:nvPr/>
        </p:nvSpPr>
        <p:spPr bwMode="auto">
          <a:xfrm flipV="1">
            <a:off x="3352800" y="2679700"/>
            <a:ext cx="0" cy="1981200"/>
          </a:xfrm>
          <a:prstGeom prst="line">
            <a:avLst/>
          </a:prstGeom>
          <a:noFill/>
          <a:ln w="76200">
            <a:solidFill>
              <a:schemeClr val="tx1"/>
            </a:solidFill>
            <a:round/>
            <a:headEnd/>
            <a:tailEnd type="triangle" w="med" len="med"/>
          </a:ln>
        </p:spPr>
        <p:txBody>
          <a:bodyPr/>
          <a:lstStyle/>
          <a:p>
            <a:endParaRPr lang="ru-RU"/>
          </a:p>
        </p:txBody>
      </p:sp>
      <p:sp>
        <p:nvSpPr>
          <p:cNvPr id="33799" name="Rectangle 8"/>
          <p:cNvSpPr>
            <a:spLocks noChangeArrowheads="1"/>
          </p:cNvSpPr>
          <p:nvPr/>
        </p:nvSpPr>
        <p:spPr bwMode="auto">
          <a:xfrm>
            <a:off x="1676400" y="3479800"/>
            <a:ext cx="3454400" cy="685800"/>
          </a:xfrm>
          <a:prstGeom prst="rect">
            <a:avLst/>
          </a:prstGeom>
          <a:solidFill>
            <a:srgbClr val="FFFFFF"/>
          </a:solidFill>
          <a:ln w="9525">
            <a:solidFill>
              <a:schemeClr val="tx1"/>
            </a:solidFill>
            <a:miter lim="800000"/>
            <a:headEnd/>
            <a:tailEnd/>
          </a:ln>
        </p:spPr>
        <p:txBody>
          <a:bodyPr wrap="none" anchor="ctr"/>
          <a:lstStyle/>
          <a:p>
            <a:pPr algn="ctr"/>
            <a:r>
              <a:rPr lang="en-US" b="1">
                <a:latin typeface="Times New Roman" pitchFamily="18" charset="0"/>
              </a:rPr>
              <a:t>Calculation in G7 </a:t>
            </a:r>
          </a:p>
          <a:p>
            <a:pPr algn="ctr"/>
            <a:r>
              <a:rPr lang="en-US" b="1">
                <a:latin typeface="Times New Roman" pitchFamily="18" charset="0"/>
              </a:rPr>
              <a:t>(regressions)</a:t>
            </a:r>
          </a:p>
        </p:txBody>
      </p:sp>
      <p:sp>
        <p:nvSpPr>
          <p:cNvPr id="33800" name="Line 9"/>
          <p:cNvSpPr>
            <a:spLocks noChangeShapeType="1"/>
          </p:cNvSpPr>
          <p:nvPr/>
        </p:nvSpPr>
        <p:spPr bwMode="auto">
          <a:xfrm flipH="1" flipV="1">
            <a:off x="5537200" y="5575300"/>
            <a:ext cx="1676400" cy="12700"/>
          </a:xfrm>
          <a:prstGeom prst="line">
            <a:avLst/>
          </a:prstGeom>
          <a:noFill/>
          <a:ln w="76200">
            <a:solidFill>
              <a:schemeClr val="tx1"/>
            </a:solidFill>
            <a:round/>
            <a:headEnd/>
            <a:tailEnd type="triangle" w="med" len="med"/>
          </a:ln>
        </p:spPr>
        <p:txBody>
          <a:bodyPr/>
          <a:lstStyle/>
          <a:p>
            <a:endParaRPr lang="ru-RU"/>
          </a:p>
        </p:txBody>
      </p:sp>
      <p:sp>
        <p:nvSpPr>
          <p:cNvPr id="33801"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88DD3134-E48A-4D1B-A399-29B2C9E1D790}" type="slidenum">
              <a:rPr lang="ru-RU">
                <a:solidFill>
                  <a:srgbClr val="0070C0"/>
                </a:solidFill>
                <a:latin typeface="Calibri" pitchFamily="34" charset="0"/>
              </a:rPr>
              <a:pPr algn="r"/>
              <a:t>11</a:t>
            </a:fld>
            <a:endParaRPr lang="ru-RU">
              <a:solidFill>
                <a:srgbClr val="0070C0"/>
              </a:solidFill>
              <a:latin typeface="Calibri" pitchFamily="34" charset="0"/>
            </a:endParaRPr>
          </a:p>
        </p:txBody>
      </p:sp>
      <p:sp>
        <p:nvSpPr>
          <p:cNvPr id="33802" name="Заголовок 1"/>
          <p:cNvSpPr>
            <a:spLocks/>
          </p:cNvSpPr>
          <p:nvPr/>
        </p:nvSpPr>
        <p:spPr bwMode="auto">
          <a:xfrm>
            <a:off x="935038" y="0"/>
            <a:ext cx="9952037" cy="990600"/>
          </a:xfrm>
          <a:prstGeom prst="rect">
            <a:avLst/>
          </a:prstGeom>
          <a:noFill/>
          <a:ln w="9525">
            <a:noFill/>
            <a:miter lim="800000"/>
            <a:headEnd/>
            <a:tailEnd/>
          </a:ln>
        </p:spPr>
        <p:txBody>
          <a:bodyPr lIns="0" tIns="0" rIns="0" bIns="0" anchor="ctr"/>
          <a:lstStyle/>
          <a:p>
            <a:r>
              <a:rPr lang="en-US" altLang="ja-JP" sz="2000">
                <a:solidFill>
                  <a:srgbClr val="262626"/>
                </a:solidFill>
                <a:latin typeface="Calibri" pitchFamily="34" charset="0"/>
                <a:ea typeface="MS PGothic" pitchFamily="34" charset="-128"/>
              </a:rPr>
              <a:t>Embedding Institutional Accounts into Russian Interindustry Model (RIM)</a:t>
            </a:r>
            <a:r>
              <a:rPr lang="ru-RU" altLang="ja-JP" sz="2000">
                <a:solidFill>
                  <a:srgbClr val="262626"/>
                </a:solidFill>
                <a:latin typeface="Calibri" pitchFamily="34" charset="0"/>
              </a:rPr>
              <a:t> </a:t>
            </a:r>
            <a:endParaRPr lang="ru-RU" sz="2000">
              <a:solidFill>
                <a:srgbClr val="262626"/>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04B114DD-C2B7-40E9-921E-345ACA0600B7}" type="slidenum">
              <a:rPr lang="ru-RU">
                <a:solidFill>
                  <a:srgbClr val="0070C0"/>
                </a:solidFill>
                <a:latin typeface="Calibri" pitchFamily="34" charset="0"/>
              </a:rPr>
              <a:pPr algn="r"/>
              <a:t>12</a:t>
            </a:fld>
            <a:endParaRPr lang="ru-RU">
              <a:solidFill>
                <a:srgbClr val="0070C0"/>
              </a:solidFill>
              <a:latin typeface="Calibri" pitchFamily="34" charset="0"/>
            </a:endParaRPr>
          </a:p>
        </p:txBody>
      </p:sp>
      <p:sp>
        <p:nvSpPr>
          <p:cNvPr id="34818" name="Заголовок 1"/>
          <p:cNvSpPr>
            <a:spLocks/>
          </p:cNvSpPr>
          <p:nvPr/>
        </p:nvSpPr>
        <p:spPr bwMode="auto">
          <a:xfrm>
            <a:off x="935038" y="0"/>
            <a:ext cx="9952037" cy="990600"/>
          </a:xfrm>
          <a:prstGeom prst="rect">
            <a:avLst/>
          </a:prstGeom>
          <a:noFill/>
          <a:ln w="9525">
            <a:noFill/>
            <a:miter lim="800000"/>
            <a:headEnd/>
            <a:tailEnd/>
          </a:ln>
        </p:spPr>
        <p:txBody>
          <a:bodyPr lIns="0" tIns="0" rIns="0" bIns="0" anchor="ctr"/>
          <a:lstStyle/>
          <a:p>
            <a:r>
              <a:rPr lang="en-US" altLang="ja-JP" sz="2000">
                <a:solidFill>
                  <a:srgbClr val="262626"/>
                </a:solidFill>
                <a:latin typeface="Calibri" pitchFamily="34" charset="0"/>
                <a:ea typeface="MS PGothic" pitchFamily="34" charset="-128"/>
              </a:rPr>
              <a:t>Embedding Institutional Accounts into Russian Interindustry Model (RIM) – Personal Consumption</a:t>
            </a:r>
            <a:r>
              <a:rPr lang="ru-RU" altLang="ja-JP" sz="2000">
                <a:solidFill>
                  <a:srgbClr val="262626"/>
                </a:solidFill>
                <a:latin typeface="Calibri" pitchFamily="34" charset="0"/>
              </a:rPr>
              <a:t> </a:t>
            </a:r>
            <a:r>
              <a:rPr lang="en-US" altLang="ja-JP" sz="2000">
                <a:solidFill>
                  <a:srgbClr val="262626"/>
                </a:solidFill>
                <a:latin typeface="Calibri" pitchFamily="34" charset="0"/>
                <a:ea typeface="MS PGothic" pitchFamily="34" charset="-128"/>
              </a:rPr>
              <a:t>of Education services</a:t>
            </a:r>
            <a:r>
              <a:rPr lang="ru-RU" altLang="ja-JP" sz="2000">
                <a:solidFill>
                  <a:srgbClr val="262626"/>
                </a:solidFill>
                <a:latin typeface="Calibri" pitchFamily="34" charset="0"/>
              </a:rPr>
              <a:t> </a:t>
            </a:r>
            <a:endParaRPr lang="ru-RU" sz="2000">
              <a:solidFill>
                <a:srgbClr val="262626"/>
              </a:solidFill>
              <a:latin typeface="Calibri" pitchFamily="34" charset="0"/>
            </a:endParaRPr>
          </a:p>
        </p:txBody>
      </p:sp>
      <p:sp>
        <p:nvSpPr>
          <p:cNvPr id="34819" name="Rectangle 4"/>
          <p:cNvSpPr>
            <a:spLocks noChangeArrowheads="1"/>
          </p:cNvSpPr>
          <p:nvPr/>
        </p:nvSpPr>
        <p:spPr bwMode="auto">
          <a:xfrm>
            <a:off x="584200" y="1058863"/>
            <a:ext cx="10934700" cy="2292350"/>
          </a:xfrm>
          <a:prstGeom prst="rect">
            <a:avLst/>
          </a:prstGeom>
          <a:noFill/>
          <a:ln w="9525">
            <a:noFill/>
            <a:miter lim="800000"/>
            <a:headEnd/>
            <a:tailEnd/>
          </a:ln>
        </p:spPr>
        <p:txBody>
          <a:bodyPr>
            <a:spAutoFit/>
          </a:bodyPr>
          <a:lstStyle/>
          <a:p>
            <a:pPr algn="ctr"/>
            <a:r>
              <a:rPr lang="ru-RU" sz="1600" b="1">
                <a:latin typeface="Courier New" pitchFamily="49" charset="0"/>
              </a:rPr>
              <a:t>Education</a:t>
            </a:r>
          </a:p>
          <a:p>
            <a:r>
              <a:rPr lang="ru-RU" sz="1600">
                <a:latin typeface="Courier New" pitchFamily="49" charset="0"/>
              </a:rPr>
              <a:t>  SEE   =      89.12 RSQ   = 0.9462 RHO =   0.34 Obser  =   16 from 1998.000</a:t>
            </a:r>
          </a:p>
          <a:p>
            <a:r>
              <a:rPr lang="ru-RU" sz="1600">
                <a:latin typeface="Courier New" pitchFamily="49" charset="0"/>
              </a:rPr>
              <a:t>  SEE+1 =      88.39 RBSQ  = 0.9379 DW  =   1.32 DoFree =   13 to   2013.000</a:t>
            </a:r>
          </a:p>
          <a:p>
            <a:r>
              <a:rPr lang="ru-RU" sz="1600">
                <a:latin typeface="Courier New" pitchFamily="49" charset="0"/>
              </a:rPr>
              <a:t>  MAPE  =       6.25</a:t>
            </a:r>
          </a:p>
          <a:p>
            <a:r>
              <a:rPr lang="ru-RU" sz="1600">
                <a:latin typeface="Courier New" pitchFamily="49" charset="0"/>
              </a:rPr>
              <a:t>    Variable name           Reg-Coef  Mexval  Elas   NorRes     Mean   Beta</a:t>
            </a:r>
          </a:p>
          <a:p>
            <a:r>
              <a:rPr lang="ru-RU" sz="1600">
                <a:latin typeface="Courier New" pitchFamily="49" charset="0"/>
              </a:rPr>
              <a:t>  0 pceRpc42              - - - - - - - - - - - - - - - - -   1335.29 - - -</a:t>
            </a:r>
          </a:p>
          <a:p>
            <a:r>
              <a:rPr lang="ru-RU" sz="1600">
                <a:latin typeface="Courier New" pitchFamily="49" charset="0"/>
              </a:rPr>
              <a:t>  1 rdpce42                850.49640     4.7   0.51    1.09      0.80</a:t>
            </a:r>
          </a:p>
          <a:p>
            <a:r>
              <a:rPr lang="ru-RU" sz="1600">
                <a:latin typeface="Courier New" pitchFamily="49" charset="0"/>
              </a:rPr>
              <a:t>  2 wagall_pc                2.83818     4.3   0.44    1.05    209.22  0.362</a:t>
            </a:r>
          </a:p>
          <a:p>
            <a:r>
              <a:rPr lang="ru-RU" sz="1600">
                <a:latin typeface="Courier New" pitchFamily="49" charset="0"/>
              </a:rPr>
              <a:t>  3 trnatG                  -0.00002     2.6   0.04    1.00 -2406660.44 -0.119</a:t>
            </a:r>
          </a:p>
        </p:txBody>
      </p:sp>
      <p:sp>
        <p:nvSpPr>
          <p:cNvPr id="34820" name="Rectangle 92"/>
          <p:cNvSpPr>
            <a:spLocks noChangeArrowheads="1"/>
          </p:cNvSpPr>
          <p:nvPr/>
        </p:nvSpPr>
        <p:spPr bwMode="auto">
          <a:xfrm>
            <a:off x="190500" y="3865563"/>
            <a:ext cx="6175375" cy="2298700"/>
          </a:xfrm>
          <a:prstGeom prst="rect">
            <a:avLst/>
          </a:prstGeom>
          <a:noFill/>
          <a:ln w="9525">
            <a:solidFill>
              <a:schemeClr val="tx1"/>
            </a:solidFill>
            <a:miter lim="800000"/>
            <a:headEnd/>
            <a:tailEnd/>
          </a:ln>
        </p:spPr>
        <p:txBody>
          <a:bodyPr anchor="ctr">
            <a:spAutoFit/>
          </a:bodyPr>
          <a:lstStyle/>
          <a:p>
            <a:r>
              <a:rPr lang="en-US" altLang="ja-JP">
                <a:latin typeface="Calibri" pitchFamily="34" charset="0"/>
                <a:ea typeface="MS PGothic" pitchFamily="34" charset="-128"/>
              </a:rPr>
              <a:t>pceRpc42 – personal consumption of Education services per capita in constant prices</a:t>
            </a:r>
          </a:p>
          <a:p>
            <a:endParaRPr lang="en-US" altLang="ja-JP">
              <a:latin typeface="Calibri" pitchFamily="34" charset="0"/>
              <a:ea typeface="MS PGothic" pitchFamily="34" charset="-128"/>
            </a:endParaRPr>
          </a:p>
          <a:p>
            <a:r>
              <a:rPr lang="en-US" altLang="ja-JP">
                <a:latin typeface="Calibri" pitchFamily="34" charset="0"/>
                <a:ea typeface="MS PGothic" pitchFamily="34" charset="-128"/>
              </a:rPr>
              <a:t>rdpce42 = dpce42/dpceT – sector price relative to PCE deflator</a:t>
            </a:r>
          </a:p>
          <a:p>
            <a:endParaRPr lang="en-US" altLang="ja-JP">
              <a:latin typeface="Calibri" pitchFamily="34" charset="0"/>
              <a:ea typeface="MS PGothic" pitchFamily="34" charset="-128"/>
            </a:endParaRPr>
          </a:p>
          <a:p>
            <a:r>
              <a:rPr lang="en-US" altLang="ja-JP">
                <a:latin typeface="Calibri" pitchFamily="34" charset="0"/>
                <a:ea typeface="MS PGothic" pitchFamily="34" charset="-128"/>
              </a:rPr>
              <a:t>wagall_pc – wages per employed in constant prices</a:t>
            </a:r>
          </a:p>
          <a:p>
            <a:endParaRPr lang="en-US" altLang="ja-JP">
              <a:latin typeface="Calibri" pitchFamily="34" charset="0"/>
              <a:ea typeface="MS PGothic" pitchFamily="34" charset="-128"/>
            </a:endParaRPr>
          </a:p>
          <a:p>
            <a:r>
              <a:rPr lang="en-US" altLang="ja-JP">
                <a:latin typeface="Calibri" pitchFamily="34" charset="0"/>
                <a:ea typeface="MS PGothic" pitchFamily="34" charset="-128"/>
              </a:rPr>
              <a:t>trnatG – transfers from budget in kind</a:t>
            </a:r>
            <a:r>
              <a:rPr lang="en-US" altLang="ja-JP">
                <a:latin typeface="Calibri" pitchFamily="34" charset="0"/>
              </a:rPr>
              <a:t> </a:t>
            </a:r>
            <a:endParaRPr lang="ru-RU" altLang="ja-JP">
              <a:latin typeface="Calibri" pitchFamily="34" charset="0"/>
            </a:endParaRPr>
          </a:p>
        </p:txBody>
      </p:sp>
      <p:pic>
        <p:nvPicPr>
          <p:cNvPr id="34821" name="Picture 6" descr="educ"/>
          <p:cNvPicPr>
            <a:picLocks noChangeAspect="1" noChangeArrowheads="1"/>
          </p:cNvPicPr>
          <p:nvPr/>
        </p:nvPicPr>
        <p:blipFill>
          <a:blip r:embed="rId2"/>
          <a:srcRect/>
          <a:stretch>
            <a:fillRect/>
          </a:stretch>
        </p:blipFill>
        <p:spPr bwMode="auto">
          <a:xfrm>
            <a:off x="6550025" y="3336925"/>
            <a:ext cx="5399088" cy="33686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8386C239-F8DF-4925-91E0-D967D18FE028}" type="slidenum">
              <a:rPr lang="ru-RU">
                <a:solidFill>
                  <a:srgbClr val="0070C0"/>
                </a:solidFill>
                <a:latin typeface="Calibri" pitchFamily="34" charset="0"/>
              </a:rPr>
              <a:pPr algn="r"/>
              <a:t>13</a:t>
            </a:fld>
            <a:endParaRPr lang="ru-RU">
              <a:solidFill>
                <a:srgbClr val="0070C0"/>
              </a:solidFill>
              <a:latin typeface="Calibri" pitchFamily="34" charset="0"/>
            </a:endParaRPr>
          </a:p>
        </p:txBody>
      </p:sp>
      <p:sp>
        <p:nvSpPr>
          <p:cNvPr id="35842" name="Заголовок 1"/>
          <p:cNvSpPr>
            <a:spLocks/>
          </p:cNvSpPr>
          <p:nvPr/>
        </p:nvSpPr>
        <p:spPr bwMode="auto">
          <a:xfrm>
            <a:off x="935038" y="0"/>
            <a:ext cx="9952037" cy="990600"/>
          </a:xfrm>
          <a:prstGeom prst="rect">
            <a:avLst/>
          </a:prstGeom>
          <a:noFill/>
          <a:ln w="9525">
            <a:noFill/>
            <a:miter lim="800000"/>
            <a:headEnd/>
            <a:tailEnd/>
          </a:ln>
        </p:spPr>
        <p:txBody>
          <a:bodyPr lIns="0" tIns="0" rIns="0" bIns="0" anchor="ctr"/>
          <a:lstStyle/>
          <a:p>
            <a:r>
              <a:rPr lang="en-US" altLang="ja-JP" sz="2000">
                <a:solidFill>
                  <a:srgbClr val="262626"/>
                </a:solidFill>
                <a:latin typeface="Calibri" pitchFamily="34" charset="0"/>
                <a:ea typeface="MS PGothic" pitchFamily="34" charset="-128"/>
              </a:rPr>
              <a:t>Embedding Institutional Accounts into Russian Interindustry Model (RIM) – Personal Consumption</a:t>
            </a:r>
            <a:r>
              <a:rPr lang="ru-RU" altLang="ja-JP" sz="2000">
                <a:solidFill>
                  <a:srgbClr val="262626"/>
                </a:solidFill>
                <a:latin typeface="Calibri" pitchFamily="34" charset="0"/>
              </a:rPr>
              <a:t> </a:t>
            </a:r>
            <a:r>
              <a:rPr lang="en-US" altLang="ja-JP" sz="2000">
                <a:solidFill>
                  <a:srgbClr val="262626"/>
                </a:solidFill>
                <a:latin typeface="Calibri" pitchFamily="34" charset="0"/>
                <a:ea typeface="MS PGothic" pitchFamily="34" charset="-128"/>
              </a:rPr>
              <a:t>of Public Health services</a:t>
            </a:r>
            <a:r>
              <a:rPr lang="ru-RU" altLang="ja-JP" sz="2000">
                <a:solidFill>
                  <a:srgbClr val="262626"/>
                </a:solidFill>
                <a:latin typeface="Calibri" pitchFamily="34" charset="0"/>
              </a:rPr>
              <a:t> </a:t>
            </a:r>
            <a:endParaRPr lang="ru-RU" sz="2000">
              <a:solidFill>
                <a:srgbClr val="262626"/>
              </a:solidFill>
              <a:latin typeface="Calibri" pitchFamily="34" charset="0"/>
            </a:endParaRPr>
          </a:p>
        </p:txBody>
      </p:sp>
      <p:sp>
        <p:nvSpPr>
          <p:cNvPr id="35843" name="Rectangle 4"/>
          <p:cNvSpPr>
            <a:spLocks noChangeArrowheads="1"/>
          </p:cNvSpPr>
          <p:nvPr/>
        </p:nvSpPr>
        <p:spPr bwMode="auto">
          <a:xfrm>
            <a:off x="584200" y="1058863"/>
            <a:ext cx="10934700" cy="2292350"/>
          </a:xfrm>
          <a:prstGeom prst="rect">
            <a:avLst/>
          </a:prstGeom>
          <a:noFill/>
          <a:ln w="9525">
            <a:noFill/>
            <a:miter lim="800000"/>
            <a:headEnd/>
            <a:tailEnd/>
          </a:ln>
        </p:spPr>
        <p:txBody>
          <a:bodyPr>
            <a:spAutoFit/>
          </a:bodyPr>
          <a:lstStyle/>
          <a:p>
            <a:pPr algn="ctr"/>
            <a:r>
              <a:rPr lang="ru-RU" sz="1600">
                <a:latin typeface="Courier New" pitchFamily="49" charset="0"/>
              </a:rPr>
              <a:t>Public Health</a:t>
            </a:r>
          </a:p>
          <a:p>
            <a:r>
              <a:rPr lang="ru-RU" sz="1600">
                <a:latin typeface="Courier New" pitchFamily="49" charset="0"/>
              </a:rPr>
              <a:t>  SEE   =     102.53 RSQ   = 0.9843 RHO =  -0.21 Obser  =   13 from 2001.000</a:t>
            </a:r>
          </a:p>
          <a:p>
            <a:r>
              <a:rPr lang="ru-RU" sz="1600">
                <a:latin typeface="Courier New" pitchFamily="49" charset="0"/>
              </a:rPr>
              <a:t>  SEE+1 =      98.81 RBSQ  = 0.9811 DW  =   2.42 DoFree =   10 to   2013.000</a:t>
            </a:r>
          </a:p>
          <a:p>
            <a:r>
              <a:rPr lang="ru-RU" sz="1600">
                <a:latin typeface="Courier New" pitchFamily="49" charset="0"/>
              </a:rPr>
              <a:t>  MAPE  =       2.68</a:t>
            </a:r>
          </a:p>
          <a:p>
            <a:r>
              <a:rPr lang="ru-RU" sz="1600">
                <a:latin typeface="Courier New" pitchFamily="49" charset="0"/>
              </a:rPr>
              <a:t>    Variable name           Reg-Coef  Mexval  Elas   NorRes     Mean   Beta</a:t>
            </a:r>
          </a:p>
          <a:p>
            <a:r>
              <a:rPr lang="ru-RU" sz="1600">
                <a:latin typeface="Courier New" pitchFamily="49" charset="0"/>
              </a:rPr>
              <a:t>  0 pceRpc43              - - - - - - - - - - - - - - - - -   3191.53 - - -</a:t>
            </a:r>
          </a:p>
          <a:p>
            <a:r>
              <a:rPr lang="ru-RU" sz="1600">
                <a:latin typeface="Courier New" pitchFamily="49" charset="0"/>
              </a:rPr>
              <a:t>  1 intercept              508.61363    10.2   0.16   63.64      1.00</a:t>
            </a:r>
          </a:p>
          <a:p>
            <a:r>
              <a:rPr lang="ru-RU" sz="1600">
                <a:latin typeface="Courier New" pitchFamily="49" charset="0"/>
              </a:rPr>
              <a:t>  2 moneyincRpc              9.58247    59.0   0.59    4.05    194.85  0.418</a:t>
            </a:r>
          </a:p>
          <a:p>
            <a:r>
              <a:rPr lang="ru-RU" sz="1600">
                <a:latin typeface="Courier New" pitchFamily="49" charset="0"/>
              </a:rPr>
              <a:t>  3 trnatG                  -0.00028   101.3   0.26    1.00 -2888614.77 -0.591</a:t>
            </a:r>
          </a:p>
        </p:txBody>
      </p:sp>
      <p:sp>
        <p:nvSpPr>
          <p:cNvPr id="35844" name="Rectangle 92"/>
          <p:cNvSpPr>
            <a:spLocks noChangeArrowheads="1"/>
          </p:cNvSpPr>
          <p:nvPr/>
        </p:nvSpPr>
        <p:spPr bwMode="auto">
          <a:xfrm>
            <a:off x="190500" y="4138613"/>
            <a:ext cx="6175375" cy="1749425"/>
          </a:xfrm>
          <a:prstGeom prst="rect">
            <a:avLst/>
          </a:prstGeom>
          <a:noFill/>
          <a:ln w="9525">
            <a:solidFill>
              <a:schemeClr val="tx1"/>
            </a:solidFill>
            <a:miter lim="800000"/>
            <a:headEnd/>
            <a:tailEnd/>
          </a:ln>
        </p:spPr>
        <p:txBody>
          <a:bodyPr anchor="ctr">
            <a:spAutoFit/>
          </a:bodyPr>
          <a:lstStyle/>
          <a:p>
            <a:r>
              <a:rPr lang="en-US" altLang="ja-JP">
                <a:latin typeface="Calibri" pitchFamily="34" charset="0"/>
                <a:ea typeface="MS PGothic" pitchFamily="34" charset="-128"/>
              </a:rPr>
              <a:t>pceRpc43 – personal consumption of Public Health services per capita in constant prices</a:t>
            </a:r>
          </a:p>
          <a:p>
            <a:endParaRPr lang="en-US" altLang="ja-JP">
              <a:latin typeface="Calibri" pitchFamily="34" charset="0"/>
              <a:ea typeface="MS PGothic" pitchFamily="34" charset="-128"/>
            </a:endParaRPr>
          </a:p>
          <a:p>
            <a:r>
              <a:rPr lang="en-US" altLang="ja-JP">
                <a:latin typeface="Calibri" pitchFamily="34" charset="0"/>
                <a:ea typeface="MS PGothic" pitchFamily="34" charset="-128"/>
              </a:rPr>
              <a:t>moneyincRpc – personal income per capita in constant prices</a:t>
            </a:r>
          </a:p>
          <a:p>
            <a:endParaRPr lang="en-US" altLang="ja-JP">
              <a:latin typeface="Calibri" pitchFamily="34" charset="0"/>
              <a:ea typeface="MS PGothic" pitchFamily="34" charset="-128"/>
            </a:endParaRPr>
          </a:p>
          <a:p>
            <a:r>
              <a:rPr lang="en-US" altLang="ja-JP">
                <a:latin typeface="Calibri" pitchFamily="34" charset="0"/>
                <a:ea typeface="MS PGothic" pitchFamily="34" charset="-128"/>
              </a:rPr>
              <a:t>trnatG – transfers from budget in kind</a:t>
            </a:r>
            <a:r>
              <a:rPr lang="en-US" altLang="ja-JP">
                <a:latin typeface="Calibri" pitchFamily="34" charset="0"/>
              </a:rPr>
              <a:t> </a:t>
            </a:r>
            <a:endParaRPr lang="ru-RU" altLang="ja-JP">
              <a:latin typeface="Calibri" pitchFamily="34" charset="0"/>
            </a:endParaRPr>
          </a:p>
        </p:txBody>
      </p:sp>
      <p:pic>
        <p:nvPicPr>
          <p:cNvPr id="35845" name="Picture 7" descr="health"/>
          <p:cNvPicPr>
            <a:picLocks noChangeAspect="1" noChangeArrowheads="1"/>
          </p:cNvPicPr>
          <p:nvPr/>
        </p:nvPicPr>
        <p:blipFill>
          <a:blip r:embed="rId2"/>
          <a:srcRect/>
          <a:stretch>
            <a:fillRect/>
          </a:stretch>
        </p:blipFill>
        <p:spPr bwMode="auto">
          <a:xfrm>
            <a:off x="6575425" y="3362325"/>
            <a:ext cx="5172075" cy="32178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82" name="Заголовок 1"/>
          <p:cNvSpPr>
            <a:spLocks noGrp="1"/>
          </p:cNvSpPr>
          <p:nvPr>
            <p:ph type="title" idx="4294967295"/>
          </p:nvPr>
        </p:nvSpPr>
        <p:spPr>
          <a:xfrm>
            <a:off x="935038" y="0"/>
            <a:ext cx="9952037" cy="990600"/>
          </a:xfrm>
        </p:spPr>
        <p:txBody>
          <a:bodyPr/>
          <a:lstStyle/>
          <a:p>
            <a:pPr eaLnBrk="1" hangingPunct="1"/>
            <a:r>
              <a:rPr lang="en-US" smtClean="0">
                <a:solidFill>
                  <a:schemeClr val="tx1"/>
                </a:solidFill>
              </a:rPr>
              <a:t>Forecast results </a:t>
            </a:r>
            <a:endParaRPr lang="ru-RU" smtClean="0">
              <a:solidFill>
                <a:schemeClr val="tx1"/>
              </a:solidFill>
            </a:endParaRPr>
          </a:p>
        </p:txBody>
      </p:sp>
      <p:sp>
        <p:nvSpPr>
          <p:cNvPr id="43083"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AF1745BE-5270-4D26-AE3E-6A9A750560E8}" type="slidenum">
              <a:rPr lang="ru-RU">
                <a:solidFill>
                  <a:srgbClr val="0070C0"/>
                </a:solidFill>
                <a:latin typeface="Calibri" pitchFamily="34" charset="0"/>
              </a:rPr>
              <a:pPr algn="r"/>
              <a:t>14</a:t>
            </a:fld>
            <a:endParaRPr lang="ru-RU">
              <a:solidFill>
                <a:srgbClr val="0070C0"/>
              </a:solidFill>
              <a:latin typeface="Calibri" pitchFamily="34" charset="0"/>
            </a:endParaRPr>
          </a:p>
        </p:txBody>
      </p:sp>
      <p:graphicFrame>
        <p:nvGraphicFramePr>
          <p:cNvPr id="43080" name="Object 72"/>
          <p:cNvGraphicFramePr>
            <a:graphicFrameLocks noChangeAspect="1"/>
          </p:cNvGraphicFramePr>
          <p:nvPr/>
        </p:nvGraphicFramePr>
        <p:xfrm>
          <a:off x="0" y="1304925"/>
          <a:ext cx="5886450" cy="3968750"/>
        </p:xfrm>
        <a:graphic>
          <a:graphicData uri="http://schemas.openxmlformats.org/presentationml/2006/ole">
            <p:oleObj spid="_x0000_s43080" name="Диаграмма" r:id="rId4" imgW="7410585" imgH="3486150" progId="Excel.Chart.8">
              <p:embed/>
            </p:oleObj>
          </a:graphicData>
        </a:graphic>
      </p:graphicFrame>
      <p:graphicFrame>
        <p:nvGraphicFramePr>
          <p:cNvPr id="43081" name="Object 73"/>
          <p:cNvGraphicFramePr>
            <a:graphicFrameLocks noChangeAspect="1"/>
          </p:cNvGraphicFramePr>
          <p:nvPr/>
        </p:nvGraphicFramePr>
        <p:xfrm>
          <a:off x="5934075" y="1343025"/>
          <a:ext cx="5899150" cy="3930650"/>
        </p:xfrm>
        <a:graphic>
          <a:graphicData uri="http://schemas.openxmlformats.org/presentationml/2006/ole">
            <p:oleObj spid="_x0000_s43081" name="Диаграмма" r:id="rId5" imgW="7410585" imgH="3486150" progId="Excel.Char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idx="4294967295"/>
          </p:nvPr>
        </p:nvSpPr>
        <p:spPr/>
        <p:txBody>
          <a:bodyPr/>
          <a:lstStyle/>
          <a:p>
            <a:pPr eaLnBrk="1" hangingPunct="1"/>
            <a:r>
              <a:rPr lang="en-US" smtClean="0">
                <a:solidFill>
                  <a:schemeClr val="tx1"/>
                </a:solidFill>
                <a:latin typeface="Arial" charset="0"/>
              </a:rPr>
              <a:t>Conclusions</a:t>
            </a:r>
            <a:r>
              <a:rPr lang="ru-RU" smtClean="0">
                <a:solidFill>
                  <a:schemeClr val="tx1"/>
                </a:solidFill>
                <a:latin typeface="Arial" charset="0"/>
              </a:rPr>
              <a:t> </a:t>
            </a:r>
          </a:p>
        </p:txBody>
      </p:sp>
      <p:sp>
        <p:nvSpPr>
          <p:cNvPr id="45058" name="Номер слайда 2"/>
          <p:cNvSpPr txBox="1">
            <a:spLocks noGrp="1"/>
          </p:cNvSpPr>
          <p:nvPr/>
        </p:nvSpPr>
        <p:spPr bwMode="auto">
          <a:xfrm>
            <a:off x="238125" y="277813"/>
            <a:ext cx="558800" cy="365125"/>
          </a:xfrm>
          <a:prstGeom prst="rect">
            <a:avLst/>
          </a:prstGeom>
          <a:noFill/>
          <a:ln w="9525">
            <a:noFill/>
            <a:miter lim="800000"/>
            <a:headEnd/>
            <a:tailEnd/>
          </a:ln>
        </p:spPr>
        <p:txBody>
          <a:bodyPr anchor="ctr"/>
          <a:lstStyle/>
          <a:p>
            <a:pPr algn="r"/>
            <a:fld id="{027B7762-8A3D-4413-BA1A-A7683115D434}" type="slidenum">
              <a:rPr lang="ru-RU">
                <a:solidFill>
                  <a:srgbClr val="0070C0"/>
                </a:solidFill>
                <a:latin typeface="Calibri" pitchFamily="34" charset="0"/>
              </a:rPr>
              <a:pPr algn="r"/>
              <a:t>15</a:t>
            </a:fld>
            <a:endParaRPr lang="ru-RU">
              <a:solidFill>
                <a:srgbClr val="0070C0"/>
              </a:solidFill>
              <a:latin typeface="Calibri" pitchFamily="34" charset="0"/>
            </a:endParaRPr>
          </a:p>
        </p:txBody>
      </p:sp>
      <p:sp>
        <p:nvSpPr>
          <p:cNvPr id="45059" name="Rectangle 92"/>
          <p:cNvSpPr>
            <a:spLocks noChangeArrowheads="1"/>
          </p:cNvSpPr>
          <p:nvPr/>
        </p:nvSpPr>
        <p:spPr bwMode="auto">
          <a:xfrm>
            <a:off x="396875" y="1500188"/>
            <a:ext cx="11334750" cy="4211637"/>
          </a:xfrm>
          <a:prstGeom prst="rect">
            <a:avLst/>
          </a:prstGeom>
          <a:noFill/>
          <a:ln w="9525">
            <a:noFill/>
            <a:miter lim="800000"/>
            <a:headEnd/>
            <a:tailEnd/>
          </a:ln>
        </p:spPr>
        <p:txBody>
          <a:bodyPr anchor="ctr">
            <a:spAutoFit/>
          </a:bodyPr>
          <a:lstStyle/>
          <a:p>
            <a:pPr marL="342900" indent="-342900">
              <a:buFontTx/>
              <a:buAutoNum type="arabicPeriod"/>
            </a:pPr>
            <a:r>
              <a:rPr lang="en-US" altLang="ja-JP">
                <a:ea typeface="MS PGothic" pitchFamily="34" charset="-128"/>
              </a:rPr>
              <a:t>The Institutional Accounts provide a useful additional tool for analysis and modeling of economic development. They cause positive results when studying the relationship between the government and the households.</a:t>
            </a:r>
            <a:endParaRPr lang="ru-RU" altLang="ja-JP"/>
          </a:p>
          <a:p>
            <a:pPr marL="342900" indent="-342900">
              <a:buFontTx/>
              <a:buAutoNum type="arabicPeriod"/>
            </a:pPr>
            <a:endParaRPr lang="en-US" altLang="ja-JP">
              <a:ea typeface="MS PGothic" pitchFamily="34" charset="-128"/>
            </a:endParaRPr>
          </a:p>
          <a:p>
            <a:pPr marL="342900" indent="-342900">
              <a:buFontTx/>
              <a:buAutoNum type="arabicPeriod"/>
            </a:pPr>
            <a:r>
              <a:rPr lang="en-US" altLang="ja-JP">
                <a:ea typeface="MS PGothic" pitchFamily="34" charset="-128"/>
              </a:rPr>
              <a:t>In our point of view, unpopularity of the Institutional Accounts is associated primarily with a long delay in publishing of the reporting data. Concerning the accounts of '‘Government'' sector, it is quite possible to make own estimation of the indicators using the available data from the Federal Treasury on consolidated budget execution.</a:t>
            </a:r>
          </a:p>
          <a:p>
            <a:pPr marL="342900" indent="-342900">
              <a:buFontTx/>
              <a:buAutoNum type="arabicPeriod"/>
            </a:pPr>
            <a:endParaRPr lang="en-US" altLang="ja-JP">
              <a:ea typeface="MS PGothic" pitchFamily="34" charset="-128"/>
            </a:endParaRPr>
          </a:p>
          <a:p>
            <a:pPr marL="342900" indent="-342900">
              <a:buFontTx/>
              <a:buAutoNum type="arabicPeriod"/>
            </a:pPr>
            <a:r>
              <a:rPr lang="en-US" altLang="ja-JP">
                <a:ea typeface="MS PGothic" pitchFamily="34" charset="-128"/>
              </a:rPr>
              <a:t>The Institutional Accounts provide an opportunity to study all aspects of developing and using government resources, including extra-budgetary activity.</a:t>
            </a:r>
          </a:p>
          <a:p>
            <a:pPr marL="342900" indent="-342900">
              <a:buFontTx/>
              <a:buAutoNum type="arabicPeriod"/>
            </a:pPr>
            <a:endParaRPr lang="en-US" altLang="ja-JP">
              <a:ea typeface="MS PGothic" pitchFamily="34" charset="-128"/>
            </a:endParaRPr>
          </a:p>
          <a:p>
            <a:pPr marL="342900" indent="-342900">
              <a:buFontTx/>
              <a:buAutoNum type="arabicPeriod"/>
            </a:pPr>
            <a:r>
              <a:rPr lang="en-US" altLang="ja-JP">
                <a:ea typeface="MS PGothic" pitchFamily="34" charset="-128"/>
              </a:rPr>
              <a:t>The use of indicators of the Institutional Accounts is able to enrich interindustry model, primarily in determining the level of household consumption considering not only income but also non-monetary ways of households support by the government.</a:t>
            </a:r>
            <a:r>
              <a:rPr lang="ru-RU" altLang="ja-JP"/>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idx="4294967295"/>
          </p:nvPr>
        </p:nvSpPr>
        <p:spPr/>
        <p:txBody>
          <a:bodyPr/>
          <a:lstStyle/>
          <a:p>
            <a:pPr eaLnBrk="1" hangingPunct="1"/>
            <a:r>
              <a:rPr lang="en-US" smtClean="0">
                <a:solidFill>
                  <a:schemeClr val="tx1"/>
                </a:solidFill>
                <a:latin typeface="Arial" charset="0"/>
              </a:rPr>
              <a:t>                </a:t>
            </a:r>
            <a:endParaRPr lang="ru-RU" smtClean="0">
              <a:solidFill>
                <a:schemeClr val="tx1"/>
              </a:solidFill>
              <a:latin typeface="Arial" charset="0"/>
            </a:endParaRPr>
          </a:p>
        </p:txBody>
      </p:sp>
      <p:sp>
        <p:nvSpPr>
          <p:cNvPr id="47106" name="Номер слайда 2"/>
          <p:cNvSpPr txBox="1">
            <a:spLocks noGrp="1"/>
          </p:cNvSpPr>
          <p:nvPr/>
        </p:nvSpPr>
        <p:spPr bwMode="auto">
          <a:xfrm>
            <a:off x="238125" y="277813"/>
            <a:ext cx="558800" cy="365125"/>
          </a:xfrm>
          <a:prstGeom prst="rect">
            <a:avLst/>
          </a:prstGeom>
          <a:noFill/>
          <a:ln w="9525">
            <a:noFill/>
            <a:miter lim="800000"/>
            <a:headEnd/>
            <a:tailEnd/>
          </a:ln>
        </p:spPr>
        <p:txBody>
          <a:bodyPr anchor="ctr"/>
          <a:lstStyle/>
          <a:p>
            <a:pPr algn="r"/>
            <a:fld id="{E8383604-5F08-49C1-A779-16FCFADBFE81}" type="slidenum">
              <a:rPr lang="ru-RU">
                <a:solidFill>
                  <a:srgbClr val="0070C0"/>
                </a:solidFill>
                <a:latin typeface="Calibri" pitchFamily="34" charset="0"/>
              </a:rPr>
              <a:pPr algn="r"/>
              <a:t>16</a:t>
            </a:fld>
            <a:endParaRPr lang="ru-RU">
              <a:solidFill>
                <a:srgbClr val="0070C0"/>
              </a:solidFill>
              <a:latin typeface="Calibri" pitchFamily="34" charset="0"/>
            </a:endParaRPr>
          </a:p>
        </p:txBody>
      </p:sp>
      <p:sp>
        <p:nvSpPr>
          <p:cNvPr id="47107" name="Rectangle 92"/>
          <p:cNvSpPr>
            <a:spLocks noChangeArrowheads="1"/>
          </p:cNvSpPr>
          <p:nvPr/>
        </p:nvSpPr>
        <p:spPr bwMode="auto">
          <a:xfrm>
            <a:off x="396875" y="3255963"/>
            <a:ext cx="11334750" cy="701675"/>
          </a:xfrm>
          <a:prstGeom prst="rect">
            <a:avLst/>
          </a:prstGeom>
          <a:noFill/>
          <a:ln w="9525">
            <a:noFill/>
            <a:miter lim="800000"/>
            <a:headEnd/>
            <a:tailEnd/>
          </a:ln>
        </p:spPr>
        <p:txBody>
          <a:bodyPr anchor="ctr">
            <a:spAutoFit/>
          </a:bodyPr>
          <a:lstStyle/>
          <a:p>
            <a:pPr marL="342900" indent="-342900" algn="ctr"/>
            <a:r>
              <a:rPr lang="en-US" altLang="ja-JP" sz="4000"/>
              <a:t>Thank you!</a:t>
            </a:r>
            <a:endParaRPr lang="ru-RU" altLang="ja-JP"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idx="4294967295"/>
          </p:nvPr>
        </p:nvSpPr>
        <p:spPr/>
        <p:txBody>
          <a:bodyPr/>
          <a:lstStyle/>
          <a:p>
            <a:pPr eaLnBrk="1" hangingPunct="1"/>
            <a:r>
              <a:rPr lang="en-US" smtClean="0">
                <a:solidFill>
                  <a:schemeClr val="tx1"/>
                </a:solidFill>
              </a:rPr>
              <a:t>Current progress in RIM</a:t>
            </a:r>
            <a:endParaRPr lang="ru-RU" smtClean="0">
              <a:solidFill>
                <a:schemeClr val="tx1"/>
              </a:solidFill>
            </a:endParaRPr>
          </a:p>
        </p:txBody>
      </p:sp>
      <p:sp>
        <p:nvSpPr>
          <p:cNvPr id="18434" name="Номер слайда 2"/>
          <p:cNvSpPr txBox="1">
            <a:spLocks noGrp="1"/>
          </p:cNvSpPr>
          <p:nvPr/>
        </p:nvSpPr>
        <p:spPr bwMode="auto">
          <a:xfrm>
            <a:off x="201613" y="277813"/>
            <a:ext cx="558800" cy="365125"/>
          </a:xfrm>
          <a:prstGeom prst="rect">
            <a:avLst/>
          </a:prstGeom>
          <a:noFill/>
          <a:ln w="9525">
            <a:noFill/>
            <a:miter lim="800000"/>
            <a:headEnd/>
            <a:tailEnd/>
          </a:ln>
        </p:spPr>
        <p:txBody>
          <a:bodyPr anchor="ctr"/>
          <a:lstStyle/>
          <a:p>
            <a:pPr algn="r"/>
            <a:fld id="{8058F010-15B5-40DB-9CB2-D4A4C624395C}" type="slidenum">
              <a:rPr lang="ru-RU">
                <a:solidFill>
                  <a:srgbClr val="0070C0"/>
                </a:solidFill>
                <a:latin typeface="Calibri" pitchFamily="34" charset="0"/>
              </a:rPr>
              <a:pPr algn="r"/>
              <a:t>2</a:t>
            </a:fld>
            <a:endParaRPr lang="ru-RU">
              <a:solidFill>
                <a:srgbClr val="0070C0"/>
              </a:solidFill>
              <a:latin typeface="Calibri" pitchFamily="34" charset="0"/>
            </a:endParaRPr>
          </a:p>
        </p:txBody>
      </p:sp>
      <p:sp>
        <p:nvSpPr>
          <p:cNvPr id="18435" name="Rectangle 92"/>
          <p:cNvSpPr>
            <a:spLocks noChangeArrowheads="1"/>
          </p:cNvSpPr>
          <p:nvPr/>
        </p:nvSpPr>
        <p:spPr bwMode="auto">
          <a:xfrm>
            <a:off x="179388" y="1185863"/>
            <a:ext cx="11798300" cy="4781550"/>
          </a:xfrm>
          <a:prstGeom prst="rect">
            <a:avLst/>
          </a:prstGeom>
          <a:noFill/>
          <a:ln w="9525">
            <a:noFill/>
            <a:miter lim="800000"/>
            <a:headEnd/>
            <a:tailEnd/>
          </a:ln>
        </p:spPr>
        <p:txBody>
          <a:bodyPr anchor="ctr">
            <a:spAutoFit/>
          </a:bodyPr>
          <a:lstStyle/>
          <a:p>
            <a:pPr marL="342900" indent="-342900">
              <a:buFontTx/>
              <a:buChar char="•"/>
            </a:pPr>
            <a:r>
              <a:rPr lang="en-US" altLang="ja-JP" sz="2200" b="1">
                <a:latin typeface="Calibri" pitchFamily="34" charset="0"/>
              </a:rPr>
              <a:t>Updating of I-O tables</a:t>
            </a:r>
          </a:p>
          <a:p>
            <a:pPr marL="342900" indent="-342900"/>
            <a:r>
              <a:rPr lang="en-US" altLang="ja-JP" sz="2200">
                <a:latin typeface="Calibri" pitchFamily="34" charset="0"/>
              </a:rPr>
              <a:t>       In 2017-2018 Russian Federal State Statistics Service published new I-O tables for 2011-2015. “New tables” means new classification and methodology. So this year we have renewed I-O tables being used in RIM model. My colleagues from the Institute managed to calculate I-O tables in constant prices for 2011-2015. Now our task is to incorporate the I-O tables in the model. It’s a great work and it’s not finished yet.</a:t>
            </a:r>
          </a:p>
          <a:p>
            <a:pPr marL="342900" indent="-342900">
              <a:buFontTx/>
              <a:buChar char="•"/>
            </a:pPr>
            <a:endParaRPr lang="en-US" altLang="ja-JP" sz="2200">
              <a:latin typeface="Calibri" pitchFamily="34" charset="0"/>
            </a:endParaRPr>
          </a:p>
          <a:p>
            <a:pPr marL="342900" indent="-342900">
              <a:buFontTx/>
              <a:buChar char="•"/>
            </a:pPr>
            <a:r>
              <a:rPr lang="en-US" altLang="ja-JP" sz="2200" b="1">
                <a:latin typeface="Calibri" pitchFamily="34" charset="0"/>
              </a:rPr>
              <a:t>PADS (Perhaps Adequate Demand System) for personal consumption</a:t>
            </a:r>
          </a:p>
          <a:p>
            <a:pPr marL="342900" indent="-342900"/>
            <a:r>
              <a:rPr lang="en-US" altLang="ja-JP" sz="2200" b="1">
                <a:latin typeface="Calibri" pitchFamily="34" charset="0"/>
              </a:rPr>
              <a:t>      </a:t>
            </a:r>
            <a:r>
              <a:rPr lang="en-US" altLang="ja-JP" sz="2200">
                <a:latin typeface="Calibri" pitchFamily="34" charset="0"/>
              </a:rPr>
              <a:t>PADS were embedded in RIM. The results were presented on the INFORUM Conference in Riga in last year</a:t>
            </a:r>
          </a:p>
          <a:p>
            <a:pPr marL="342900" indent="-342900"/>
            <a:endParaRPr lang="en-US" altLang="ja-JP" sz="2200" b="1">
              <a:latin typeface="Calibri" pitchFamily="34" charset="0"/>
            </a:endParaRPr>
          </a:p>
          <a:p>
            <a:pPr marL="342900" indent="-342900">
              <a:buFontTx/>
              <a:buChar char="•"/>
            </a:pPr>
            <a:r>
              <a:rPr lang="en-US" altLang="ja-JP" sz="2200" b="1">
                <a:latin typeface="Calibri" pitchFamily="34" charset="0"/>
              </a:rPr>
              <a:t>Baseline scenario</a:t>
            </a:r>
          </a:p>
          <a:p>
            <a:pPr marL="342900" indent="-342900"/>
            <a:r>
              <a:rPr lang="en-US" altLang="ja-JP" sz="2200">
                <a:latin typeface="Calibri" pitchFamily="34" charset="0"/>
              </a:rPr>
              <a:t>      </a:t>
            </a:r>
            <a:r>
              <a:rPr lang="en-US" altLang="ja-JP" sz="2200">
                <a:latin typeface="Calibri" pitchFamily="34" charset="0"/>
                <a:ea typeface="MS PGothic" pitchFamily="34" charset="-128"/>
              </a:rPr>
              <a:t>Baseline scenario was built in framework of PortableDyme. The alternative scenarios are going to be made </a:t>
            </a:r>
            <a:r>
              <a:rPr lang="en-US" altLang="ja-JP" sz="2200">
                <a:latin typeface="Calibri" pitchFamily="34" charset="0"/>
              </a:rPr>
              <a:t>  </a:t>
            </a:r>
            <a:endParaRPr lang="ru-RU" altLang="ja-JP" sz="22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idx="4294967295"/>
          </p:nvPr>
        </p:nvSpPr>
        <p:spPr/>
        <p:txBody>
          <a:bodyPr/>
          <a:lstStyle/>
          <a:p>
            <a:pPr eaLnBrk="1" hangingPunct="1"/>
            <a:r>
              <a:rPr lang="en-US" smtClean="0">
                <a:solidFill>
                  <a:schemeClr val="tx1"/>
                </a:solidFill>
              </a:rPr>
              <a:t>Institutional Accounts Applying: Motivation</a:t>
            </a:r>
            <a:endParaRPr lang="ru-RU" smtClean="0">
              <a:solidFill>
                <a:schemeClr val="tx1"/>
              </a:solidFill>
            </a:endParaRPr>
          </a:p>
        </p:txBody>
      </p:sp>
      <p:sp>
        <p:nvSpPr>
          <p:cNvPr id="55299" name="Номер слайда 2"/>
          <p:cNvSpPr txBox="1">
            <a:spLocks noGrp="1"/>
          </p:cNvSpPr>
          <p:nvPr/>
        </p:nvSpPr>
        <p:spPr bwMode="auto">
          <a:xfrm>
            <a:off x="201613" y="277813"/>
            <a:ext cx="558800" cy="365125"/>
          </a:xfrm>
          <a:prstGeom prst="rect">
            <a:avLst/>
          </a:prstGeom>
          <a:noFill/>
          <a:ln w="9525">
            <a:noFill/>
            <a:miter lim="800000"/>
            <a:headEnd/>
            <a:tailEnd/>
          </a:ln>
        </p:spPr>
        <p:txBody>
          <a:bodyPr anchor="ctr"/>
          <a:lstStyle/>
          <a:p>
            <a:pPr algn="r"/>
            <a:fld id="{F47B1D4E-FE6F-481F-80C1-BB3D5A55C486}" type="slidenum">
              <a:rPr lang="ru-RU">
                <a:solidFill>
                  <a:srgbClr val="0070C0"/>
                </a:solidFill>
                <a:latin typeface="Calibri" pitchFamily="34" charset="0"/>
              </a:rPr>
              <a:pPr algn="r"/>
              <a:t>3</a:t>
            </a:fld>
            <a:endParaRPr lang="ru-RU">
              <a:solidFill>
                <a:srgbClr val="0070C0"/>
              </a:solidFill>
              <a:latin typeface="Calibri" pitchFamily="34" charset="0"/>
            </a:endParaRPr>
          </a:p>
        </p:txBody>
      </p:sp>
      <p:sp>
        <p:nvSpPr>
          <p:cNvPr id="55300" name="Rectangle 92"/>
          <p:cNvSpPr>
            <a:spLocks noChangeArrowheads="1"/>
          </p:cNvSpPr>
          <p:nvPr/>
        </p:nvSpPr>
        <p:spPr bwMode="auto">
          <a:xfrm>
            <a:off x="179388" y="1165225"/>
            <a:ext cx="11798300" cy="4838700"/>
          </a:xfrm>
          <a:prstGeom prst="rect">
            <a:avLst/>
          </a:prstGeom>
          <a:noFill/>
          <a:ln w="9525">
            <a:noFill/>
            <a:miter lim="800000"/>
            <a:headEnd/>
            <a:tailEnd/>
          </a:ln>
        </p:spPr>
        <p:txBody>
          <a:bodyPr anchor="ctr">
            <a:spAutoFit/>
          </a:bodyPr>
          <a:lstStyle/>
          <a:p>
            <a:pPr marL="342900" indent="-342900">
              <a:buFontTx/>
              <a:buChar char="•"/>
            </a:pPr>
            <a:r>
              <a:rPr lang="en-US" altLang="ja-JP" sz="2400">
                <a:latin typeface="Calibri" pitchFamily="34" charset="0"/>
              </a:rPr>
              <a:t>GPD growth rates </a:t>
            </a:r>
            <a:r>
              <a:rPr lang="en-US" altLang="ja-JP" sz="2400">
                <a:solidFill>
                  <a:srgbClr val="FF3300"/>
                </a:solidFill>
                <a:latin typeface="Calibri" pitchFamily="34" charset="0"/>
              </a:rPr>
              <a:t>don’t exceed 2% per year</a:t>
            </a:r>
            <a:r>
              <a:rPr lang="en-US" altLang="ja-JP" sz="2400">
                <a:latin typeface="Calibri" pitchFamily="34" charset="0"/>
              </a:rPr>
              <a:t> since the crisis of 2014. One of the main goal of economic policy is to activate economic growth</a:t>
            </a:r>
          </a:p>
          <a:p>
            <a:pPr marL="342900" indent="-342900">
              <a:buFontTx/>
              <a:buChar char="•"/>
            </a:pPr>
            <a:endParaRPr lang="en-US" altLang="ja-JP" sz="2400">
              <a:latin typeface="Calibri" pitchFamily="34" charset="0"/>
            </a:endParaRPr>
          </a:p>
          <a:p>
            <a:pPr marL="342900" indent="-342900">
              <a:buFontTx/>
              <a:buChar char="•"/>
            </a:pPr>
            <a:r>
              <a:rPr lang="en-US" altLang="ja-JP" sz="2400">
                <a:latin typeface="Calibri" pitchFamily="34" charset="0"/>
              </a:rPr>
              <a:t>The strict budgetary policy: </a:t>
            </a:r>
            <a:r>
              <a:rPr lang="en-US" altLang="ja-JP" sz="2400">
                <a:solidFill>
                  <a:srgbClr val="FF3300"/>
                </a:solidFill>
                <a:latin typeface="Calibri" pitchFamily="34" charset="0"/>
              </a:rPr>
              <a:t>no significant increase of expenditures</a:t>
            </a:r>
            <a:r>
              <a:rPr lang="en-US" altLang="ja-JP" sz="2400">
                <a:latin typeface="Calibri" pitchFamily="34" charset="0"/>
              </a:rPr>
              <a:t> even upon growth of budget incomes, focusing only on deficit-free budget</a:t>
            </a:r>
          </a:p>
          <a:p>
            <a:pPr marL="342900" indent="-342900">
              <a:buFontTx/>
              <a:buChar char="•"/>
            </a:pPr>
            <a:endParaRPr lang="en-US" altLang="ja-JP" sz="2400">
              <a:latin typeface="Calibri" pitchFamily="34" charset="0"/>
            </a:endParaRPr>
          </a:p>
          <a:p>
            <a:pPr marL="342900" indent="-342900">
              <a:buFontTx/>
              <a:buChar char="•"/>
            </a:pPr>
            <a:r>
              <a:rPr lang="en-US" altLang="ja-JP" sz="2400">
                <a:latin typeface="Calibri" pitchFamily="34" charset="0"/>
              </a:rPr>
              <a:t>The Government operates with sufficient financial resources to expand budget policy list of tasks and to include measures to accelerate economic growth: budget revenues exceeded 33% to GDP in 2017</a:t>
            </a:r>
          </a:p>
          <a:p>
            <a:pPr marL="342900" indent="-342900">
              <a:buFontTx/>
              <a:buChar char="•"/>
            </a:pPr>
            <a:endParaRPr lang="en-US" altLang="ja-JP" sz="2400">
              <a:latin typeface="Calibri" pitchFamily="34" charset="0"/>
            </a:endParaRPr>
          </a:p>
          <a:p>
            <a:pPr marL="342900" indent="-342900">
              <a:buFontTx/>
              <a:buChar char="•"/>
            </a:pPr>
            <a:r>
              <a:rPr lang="en-US" altLang="ja-JP" sz="2400">
                <a:latin typeface="Calibri" pitchFamily="34" charset="0"/>
              </a:rPr>
              <a:t>It’s necessary to use the whole range of modeling tools to estimate the budget policy effects (not only Treasury reports in terms of “revenues-expenditures-deficit”). </a:t>
            </a:r>
            <a:r>
              <a:rPr lang="en-US" altLang="ja-JP" sz="2400" b="1">
                <a:latin typeface="Calibri" pitchFamily="34" charset="0"/>
              </a:rPr>
              <a:t>Institutional Accounts are such kind of tool</a:t>
            </a:r>
            <a:r>
              <a:rPr lang="en-US" altLang="ja-JP" sz="2400">
                <a:latin typeface="Calibri" pitchFamily="34" charset="0"/>
              </a:rPr>
              <a:t> </a:t>
            </a:r>
            <a:endParaRPr lang="ru-RU" altLang="ja-JP" sz="240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idx="4294967295"/>
          </p:nvPr>
        </p:nvSpPr>
        <p:spPr/>
        <p:txBody>
          <a:bodyPr/>
          <a:lstStyle/>
          <a:p>
            <a:pPr eaLnBrk="1" hangingPunct="1"/>
            <a:r>
              <a:rPr lang="en-US" smtClean="0">
                <a:solidFill>
                  <a:schemeClr val="tx1"/>
                </a:solidFill>
              </a:rPr>
              <a:t>Institutional accounts: advantages and disadvantages</a:t>
            </a:r>
            <a:endParaRPr lang="ru-RU" smtClean="0">
              <a:solidFill>
                <a:schemeClr val="tx1"/>
              </a:solidFill>
            </a:endParaRPr>
          </a:p>
        </p:txBody>
      </p:sp>
      <p:sp>
        <p:nvSpPr>
          <p:cNvPr id="20482" name="Номер слайда 2"/>
          <p:cNvSpPr txBox="1">
            <a:spLocks noGrp="1"/>
          </p:cNvSpPr>
          <p:nvPr/>
        </p:nvSpPr>
        <p:spPr bwMode="auto">
          <a:xfrm>
            <a:off x="201613" y="277813"/>
            <a:ext cx="558800" cy="365125"/>
          </a:xfrm>
          <a:prstGeom prst="rect">
            <a:avLst/>
          </a:prstGeom>
          <a:noFill/>
          <a:ln w="9525">
            <a:noFill/>
            <a:miter lim="800000"/>
            <a:headEnd/>
            <a:tailEnd/>
          </a:ln>
        </p:spPr>
        <p:txBody>
          <a:bodyPr anchor="ctr"/>
          <a:lstStyle/>
          <a:p>
            <a:pPr algn="r"/>
            <a:fld id="{442D811A-96FF-4EE1-8984-49271255D468}" type="slidenum">
              <a:rPr lang="ru-RU">
                <a:solidFill>
                  <a:srgbClr val="0070C0"/>
                </a:solidFill>
                <a:latin typeface="Calibri" pitchFamily="34" charset="0"/>
              </a:rPr>
              <a:pPr algn="r"/>
              <a:t>4</a:t>
            </a:fld>
            <a:endParaRPr lang="ru-RU">
              <a:solidFill>
                <a:srgbClr val="0070C0"/>
              </a:solidFill>
              <a:latin typeface="Calibri" pitchFamily="34" charset="0"/>
            </a:endParaRPr>
          </a:p>
        </p:txBody>
      </p:sp>
      <p:sp>
        <p:nvSpPr>
          <p:cNvPr id="20483" name="Rectangle 92"/>
          <p:cNvSpPr>
            <a:spLocks noChangeArrowheads="1"/>
          </p:cNvSpPr>
          <p:nvPr/>
        </p:nvSpPr>
        <p:spPr bwMode="auto">
          <a:xfrm>
            <a:off x="292100" y="4133850"/>
            <a:ext cx="6683375" cy="2014538"/>
          </a:xfrm>
          <a:prstGeom prst="rect">
            <a:avLst/>
          </a:prstGeom>
          <a:noFill/>
          <a:ln w="9525">
            <a:noFill/>
            <a:miter lim="800000"/>
            <a:headEnd/>
            <a:tailEnd/>
          </a:ln>
        </p:spPr>
        <p:txBody>
          <a:bodyPr anchor="ctr">
            <a:spAutoFit/>
          </a:bodyPr>
          <a:lstStyle/>
          <a:p>
            <a:r>
              <a:rPr lang="en-US" altLang="ja-JP" u="sng">
                <a:latin typeface="Calibri" pitchFamily="34" charset="0"/>
              </a:rPr>
              <a:t>Advantages of Institutional Accounts applying</a:t>
            </a:r>
            <a:r>
              <a:rPr lang="en-US" altLang="ja-JP" b="1">
                <a:latin typeface="Calibri" pitchFamily="34" charset="0"/>
              </a:rPr>
              <a:t>:                                                       </a:t>
            </a:r>
          </a:p>
          <a:p>
            <a:endParaRPr lang="en-US" altLang="ja-JP" b="1">
              <a:latin typeface="Calibri" pitchFamily="34" charset="0"/>
            </a:endParaRPr>
          </a:p>
          <a:p>
            <a:pPr>
              <a:buFontTx/>
              <a:buChar char="•"/>
            </a:pPr>
            <a:r>
              <a:rPr lang="en-US" altLang="ja-JP">
                <a:latin typeface="Calibri" pitchFamily="34" charset="0"/>
              </a:rPr>
              <a:t> long data sets are available: 1995-2016,</a:t>
            </a:r>
          </a:p>
          <a:p>
            <a:pPr>
              <a:buFontTx/>
              <a:buChar char="•"/>
            </a:pPr>
            <a:r>
              <a:rPr lang="en-US" altLang="ja-JP">
                <a:latin typeface="Calibri" pitchFamily="34" charset="0"/>
              </a:rPr>
              <a:t> include budget and extra-budget operations for Governments sector,</a:t>
            </a:r>
          </a:p>
          <a:p>
            <a:pPr>
              <a:buFontTx/>
              <a:buChar char="•"/>
            </a:pPr>
            <a:r>
              <a:rPr lang="en-US" altLang="ja-JP">
                <a:latin typeface="Calibri" pitchFamily="34" charset="0"/>
              </a:rPr>
              <a:t> fully consistent with other accounts of SNA,</a:t>
            </a:r>
          </a:p>
          <a:p>
            <a:pPr>
              <a:buFontTx/>
              <a:buChar char="•"/>
            </a:pPr>
            <a:r>
              <a:rPr lang="en-US" altLang="ja-JP">
                <a:latin typeface="Calibri" pitchFamily="34" charset="0"/>
              </a:rPr>
              <a:t> include transfers in kind from Governments to Households </a:t>
            </a:r>
            <a:endParaRPr lang="ru-RU" altLang="ja-JP">
              <a:latin typeface="Calibri" pitchFamily="34" charset="0"/>
            </a:endParaRPr>
          </a:p>
        </p:txBody>
      </p:sp>
      <p:sp>
        <p:nvSpPr>
          <p:cNvPr id="20484" name="Rectangle 92"/>
          <p:cNvSpPr>
            <a:spLocks noChangeArrowheads="1"/>
          </p:cNvSpPr>
          <p:nvPr/>
        </p:nvSpPr>
        <p:spPr bwMode="auto">
          <a:xfrm>
            <a:off x="166688" y="1073150"/>
            <a:ext cx="11798300" cy="3082925"/>
          </a:xfrm>
          <a:prstGeom prst="rect">
            <a:avLst/>
          </a:prstGeom>
          <a:noFill/>
          <a:ln w="9525">
            <a:noFill/>
            <a:miter lim="800000"/>
            <a:headEnd/>
            <a:tailEnd/>
          </a:ln>
        </p:spPr>
        <p:txBody>
          <a:bodyPr anchor="ctr">
            <a:spAutoFit/>
          </a:bodyPr>
          <a:lstStyle/>
          <a:p>
            <a:pPr marL="342900" indent="-342900"/>
            <a:r>
              <a:rPr lang="en-US" altLang="ja-JP" b="1">
                <a:latin typeface="Calibri" pitchFamily="34" charset="0"/>
              </a:rPr>
              <a:t>“Institutional Accounts provide a complete picture of payments among</a:t>
            </a:r>
          </a:p>
          <a:p>
            <a:pPr marL="342900" indent="-342900">
              <a:buFontTx/>
              <a:buAutoNum type="arabicParenBoth"/>
            </a:pPr>
            <a:r>
              <a:rPr lang="en-US" altLang="ja-JP" b="1">
                <a:latin typeface="Calibri" pitchFamily="34" charset="0"/>
              </a:rPr>
              <a:t>enterprises,</a:t>
            </a:r>
          </a:p>
          <a:p>
            <a:pPr marL="342900" indent="-342900">
              <a:buFontTx/>
              <a:buAutoNum type="arabicParenBoth"/>
            </a:pPr>
            <a:r>
              <a:rPr lang="en-US" altLang="ja-JP" b="1">
                <a:latin typeface="Calibri" pitchFamily="34" charset="0"/>
              </a:rPr>
              <a:t>financial institutions,</a:t>
            </a:r>
          </a:p>
          <a:p>
            <a:pPr marL="342900" indent="-342900">
              <a:buFontTx/>
              <a:buAutoNum type="arabicParenBoth"/>
            </a:pPr>
            <a:r>
              <a:rPr lang="en-US" altLang="ja-JP" b="1">
                <a:latin typeface="Calibri" pitchFamily="34" charset="0"/>
              </a:rPr>
              <a:t>governments,</a:t>
            </a:r>
          </a:p>
          <a:p>
            <a:pPr marL="342900" indent="-342900">
              <a:buFontTx/>
              <a:buAutoNum type="arabicParenBoth"/>
            </a:pPr>
            <a:r>
              <a:rPr lang="en-US" altLang="ja-JP" b="1">
                <a:latin typeface="Calibri" pitchFamily="34" charset="0"/>
              </a:rPr>
              <a:t>households,</a:t>
            </a:r>
          </a:p>
          <a:p>
            <a:pPr marL="342900" indent="-342900">
              <a:buFontTx/>
              <a:buAutoNum type="arabicParenBoth"/>
            </a:pPr>
            <a:r>
              <a:rPr lang="en-US" altLang="ja-JP" b="1">
                <a:latin typeface="Calibri" pitchFamily="34" charset="0"/>
              </a:rPr>
              <a:t>the rest of the world.</a:t>
            </a:r>
          </a:p>
          <a:p>
            <a:pPr marL="342900" indent="-342900"/>
            <a:endParaRPr lang="en-US" altLang="ja-JP" b="1">
              <a:latin typeface="Calibri" pitchFamily="34" charset="0"/>
            </a:endParaRPr>
          </a:p>
          <a:p>
            <a:pPr marL="342900" indent="-342900"/>
            <a:r>
              <a:rPr lang="en-US" altLang="ja-JP" b="1">
                <a:latin typeface="Calibri" pitchFamily="34" charset="0"/>
              </a:rPr>
              <a:t>They begin from the value added by each institution and then show how – by payments of wages, social security contributions, taxes, dividends, interest, and transfers – that value-added changes hands and becomes the income of households and governments.”</a:t>
            </a:r>
          </a:p>
          <a:p>
            <a:pPr marL="342900" indent="-342900" algn="r"/>
            <a:r>
              <a:rPr lang="en-US" altLang="ja-JP" sz="1600" i="1">
                <a:latin typeface="Calibri" pitchFamily="34" charset="0"/>
              </a:rPr>
              <a:t>The Craft of Economic Modeling, part 2, chapter 13</a:t>
            </a:r>
            <a:endParaRPr lang="ru-RU" altLang="ja-JP" sz="1600" i="1">
              <a:latin typeface="Calibri" pitchFamily="34" charset="0"/>
            </a:endParaRPr>
          </a:p>
        </p:txBody>
      </p:sp>
      <p:sp>
        <p:nvSpPr>
          <p:cNvPr id="20485" name="Rectangle 92"/>
          <p:cNvSpPr>
            <a:spLocks noChangeArrowheads="1"/>
          </p:cNvSpPr>
          <p:nvPr/>
        </p:nvSpPr>
        <p:spPr bwMode="auto">
          <a:xfrm>
            <a:off x="7158038" y="4260850"/>
            <a:ext cx="4759325" cy="1739900"/>
          </a:xfrm>
          <a:prstGeom prst="rect">
            <a:avLst/>
          </a:prstGeom>
          <a:noFill/>
          <a:ln w="9525">
            <a:noFill/>
            <a:miter lim="800000"/>
            <a:headEnd/>
            <a:tailEnd/>
          </a:ln>
        </p:spPr>
        <p:txBody>
          <a:bodyPr anchor="ctr">
            <a:spAutoFit/>
          </a:bodyPr>
          <a:lstStyle/>
          <a:p>
            <a:r>
              <a:rPr lang="en-US" altLang="ja-JP" u="sng">
                <a:latin typeface="Calibri" pitchFamily="34" charset="0"/>
              </a:rPr>
              <a:t>Disadvantages</a:t>
            </a:r>
            <a:r>
              <a:rPr lang="en-US" altLang="ja-JP" b="1">
                <a:latin typeface="Calibri" pitchFamily="34" charset="0"/>
              </a:rPr>
              <a:t>:                                                       </a:t>
            </a:r>
          </a:p>
          <a:p>
            <a:endParaRPr lang="en-US" altLang="ja-JP" b="1">
              <a:latin typeface="Calibri" pitchFamily="34" charset="0"/>
            </a:endParaRPr>
          </a:p>
          <a:p>
            <a:pPr>
              <a:buFontTx/>
              <a:buChar char="•"/>
            </a:pPr>
            <a:r>
              <a:rPr lang="en-US" altLang="ja-JP">
                <a:latin typeface="Calibri" pitchFamily="34" charset="0"/>
              </a:rPr>
              <a:t> Published with delay of 2 years,</a:t>
            </a:r>
          </a:p>
          <a:p>
            <a:pPr>
              <a:buFontTx/>
              <a:buChar char="•"/>
            </a:pPr>
            <a:r>
              <a:rPr lang="en-US" altLang="ja-JP">
                <a:latin typeface="Calibri" pitchFamily="34" charset="0"/>
              </a:rPr>
              <a:t> brief comments of Federal State Statistics Service are inadequate for understanding how they work  </a:t>
            </a:r>
            <a:endParaRPr lang="ru-RU" altLang="ja-JP">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idx="4294967295"/>
          </p:nvPr>
        </p:nvSpPr>
        <p:spPr>
          <a:xfrm>
            <a:off x="935038" y="0"/>
            <a:ext cx="9952037" cy="990600"/>
          </a:xfrm>
        </p:spPr>
        <p:txBody>
          <a:bodyPr/>
          <a:lstStyle/>
          <a:p>
            <a:pPr eaLnBrk="1" hangingPunct="1"/>
            <a:r>
              <a:rPr lang="en-US" smtClean="0">
                <a:solidFill>
                  <a:schemeClr val="tx1"/>
                </a:solidFill>
              </a:rPr>
              <a:t>Estimation of Institutional Accounts (“Governments” Institution) using the information on budget’s execution for 2017 – slide 1</a:t>
            </a:r>
            <a:endParaRPr lang="ru-RU" smtClean="0">
              <a:solidFill>
                <a:schemeClr val="tx1"/>
              </a:solidFill>
            </a:endParaRPr>
          </a:p>
        </p:txBody>
      </p:sp>
      <p:sp>
        <p:nvSpPr>
          <p:cNvPr id="22530"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1B940C2B-A976-4DFD-BC94-90C7CD0F90C7}" type="slidenum">
              <a:rPr lang="ru-RU">
                <a:solidFill>
                  <a:srgbClr val="0070C0"/>
                </a:solidFill>
                <a:latin typeface="Calibri" pitchFamily="34" charset="0"/>
              </a:rPr>
              <a:pPr algn="r"/>
              <a:t>5</a:t>
            </a:fld>
            <a:endParaRPr lang="ru-RU">
              <a:solidFill>
                <a:srgbClr val="0070C0"/>
              </a:solidFill>
              <a:latin typeface="Calibri" pitchFamily="34" charset="0"/>
            </a:endParaRPr>
          </a:p>
        </p:txBody>
      </p:sp>
      <p:graphicFrame>
        <p:nvGraphicFramePr>
          <p:cNvPr id="21248" name="Group 768"/>
          <p:cNvGraphicFramePr>
            <a:graphicFrameLocks noGrp="1"/>
          </p:cNvGraphicFramePr>
          <p:nvPr/>
        </p:nvGraphicFramePr>
        <p:xfrm>
          <a:off x="427038" y="1287463"/>
          <a:ext cx="11307762" cy="4279900"/>
        </p:xfrm>
        <a:graphic>
          <a:graphicData uri="http://schemas.openxmlformats.org/drawingml/2006/table">
            <a:tbl>
              <a:tblPr/>
              <a:tblGrid>
                <a:gridCol w="630237"/>
                <a:gridCol w="4837113"/>
                <a:gridCol w="450850"/>
                <a:gridCol w="5389562"/>
              </a:tblGrid>
              <a:tr h="301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Institutional Accounts</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Budget and Interindustry Indicators</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Gross value-added</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va(41) + va(42) + va(43)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Wages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wages(41) + wages(42) + wages(43)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Net taxes on production paid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not estimated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Net taxes on production received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property tax</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Taxes on products received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VAT + excises + export and import duties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6</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Gross primary income</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+ 2 + 3 + 4 + 5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Using-up of fixed capital</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not estimated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Net Primary Income</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6 + 7</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Property incomes paid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expenditures for state and municipal debt service</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Property incomes received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revenues from state and municipal property + regular payments for natural resources usage</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Net Institutional Income</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8 + 9 + 10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98" name="Rectangle 744"/>
          <p:cNvSpPr>
            <a:spLocks noChangeArrowheads="1"/>
          </p:cNvSpPr>
          <p:nvPr/>
        </p:nvSpPr>
        <p:spPr bwMode="auto">
          <a:xfrm>
            <a:off x="617538" y="5556250"/>
            <a:ext cx="10945812" cy="517525"/>
          </a:xfrm>
          <a:prstGeom prst="rect">
            <a:avLst/>
          </a:prstGeom>
          <a:noFill/>
          <a:ln w="9525">
            <a:noFill/>
            <a:miter lim="800000"/>
            <a:headEnd/>
            <a:tailEnd/>
          </a:ln>
        </p:spPr>
        <p:txBody>
          <a:bodyPr anchor="ctr">
            <a:spAutoFit/>
          </a:bodyPr>
          <a:lstStyle/>
          <a:p>
            <a:r>
              <a:rPr lang="ru-RU" sz="1400">
                <a:latin typeface="Times New Roman" pitchFamily="18" charset="0"/>
              </a:rPr>
              <a:t>*va (41) – value-added of Education sector, va(42) – value-added of Public Health sector, va(43) – value-added of Government sector from OKVED interindustry balances; similarly for the “wages” parameters.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idx="4294967295"/>
          </p:nvPr>
        </p:nvSpPr>
        <p:spPr>
          <a:xfrm>
            <a:off x="935038" y="0"/>
            <a:ext cx="9952037" cy="990600"/>
          </a:xfrm>
        </p:spPr>
        <p:txBody>
          <a:bodyPr/>
          <a:lstStyle/>
          <a:p>
            <a:pPr eaLnBrk="1" hangingPunct="1"/>
            <a:r>
              <a:rPr lang="en-US" smtClean="0">
                <a:solidFill>
                  <a:schemeClr val="tx1"/>
                </a:solidFill>
              </a:rPr>
              <a:t>Estimation of Institutional Accounts (“Governments” Institution) using the information on budget’s execution for 2017 – slide 2</a:t>
            </a:r>
            <a:endParaRPr lang="ru-RU" smtClean="0">
              <a:solidFill>
                <a:schemeClr val="tx1"/>
              </a:solidFill>
            </a:endParaRPr>
          </a:p>
        </p:txBody>
      </p:sp>
      <p:sp>
        <p:nvSpPr>
          <p:cNvPr id="24578"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A9252FE4-B611-43CC-8CE0-D38B60BFD351}" type="slidenum">
              <a:rPr lang="ru-RU">
                <a:solidFill>
                  <a:srgbClr val="0070C0"/>
                </a:solidFill>
                <a:latin typeface="Calibri" pitchFamily="34" charset="0"/>
              </a:rPr>
              <a:pPr algn="r"/>
              <a:t>6</a:t>
            </a:fld>
            <a:endParaRPr lang="ru-RU">
              <a:solidFill>
                <a:srgbClr val="0070C0"/>
              </a:solidFill>
              <a:latin typeface="Calibri" pitchFamily="34" charset="0"/>
            </a:endParaRPr>
          </a:p>
        </p:txBody>
      </p:sp>
      <p:graphicFrame>
        <p:nvGraphicFramePr>
          <p:cNvPr id="22594" name="Group 66"/>
          <p:cNvGraphicFramePr>
            <a:graphicFrameLocks noGrp="1"/>
          </p:cNvGraphicFramePr>
          <p:nvPr/>
        </p:nvGraphicFramePr>
        <p:xfrm>
          <a:off x="427038" y="1287463"/>
          <a:ext cx="11307762" cy="4200525"/>
        </p:xfrm>
        <a:graphic>
          <a:graphicData uri="http://schemas.openxmlformats.org/drawingml/2006/table">
            <a:tbl>
              <a:tblPr/>
              <a:tblGrid>
                <a:gridCol w="630237"/>
                <a:gridCol w="4837113"/>
                <a:gridCol w="450850"/>
                <a:gridCol w="5389562"/>
              </a:tblGrid>
              <a:tr h="301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Arial" charset="0"/>
                        </a:rPr>
                        <a:t>Institutional Accounts</a:t>
                      </a:r>
                      <a:endParaRPr kumimoji="0" lang="ru-RU" sz="1600" b="1"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cs typeface="Arial" charset="0"/>
                        </a:rPr>
                        <a:t>Budget and Interindustry Indicators</a:t>
                      </a:r>
                      <a:endParaRPr kumimoji="0" lang="ru-RU" sz="1600" b="1"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12</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Income and Property Taxes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company profit tax + personal income tax + aggregate income tax</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13</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Payments to Social Security</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social insurance contributions </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13</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Social benefits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expenditures for social policy + financing of pensions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15</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Other current transfers paid</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not estimated</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16</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Other current transfers received</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not estimated</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17</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Arial" charset="0"/>
                        </a:rPr>
                        <a:t>Net Disposable Income</a:t>
                      </a:r>
                      <a:endParaRPr kumimoji="0" lang="ru-RU" sz="16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11 + 12 + 13 + 14 + 15 + 16</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18</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Government Puschases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budget expenditures – transfers – interest expenditures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19</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Arial" charset="0"/>
                        </a:rPr>
                        <a:t>Net Saving</a:t>
                      </a:r>
                      <a:endParaRPr kumimoji="0" lang="ru-RU" sz="16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17 + 18</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20</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Arial" charset="0"/>
                        </a:rPr>
                        <a:t>Gross Saving</a:t>
                      </a:r>
                      <a:endParaRPr kumimoji="0" lang="ru-RU" sz="16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17 - 7</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21</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Transfers in kind to households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Arial" charset="0"/>
                        </a:rPr>
                        <a:t>budget expenditures for education, public health and other personal services</a:t>
                      </a:r>
                      <a:endParaRPr kumimoji="0" lang="ru-RU"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idx="4294967295"/>
          </p:nvPr>
        </p:nvSpPr>
        <p:spPr/>
        <p:txBody>
          <a:bodyPr/>
          <a:lstStyle/>
          <a:p>
            <a:r>
              <a:rPr lang="en-US" smtClean="0">
                <a:solidFill>
                  <a:schemeClr val="tx1"/>
                </a:solidFill>
              </a:rPr>
              <a:t>Estimation of Institutional Accounts (“Governments” Institution) using the information on budget’s execution in G7 - results</a:t>
            </a:r>
            <a:endParaRPr lang="ru-RU" smtClean="0">
              <a:solidFill>
                <a:schemeClr val="tx1"/>
              </a:solidFill>
            </a:endParaRPr>
          </a:p>
        </p:txBody>
      </p:sp>
      <p:sp>
        <p:nvSpPr>
          <p:cNvPr id="26626" name="Номер слайда 2"/>
          <p:cNvSpPr txBox="1">
            <a:spLocks noGrp="1"/>
          </p:cNvSpPr>
          <p:nvPr/>
        </p:nvSpPr>
        <p:spPr bwMode="auto">
          <a:xfrm>
            <a:off x="207963" y="312738"/>
            <a:ext cx="557212" cy="365125"/>
          </a:xfrm>
          <a:prstGeom prst="rect">
            <a:avLst/>
          </a:prstGeom>
          <a:noFill/>
          <a:ln w="9525">
            <a:noFill/>
            <a:miter lim="800000"/>
            <a:headEnd/>
            <a:tailEnd/>
          </a:ln>
        </p:spPr>
        <p:txBody>
          <a:bodyPr anchor="ctr"/>
          <a:lstStyle/>
          <a:p>
            <a:pPr algn="ctr"/>
            <a:fld id="{4313BF9F-772A-4ED7-8DF6-57E8C88C2FD7}" type="slidenum">
              <a:rPr lang="ru-RU">
                <a:solidFill>
                  <a:srgbClr val="0070C0"/>
                </a:solidFill>
                <a:latin typeface="Calibri" pitchFamily="34" charset="0"/>
              </a:rPr>
              <a:pPr algn="ctr"/>
              <a:t>7</a:t>
            </a:fld>
            <a:endParaRPr lang="ru-RU">
              <a:solidFill>
                <a:srgbClr val="0070C0"/>
              </a:solidFill>
              <a:latin typeface="Calibri" pitchFamily="34" charset="0"/>
            </a:endParaRPr>
          </a:p>
        </p:txBody>
      </p:sp>
      <p:pic>
        <p:nvPicPr>
          <p:cNvPr id="26627" name="Picture 41" descr="wages"/>
          <p:cNvPicPr>
            <a:picLocks noChangeAspect="1" noChangeArrowheads="1"/>
          </p:cNvPicPr>
          <p:nvPr/>
        </p:nvPicPr>
        <p:blipFill>
          <a:blip r:embed="rId2"/>
          <a:srcRect/>
          <a:stretch>
            <a:fillRect/>
          </a:stretch>
        </p:blipFill>
        <p:spPr bwMode="auto">
          <a:xfrm>
            <a:off x="212725" y="1152525"/>
            <a:ext cx="3419475" cy="2570163"/>
          </a:xfrm>
          <a:prstGeom prst="rect">
            <a:avLst/>
          </a:prstGeom>
          <a:noFill/>
          <a:ln w="9525">
            <a:noFill/>
            <a:miter lim="800000"/>
            <a:headEnd/>
            <a:tailEnd/>
          </a:ln>
        </p:spPr>
      </p:pic>
      <p:pic>
        <p:nvPicPr>
          <p:cNvPr id="26628" name="Picture 43" descr="vatG"/>
          <p:cNvPicPr>
            <a:picLocks noChangeAspect="1" noChangeArrowheads="1"/>
          </p:cNvPicPr>
          <p:nvPr/>
        </p:nvPicPr>
        <p:blipFill>
          <a:blip r:embed="rId3"/>
          <a:srcRect/>
          <a:stretch>
            <a:fillRect/>
          </a:stretch>
        </p:blipFill>
        <p:spPr bwMode="auto">
          <a:xfrm>
            <a:off x="8139113" y="1177925"/>
            <a:ext cx="3441700" cy="2587625"/>
          </a:xfrm>
          <a:prstGeom prst="rect">
            <a:avLst/>
          </a:prstGeom>
          <a:noFill/>
          <a:ln w="9525">
            <a:noFill/>
            <a:miter lim="800000"/>
            <a:headEnd/>
            <a:tailEnd/>
          </a:ln>
        </p:spPr>
      </p:pic>
      <p:pic>
        <p:nvPicPr>
          <p:cNvPr id="26629" name="Picture 44" descr="pincpG"/>
          <p:cNvPicPr>
            <a:picLocks noChangeAspect="1" noChangeArrowheads="1"/>
          </p:cNvPicPr>
          <p:nvPr/>
        </p:nvPicPr>
        <p:blipFill>
          <a:blip r:embed="rId4"/>
          <a:srcRect/>
          <a:stretch>
            <a:fillRect/>
          </a:stretch>
        </p:blipFill>
        <p:spPr bwMode="auto">
          <a:xfrm>
            <a:off x="187325" y="3540125"/>
            <a:ext cx="3419475" cy="2570163"/>
          </a:xfrm>
          <a:prstGeom prst="rect">
            <a:avLst/>
          </a:prstGeom>
          <a:noFill/>
          <a:ln w="9525">
            <a:noFill/>
            <a:miter lim="800000"/>
            <a:headEnd/>
            <a:tailEnd/>
          </a:ln>
        </p:spPr>
      </p:pic>
      <p:pic>
        <p:nvPicPr>
          <p:cNvPr id="26630" name="Picture 46" descr="iptxG"/>
          <p:cNvPicPr>
            <a:picLocks noChangeAspect="1" noChangeArrowheads="1"/>
          </p:cNvPicPr>
          <p:nvPr/>
        </p:nvPicPr>
        <p:blipFill>
          <a:blip r:embed="rId5"/>
          <a:srcRect/>
          <a:stretch>
            <a:fillRect/>
          </a:stretch>
        </p:blipFill>
        <p:spPr bwMode="auto">
          <a:xfrm>
            <a:off x="8150225" y="3552825"/>
            <a:ext cx="3419475" cy="2570163"/>
          </a:xfrm>
          <a:prstGeom prst="rect">
            <a:avLst/>
          </a:prstGeom>
          <a:noFill/>
          <a:ln w="9525">
            <a:noFill/>
            <a:miter lim="800000"/>
            <a:headEnd/>
            <a:tailEnd/>
          </a:ln>
        </p:spPr>
      </p:pic>
      <p:pic>
        <p:nvPicPr>
          <p:cNvPr id="26631" name="Picture 47" descr="sitxG"/>
          <p:cNvPicPr>
            <a:picLocks noChangeAspect="1" noChangeArrowheads="1"/>
          </p:cNvPicPr>
          <p:nvPr/>
        </p:nvPicPr>
        <p:blipFill>
          <a:blip r:embed="rId6"/>
          <a:srcRect/>
          <a:stretch>
            <a:fillRect/>
          </a:stretch>
        </p:blipFill>
        <p:spPr bwMode="auto">
          <a:xfrm>
            <a:off x="4238625" y="1165225"/>
            <a:ext cx="3419475" cy="2570163"/>
          </a:xfrm>
          <a:prstGeom prst="rect">
            <a:avLst/>
          </a:prstGeom>
          <a:noFill/>
          <a:ln w="9525">
            <a:noFill/>
            <a:miter lim="800000"/>
            <a:headEnd/>
            <a:tailEnd/>
          </a:ln>
        </p:spPr>
      </p:pic>
      <p:pic>
        <p:nvPicPr>
          <p:cNvPr id="26632" name="Picture 48" descr="trnatG"/>
          <p:cNvPicPr>
            <a:picLocks noChangeAspect="1" noChangeArrowheads="1"/>
          </p:cNvPicPr>
          <p:nvPr/>
        </p:nvPicPr>
        <p:blipFill>
          <a:blip r:embed="rId7"/>
          <a:srcRect/>
          <a:stretch>
            <a:fillRect/>
          </a:stretch>
        </p:blipFill>
        <p:spPr bwMode="auto">
          <a:xfrm>
            <a:off x="4289425" y="3575050"/>
            <a:ext cx="3387725" cy="25463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idx="4294967295"/>
          </p:nvPr>
        </p:nvSpPr>
        <p:spPr>
          <a:xfrm>
            <a:off x="935038" y="0"/>
            <a:ext cx="9952037" cy="990600"/>
          </a:xfrm>
        </p:spPr>
        <p:txBody>
          <a:bodyPr/>
          <a:lstStyle/>
          <a:p>
            <a:pPr eaLnBrk="1" hangingPunct="1"/>
            <a:r>
              <a:rPr lang="en-US" smtClean="0">
                <a:solidFill>
                  <a:schemeClr val="tx1"/>
                </a:solidFill>
              </a:rPr>
              <a:t>Source and Use of funds for “Governments” Institution (% to the total) </a:t>
            </a:r>
            <a:endParaRPr lang="ru-RU" smtClean="0">
              <a:solidFill>
                <a:schemeClr val="tx1"/>
              </a:solidFill>
            </a:endParaRPr>
          </a:p>
        </p:txBody>
      </p:sp>
      <p:sp>
        <p:nvSpPr>
          <p:cNvPr id="27650"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FE8F789B-CAD1-453A-8EFF-1234C6D5AB47}" type="slidenum">
              <a:rPr lang="ru-RU">
                <a:solidFill>
                  <a:srgbClr val="0070C0"/>
                </a:solidFill>
                <a:latin typeface="Calibri" pitchFamily="34" charset="0"/>
              </a:rPr>
              <a:pPr algn="r"/>
              <a:t>8</a:t>
            </a:fld>
            <a:endParaRPr lang="ru-RU">
              <a:solidFill>
                <a:srgbClr val="0070C0"/>
              </a:solidFill>
              <a:latin typeface="Calibri" pitchFamily="34" charset="0"/>
            </a:endParaRPr>
          </a:p>
        </p:txBody>
      </p:sp>
      <p:graphicFrame>
        <p:nvGraphicFramePr>
          <p:cNvPr id="43177" name="Group 169"/>
          <p:cNvGraphicFramePr>
            <a:graphicFrameLocks noGrp="1"/>
          </p:cNvGraphicFramePr>
          <p:nvPr/>
        </p:nvGraphicFramePr>
        <p:xfrm>
          <a:off x="1600200" y="1135063"/>
          <a:ext cx="8877300" cy="5092700"/>
        </p:xfrm>
        <a:graphic>
          <a:graphicData uri="http://schemas.openxmlformats.org/drawingml/2006/table">
            <a:tbl>
              <a:tblPr/>
              <a:tblGrid>
                <a:gridCol w="4279900"/>
                <a:gridCol w="825500"/>
                <a:gridCol w="952500"/>
                <a:gridCol w="952500"/>
                <a:gridCol w="952500"/>
                <a:gridCol w="914400"/>
              </a:tblGrid>
              <a:tr h="3016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1995</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2000</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2005</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2010</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2016</a:t>
                      </a:r>
                      <a:endParaRPr kumimoji="0" lang="ru-RU" sz="16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Sources, including:</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100</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100</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Gross Value Added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30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including gross profit</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Net taxes and social contributions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74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60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Net property incomes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Others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Use, including:</a:t>
                      </a:r>
                      <a:r>
                        <a:rPr kumimoji="0" lang="en-US" sz="1600" b="0" i="0" u="none" strike="noStrike" cap="none" normalizeH="0" baseline="0" smtClean="0">
                          <a:ln>
                            <a:noFill/>
                          </a:ln>
                          <a:solidFill>
                            <a:schemeClr val="tx1"/>
                          </a:solidFill>
                          <a:effectLst/>
                          <a:latin typeface="Times New Roman" pitchFamily="18" charset="0"/>
                        </a:rPr>
                        <a:t> </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100</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100</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Wages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22</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Social Benefits </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22</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Transfers in kind</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16</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Government purchases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22</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Investment</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     Others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6</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Savings (% to total sources)</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-1</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22</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13</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-4</a:t>
                      </a:r>
                      <a:endParaRPr kumimoji="0" lang="ru-RU"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idx="4294967295"/>
          </p:nvPr>
        </p:nvSpPr>
        <p:spPr>
          <a:xfrm>
            <a:off x="935038" y="0"/>
            <a:ext cx="9952037" cy="990600"/>
          </a:xfrm>
        </p:spPr>
        <p:txBody>
          <a:bodyPr/>
          <a:lstStyle/>
          <a:p>
            <a:pPr eaLnBrk="1" hangingPunct="1"/>
            <a:r>
              <a:rPr lang="en-US" altLang="ja-JP" smtClean="0">
                <a:ea typeface="MS PGothic" pitchFamily="34" charset="-128"/>
              </a:rPr>
              <a:t>Indicators of production and use of gross value added for Education and Public Health in</a:t>
            </a:r>
            <a:r>
              <a:rPr lang="ru-RU" altLang="ja-JP" smtClean="0"/>
              <a:t> 2015 </a:t>
            </a:r>
            <a:endParaRPr lang="ru-RU" smtClean="0"/>
          </a:p>
        </p:txBody>
      </p:sp>
      <p:sp>
        <p:nvSpPr>
          <p:cNvPr id="29698" name="Номер слайда 2"/>
          <p:cNvSpPr txBox="1">
            <a:spLocks noGrp="1"/>
          </p:cNvSpPr>
          <p:nvPr/>
        </p:nvSpPr>
        <p:spPr bwMode="auto">
          <a:xfrm>
            <a:off x="179388" y="334963"/>
            <a:ext cx="558800" cy="365125"/>
          </a:xfrm>
          <a:prstGeom prst="rect">
            <a:avLst/>
          </a:prstGeom>
          <a:noFill/>
          <a:ln w="9525">
            <a:noFill/>
            <a:miter lim="800000"/>
            <a:headEnd/>
            <a:tailEnd/>
          </a:ln>
        </p:spPr>
        <p:txBody>
          <a:bodyPr anchor="ctr"/>
          <a:lstStyle/>
          <a:p>
            <a:pPr algn="r"/>
            <a:fld id="{1E6BBEA9-823C-43FB-9A2C-E7FE12AFC3B4}" type="slidenum">
              <a:rPr lang="ru-RU">
                <a:solidFill>
                  <a:srgbClr val="0070C0"/>
                </a:solidFill>
                <a:latin typeface="Calibri" pitchFamily="34" charset="0"/>
              </a:rPr>
              <a:pPr algn="r"/>
              <a:t>9</a:t>
            </a:fld>
            <a:endParaRPr lang="ru-RU">
              <a:solidFill>
                <a:srgbClr val="0070C0"/>
              </a:solidFill>
              <a:latin typeface="Calibri" pitchFamily="34" charset="0"/>
            </a:endParaRPr>
          </a:p>
        </p:txBody>
      </p:sp>
      <p:graphicFrame>
        <p:nvGraphicFramePr>
          <p:cNvPr id="27764" name="Group 116"/>
          <p:cNvGraphicFramePr>
            <a:graphicFrameLocks noGrp="1"/>
          </p:cNvGraphicFramePr>
          <p:nvPr/>
        </p:nvGraphicFramePr>
        <p:xfrm>
          <a:off x="609600" y="1270000"/>
          <a:ext cx="11074400" cy="2573338"/>
        </p:xfrm>
        <a:graphic>
          <a:graphicData uri="http://schemas.openxmlformats.org/drawingml/2006/table">
            <a:tbl>
              <a:tblPr/>
              <a:tblGrid>
                <a:gridCol w="4978400"/>
                <a:gridCol w="1562100"/>
                <a:gridCol w="1498600"/>
                <a:gridCol w="1485900"/>
                <a:gridCol w="1549400"/>
              </a:tblGrid>
              <a:tr h="36671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Education</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Public Health</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357188">
                <a:tc vMerge="1">
                  <a:txBody>
                    <a:bodyPr/>
                    <a:lstStyle/>
                    <a:p>
                      <a:endParaRPr lang="ru-RU"/>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Budget entities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Private entities </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Budget entities</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Private entities </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Intermediate consumption to gross output ratio</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0.19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0.39</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0.34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0.48</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Wages to gross output ratio</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0.76</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0.44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0.64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0.37</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Gross profit to gross output ratio</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0.03</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0.17</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0.01</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0.15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Gross profit to intermediate consumption ratio</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0.15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0.45</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0.04</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0.32</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Wages per employee, rub./month</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26700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59100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51700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30000</a:t>
                      </a: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46" name="Rectangle 50"/>
          <p:cNvSpPr>
            <a:spLocks noChangeArrowheads="1"/>
          </p:cNvSpPr>
          <p:nvPr/>
        </p:nvSpPr>
        <p:spPr bwMode="auto">
          <a:xfrm>
            <a:off x="365125" y="3924300"/>
            <a:ext cx="11576050" cy="2289175"/>
          </a:xfrm>
          <a:prstGeom prst="rect">
            <a:avLst/>
          </a:prstGeom>
          <a:noFill/>
          <a:ln w="9525">
            <a:noFill/>
            <a:miter lim="800000"/>
            <a:headEnd/>
            <a:tailEnd/>
          </a:ln>
        </p:spPr>
        <p:txBody>
          <a:bodyPr anchor="ctr">
            <a:spAutoFit/>
          </a:bodyPr>
          <a:lstStyle/>
          <a:p>
            <a:r>
              <a:rPr lang="en-US" altLang="ja-JP">
                <a:ea typeface="MS PGothic" pitchFamily="34" charset="-128"/>
              </a:rPr>
              <a:t>For the output of 1 Rouble, the public sector will expend </a:t>
            </a:r>
            <a:r>
              <a:rPr lang="en-US" altLang="ja-JP">
                <a:solidFill>
                  <a:srgbClr val="FF3300"/>
                </a:solidFill>
                <a:ea typeface="MS PGothic" pitchFamily="34" charset="-128"/>
              </a:rPr>
              <a:t>1.5-2 times less</a:t>
            </a:r>
            <a:r>
              <a:rPr lang="en-US" altLang="ja-JP">
                <a:ea typeface="MS PGothic" pitchFamily="34" charset="-128"/>
              </a:rPr>
              <a:t> intermediate expenditures (see Line 1).</a:t>
            </a:r>
          </a:p>
          <a:p>
            <a:endParaRPr lang="en-US" altLang="ja-JP">
              <a:ea typeface="MS PGothic" pitchFamily="34" charset="-128"/>
            </a:endParaRPr>
          </a:p>
          <a:p>
            <a:r>
              <a:rPr lang="en-US" altLang="ja-JP">
                <a:ea typeface="MS PGothic" pitchFamily="34" charset="-128"/>
              </a:rPr>
              <a:t>The average level of expenditures per one employee in state educational institution is </a:t>
            </a:r>
            <a:r>
              <a:rPr lang="en-US" altLang="ja-JP">
                <a:solidFill>
                  <a:srgbClr val="FF3300"/>
                </a:solidFill>
                <a:ea typeface="MS PGothic" pitchFamily="34" charset="-128"/>
              </a:rPr>
              <a:t>twice lower</a:t>
            </a:r>
            <a:r>
              <a:rPr lang="en-US" altLang="ja-JP">
                <a:ea typeface="MS PGothic" pitchFamily="34" charset="-128"/>
              </a:rPr>
              <a:t> than in commercial segment, whereas the situation with healthcare is absolutely the opposite (see the last line).</a:t>
            </a:r>
          </a:p>
          <a:p>
            <a:endParaRPr lang="en-US" altLang="ja-JP">
              <a:ea typeface="MS PGothic" pitchFamily="34" charset="-128"/>
            </a:endParaRPr>
          </a:p>
          <a:p>
            <a:r>
              <a:rPr lang="en-US" altLang="ja-JP">
                <a:ea typeface="MS PGothic" pitchFamily="34" charset="-128"/>
              </a:rPr>
              <a:t>Thus, both educational and medical budget organizations have the opportunity to get a win against commercial enterprises due to a lower level of intermediate consumption, and less unit labor costs is an additional advantage for educational services</a:t>
            </a:r>
            <a:r>
              <a:rPr lang="ru-RU" altLang="ja-JP"/>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14666</TotalTime>
  <Words>1449</Words>
  <Application>Microsoft Office PowerPoint</Application>
  <PresentationFormat>Custom</PresentationFormat>
  <Paragraphs>376</Paragraphs>
  <Slides>16</Slides>
  <Notes>12</Notes>
  <HiddenSlides>0</HiddenSlides>
  <MMClips>0</MMClips>
  <ScaleCrop>false</ScaleCrop>
  <HeadingPairs>
    <vt:vector size="8" baseType="variant">
      <vt:variant>
        <vt:lpstr>Использованные шрифты</vt:lpstr>
      </vt:variant>
      <vt:variant>
        <vt:i4>7</vt:i4>
      </vt:variant>
      <vt:variant>
        <vt:lpstr>Шаблон оформления</vt:lpstr>
      </vt:variant>
      <vt:variant>
        <vt:i4>7</vt:i4>
      </vt:variant>
      <vt:variant>
        <vt:lpstr>Внедренные серверы OLE</vt:lpstr>
      </vt:variant>
      <vt:variant>
        <vt:i4>1</vt:i4>
      </vt:variant>
      <vt:variant>
        <vt:lpstr>Заголовки слайдов</vt:lpstr>
      </vt:variant>
      <vt:variant>
        <vt:i4>16</vt:i4>
      </vt:variant>
    </vt:vector>
  </HeadingPairs>
  <TitlesOfParts>
    <vt:vector size="31" baseType="lpstr">
      <vt:lpstr>Arial</vt:lpstr>
      <vt:lpstr>Calibri</vt:lpstr>
      <vt:lpstr>Myriad Pro</vt:lpstr>
      <vt:lpstr>メイリオ</vt:lpstr>
      <vt:lpstr>MS PGothic</vt:lpstr>
      <vt:lpstr>Times New Roman</vt:lpstr>
      <vt:lpstr>Courier New</vt:lpstr>
      <vt:lpstr>Default Design</vt:lpstr>
      <vt:lpstr>Default Design</vt:lpstr>
      <vt:lpstr>Default Design</vt:lpstr>
      <vt:lpstr>Default Design</vt:lpstr>
      <vt:lpstr>Default Design</vt:lpstr>
      <vt:lpstr>Default Design</vt:lpstr>
      <vt:lpstr>Default Design</vt:lpstr>
      <vt:lpstr>Диаграмма</vt:lpstr>
      <vt:lpstr>Слайд 1</vt:lpstr>
      <vt:lpstr>Current progress in RIM</vt:lpstr>
      <vt:lpstr>Institutional Accounts Applying: Motivation</vt:lpstr>
      <vt:lpstr>Institutional accounts: advantages and disadvantages</vt:lpstr>
      <vt:lpstr>Estimation of Institutional Accounts (“Governments” Institution) using the information on budget’s execution for 2017 – slide 1</vt:lpstr>
      <vt:lpstr>Estimation of Institutional Accounts (“Governments” Institution) using the information on budget’s execution for 2017 – slide 2</vt:lpstr>
      <vt:lpstr>Estimation of Institutional Accounts (“Governments” Institution) using the information on budget’s execution in G7 - results</vt:lpstr>
      <vt:lpstr>Source and Use of funds for “Governments” Institution (% to the total) </vt:lpstr>
      <vt:lpstr>Indicators of production and use of gross value added for Education and Public Health in 2015 </vt:lpstr>
      <vt:lpstr>Flows of income redistribution with participation of “Governments” Institution </vt:lpstr>
      <vt:lpstr>Слайд 11</vt:lpstr>
      <vt:lpstr>Слайд 12</vt:lpstr>
      <vt:lpstr>Слайд 13</vt:lpstr>
      <vt:lpstr>Forecast results </vt:lpstr>
      <vt:lpstr>Conclusions </vt:lpstr>
      <vt:lpstr>                </vt:lpstr>
    </vt:vector>
  </TitlesOfParts>
  <Company>RAN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Колпаков</dc:creator>
  <cp:lastModifiedBy>Ксения</cp:lastModifiedBy>
  <cp:revision>1245</cp:revision>
  <cp:lastPrinted>2017-06-21T12:28:47Z</cp:lastPrinted>
  <dcterms:created xsi:type="dcterms:W3CDTF">2008-12-05T15:16:49Z</dcterms:created>
  <dcterms:modified xsi:type="dcterms:W3CDTF">2018-08-28T12:31:25Z</dcterms:modified>
</cp:coreProperties>
</file>