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4.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5.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7.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8.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19.xml" ContentType="application/vnd.openxmlformats-officedocument.theme+xml"/>
  <Override PartName="/ppt/tags/tag6.xml" ContentType="application/vnd.openxmlformats-officedocument.presentationml.tags+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0.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21.xml" ContentType="application/vnd.openxmlformats-officedocument.theme+xml"/>
  <Override PartName="/ppt/tags/tag9.xml" ContentType="application/vnd.openxmlformats-officedocument.presentationml.tags+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2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3.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2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25.xml" ContentType="application/vnd.openxmlformats-officedocument.theme+xml"/>
  <Override PartName="/ppt/tags/tag14.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26.xml" ContentType="application/vnd.openxmlformats-officedocument.theme+xml"/>
  <Override PartName="/ppt/tags/tag15.xml" ContentType="application/vnd.openxmlformats-officedocument.presentationml.tags+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27.xml" ContentType="application/vnd.openxmlformats-officedocument.theme+xml"/>
  <Override PartName="/ppt/tags/tag16.xml" ContentType="application/vnd.openxmlformats-officedocument.presentationml.tags+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2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29.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0.xml" ContentType="application/vnd.openxmlformats-officedocument.theme+xml"/>
  <Override PartName="/ppt/tags/tag24.xml" ContentType="application/vnd.openxmlformats-officedocument.presentationml.tags+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31.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3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33.xml" ContentType="application/vnd.openxmlformats-officedocument.theme+xml"/>
  <Override PartName="/ppt/tags/tag32.xml" ContentType="application/vnd.openxmlformats-officedocument.presentationml.tags+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3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35.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theme/theme36.xml" ContentType="application/vnd.openxmlformats-officedocument.theme+xml"/>
  <Override PartName="/ppt/tags/tag39.xml" ContentType="application/vnd.openxmlformats-officedocument.presentationml.tags+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37.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theme/theme38.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theme/theme39.xml" ContentType="application/vnd.openxmlformats-officedocument.theme+xml"/>
  <Override PartName="/ppt/tags/tag56.xml" ContentType="application/vnd.openxmlformats-officedocument.presentationml.tags+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0.xml" ContentType="application/vnd.openxmlformats-officedocument.theme+xml"/>
  <Override PartName="/ppt/tags/tag57.xml" ContentType="application/vnd.openxmlformats-officedocument.presentationml.tags+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theme/theme41.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4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43.xml" ContentType="application/vnd.openxmlformats-officedocument.theme+xml"/>
  <Override PartName="/ppt/theme/theme44.xml" ContentType="application/vnd.openxmlformats-officedocument.theme+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2.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ags/tag449.xml" ContentType="application/vnd.openxmlformats-officedocument.presentationml.tags+xml"/>
  <Override PartName="/ppt/tags/tag450.xml" ContentType="application/vnd.openxmlformats-officedocument.presentationml.tags+xml"/>
  <Override PartName="/ppt/notesSlides/notesSlide6.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charts/chart8.xml" ContentType="application/vnd.openxmlformats-officedocument.drawingml.chart+xml"/>
  <Override PartName="/ppt/theme/themeOverride6.xml" ContentType="application/vnd.openxmlformats-officedocument.themeOverride+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charts/chart9.xml" ContentType="application/vnd.openxmlformats-officedocument.drawingml.chart+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charts/chart10.xml" ContentType="application/vnd.openxmlformats-officedocument.drawingml.chart+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2" r:id="rId1"/>
    <p:sldMasterId id="2147483700" r:id="rId2"/>
    <p:sldMasterId id="2147483709" r:id="rId3"/>
    <p:sldMasterId id="2147483718" r:id="rId4"/>
    <p:sldMasterId id="2147483726" r:id="rId5"/>
    <p:sldMasterId id="2147483735" r:id="rId6"/>
    <p:sldMasterId id="2147483757" r:id="rId7"/>
    <p:sldMasterId id="2147483780" r:id="rId8"/>
    <p:sldMasterId id="2147483803" r:id="rId9"/>
    <p:sldMasterId id="2147483825" r:id="rId10"/>
    <p:sldMasterId id="2147483847" r:id="rId11"/>
    <p:sldMasterId id="2147483871" r:id="rId12"/>
    <p:sldMasterId id="2147483895" r:id="rId13"/>
    <p:sldMasterId id="2147483903" r:id="rId14"/>
    <p:sldMasterId id="2147483927" r:id="rId15"/>
    <p:sldMasterId id="2147483949" r:id="rId16"/>
    <p:sldMasterId id="2147483973" r:id="rId17"/>
    <p:sldMasterId id="2147483996" r:id="rId18"/>
    <p:sldMasterId id="2147484008" r:id="rId19"/>
    <p:sldMasterId id="2147484025" r:id="rId20"/>
    <p:sldMasterId id="2147484041" r:id="rId21"/>
    <p:sldMasterId id="2147484081" r:id="rId22"/>
    <p:sldMasterId id="2147484091" r:id="rId23"/>
    <p:sldMasterId id="2147484100" r:id="rId24"/>
    <p:sldMasterId id="2147484123" r:id="rId25"/>
    <p:sldMasterId id="2147484131" r:id="rId26"/>
    <p:sldMasterId id="2147484139" r:id="rId27"/>
    <p:sldMasterId id="2147484168" r:id="rId28"/>
    <p:sldMasterId id="2147484179" r:id="rId29"/>
    <p:sldMasterId id="2147484187" r:id="rId30"/>
    <p:sldMasterId id="2147484199" r:id="rId31"/>
    <p:sldMasterId id="2147484207" r:id="rId32"/>
    <p:sldMasterId id="2147484218" r:id="rId33"/>
    <p:sldMasterId id="2147484247" r:id="rId34"/>
    <p:sldMasterId id="2147484257" r:id="rId35"/>
    <p:sldMasterId id="2147484283" r:id="rId36"/>
    <p:sldMasterId id="2147484291" r:id="rId37"/>
    <p:sldMasterId id="2147484303" r:id="rId38"/>
    <p:sldMasterId id="2147484313" r:id="rId39"/>
    <p:sldMasterId id="2147484335" r:id="rId40"/>
    <p:sldMasterId id="2147484357" r:id="rId41"/>
    <p:sldMasterId id="2147484364" r:id="rId42"/>
  </p:sldMasterIdLst>
  <p:notesMasterIdLst>
    <p:notesMasterId r:id="rId58"/>
  </p:notesMasterIdLst>
  <p:handoutMasterIdLst>
    <p:handoutMasterId r:id="rId59"/>
  </p:handoutMasterIdLst>
  <p:sldIdLst>
    <p:sldId id="478" r:id="rId43"/>
    <p:sldId id="654" r:id="rId44"/>
    <p:sldId id="655" r:id="rId45"/>
    <p:sldId id="617" r:id="rId46"/>
    <p:sldId id="630" r:id="rId47"/>
    <p:sldId id="648" r:id="rId48"/>
    <p:sldId id="634" r:id="rId49"/>
    <p:sldId id="652" r:id="rId50"/>
    <p:sldId id="653" r:id="rId51"/>
    <p:sldId id="642" r:id="rId52"/>
    <p:sldId id="656" r:id="rId53"/>
    <p:sldId id="650" r:id="rId54"/>
    <p:sldId id="643" r:id="rId55"/>
    <p:sldId id="649" r:id="rId56"/>
    <p:sldId id="641" r:id="rId57"/>
  </p:sldIdLst>
  <p:sldSz cx="9144000" cy="6858000" type="screen4x3"/>
  <p:notesSz cx="6797675" cy="9926638"/>
  <p:custDataLst>
    <p:tags r:id="rId6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46C0A"/>
    <a:srgbClr val="C0504D"/>
    <a:srgbClr val="CD1126"/>
    <a:srgbClr val="FCD4D9"/>
    <a:srgbClr val="ED273F"/>
    <a:srgbClr val="F79BA6"/>
    <a:srgbClr val="EF3F54"/>
    <a:srgbClr val="9C07C5"/>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9" autoAdjust="0"/>
  </p:normalViewPr>
  <p:slideViewPr>
    <p:cSldViewPr showGuides="1">
      <p:cViewPr varScale="1">
        <p:scale>
          <a:sx n="85" d="100"/>
          <a:sy n="85" d="100"/>
        </p:scale>
        <p:origin x="1334" y="67"/>
      </p:cViewPr>
      <p:guideLst>
        <p:guide orient="horz" pos="2160"/>
        <p:guide pos="2880"/>
      </p:guideLst>
    </p:cSldViewPr>
  </p:slideViewPr>
  <p:outlineViewPr>
    <p:cViewPr>
      <p:scale>
        <a:sx n="33" d="100"/>
        <a:sy n="33" d="100"/>
      </p:scale>
      <p:origin x="0" y="612"/>
    </p:cViewPr>
  </p:outlineViewPr>
  <p:notesTextViewPr>
    <p:cViewPr>
      <p:scale>
        <a:sx n="3" d="2"/>
        <a:sy n="3" d="2"/>
      </p:scale>
      <p:origin x="0" y="0"/>
    </p:cViewPr>
  </p:notesTextViewPr>
  <p:notesViewPr>
    <p:cSldViewPr>
      <p:cViewPr varScale="1">
        <p:scale>
          <a:sx n="83" d="100"/>
          <a:sy n="83" d="100"/>
        </p:scale>
        <p:origin x="387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oleObject" Target="file:///\\office.micex.com\Public\Files\&#1055;&#1054;_&#1042;&#1072;&#1083;&#1102;&#1090;&#1085;&#1099;&#1081;_&#1088;&#1099;&#1085;&#1086;&#1082;\CURRAN\SHARED\&#1057;&#1090;&#1072;&#1090;&#1080;&#1089;&#1090;&#1080;&#1082;&#1072;\2018\&#1041;&#1088;&#1086;&#1096;&#1102;&#1088;&#1072;_&#1080;&#1089;&#1093;&#1086;&#1076;&#1085;&#1080;&#1082;%20&#1075;&#1088;&#1072;&#1092;&#1080;&#1082;&#1086;&#1074;_&#1085;&#1077;%20&#1084;&#1077;&#1085;&#1103;&#1090;&#1100;%20&#1085;&#1072;&#1079;&#1074;&#1072;&#1085;&#1080;&#1077;.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93197278911602E-2"/>
          <c:y val="0.14527250621617668"/>
          <c:w val="0.94013605442176851"/>
          <c:h val="0.73723809784993422"/>
        </c:manualLayout>
      </c:layout>
      <c:barChart>
        <c:barDir val="col"/>
        <c:grouping val="stacked"/>
        <c:varyColors val="0"/>
        <c:ser>
          <c:idx val="0"/>
          <c:order val="0"/>
          <c:tx>
            <c:v>СПОТ, $ млрд.</c:v>
          </c:tx>
          <c:spPr>
            <a:solidFill>
              <a:schemeClr val="accent1"/>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numFmt formatCode="#,##0.0" sourceLinked="0"/>
            <c:spPr>
              <a:noFill/>
              <a:ln>
                <a:noFill/>
              </a:ln>
              <a:effectLst/>
            </c:spPr>
            <c:txPr>
              <a:bodyPr rot="0" vert="horz"/>
              <a:lstStyle/>
              <a:p>
                <a:pPr>
                  <a:defRPr sz="900" b="1">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'Доля МБ'!$A$202:$A$207</c:f>
              <c:strCache>
                <c:ptCount val="6"/>
                <c:pt idx="0">
                  <c:v>2013</c:v>
                </c:pt>
                <c:pt idx="1">
                  <c:v>2014</c:v>
                </c:pt>
                <c:pt idx="2">
                  <c:v>2015</c:v>
                </c:pt>
                <c:pt idx="3">
                  <c:v>2016</c:v>
                </c:pt>
                <c:pt idx="4">
                  <c:v>2017</c:v>
                </c:pt>
                <c:pt idx="5">
                  <c:v>2018</c:v>
                </c:pt>
              </c:strCache>
            </c:strRef>
          </c:cat>
          <c:val>
            <c:numRef>
              <c:f>'Объемы торгов'!$C$16:$C$21</c:f>
              <c:numCache>
                <c:formatCode>0.0</c:formatCode>
                <c:ptCount val="6"/>
                <c:pt idx="0">
                  <c:v>7.2</c:v>
                </c:pt>
                <c:pt idx="1">
                  <c:v>8.0045713078597185</c:v>
                </c:pt>
                <c:pt idx="2">
                  <c:v>6.7</c:v>
                </c:pt>
                <c:pt idx="3">
                  <c:v>6.3120249800762025</c:v>
                </c:pt>
                <c:pt idx="4">
                  <c:v>5.3381271066936025</c:v>
                </c:pt>
                <c:pt idx="5">
                  <c:v>5.6654747824545266</c:v>
                </c:pt>
              </c:numCache>
            </c:numRef>
          </c:val>
          <c:extLst xmlns:c16r2="http://schemas.microsoft.com/office/drawing/2015/06/chart">
            <c:ext xmlns:c16="http://schemas.microsoft.com/office/drawing/2014/chart" uri="{C3380CC4-5D6E-409C-BE32-E72D297353CC}">
              <c16:uniqueId val="{00000000-C28D-44E3-9481-9F7B51DAF844}"/>
            </c:ext>
          </c:extLst>
        </c:ser>
        <c:ser>
          <c:idx val="1"/>
          <c:order val="1"/>
          <c:tx>
            <c:v>СВОП, $ млрд</c:v>
          </c:tx>
          <c:spPr>
            <a:solidFill>
              <a:schemeClr val="bg1">
                <a:lumMod val="50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dLbl>
              <c:idx val="0"/>
              <c:layout>
                <c:manualLayout>
                  <c:x val="-4.3999488942495742E-17"/>
                  <c:y val="8.42104983968508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28D-44E3-9481-9F7B51DAF844}"/>
                </c:ext>
                <c:ext xmlns:c15="http://schemas.microsoft.com/office/drawing/2012/chart" uri="{CE6537A1-D6FC-4f65-9D91-7224C49458BB}">
                  <c15:layout/>
                </c:ext>
              </c:extLst>
            </c:dLbl>
            <c:dLbl>
              <c:idx val="1"/>
              <c:layout>
                <c:manualLayout>
                  <c:x val="0"/>
                  <c:y val="1.68420996793701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28D-44E3-9481-9F7B51DAF844}"/>
                </c:ext>
                <c:ext xmlns:c15="http://schemas.microsoft.com/office/drawing/2012/chart" uri="{CE6537A1-D6FC-4f65-9D91-7224C49458BB}">
                  <c15:layout/>
                </c:ext>
              </c:extLst>
            </c:dLbl>
            <c:numFmt formatCode="#,##0.0" sourceLinked="0"/>
            <c:spPr>
              <a:noFill/>
              <a:ln>
                <a:noFill/>
              </a:ln>
              <a:effectLst/>
            </c:spPr>
            <c:txPr>
              <a:bodyPr rot="0" vert="horz" anchorCtr="0"/>
              <a:lstStyle/>
              <a:p>
                <a:pPr algn="ctr">
                  <a:defRPr lang="ru-RU" sz="9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'Доля МБ'!$A$202:$A$207</c:f>
              <c:strCache>
                <c:ptCount val="6"/>
                <c:pt idx="0">
                  <c:v>2013</c:v>
                </c:pt>
                <c:pt idx="1">
                  <c:v>2014</c:v>
                </c:pt>
                <c:pt idx="2">
                  <c:v>2015</c:v>
                </c:pt>
                <c:pt idx="3">
                  <c:v>2016</c:v>
                </c:pt>
                <c:pt idx="4">
                  <c:v>2017</c:v>
                </c:pt>
                <c:pt idx="5">
                  <c:v>2018</c:v>
                </c:pt>
              </c:strCache>
            </c:strRef>
          </c:cat>
          <c:val>
            <c:numRef>
              <c:f>'Объемы торгов'!$D$16:$D$21</c:f>
              <c:numCache>
                <c:formatCode>0.0</c:formatCode>
                <c:ptCount val="6"/>
                <c:pt idx="0">
                  <c:v>12.2</c:v>
                </c:pt>
                <c:pt idx="1">
                  <c:v>15.776211029954736</c:v>
                </c:pt>
                <c:pt idx="2">
                  <c:v>13.572055035523615</c:v>
                </c:pt>
                <c:pt idx="3">
                  <c:v>13.248118959597663</c:v>
                </c:pt>
                <c:pt idx="4">
                  <c:v>18.376674179615918</c:v>
                </c:pt>
                <c:pt idx="5">
                  <c:v>17.94482294780914</c:v>
                </c:pt>
              </c:numCache>
            </c:numRef>
          </c:val>
          <c:extLst xmlns:c16r2="http://schemas.microsoft.com/office/drawing/2015/06/chart">
            <c:ext xmlns:c16="http://schemas.microsoft.com/office/drawing/2014/chart" uri="{C3380CC4-5D6E-409C-BE32-E72D297353CC}">
              <c16:uniqueId val="{00000003-C28D-44E3-9481-9F7B51DAF844}"/>
            </c:ext>
          </c:extLst>
        </c:ser>
        <c:dLbls>
          <c:showLegendKey val="0"/>
          <c:showVal val="0"/>
          <c:showCatName val="0"/>
          <c:showSerName val="0"/>
          <c:showPercent val="0"/>
          <c:showBubbleSize val="0"/>
        </c:dLbls>
        <c:gapWidth val="38"/>
        <c:overlap val="100"/>
        <c:axId val="415882816"/>
        <c:axId val="415883208"/>
      </c:barChart>
      <c:lineChart>
        <c:grouping val="standard"/>
        <c:varyColors val="0"/>
        <c:ser>
          <c:idx val="2"/>
          <c:order val="2"/>
          <c:tx>
            <c:v>Доля ВР МБ, %</c:v>
          </c:tx>
          <c:spPr>
            <a:ln>
              <a:solidFill>
                <a:srgbClr val="1F497D">
                  <a:lumMod val="75000"/>
                </a:srgbClr>
              </a:solidFill>
            </a:ln>
          </c:spPr>
          <c:marker>
            <c:symbol val="square"/>
            <c:size val="5"/>
            <c:spPr>
              <a:solidFill>
                <a:srgbClr val="1F497D">
                  <a:lumMod val="75000"/>
                </a:srgbClr>
              </a:solidFill>
              <a:ln w="6350">
                <a:solidFill>
                  <a:srgbClr val="1F497D"/>
                </a:solidFill>
              </a:ln>
            </c:spPr>
          </c:marker>
          <c:dLbls>
            <c:numFmt formatCode="0%" sourceLinked="0"/>
            <c:spPr>
              <a:noFill/>
              <a:ln>
                <a:noFill/>
              </a:ln>
              <a:effectLst/>
            </c:spPr>
            <c:txPr>
              <a:bodyPr wrap="square" lIns="38100" tIns="19050" rIns="38100" bIns="19050" anchor="ctr" anchorCtr="0">
                <a:spAutoFit/>
              </a:bodyPr>
              <a:lstStyle/>
              <a:p>
                <a:pPr algn="ctr">
                  <a:defRPr lang="ru-RU" sz="9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'Доля МБ'!$A$202:$A$207</c:f>
              <c:strCache>
                <c:ptCount val="6"/>
                <c:pt idx="0">
                  <c:v>2013</c:v>
                </c:pt>
                <c:pt idx="1">
                  <c:v>2014</c:v>
                </c:pt>
                <c:pt idx="2">
                  <c:v>2015</c:v>
                </c:pt>
                <c:pt idx="3">
                  <c:v>2016</c:v>
                </c:pt>
                <c:pt idx="4">
                  <c:v>2017</c:v>
                </c:pt>
                <c:pt idx="5">
                  <c:v>2018</c:v>
                </c:pt>
              </c:strCache>
            </c:strRef>
          </c:cat>
          <c:val>
            <c:numRef>
              <c:f>'Доля МБ'!$J$202:$J$207</c:f>
              <c:numCache>
                <c:formatCode>0.0%</c:formatCode>
                <c:ptCount val="6"/>
                <c:pt idx="0">
                  <c:v>0.30562507964375868</c:v>
                </c:pt>
                <c:pt idx="1">
                  <c:v>0.42119637332757709</c:v>
                </c:pt>
                <c:pt idx="2">
                  <c:v>0.49164431249988844</c:v>
                </c:pt>
                <c:pt idx="3">
                  <c:v>0.52817909702254973</c:v>
                </c:pt>
                <c:pt idx="4">
                  <c:v>0.54667985258025809</c:v>
                </c:pt>
                <c:pt idx="5">
                  <c:v>0.54942904617172528</c:v>
                </c:pt>
              </c:numCache>
            </c:numRef>
          </c:val>
          <c:smooth val="0"/>
          <c:extLst xmlns:c16r2="http://schemas.microsoft.com/office/drawing/2015/06/chart">
            <c:ext xmlns:c16="http://schemas.microsoft.com/office/drawing/2014/chart" uri="{C3380CC4-5D6E-409C-BE32-E72D297353CC}">
              <c16:uniqueId val="{00000004-C28D-44E3-9481-9F7B51DAF844}"/>
            </c:ext>
          </c:extLst>
        </c:ser>
        <c:dLbls>
          <c:showLegendKey val="0"/>
          <c:showVal val="0"/>
          <c:showCatName val="0"/>
          <c:showSerName val="0"/>
          <c:showPercent val="0"/>
          <c:showBubbleSize val="0"/>
        </c:dLbls>
        <c:marker val="1"/>
        <c:smooth val="0"/>
        <c:axId val="415883992"/>
        <c:axId val="415883600"/>
      </c:lineChart>
      <c:catAx>
        <c:axId val="415882816"/>
        <c:scaling>
          <c:orientation val="minMax"/>
        </c:scaling>
        <c:delete val="0"/>
        <c:axPos val="b"/>
        <c:numFmt formatCode="General" sourceLinked="1"/>
        <c:majorTickMark val="none"/>
        <c:minorTickMark val="none"/>
        <c:tickLblPos val="nextTo"/>
        <c:spPr>
          <a:noFill/>
          <a:ln w="9525" cap="flat" cmpd="sng" algn="ctr">
            <a:solidFill>
              <a:sysClr val="window" lastClr="FFFFFF">
                <a:lumMod val="75000"/>
              </a:sysClr>
            </a:solidFill>
            <a:prstDash val="solid"/>
            <a:round/>
          </a:ln>
          <a:effectLst/>
        </c:spPr>
        <c:txPr>
          <a:bodyPr rot="-60000000" vert="horz"/>
          <a:lstStyle/>
          <a:p>
            <a:pPr algn="ctr">
              <a:defRPr lang="ru-RU"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crossAx val="415883208"/>
        <c:crosses val="autoZero"/>
        <c:auto val="1"/>
        <c:lblAlgn val="ctr"/>
        <c:lblOffset val="100"/>
        <c:noMultiLvlLbl val="0"/>
      </c:catAx>
      <c:valAx>
        <c:axId val="415883208"/>
        <c:scaling>
          <c:orientation val="minMax"/>
        </c:scaling>
        <c:delete val="0"/>
        <c:axPos val="l"/>
        <c:numFmt formatCode="0" sourceLinked="0"/>
        <c:majorTickMark val="out"/>
        <c:minorTickMark val="none"/>
        <c:tickLblPos val="nextTo"/>
        <c:spPr>
          <a:ln>
            <a:solidFill>
              <a:sysClr val="window" lastClr="FFFFFF">
                <a:lumMod val="85000"/>
              </a:sysClr>
            </a:solidFill>
          </a:ln>
        </c:spPr>
        <c:txPr>
          <a:bodyPr/>
          <a:lstStyle/>
          <a:p>
            <a:pPr algn="ctr">
              <a:defRPr lang="ru-RU"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crossAx val="415882816"/>
        <c:crosses val="autoZero"/>
        <c:crossBetween val="between"/>
      </c:valAx>
      <c:valAx>
        <c:axId val="415883600"/>
        <c:scaling>
          <c:orientation val="minMax"/>
        </c:scaling>
        <c:delete val="0"/>
        <c:axPos val="r"/>
        <c:numFmt formatCode="0%" sourceLinked="0"/>
        <c:majorTickMark val="out"/>
        <c:minorTickMark val="none"/>
        <c:tickLblPos val="nextTo"/>
        <c:txPr>
          <a:bodyPr/>
          <a:lstStyle/>
          <a:p>
            <a:pPr algn="ctr">
              <a:defRPr lang="ru-RU"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crossAx val="415883992"/>
        <c:crosses val="max"/>
        <c:crossBetween val="between"/>
      </c:valAx>
      <c:catAx>
        <c:axId val="415883992"/>
        <c:scaling>
          <c:orientation val="minMax"/>
        </c:scaling>
        <c:delete val="1"/>
        <c:axPos val="b"/>
        <c:numFmt formatCode="General" sourceLinked="1"/>
        <c:majorTickMark val="out"/>
        <c:minorTickMark val="none"/>
        <c:tickLblPos val="nextTo"/>
        <c:crossAx val="415883600"/>
        <c:crosses val="autoZero"/>
        <c:auto val="1"/>
        <c:lblAlgn val="ctr"/>
        <c:lblOffset val="100"/>
        <c:noMultiLvlLbl val="0"/>
      </c:catAx>
      <c:spPr>
        <a:noFill/>
        <a:ln>
          <a:noFill/>
        </a:ln>
        <a:effectLst/>
      </c:spPr>
    </c:plotArea>
    <c:legend>
      <c:legendPos val="t"/>
      <c:layout>
        <c:manualLayout>
          <c:xMode val="edge"/>
          <c:yMode val="edge"/>
          <c:x val="4.652431970066144E-2"/>
          <c:y val="2.7332140300644236E-2"/>
          <c:w val="0.91743720859439692"/>
          <c:h val="8.8408201696650549E-2"/>
        </c:manualLayout>
      </c:layout>
      <c:overlay val="0"/>
      <c:spPr>
        <a:noFill/>
        <a:ln>
          <a:noFill/>
        </a:ln>
        <a:effectLst/>
      </c:spPr>
      <c:txPr>
        <a:bodyPr rot="0" vert="horz" anchor="t" anchorCtr="0"/>
        <a:lstStyle/>
        <a:p>
          <a:pPr>
            <a:defRPr lang="ru-RU" sz="900" b="0" i="0" u="none" strike="noStrike" kern="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spPr>
    <a:solidFill>
      <a:sysClr val="window" lastClr="FFFFFF"/>
    </a:solidFill>
    <a:ln w="9525" cap="flat" cmpd="sng" algn="ctr">
      <a:noFill/>
      <a:prstDash val="soli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657952069716776E-2"/>
          <c:y val="3.3766233766233764E-2"/>
          <c:w val="0.95468409586056646"/>
          <c:h val="0.93246753246753245"/>
        </c:manualLayout>
      </c:layout>
      <c:barChart>
        <c:barDir val="col"/>
        <c:grouping val="stacked"/>
        <c:varyColors val="0"/>
        <c:ser>
          <c:idx val="0"/>
          <c:order val="0"/>
          <c:spPr>
            <a:solidFill>
              <a:srgbClr val="C8102E"/>
            </a:solidFill>
            <a:ln>
              <a:noFill/>
            </a:ln>
          </c:spPr>
          <c:invertIfNegative val="0"/>
          <c:dLbls>
            <c:dLbl>
              <c:idx val="1"/>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04D-4488-99A0-FB77BA230453}"/>
                </c:ext>
                <c:ext xmlns:c15="http://schemas.microsoft.com/office/drawing/2012/chart" uri="{CE6537A1-D6FC-4f65-9D91-7224C49458BB}">
                  <c15:spPr xmlns:c15="http://schemas.microsoft.com/office/drawing/2012/chart">
                    <a:prstGeom prst="rect">
                      <a:avLst/>
                    </a:prstGeom>
                  </c15:spPr>
                  <c15:layout/>
                </c:ext>
              </c:extLst>
            </c:dLbl>
            <c:dLbl>
              <c:idx val="2"/>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04D-4488-99A0-FB77BA230453}"/>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0"/>
                  <c:y val="0"/>
                </c:manualLayout>
              </c:layout>
              <c:numFmt formatCode="#,##0;&quot;-&quot;#,##0" sourceLinked="0"/>
              <c:spPr>
                <a:noFill/>
                <a:ln>
                  <a:noFill/>
                </a:ln>
              </c:spPr>
              <c:txPr>
                <a:bodyPr wrap="none"/>
                <a:lstStyle/>
                <a:p>
                  <a:pPr>
                    <a:defRPr sz="1200">
                      <a:solidFill>
                        <a:schemeClr val="bg1"/>
                      </a:solidFill>
                      <a:latin typeface="+mn-lt"/>
                      <a:ea typeface="+mn-ea"/>
                      <a:cs typeface="+mn-cs"/>
                      <a:sym typeface="+mn-lt"/>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04D-4488-99A0-FB77BA230453}"/>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Sheet1!$A$1:$D$1</c:f>
              <c:numCache>
                <c:formatCode>General</c:formatCode>
                <c:ptCount val="4"/>
                <c:pt idx="0">
                  <c:v>22.3</c:v>
                </c:pt>
                <c:pt idx="1">
                  <c:v>66.900000000000006</c:v>
                </c:pt>
                <c:pt idx="2">
                  <c:v>141</c:v>
                </c:pt>
                <c:pt idx="3">
                  <c:v>205</c:v>
                </c:pt>
              </c:numCache>
            </c:numRef>
          </c:val>
          <c:extLst xmlns:c16r2="http://schemas.microsoft.com/office/drawing/2015/06/chart">
            <c:ext xmlns:c16="http://schemas.microsoft.com/office/drawing/2014/chart" uri="{C3380CC4-5D6E-409C-BE32-E72D297353CC}">
              <c16:uniqueId val="{00000003-204D-4488-99A0-FB77BA230453}"/>
            </c:ext>
          </c:extLst>
        </c:ser>
        <c:ser>
          <c:idx val="1"/>
          <c:order val="1"/>
          <c:spPr>
            <a:solidFill>
              <a:srgbClr val="969696"/>
            </a:solidFill>
            <a:ln>
              <a:noFill/>
            </a:ln>
          </c:spPr>
          <c:invertIfNegative val="0"/>
          <c:dLbls>
            <c:dLbl>
              <c:idx val="0"/>
              <c:layout>
                <c:manualLayout>
                  <c:x val="0"/>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04D-4488-99A0-FB77BA230453}"/>
                </c:ext>
                <c:ext xmlns:c15="http://schemas.microsoft.com/office/drawing/2012/chart" uri="{CE6537A1-D6FC-4f65-9D91-7224C49458BB}">
                  <c15:spPr xmlns:c15="http://schemas.microsoft.com/office/drawing/2012/chart">
                    <a:prstGeom prst="rect">
                      <a:avLst/>
                    </a:prstGeom>
                  </c15:spPr>
                  <c15:layout/>
                </c:ext>
              </c:extLst>
            </c:dLbl>
            <c:dLbl>
              <c:idx val="1"/>
              <c:layout>
                <c:manualLayout>
                  <c:x val="0"/>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04D-4488-99A0-FB77BA230453}"/>
                </c:ext>
                <c:ext xmlns:c15="http://schemas.microsoft.com/office/drawing/2012/chart" uri="{CE6537A1-D6FC-4f65-9D91-7224C49458BB}">
                  <c15:spPr xmlns:c15="http://schemas.microsoft.com/office/drawing/2012/chart">
                    <a:prstGeom prst="rect">
                      <a:avLst/>
                    </a:prstGeom>
                  </c15:spPr>
                  <c15:layout/>
                </c:ext>
              </c:extLst>
            </c:dLbl>
            <c:dLbl>
              <c:idx val="2"/>
              <c:layout>
                <c:manualLayout>
                  <c:x val="0"/>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04D-4488-99A0-FB77BA230453}"/>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0"/>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04D-4488-99A0-FB77BA230453}"/>
                </c:ex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Sheet1!$A$2:$D$2</c:f>
              <c:numCache>
                <c:formatCode>General</c:formatCode>
                <c:ptCount val="4"/>
                <c:pt idx="0">
                  <c:v>66.600000000000009</c:v>
                </c:pt>
                <c:pt idx="1">
                  <c:v>128.29999999999998</c:v>
                </c:pt>
                <c:pt idx="2">
                  <c:v>161</c:v>
                </c:pt>
                <c:pt idx="3">
                  <c:v>195</c:v>
                </c:pt>
              </c:numCache>
            </c:numRef>
          </c:val>
          <c:extLst xmlns:c16r2="http://schemas.microsoft.com/office/drawing/2015/06/chart">
            <c:ext xmlns:c16="http://schemas.microsoft.com/office/drawing/2014/chart" uri="{C3380CC4-5D6E-409C-BE32-E72D297353CC}">
              <c16:uniqueId val="{00000008-204D-4488-99A0-FB77BA230453}"/>
            </c:ext>
          </c:extLst>
        </c:ser>
        <c:dLbls>
          <c:showLegendKey val="0"/>
          <c:showVal val="0"/>
          <c:showCatName val="0"/>
          <c:showSerName val="0"/>
          <c:showPercent val="0"/>
          <c:showBubbleSize val="0"/>
        </c:dLbls>
        <c:gapWidth val="80"/>
        <c:overlap val="100"/>
        <c:axId val="415892616"/>
        <c:axId val="415893008"/>
      </c:barChart>
      <c:catAx>
        <c:axId val="41589261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415893008"/>
        <c:crosses val="min"/>
        <c:auto val="0"/>
        <c:lblAlgn val="ctr"/>
        <c:lblOffset val="100"/>
        <c:noMultiLvlLbl val="0"/>
      </c:catAx>
      <c:valAx>
        <c:axId val="415893008"/>
        <c:scaling>
          <c:orientation val="minMax"/>
          <c:max val="400"/>
          <c:min val="0"/>
        </c:scaling>
        <c:delete val="1"/>
        <c:axPos val="l"/>
        <c:numFmt formatCode="General" sourceLinked="1"/>
        <c:majorTickMark val="out"/>
        <c:minorTickMark val="none"/>
        <c:tickLblPos val="nextTo"/>
        <c:crossAx val="41589261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69444444444444E-2"/>
          <c:y val="2.8461959496442257E-2"/>
          <c:w val="0.95486111111111105"/>
          <c:h val="0.94307608100711549"/>
        </c:manualLayout>
      </c:layout>
      <c:barChart>
        <c:barDir val="col"/>
        <c:grouping val="stacked"/>
        <c:varyColors val="0"/>
        <c:ser>
          <c:idx val="0"/>
          <c:order val="0"/>
          <c:spPr>
            <a:solidFill>
              <a:srgbClr val="969696"/>
            </a:solidFill>
            <a:ln w="9525">
              <a:solidFill>
                <a:schemeClr val="bg1"/>
              </a:solidFill>
              <a:prstDash val="solid"/>
            </a:ln>
          </c:spPr>
          <c:invertIfNegative val="0"/>
          <c:dPt>
            <c:idx val="6"/>
            <c:invertIfNegative val="0"/>
            <c:bubble3D val="0"/>
            <c:spPr>
              <a:solidFill>
                <a:srgbClr val="C8102E"/>
              </a:solidFill>
              <a:ln w="9525">
                <a:solidFill>
                  <a:schemeClr val="bg1"/>
                </a:solidFill>
                <a:prstDash val="solid"/>
              </a:ln>
            </c:spPr>
            <c:extLst xmlns:c16r2="http://schemas.microsoft.com/office/drawing/2015/06/chart">
              <c:ext xmlns:c16="http://schemas.microsoft.com/office/drawing/2014/chart" uri="{C3380CC4-5D6E-409C-BE32-E72D297353CC}">
                <c16:uniqueId val="{00000001-1634-45AB-9BC9-6BA3018D5E16}"/>
              </c:ext>
            </c:extLst>
          </c:dPt>
          <c:val>
            <c:numRef>
              <c:f>Sheet1!$A$1:$J$1</c:f>
              <c:numCache>
                <c:formatCode>General</c:formatCode>
                <c:ptCount val="10"/>
                <c:pt idx="0">
                  <c:v>52.841825949258926</c:v>
                </c:pt>
                <c:pt idx="1">
                  <c:v>46.908191012527951</c:v>
                </c:pt>
                <c:pt idx="2">
                  <c:v>31.214687831265238</c:v>
                </c:pt>
                <c:pt idx="3">
                  <c:v>28.71190195184284</c:v>
                </c:pt>
                <c:pt idx="4">
                  <c:v>27.265238986158881</c:v>
                </c:pt>
                <c:pt idx="5">
                  <c:v>24.858751687741432</c:v>
                </c:pt>
                <c:pt idx="6">
                  <c:v>16</c:v>
                </c:pt>
                <c:pt idx="7">
                  <c:v>15.000000000000002</c:v>
                </c:pt>
                <c:pt idx="8">
                  <c:v>13.456482369909716</c:v>
                </c:pt>
                <c:pt idx="9">
                  <c:v>12.8</c:v>
                </c:pt>
              </c:numCache>
            </c:numRef>
          </c:val>
          <c:extLst xmlns:c16r2="http://schemas.microsoft.com/office/drawing/2015/06/chart">
            <c:ext xmlns:c16="http://schemas.microsoft.com/office/drawing/2014/chart" uri="{C3380CC4-5D6E-409C-BE32-E72D297353CC}">
              <c16:uniqueId val="{00000002-1634-45AB-9BC9-6BA3018D5E16}"/>
            </c:ext>
          </c:extLst>
        </c:ser>
        <c:dLbls>
          <c:showLegendKey val="0"/>
          <c:showVal val="0"/>
          <c:showCatName val="0"/>
          <c:showSerName val="0"/>
          <c:showPercent val="0"/>
          <c:showBubbleSize val="0"/>
        </c:dLbls>
        <c:gapWidth val="40"/>
        <c:overlap val="100"/>
        <c:axId val="415893792"/>
        <c:axId val="415894184"/>
      </c:barChart>
      <c:catAx>
        <c:axId val="41589379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415894184"/>
        <c:crosses val="min"/>
        <c:auto val="0"/>
        <c:lblAlgn val="ctr"/>
        <c:lblOffset val="100"/>
        <c:noMultiLvlLbl val="0"/>
      </c:catAx>
      <c:valAx>
        <c:axId val="415894184"/>
        <c:scaling>
          <c:orientation val="minMax"/>
          <c:max val="52.841825949258926"/>
          <c:min val="0"/>
        </c:scaling>
        <c:delete val="1"/>
        <c:axPos val="l"/>
        <c:numFmt formatCode="General" sourceLinked="1"/>
        <c:majorTickMark val="out"/>
        <c:minorTickMark val="none"/>
        <c:tickLblPos val="nextTo"/>
        <c:crossAx val="41589379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389083275017491E-2"/>
          <c:y val="6.0818713450292397E-2"/>
          <c:w val="0.92722183344996489"/>
          <c:h val="0.87836257309941523"/>
        </c:manualLayout>
      </c:layout>
      <c:barChart>
        <c:barDir val="col"/>
        <c:grouping val="stacked"/>
        <c:varyColors val="0"/>
        <c:ser>
          <c:idx val="0"/>
          <c:order val="0"/>
          <c:spPr>
            <a:solidFill>
              <a:srgbClr val="CF7F7F"/>
            </a:solidFill>
            <a:ln>
              <a:noFill/>
            </a:ln>
          </c:spPr>
          <c:invertIfNegative val="0"/>
          <c:dPt>
            <c:idx val="2"/>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1-1EE7-419D-819B-30C057A0405F}"/>
              </c:ext>
            </c:extLst>
          </c:dPt>
          <c:val>
            <c:numRef>
              <c:f>Sheet1!$A$1:$C$1</c:f>
              <c:numCache>
                <c:formatCode>General</c:formatCode>
                <c:ptCount val="3"/>
                <c:pt idx="0">
                  <c:v>10</c:v>
                </c:pt>
                <c:pt idx="1">
                  <c:v>15</c:v>
                </c:pt>
                <c:pt idx="2">
                  <c:v>16</c:v>
                </c:pt>
              </c:numCache>
            </c:numRef>
          </c:val>
          <c:extLst xmlns:c16r2="http://schemas.microsoft.com/office/drawing/2015/06/chart">
            <c:ext xmlns:c16="http://schemas.microsoft.com/office/drawing/2014/chart" uri="{C3380CC4-5D6E-409C-BE32-E72D297353CC}">
              <c16:uniqueId val="{00000002-1EE7-419D-819B-30C057A0405F}"/>
            </c:ext>
          </c:extLst>
        </c:ser>
        <c:dLbls>
          <c:showLegendKey val="0"/>
          <c:showVal val="0"/>
          <c:showCatName val="0"/>
          <c:showSerName val="0"/>
          <c:showPercent val="0"/>
          <c:showBubbleSize val="0"/>
        </c:dLbls>
        <c:gapWidth val="80"/>
        <c:overlap val="100"/>
        <c:axId val="415894968"/>
        <c:axId val="415895360"/>
      </c:barChart>
      <c:catAx>
        <c:axId val="415894968"/>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415895360"/>
        <c:crosses val="min"/>
        <c:auto val="0"/>
        <c:lblAlgn val="ctr"/>
        <c:lblOffset val="100"/>
        <c:noMultiLvlLbl val="0"/>
      </c:catAx>
      <c:valAx>
        <c:axId val="415895360"/>
        <c:scaling>
          <c:orientation val="minMax"/>
          <c:max val="16"/>
          <c:min val="0"/>
        </c:scaling>
        <c:delete val="1"/>
        <c:axPos val="l"/>
        <c:numFmt formatCode="General" sourceLinked="1"/>
        <c:majorTickMark val="out"/>
        <c:minorTickMark val="none"/>
        <c:tickLblPos val="nextTo"/>
        <c:crossAx val="415894968"/>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389083275017491E-2"/>
          <c:y val="6.4837905236907731E-2"/>
          <c:w val="0.92722183344996489"/>
          <c:h val="0.87032418952618451"/>
        </c:manualLayout>
      </c:layout>
      <c:barChart>
        <c:barDir val="col"/>
        <c:grouping val="stacked"/>
        <c:varyColors val="0"/>
        <c:ser>
          <c:idx val="0"/>
          <c:order val="0"/>
          <c:spPr>
            <a:solidFill>
              <a:srgbClr val="CF7F7F"/>
            </a:solidFill>
            <a:ln>
              <a:noFill/>
            </a:ln>
          </c:spPr>
          <c:invertIfNegative val="0"/>
          <c:dPt>
            <c:idx val="2"/>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1-8018-4C31-B569-B7217C5DBEF4}"/>
              </c:ext>
            </c:extLst>
          </c:dPt>
          <c:val>
            <c:numRef>
              <c:f>Sheet1!$A$1:$C$1</c:f>
              <c:numCache>
                <c:formatCode>General</c:formatCode>
                <c:ptCount val="3"/>
                <c:pt idx="0">
                  <c:v>20315</c:v>
                </c:pt>
                <c:pt idx="1">
                  <c:v>24130</c:v>
                </c:pt>
                <c:pt idx="2">
                  <c:v>30863</c:v>
                </c:pt>
              </c:numCache>
            </c:numRef>
          </c:val>
          <c:extLst xmlns:c16r2="http://schemas.microsoft.com/office/drawing/2015/06/chart">
            <c:ext xmlns:c16="http://schemas.microsoft.com/office/drawing/2014/chart" uri="{C3380CC4-5D6E-409C-BE32-E72D297353CC}">
              <c16:uniqueId val="{00000002-8018-4C31-B569-B7217C5DBEF4}"/>
            </c:ext>
          </c:extLst>
        </c:ser>
        <c:dLbls>
          <c:showLegendKey val="0"/>
          <c:showVal val="0"/>
          <c:showCatName val="0"/>
          <c:showSerName val="0"/>
          <c:showPercent val="0"/>
          <c:showBubbleSize val="0"/>
        </c:dLbls>
        <c:gapWidth val="80"/>
        <c:overlap val="100"/>
        <c:axId val="415896144"/>
        <c:axId val="415896536"/>
      </c:barChart>
      <c:catAx>
        <c:axId val="41589614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415896536"/>
        <c:crosses val="min"/>
        <c:auto val="0"/>
        <c:lblAlgn val="ctr"/>
        <c:lblOffset val="100"/>
        <c:noMultiLvlLbl val="0"/>
      </c:catAx>
      <c:valAx>
        <c:axId val="415896536"/>
        <c:scaling>
          <c:orientation val="minMax"/>
          <c:max val="30863"/>
          <c:min val="0"/>
        </c:scaling>
        <c:delete val="1"/>
        <c:axPos val="l"/>
        <c:numFmt formatCode="General" sourceLinked="1"/>
        <c:majorTickMark val="out"/>
        <c:minorTickMark val="none"/>
        <c:tickLblPos val="nextTo"/>
        <c:crossAx val="4158961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32852143482069E-2"/>
          <c:y val="0.12088296960660308"/>
          <c:w val="0.87232174103237092"/>
          <c:h val="0.77353090433754135"/>
        </c:manualLayout>
      </c:layout>
      <c:barChart>
        <c:barDir val="col"/>
        <c:grouping val="percentStacked"/>
        <c:varyColors val="0"/>
        <c:ser>
          <c:idx val="1"/>
          <c:order val="0"/>
          <c:tx>
            <c:strRef>
              <c:f>'РаспредКл-тов'!$AU$78</c:f>
              <c:strCache>
                <c:ptCount val="1"/>
                <c:pt idx="0">
                  <c:v>ДИЛЕРЫ</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'РаспредКл-тов'!$AP$116:$AP$120</c:f>
              <c:numCache>
                <c:formatCode>General</c:formatCode>
                <c:ptCount val="5"/>
                <c:pt idx="0">
                  <c:v>2014</c:v>
                </c:pt>
                <c:pt idx="1">
                  <c:v>2015</c:v>
                </c:pt>
                <c:pt idx="2">
                  <c:v>2016</c:v>
                </c:pt>
                <c:pt idx="3">
                  <c:v>2017</c:v>
                </c:pt>
                <c:pt idx="4">
                  <c:v>2018</c:v>
                </c:pt>
              </c:numCache>
            </c:numRef>
          </c:cat>
          <c:val>
            <c:numRef>
              <c:f>'РаспредКл-тов'!$AU$116:$AU$120</c:f>
              <c:numCache>
                <c:formatCode>0%</c:formatCode>
                <c:ptCount val="5"/>
                <c:pt idx="0">
                  <c:v>0.7010239601519036</c:v>
                </c:pt>
                <c:pt idx="1">
                  <c:v>0.50014890309647975</c:v>
                </c:pt>
                <c:pt idx="2">
                  <c:v>0.43355341006996873</c:v>
                </c:pt>
                <c:pt idx="3">
                  <c:v>0.49077524557054775</c:v>
                </c:pt>
                <c:pt idx="4">
                  <c:v>0.51439680518501907</c:v>
                </c:pt>
              </c:numCache>
            </c:numRef>
          </c:val>
          <c:extLst xmlns:c16r2="http://schemas.microsoft.com/office/drawing/2015/06/chart">
            <c:ext xmlns:c16="http://schemas.microsoft.com/office/drawing/2014/chart" uri="{C3380CC4-5D6E-409C-BE32-E72D297353CC}">
              <c16:uniqueId val="{00000000-30C2-4470-89C0-749A34B156AA}"/>
            </c:ext>
          </c:extLst>
        </c:ser>
        <c:ser>
          <c:idx val="2"/>
          <c:order val="1"/>
          <c:tx>
            <c:strRef>
              <c:f>'РаспредКл-тов'!$AV$78</c:f>
              <c:strCache>
                <c:ptCount val="1"/>
                <c:pt idx="0">
                  <c:v>КЛИЕНТЫ НЕРЕЗ. (ФЛ+ЮЛ)</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'РаспредКл-тов'!$AP$116:$AP$120</c:f>
              <c:numCache>
                <c:formatCode>General</c:formatCode>
                <c:ptCount val="5"/>
                <c:pt idx="0">
                  <c:v>2014</c:v>
                </c:pt>
                <c:pt idx="1">
                  <c:v>2015</c:v>
                </c:pt>
                <c:pt idx="2">
                  <c:v>2016</c:v>
                </c:pt>
                <c:pt idx="3">
                  <c:v>2017</c:v>
                </c:pt>
                <c:pt idx="4">
                  <c:v>2018</c:v>
                </c:pt>
              </c:numCache>
            </c:numRef>
          </c:cat>
          <c:val>
            <c:numRef>
              <c:f>'РаспредКл-тов'!$AV$116:$AV$120</c:f>
              <c:numCache>
                <c:formatCode>0%</c:formatCode>
                <c:ptCount val="5"/>
                <c:pt idx="0">
                  <c:v>0.27731724041075617</c:v>
                </c:pt>
                <c:pt idx="1">
                  <c:v>0.3768242014802663</c:v>
                </c:pt>
                <c:pt idx="2">
                  <c:v>0.40203070417677522</c:v>
                </c:pt>
                <c:pt idx="3">
                  <c:v>0.38755896099189635</c:v>
                </c:pt>
                <c:pt idx="4">
                  <c:v>0.37922661462400598</c:v>
                </c:pt>
              </c:numCache>
            </c:numRef>
          </c:val>
          <c:extLst xmlns:c16r2="http://schemas.microsoft.com/office/drawing/2015/06/chart">
            <c:ext xmlns:c16="http://schemas.microsoft.com/office/drawing/2014/chart" uri="{C3380CC4-5D6E-409C-BE32-E72D297353CC}">
              <c16:uniqueId val="{00000001-30C2-4470-89C0-749A34B156AA}"/>
            </c:ext>
          </c:extLst>
        </c:ser>
        <c:ser>
          <c:idx val="3"/>
          <c:order val="2"/>
          <c:tx>
            <c:strRef>
              <c:f>'РаспредКл-тов'!$AW$78</c:f>
              <c:strCache>
                <c:ptCount val="1"/>
                <c:pt idx="0">
                  <c:v>КЛИЕНТЫ ЮЛ</c:v>
                </c:pt>
              </c:strCache>
            </c:strRef>
          </c:tx>
          <c:spPr>
            <a:solidFill>
              <a:schemeClr val="tx2">
                <a:lumMod val="20000"/>
                <a:lumOff val="80000"/>
              </a:schemeClr>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2-30C2-4470-89C0-749A34B156AA}"/>
                </c:ext>
                <c:ext xmlns:c15="http://schemas.microsoft.com/office/drawing/2012/chart" uri="{CE6537A1-D6FC-4f65-9D91-7224C49458BB}"/>
              </c:extLst>
            </c:dLbl>
            <c:dLbl>
              <c:idx val="1"/>
              <c:layout>
                <c:manualLayout>
                  <c:x val="0"/>
                  <c:y val="-9.266613231629212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0C2-4470-89C0-749A34B156AA}"/>
                </c:ext>
                <c:ext xmlns:c15="http://schemas.microsoft.com/office/drawing/2012/chart" uri="{CE6537A1-D6FC-4f65-9D91-7224C49458BB}">
                  <c15:layout/>
                </c:ext>
              </c:extLst>
            </c:dLbl>
            <c:dLbl>
              <c:idx val="2"/>
              <c:layout>
                <c:manualLayout>
                  <c:x val="0"/>
                  <c:y val="-4.633306615814648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0C2-4470-89C0-749A34B156AA}"/>
                </c:ext>
                <c:ext xmlns:c15="http://schemas.microsoft.com/office/drawing/2012/chart" uri="{CE6537A1-D6FC-4f65-9D91-7224C49458BB}">
                  <c15:layout/>
                </c:ext>
              </c:extLst>
            </c:dLbl>
            <c:dLbl>
              <c:idx val="4"/>
              <c:layout>
                <c:manualLayout>
                  <c:x val="-2.7777777777777779E-3"/>
                  <c:y val="-4.633306615814648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0C2-4470-89C0-749A34B156A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'РаспредКл-тов'!$AP$116:$AP$120</c:f>
              <c:numCache>
                <c:formatCode>General</c:formatCode>
                <c:ptCount val="5"/>
                <c:pt idx="0">
                  <c:v>2014</c:v>
                </c:pt>
                <c:pt idx="1">
                  <c:v>2015</c:v>
                </c:pt>
                <c:pt idx="2">
                  <c:v>2016</c:v>
                </c:pt>
                <c:pt idx="3">
                  <c:v>2017</c:v>
                </c:pt>
                <c:pt idx="4">
                  <c:v>2018</c:v>
                </c:pt>
              </c:numCache>
            </c:numRef>
          </c:cat>
          <c:val>
            <c:numRef>
              <c:f>'РаспредКл-тов'!$AW$116:$AW$120</c:f>
              <c:numCache>
                <c:formatCode>0%</c:formatCode>
                <c:ptCount val="5"/>
                <c:pt idx="0">
                  <c:v>2.9631002869947042E-3</c:v>
                </c:pt>
                <c:pt idx="1">
                  <c:v>2.893823723113062E-2</c:v>
                </c:pt>
                <c:pt idx="2">
                  <c:v>4.1869547724319993E-2</c:v>
                </c:pt>
                <c:pt idx="3">
                  <c:v>5.9431893379287885E-2</c:v>
                </c:pt>
                <c:pt idx="4">
                  <c:v>2.9049684082440474E-2</c:v>
                </c:pt>
              </c:numCache>
            </c:numRef>
          </c:val>
          <c:extLst xmlns:c16r2="http://schemas.microsoft.com/office/drawing/2015/06/chart">
            <c:ext xmlns:c16="http://schemas.microsoft.com/office/drawing/2014/chart" uri="{C3380CC4-5D6E-409C-BE32-E72D297353CC}">
              <c16:uniqueId val="{00000006-30C2-4470-89C0-749A34B156AA}"/>
            </c:ext>
          </c:extLst>
        </c:ser>
        <c:ser>
          <c:idx val="4"/>
          <c:order val="3"/>
          <c:tx>
            <c:strRef>
              <c:f>'РаспредКл-тов'!$AX$78</c:f>
              <c:strCache>
                <c:ptCount val="1"/>
                <c:pt idx="0">
                  <c:v>КЛИЕНТЫ ФЛ</c:v>
                </c:pt>
              </c:strCache>
            </c:strRef>
          </c:tx>
          <c:spPr>
            <a:solidFill>
              <a:schemeClr val="accent2">
                <a:lumMod val="40000"/>
                <a:lumOff val="60000"/>
              </a:schemeClr>
            </a:solidFill>
            <a:ln>
              <a:noFill/>
            </a:ln>
            <a:effectLst/>
          </c:spPr>
          <c:invertIfNegative val="0"/>
          <c:dLbls>
            <c:dLbl>
              <c:idx val="0"/>
              <c:layout>
                <c:manualLayout>
                  <c:x val="0"/>
                  <c:y val="-1.3899919847443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0C2-4470-89C0-749A34B156AA}"/>
                </c:ext>
                <c:ext xmlns:c15="http://schemas.microsoft.com/office/drawing/2012/chart" uri="{CE6537A1-D6FC-4f65-9D91-7224C49458BB}">
                  <c15:layout/>
                </c:ext>
              </c:extLst>
            </c:dLbl>
            <c:dLbl>
              <c:idx val="1"/>
              <c:layout>
                <c:manualLayout>
                  <c:x val="0"/>
                  <c:y val="-1.3899919847443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0C2-4470-89C0-749A34B156AA}"/>
                </c:ext>
                <c:ext xmlns:c15="http://schemas.microsoft.com/office/drawing/2012/chart" uri="{CE6537A1-D6FC-4f65-9D91-7224C49458BB}">
                  <c15:layout/>
                </c:ext>
              </c:extLst>
            </c:dLbl>
            <c:dLbl>
              <c:idx val="2"/>
              <c:layout>
                <c:manualLayout>
                  <c:x val="-2.7777777777778798E-3"/>
                  <c:y val="-1.3899919847443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0C2-4470-89C0-749A34B156AA}"/>
                </c:ext>
                <c:ext xmlns:c15="http://schemas.microsoft.com/office/drawing/2012/chart" uri="{CE6537A1-D6FC-4f65-9D91-7224C49458BB}">
                  <c15:layout/>
                </c:ext>
              </c:extLst>
            </c:dLbl>
            <c:dLbl>
              <c:idx val="4"/>
              <c:layout>
                <c:manualLayout>
                  <c:x val="-1.0185067526415994E-16"/>
                  <c:y val="-9.266613231629212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0C2-4470-89C0-749A34B156A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'РаспредКл-тов'!$AP$116:$AP$120</c:f>
              <c:numCache>
                <c:formatCode>General</c:formatCode>
                <c:ptCount val="5"/>
                <c:pt idx="0">
                  <c:v>2014</c:v>
                </c:pt>
                <c:pt idx="1">
                  <c:v>2015</c:v>
                </c:pt>
                <c:pt idx="2">
                  <c:v>2016</c:v>
                </c:pt>
                <c:pt idx="3">
                  <c:v>2017</c:v>
                </c:pt>
                <c:pt idx="4">
                  <c:v>2018</c:v>
                </c:pt>
              </c:numCache>
            </c:numRef>
          </c:cat>
          <c:val>
            <c:numRef>
              <c:f>'РаспредКл-тов'!$AX$116:$AX$120</c:f>
              <c:numCache>
                <c:formatCode>0%</c:formatCode>
                <c:ptCount val="5"/>
                <c:pt idx="0">
                  <c:v>1.8695699150345454E-2</c:v>
                </c:pt>
                <c:pt idx="1">
                  <c:v>9.4088658192123184E-2</c:v>
                </c:pt>
                <c:pt idx="2">
                  <c:v>0.12254633802893616</c:v>
                </c:pt>
                <c:pt idx="3">
                  <c:v>6.2233900058268003E-2</c:v>
                </c:pt>
                <c:pt idx="4">
                  <c:v>7.7326896108534451E-2</c:v>
                </c:pt>
              </c:numCache>
            </c:numRef>
          </c:val>
          <c:extLst xmlns:c16r2="http://schemas.microsoft.com/office/drawing/2015/06/chart">
            <c:ext xmlns:c16="http://schemas.microsoft.com/office/drawing/2014/chart" uri="{C3380CC4-5D6E-409C-BE32-E72D297353CC}">
              <c16:uniqueId val="{0000000B-30C2-4470-89C0-749A34B156AA}"/>
            </c:ext>
          </c:extLst>
        </c:ser>
        <c:dLbls>
          <c:showLegendKey val="0"/>
          <c:showVal val="0"/>
          <c:showCatName val="0"/>
          <c:showSerName val="0"/>
          <c:showPercent val="0"/>
          <c:showBubbleSize val="0"/>
        </c:dLbls>
        <c:gapWidth val="103"/>
        <c:overlap val="100"/>
        <c:axId val="415884776"/>
        <c:axId val="415885168"/>
      </c:barChart>
      <c:catAx>
        <c:axId val="41588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ru-RU"/>
          </a:p>
        </c:txPr>
        <c:crossAx val="415885168"/>
        <c:crosses val="autoZero"/>
        <c:auto val="1"/>
        <c:lblAlgn val="ctr"/>
        <c:lblOffset val="100"/>
        <c:noMultiLvlLbl val="0"/>
      </c:catAx>
      <c:valAx>
        <c:axId val="415885168"/>
        <c:scaling>
          <c:orientation val="minMax"/>
        </c:scaling>
        <c:delete val="0"/>
        <c:axPos val="l"/>
        <c:numFmt formatCode="0%" sourceLinked="1"/>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ru-RU"/>
          </a:p>
        </c:txPr>
        <c:crossAx val="415884776"/>
        <c:crosses val="autoZero"/>
        <c:crossBetween val="between"/>
        <c:majorUnit val="0.2"/>
      </c:valAx>
      <c:spPr>
        <a:noFill/>
        <a:ln>
          <a:noFill/>
        </a:ln>
        <a:effectLst/>
      </c:spPr>
    </c:plotArea>
    <c:legend>
      <c:legendPos val="b"/>
      <c:layout>
        <c:manualLayout>
          <c:xMode val="edge"/>
          <c:yMode val="edge"/>
          <c:x val="0.05"/>
          <c:y val="1.2721527692398057E-2"/>
          <c:w val="0.9"/>
          <c:h val="8.37836822237536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1641456919024919E-2"/>
          <c:y val="7.2072127347717896E-2"/>
          <c:w val="0.97776356496535644"/>
          <c:h val="0.80266387156150931"/>
        </c:manualLayout>
      </c:layout>
      <c:lineChart>
        <c:grouping val="standard"/>
        <c:varyColors val="0"/>
        <c:ser>
          <c:idx val="0"/>
          <c:order val="0"/>
          <c:tx>
            <c:v>Нерезиденты на российском валютном рынке, %</c:v>
          </c:tx>
          <c:spPr>
            <a:ln>
              <a:solidFill>
                <a:sysClr val="window" lastClr="FFFFFF">
                  <a:lumMod val="50000"/>
                </a:sysClr>
              </a:solidFill>
            </a:ln>
          </c:spPr>
          <c:marker>
            <c:symbol val="square"/>
            <c:size val="5"/>
            <c:spPr>
              <a:solidFill>
                <a:schemeClr val="tx1">
                  <a:lumMod val="50000"/>
                  <a:lumOff val="50000"/>
                </a:schemeClr>
              </a:solidFill>
              <a:ln w="9525">
                <a:solidFill>
                  <a:sysClr val="window" lastClr="FFFFFF">
                    <a:lumMod val="50000"/>
                  </a:sysClr>
                </a:solidFill>
              </a:ln>
              <a:effectLst/>
            </c:spPr>
          </c:marker>
          <c:dLbls>
            <c:dLbl>
              <c:idx val="2"/>
              <c:layout>
                <c:manualLayout>
                  <c:x val="-4.0105355251646178E-2"/>
                  <c:y val="4.71752394587040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E58-42A0-BB3E-CD816A6214C9}"/>
                </c:ext>
                <c:ext xmlns:c15="http://schemas.microsoft.com/office/drawing/2012/chart" uri="{CE6537A1-D6FC-4f65-9D91-7224C49458BB}">
                  <c15:layout/>
                </c:ext>
              </c:extLst>
            </c:dLbl>
            <c:dLbl>
              <c:idx val="3"/>
              <c:layout>
                <c:manualLayout>
                  <c:x val="-4.0105355251646345E-2"/>
                  <c:y val="4.71752394587040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58-42A0-BB3E-CD816A6214C9}"/>
                </c:ext>
                <c:ext xmlns:c15="http://schemas.microsoft.com/office/drawing/2012/chart" uri="{CE6537A1-D6FC-4f65-9D91-7224C49458BB}">
                  <c15:layout/>
                </c:ext>
              </c:extLst>
            </c:dLbl>
            <c:dLbl>
              <c:idx val="4"/>
              <c:layout>
                <c:manualLayout>
                  <c:x val="-4.2444536538195882E-2"/>
                  <c:y val="4.71752394587040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E58-42A0-BB3E-CD816A6214C9}"/>
                </c:ext>
                <c:ext xmlns:c15="http://schemas.microsoft.com/office/drawing/2012/chart" uri="{CE6537A1-D6FC-4f65-9D91-7224C49458BB}">
                  <c15:layout/>
                </c:ext>
              </c:extLst>
            </c:dLbl>
            <c:dLbl>
              <c:idx val="5"/>
              <c:layout>
                <c:manualLayout>
                  <c:x val="-3.7058525579039464E-2"/>
                  <c:y val="2.582268125575208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E58-42A0-BB3E-CD816A6214C9}"/>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a:latin typeface="Tahoma" panose="020B0604030504040204" pitchFamily="34" charset="0"/>
                    <a:ea typeface="Tahoma" panose="020B0604030504040204" pitchFamily="34" charset="0"/>
                    <a:cs typeface="Tahoma" panose="020B060403050404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'Нерезиденты доля'!$A$5:$A$10</c:f>
              <c:numCache>
                <c:formatCode>General</c:formatCode>
                <c:ptCount val="6"/>
                <c:pt idx="0">
                  <c:v>2013</c:v>
                </c:pt>
                <c:pt idx="1">
                  <c:v>2014</c:v>
                </c:pt>
                <c:pt idx="2">
                  <c:v>2015</c:v>
                </c:pt>
                <c:pt idx="3">
                  <c:v>2016</c:v>
                </c:pt>
                <c:pt idx="4">
                  <c:v>2017</c:v>
                </c:pt>
                <c:pt idx="5">
                  <c:v>2018</c:v>
                </c:pt>
              </c:numCache>
            </c:numRef>
          </c:cat>
          <c:val>
            <c:numRef>
              <c:f>'Нерезиденты доля'!$B$5:$B$10</c:f>
              <c:numCache>
                <c:formatCode>0.0%</c:formatCode>
                <c:ptCount val="6"/>
                <c:pt idx="0">
                  <c:v>0.45124048446267295</c:v>
                </c:pt>
                <c:pt idx="1">
                  <c:v>0.39154937972367487</c:v>
                </c:pt>
                <c:pt idx="2">
                  <c:v>0.35168841641999748</c:v>
                </c:pt>
                <c:pt idx="3">
                  <c:v>0.34167804703407434</c:v>
                </c:pt>
                <c:pt idx="4">
                  <c:v>0.34166585544839811</c:v>
                </c:pt>
                <c:pt idx="5">
                  <c:v>0.36799999999999999</c:v>
                </c:pt>
              </c:numCache>
            </c:numRef>
          </c:val>
          <c:smooth val="0"/>
          <c:extLst xmlns:c16r2="http://schemas.microsoft.com/office/drawing/2015/06/chart">
            <c:ext xmlns:c16="http://schemas.microsoft.com/office/drawing/2014/chart" uri="{C3380CC4-5D6E-409C-BE32-E72D297353CC}">
              <c16:uniqueId val="{00000004-8E58-42A0-BB3E-CD816A6214C9}"/>
            </c:ext>
          </c:extLst>
        </c:ser>
        <c:ser>
          <c:idx val="1"/>
          <c:order val="1"/>
          <c:tx>
            <c:v>Нерезиденты на ВР МБ, %</c:v>
          </c:tx>
          <c:marker>
            <c:symbol val="square"/>
            <c:size val="5"/>
            <c:spPr>
              <a:solidFill>
                <a:srgbClr val="C00000"/>
              </a:solidFill>
              <a:ln w="9525">
                <a:solidFill>
                  <a:schemeClr val="accent2"/>
                </a:solidFill>
              </a:ln>
              <a:effectLst/>
            </c:spPr>
          </c:marker>
          <c:dLbls>
            <c:dLbl>
              <c:idx val="5"/>
              <c:layout>
                <c:manualLayout>
                  <c:x val="-2.068425657319151E-2"/>
                  <c:y val="-3.9112383679312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E58-42A0-BB3E-CD816A6214C9}"/>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a:latin typeface="Tahoma" panose="020B0604030504040204" pitchFamily="34" charset="0"/>
                    <a:ea typeface="Tahoma" panose="020B0604030504040204" pitchFamily="34" charset="0"/>
                    <a:cs typeface="Tahoma" panose="020B060403050404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'Нерезиденты доля'!$A$5:$A$10</c:f>
              <c:numCache>
                <c:formatCode>General</c:formatCode>
                <c:ptCount val="6"/>
                <c:pt idx="0">
                  <c:v>2013</c:v>
                </c:pt>
                <c:pt idx="1">
                  <c:v>2014</c:v>
                </c:pt>
                <c:pt idx="2">
                  <c:v>2015</c:v>
                </c:pt>
                <c:pt idx="3">
                  <c:v>2016</c:v>
                </c:pt>
                <c:pt idx="4">
                  <c:v>2017</c:v>
                </c:pt>
                <c:pt idx="5">
                  <c:v>2018</c:v>
                </c:pt>
              </c:numCache>
            </c:numRef>
          </c:cat>
          <c:val>
            <c:numRef>
              <c:f>'Нерезиденты доля'!$C$5:$C$10</c:f>
              <c:numCache>
                <c:formatCode>0.0%</c:formatCode>
                <c:ptCount val="6"/>
                <c:pt idx="0">
                  <c:v>0.21511267402131867</c:v>
                </c:pt>
                <c:pt idx="1">
                  <c:v>0.27731724041075617</c:v>
                </c:pt>
                <c:pt idx="2">
                  <c:v>0.3768242014802663</c:v>
                </c:pt>
                <c:pt idx="3">
                  <c:v>0.40203070417677522</c:v>
                </c:pt>
                <c:pt idx="4">
                  <c:v>0.38755896099189635</c:v>
                </c:pt>
                <c:pt idx="5">
                  <c:v>0.37641617835791119</c:v>
                </c:pt>
              </c:numCache>
            </c:numRef>
          </c:val>
          <c:smooth val="0"/>
          <c:extLst xmlns:c16r2="http://schemas.microsoft.com/office/drawing/2015/06/chart">
            <c:ext xmlns:c16="http://schemas.microsoft.com/office/drawing/2014/chart" uri="{C3380CC4-5D6E-409C-BE32-E72D297353CC}">
              <c16:uniqueId val="{00000006-8E58-42A0-BB3E-CD816A6214C9}"/>
            </c:ext>
          </c:extLst>
        </c:ser>
        <c:dLbls>
          <c:dLblPos val="t"/>
          <c:showLegendKey val="0"/>
          <c:showVal val="1"/>
          <c:showCatName val="0"/>
          <c:showSerName val="0"/>
          <c:showPercent val="0"/>
          <c:showBubbleSize val="0"/>
        </c:dLbls>
        <c:marker val="1"/>
        <c:smooth val="0"/>
        <c:axId val="415880464"/>
        <c:axId val="415880856"/>
      </c:lineChart>
      <c:catAx>
        <c:axId val="41588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333333"/>
                </a:solidFill>
                <a:latin typeface="Tahoma" panose="020B0604030504040204" pitchFamily="34" charset="0"/>
                <a:ea typeface="Tahoma" panose="020B0604030504040204" pitchFamily="34" charset="0"/>
                <a:cs typeface="Tahoma" panose="020B0604030504040204" pitchFamily="34" charset="0"/>
              </a:defRPr>
            </a:pPr>
            <a:endParaRPr lang="ru-RU"/>
          </a:p>
        </c:txPr>
        <c:crossAx val="415880856"/>
        <c:crosses val="autoZero"/>
        <c:auto val="1"/>
        <c:lblAlgn val="ctr"/>
        <c:lblOffset val="100"/>
        <c:noMultiLvlLbl val="0"/>
      </c:catAx>
      <c:valAx>
        <c:axId val="415880856"/>
        <c:scaling>
          <c:orientation val="minMax"/>
          <c:min val="0.1"/>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15880464"/>
        <c:crosses val="autoZero"/>
        <c:crossBetween val="between"/>
        <c:majorUnit val="0.1"/>
      </c:valAx>
      <c:spPr>
        <a:noFill/>
        <a:ln w="25400">
          <a:noFill/>
        </a:ln>
      </c:spPr>
    </c:plotArea>
    <c:legend>
      <c:legendPos val="r"/>
      <c:layout>
        <c:manualLayout>
          <c:xMode val="edge"/>
          <c:yMode val="edge"/>
          <c:x val="0.11432474593213612"/>
          <c:y val="0.68425261254296699"/>
          <c:w val="0.88567525406786385"/>
          <c:h val="0.18409075221910848"/>
        </c:manualLayout>
      </c:layout>
      <c:overlay val="0"/>
      <c:spPr>
        <a:noFill/>
        <a:ln w="25400">
          <a:noFill/>
        </a:ln>
      </c:spPr>
      <c:txPr>
        <a:bodyPr/>
        <a:lstStyle/>
        <a:p>
          <a:pPr>
            <a:defRPr sz="1000" b="0" i="0" u="none" strike="noStrike"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25726428228321E-2"/>
          <c:y val="5.2782624679768665E-2"/>
          <c:w val="0.95734854497324207"/>
          <c:h val="0.76235785206402573"/>
        </c:manualLayout>
      </c:layout>
      <c:barChart>
        <c:barDir val="col"/>
        <c:grouping val="clustered"/>
        <c:varyColors val="0"/>
        <c:ser>
          <c:idx val="0"/>
          <c:order val="0"/>
          <c:tx>
            <c:strRef>
              <c:f>Лист1!$B$1</c:f>
              <c:strCache>
                <c:ptCount val="1"/>
                <c:pt idx="0">
                  <c:v>Ряд 1</c:v>
                </c:pt>
              </c:strCache>
            </c:strRef>
          </c:tx>
          <c:spPr>
            <a:solidFill>
              <a:schemeClr val="accent1"/>
            </a:solidFill>
            <a:ln>
              <a:solidFill>
                <a:schemeClr val="accen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2014</c:v>
                </c:pt>
                <c:pt idx="1">
                  <c:v>2015</c:v>
                </c:pt>
                <c:pt idx="2">
                  <c:v>2016</c:v>
                </c:pt>
                <c:pt idx="3">
                  <c:v>2017</c:v>
                </c:pt>
                <c:pt idx="4">
                  <c:v>2018 (о)</c:v>
                </c:pt>
              </c:strCache>
            </c:strRef>
          </c:cat>
          <c:val>
            <c:numRef>
              <c:f>Лист1!$B$2:$B$6</c:f>
              <c:numCache>
                <c:formatCode>General</c:formatCode>
                <c:ptCount val="5"/>
                <c:pt idx="0">
                  <c:v>330</c:v>
                </c:pt>
                <c:pt idx="1">
                  <c:v>267</c:v>
                </c:pt>
                <c:pt idx="2">
                  <c:v>1065</c:v>
                </c:pt>
                <c:pt idx="3">
                  <c:v>672</c:v>
                </c:pt>
                <c:pt idx="4" formatCode="#,##0">
                  <c:v>1100</c:v>
                </c:pt>
              </c:numCache>
            </c:numRef>
          </c:val>
          <c:extLst xmlns:c16r2="http://schemas.microsoft.com/office/drawing/2015/06/chart">
            <c:ext xmlns:c16="http://schemas.microsoft.com/office/drawing/2014/chart" uri="{C3380CC4-5D6E-409C-BE32-E72D297353CC}">
              <c16:uniqueId val="{00000000-F760-4022-A325-68C78AA93A88}"/>
            </c:ext>
          </c:extLst>
        </c:ser>
        <c:dLbls>
          <c:showLegendKey val="0"/>
          <c:showVal val="0"/>
          <c:showCatName val="0"/>
          <c:showSerName val="0"/>
          <c:showPercent val="0"/>
          <c:showBubbleSize val="0"/>
        </c:dLbls>
        <c:gapWidth val="72"/>
        <c:overlap val="-27"/>
        <c:axId val="415886344"/>
        <c:axId val="415886736"/>
      </c:barChart>
      <c:catAx>
        <c:axId val="415886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415886736"/>
        <c:crosses val="autoZero"/>
        <c:auto val="1"/>
        <c:lblAlgn val="ctr"/>
        <c:lblOffset val="100"/>
        <c:noMultiLvlLbl val="0"/>
      </c:catAx>
      <c:valAx>
        <c:axId val="415886736"/>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41588634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157801377437824E-2"/>
          <c:y val="2.8878685452509618E-2"/>
          <c:w val="0.30591103277840576"/>
          <c:h val="0.70944895589453416"/>
        </c:manualLayout>
      </c:layout>
      <c:barChart>
        <c:barDir val="col"/>
        <c:grouping val="stacked"/>
        <c:varyColors val="0"/>
        <c:ser>
          <c:idx val="5"/>
          <c:order val="0"/>
          <c:tx>
            <c:strRef>
              <c:f>Лист1!$G$1</c:f>
              <c:strCache>
                <c:ptCount val="1"/>
                <c:pt idx="0">
                  <c:v>Нерезиденты</c:v>
                </c:pt>
              </c:strCache>
            </c:strRef>
          </c:tx>
          <c:spPr>
            <a:solidFill>
              <a:schemeClr val="tx2"/>
            </a:solidFill>
            <a:ln w="0">
              <a:solidFill>
                <a:schemeClr val="tx1"/>
              </a:solidFill>
            </a:ln>
          </c:spPr>
          <c:invertIfNegative val="0"/>
          <c:dLbls>
            <c:spPr>
              <a:noFill/>
              <a:ln>
                <a:noFill/>
              </a:ln>
              <a:effectLst/>
            </c:spPr>
            <c:txPr>
              <a:bodyPr/>
              <a:lstStyle/>
              <a:p>
                <a:pPr>
                  <a:defRPr sz="900">
                    <a:solidFill>
                      <a:schemeClr val="bg1"/>
                    </a:solidFill>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c:f>
              <c:numCache>
                <c:formatCode>General</c:formatCode>
                <c:ptCount val="1"/>
                <c:pt idx="0">
                  <c:v>2017</c:v>
                </c:pt>
              </c:numCache>
            </c:numRef>
          </c:cat>
          <c:val>
            <c:numRef>
              <c:f>Лист1!$G$2</c:f>
              <c:numCache>
                <c:formatCode>0%</c:formatCode>
                <c:ptCount val="1"/>
                <c:pt idx="0">
                  <c:v>0.19508083965948783</c:v>
                </c:pt>
              </c:numCache>
            </c:numRef>
          </c:val>
          <c:extLst xmlns:c16r2="http://schemas.microsoft.com/office/drawing/2015/06/chart">
            <c:ext xmlns:c16="http://schemas.microsoft.com/office/drawing/2014/chart" uri="{C3380CC4-5D6E-409C-BE32-E72D297353CC}">
              <c16:uniqueId val="{00000000-FFE3-4657-8825-B30D87666F29}"/>
            </c:ext>
          </c:extLst>
        </c:ser>
        <c:ser>
          <c:idx val="1"/>
          <c:order val="1"/>
          <c:tx>
            <c:strRef>
              <c:f>Лист1!$C$1</c:f>
              <c:strCache>
                <c:ptCount val="1"/>
                <c:pt idx="0">
                  <c:v>Дочки иностранных банков (проп)</c:v>
                </c:pt>
              </c:strCache>
            </c:strRef>
          </c:tx>
          <c:spPr>
            <a:solidFill>
              <a:srgbClr val="CF7F7F">
                <a:lumMod val="60000"/>
                <a:lumOff val="40000"/>
              </a:srgbClr>
            </a:solidFill>
            <a:ln w="0">
              <a:solidFill>
                <a:schemeClr val="tx1"/>
              </a:solidFill>
            </a:ln>
          </c:spPr>
          <c:invertIfNegative val="0"/>
          <c:dLbls>
            <c:dLbl>
              <c:idx val="0"/>
              <c:layout>
                <c:manualLayout>
                  <c:x val="-2.320606397312866E-3"/>
                  <c:y val="-3.5014063873055813E-2"/>
                </c:manualLayout>
              </c:layout>
              <c:spPr>
                <a:solidFill>
                  <a:srgbClr val="CF7F7F">
                    <a:lumMod val="60000"/>
                    <a:lumOff val="40000"/>
                  </a:srgbClr>
                </a:solidFill>
                <a:ln w="0">
                  <a:noFill/>
                </a:ln>
                <a:effectLst/>
              </c:spPr>
              <c:txPr>
                <a:bodyPr/>
                <a:lstStyle/>
                <a:p>
                  <a:pPr>
                    <a:defRPr sz="900"/>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FE3-4657-8825-B30D87666F29}"/>
                </c:ext>
                <c:ext xmlns:c15="http://schemas.microsoft.com/office/drawing/2012/chart" uri="{CE6537A1-D6FC-4f65-9D91-7224C49458BB}">
                  <c15:layout/>
                </c:ext>
              </c:extLst>
            </c:dLbl>
            <c:dLbl>
              <c:idx val="1"/>
              <c:layout>
                <c:manualLayout>
                  <c:x val="-2.3211660498068157E-3"/>
                  <c:y val="-3.4323153908824948E-2"/>
                </c:manualLayout>
              </c:layout>
              <c:spPr>
                <a:solidFill>
                  <a:srgbClr val="CF7F7F">
                    <a:lumMod val="60000"/>
                    <a:lumOff val="40000"/>
                  </a:srgbClr>
                </a:solidFill>
                <a:ln w="0">
                  <a:noFill/>
                </a:ln>
                <a:effectLst/>
              </c:spPr>
              <c:txPr>
                <a:bodyPr/>
                <a:lstStyle/>
                <a:p>
                  <a:pPr>
                    <a:defRPr sz="900"/>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FE3-4657-8825-B30D87666F29}"/>
                </c:ext>
                <c:ext xmlns:c15="http://schemas.microsoft.com/office/drawing/2012/chart" uri="{CE6537A1-D6FC-4f65-9D91-7224C49458BB}"/>
              </c:extLst>
            </c:dLbl>
            <c:spPr>
              <a:solidFill>
                <a:srgbClr val="CF7F7F">
                  <a:lumMod val="60000"/>
                  <a:lumOff val="40000"/>
                </a:srgbClr>
              </a:solidFill>
              <a:ln>
                <a:noFill/>
              </a:ln>
              <a:effectLst/>
            </c:spPr>
            <c:txPr>
              <a:bodyPr wrap="square" lIns="38100" tIns="19050" rIns="38100" bIns="19050" anchor="ctr">
                <a:spAutoFit/>
              </a:bodyPr>
              <a:lstStyle/>
              <a:p>
                <a:pPr>
                  <a:defRPr sz="900"/>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c:f>
              <c:numCache>
                <c:formatCode>General</c:formatCode>
                <c:ptCount val="1"/>
                <c:pt idx="0">
                  <c:v>2017</c:v>
                </c:pt>
              </c:numCache>
            </c:numRef>
          </c:cat>
          <c:val>
            <c:numRef>
              <c:f>Лист1!$C$2</c:f>
              <c:numCache>
                <c:formatCode>0%</c:formatCode>
                <c:ptCount val="1"/>
                <c:pt idx="0">
                  <c:v>0.13488405007309548</c:v>
                </c:pt>
              </c:numCache>
            </c:numRef>
          </c:val>
          <c:extLst xmlns:c16r2="http://schemas.microsoft.com/office/drawing/2015/06/chart">
            <c:ext xmlns:c16="http://schemas.microsoft.com/office/drawing/2014/chart" uri="{C3380CC4-5D6E-409C-BE32-E72D297353CC}">
              <c16:uniqueId val="{00000003-FFE3-4657-8825-B30D87666F29}"/>
            </c:ext>
          </c:extLst>
        </c:ser>
        <c:ser>
          <c:idx val="0"/>
          <c:order val="2"/>
          <c:tx>
            <c:strRef>
              <c:f>Лист1!$B$1</c:f>
              <c:strCache>
                <c:ptCount val="1"/>
                <c:pt idx="0">
                  <c:v>Российские банки и брокеры (проп)</c:v>
                </c:pt>
              </c:strCache>
            </c:strRef>
          </c:tx>
          <c:spPr>
            <a:solidFill>
              <a:srgbClr val="51626F"/>
            </a:solidFill>
            <a:ln w="0">
              <a:solidFill>
                <a:schemeClr val="tx1"/>
              </a:solidFill>
            </a:ln>
          </c:spPr>
          <c:invertIfNegative val="0"/>
          <c:dLbls>
            <c:dLbl>
              <c:idx val="1"/>
              <c:layout>
                <c:manualLayout>
                  <c:x val="0"/>
                  <c:y val="-5.3873413597650089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FE3-4657-8825-B30D87666F29}"/>
                </c:ext>
                <c:ext xmlns:c15="http://schemas.microsoft.com/office/drawing/2012/chart" uri="{CE6537A1-D6FC-4f65-9D91-7224C49458BB}"/>
              </c:extLst>
            </c:dLbl>
            <c:spPr>
              <a:noFill/>
              <a:ln>
                <a:noFill/>
              </a:ln>
              <a:effectLst/>
            </c:spPr>
            <c:txPr>
              <a:bodyPr/>
              <a:lstStyle/>
              <a:p>
                <a:pPr>
                  <a:defRPr sz="900">
                    <a:solidFill>
                      <a:schemeClr val="bg1"/>
                    </a:solidFill>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c:f>
              <c:numCache>
                <c:formatCode>General</c:formatCode>
                <c:ptCount val="1"/>
                <c:pt idx="0">
                  <c:v>2017</c:v>
                </c:pt>
              </c:numCache>
            </c:numRef>
          </c:cat>
          <c:val>
            <c:numRef>
              <c:f>Лист1!$B$2</c:f>
              <c:numCache>
                <c:formatCode>0%</c:formatCode>
                <c:ptCount val="1"/>
                <c:pt idx="0">
                  <c:v>0.44560064517118342</c:v>
                </c:pt>
              </c:numCache>
            </c:numRef>
          </c:val>
          <c:extLst xmlns:c16r2="http://schemas.microsoft.com/office/drawing/2015/06/chart">
            <c:ext xmlns:c16="http://schemas.microsoft.com/office/drawing/2014/chart" uri="{C3380CC4-5D6E-409C-BE32-E72D297353CC}">
              <c16:uniqueId val="{00000005-FFE3-4657-8825-B30D87666F29}"/>
            </c:ext>
          </c:extLst>
        </c:ser>
        <c:ser>
          <c:idx val="2"/>
          <c:order val="3"/>
          <c:tx>
            <c:strRef>
              <c:f>Лист1!$D$1</c:f>
              <c:strCache>
                <c:ptCount val="1"/>
                <c:pt idx="0">
                  <c:v>Физ. лица</c:v>
                </c:pt>
              </c:strCache>
            </c:strRef>
          </c:tx>
          <c:spPr>
            <a:solidFill>
              <a:srgbClr val="51626F">
                <a:lumMod val="60000"/>
                <a:lumOff val="40000"/>
              </a:srgbClr>
            </a:solidFill>
            <a:ln w="0">
              <a:solidFill>
                <a:schemeClr val="tx1"/>
              </a:solidFill>
            </a:ln>
          </c:spPr>
          <c:invertIfNegative val="0"/>
          <c:dLbls>
            <c:spPr>
              <a:noFill/>
            </c:spPr>
            <c:txPr>
              <a:bodyPr wrap="square" lIns="38100" tIns="19050" rIns="38100" bIns="19050" anchor="ctr">
                <a:spAutoFit/>
              </a:bodyPr>
              <a:lstStyle/>
              <a:p>
                <a:pPr>
                  <a:defRPr sz="900"/>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c:f>
              <c:numCache>
                <c:formatCode>General</c:formatCode>
                <c:ptCount val="1"/>
                <c:pt idx="0">
                  <c:v>2017</c:v>
                </c:pt>
              </c:numCache>
            </c:numRef>
          </c:cat>
          <c:val>
            <c:numRef>
              <c:f>Лист1!$D$2</c:f>
              <c:numCache>
                <c:formatCode>0%</c:formatCode>
                <c:ptCount val="1"/>
                <c:pt idx="0">
                  <c:v>9.0994095039421449E-2</c:v>
                </c:pt>
              </c:numCache>
            </c:numRef>
          </c:val>
          <c:extLst xmlns:c16r2="http://schemas.microsoft.com/office/drawing/2015/06/chart">
            <c:ext xmlns:c16="http://schemas.microsoft.com/office/drawing/2014/chart" uri="{C3380CC4-5D6E-409C-BE32-E72D297353CC}">
              <c16:uniqueId val="{00000006-FFE3-4657-8825-B30D87666F29}"/>
            </c:ext>
          </c:extLst>
        </c:ser>
        <c:ser>
          <c:idx val="3"/>
          <c:order val="4"/>
          <c:tx>
            <c:strRef>
              <c:f>Лист1!$E$1</c:f>
              <c:strCache>
                <c:ptCount val="1"/>
                <c:pt idx="0">
                  <c:v>Юр. лица</c:v>
                </c:pt>
              </c:strCache>
            </c:strRef>
          </c:tx>
          <c:spPr>
            <a:solidFill>
              <a:srgbClr val="51626F">
                <a:lumMod val="40000"/>
                <a:lumOff val="60000"/>
              </a:srgbClr>
            </a:solidFill>
            <a:ln w="0">
              <a:solidFill>
                <a:schemeClr val="tx1"/>
              </a:solidFill>
            </a:ln>
          </c:spPr>
          <c:invertIfNegative val="0"/>
          <c:dLbls>
            <c:spPr>
              <a:noFill/>
              <a:ln>
                <a:noFill/>
              </a:ln>
              <a:effectLst/>
            </c:spPr>
            <c:txPr>
              <a:bodyPr wrap="square" lIns="38100" tIns="19050" rIns="38100" bIns="19050" anchor="ctr">
                <a:spAutoFit/>
              </a:bodyPr>
              <a:lstStyle/>
              <a:p>
                <a:pPr>
                  <a:defRPr sz="900"/>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c:f>
              <c:numCache>
                <c:formatCode>General</c:formatCode>
                <c:ptCount val="1"/>
                <c:pt idx="0">
                  <c:v>2017</c:v>
                </c:pt>
              </c:numCache>
            </c:numRef>
          </c:cat>
          <c:val>
            <c:numRef>
              <c:f>Лист1!$E$2</c:f>
              <c:numCache>
                <c:formatCode>0%</c:formatCode>
                <c:ptCount val="1"/>
                <c:pt idx="0">
                  <c:v>5.7723525402506214E-2</c:v>
                </c:pt>
              </c:numCache>
            </c:numRef>
          </c:val>
          <c:extLst xmlns:c16r2="http://schemas.microsoft.com/office/drawing/2015/06/chart">
            <c:ext xmlns:c16="http://schemas.microsoft.com/office/drawing/2014/chart" uri="{C3380CC4-5D6E-409C-BE32-E72D297353CC}">
              <c16:uniqueId val="{00000007-FFE3-4657-8825-B30D87666F29}"/>
            </c:ext>
          </c:extLst>
        </c:ser>
        <c:ser>
          <c:idx val="4"/>
          <c:order val="5"/>
          <c:tx>
            <c:strRef>
              <c:f>Лист1!$F$1</c:f>
              <c:strCache>
                <c:ptCount val="1"/>
                <c:pt idx="0">
                  <c:v>ДУ</c:v>
                </c:pt>
              </c:strCache>
            </c:strRef>
          </c:tx>
          <c:spPr>
            <a:solidFill>
              <a:schemeClr val="accent4">
                <a:lumMod val="20000"/>
                <a:lumOff val="80000"/>
              </a:schemeClr>
            </a:solidFill>
            <a:ln w="0">
              <a:solidFill>
                <a:schemeClr val="tx1"/>
              </a:solidFill>
            </a:ln>
          </c:spPr>
          <c:invertIfNegative val="0"/>
          <c:dLbls>
            <c:spPr>
              <a:noFill/>
              <a:ln>
                <a:noFill/>
              </a:ln>
              <a:effectLst/>
            </c:spPr>
            <c:txPr>
              <a:bodyPr wrap="square" lIns="38100" tIns="19050" rIns="38100" bIns="19050" anchor="ctr">
                <a:spAutoFit/>
              </a:bodyPr>
              <a:lstStyle/>
              <a:p>
                <a:pPr>
                  <a:defRPr sz="900"/>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c:f>
              <c:numCache>
                <c:formatCode>General</c:formatCode>
                <c:ptCount val="1"/>
                <c:pt idx="0">
                  <c:v>2017</c:v>
                </c:pt>
              </c:numCache>
            </c:numRef>
          </c:cat>
          <c:val>
            <c:numRef>
              <c:f>Лист1!$F$2</c:f>
              <c:numCache>
                <c:formatCode>0%</c:formatCode>
                <c:ptCount val="1"/>
                <c:pt idx="0">
                  <c:v>7.5716844654305809E-2</c:v>
                </c:pt>
              </c:numCache>
            </c:numRef>
          </c:val>
          <c:extLst xmlns:c16r2="http://schemas.microsoft.com/office/drawing/2015/06/chart">
            <c:ext xmlns:c16="http://schemas.microsoft.com/office/drawing/2014/chart" uri="{C3380CC4-5D6E-409C-BE32-E72D297353CC}">
              <c16:uniqueId val="{00000008-FFE3-4657-8825-B30D87666F29}"/>
            </c:ext>
          </c:extLst>
        </c:ser>
        <c:dLbls>
          <c:showLegendKey val="0"/>
          <c:showVal val="0"/>
          <c:showCatName val="0"/>
          <c:showSerName val="0"/>
          <c:showPercent val="0"/>
          <c:showBubbleSize val="0"/>
        </c:dLbls>
        <c:gapWidth val="90"/>
        <c:overlap val="100"/>
        <c:axId val="415887520"/>
        <c:axId val="415887912"/>
      </c:barChart>
      <c:catAx>
        <c:axId val="415887520"/>
        <c:scaling>
          <c:orientation val="minMax"/>
        </c:scaling>
        <c:delete val="0"/>
        <c:axPos val="b"/>
        <c:numFmt formatCode="General" sourceLinked="1"/>
        <c:majorTickMark val="none"/>
        <c:minorTickMark val="none"/>
        <c:tickLblPos val="low"/>
        <c:spPr>
          <a:ln>
            <a:solidFill>
              <a:schemeClr val="tx1"/>
            </a:solidFill>
          </a:ln>
        </c:spPr>
        <c:txPr>
          <a:bodyPr/>
          <a:lstStyle/>
          <a:p>
            <a:pPr>
              <a:defRPr sz="900"/>
            </a:pPr>
            <a:endParaRPr lang="ru-RU"/>
          </a:p>
        </c:txPr>
        <c:crossAx val="415887912"/>
        <c:crosses val="autoZero"/>
        <c:auto val="1"/>
        <c:lblAlgn val="ctr"/>
        <c:lblOffset val="100"/>
        <c:noMultiLvlLbl val="0"/>
      </c:catAx>
      <c:valAx>
        <c:axId val="415887912"/>
        <c:scaling>
          <c:orientation val="minMax"/>
          <c:max val="1"/>
          <c:min val="0"/>
        </c:scaling>
        <c:delete val="0"/>
        <c:axPos val="l"/>
        <c:numFmt formatCode="0%" sourceLinked="1"/>
        <c:majorTickMark val="none"/>
        <c:minorTickMark val="none"/>
        <c:tickLblPos val="none"/>
        <c:spPr>
          <a:ln>
            <a:noFill/>
          </a:ln>
        </c:spPr>
        <c:crossAx val="415887520"/>
        <c:crosses val="autoZero"/>
        <c:crossBetween val="between"/>
      </c:valAx>
    </c:plotArea>
    <c:legend>
      <c:legendPos val="r"/>
      <c:layout>
        <c:manualLayout>
          <c:xMode val="edge"/>
          <c:yMode val="edge"/>
          <c:x val="0.27259749548203349"/>
          <c:y val="0"/>
          <c:w val="0.72740250451796651"/>
          <c:h val="0.73106420211632606"/>
        </c:manualLayout>
      </c:layout>
      <c:overlay val="0"/>
      <c:txPr>
        <a:bodyPr/>
        <a:lstStyle/>
        <a:p>
          <a:pPr>
            <a:defRPr sz="900"/>
          </a:pPr>
          <a:endParaRPr lang="ru-RU"/>
        </a:p>
      </c:txPr>
    </c:legend>
    <c:plotVisOnly val="1"/>
    <c:dispBlanksAs val="gap"/>
    <c:showDLblsOverMax val="0"/>
  </c:chart>
  <c:txPr>
    <a:bodyPr/>
    <a:lstStyle/>
    <a:p>
      <a:pPr>
        <a:defRPr sz="700" b="0"/>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158801322580152E-2"/>
          <c:y val="1.0048712518599019E-2"/>
          <c:w val="0.96942202075574557"/>
          <c:h val="0.53398344019651178"/>
        </c:manualLayout>
      </c:layout>
      <c:barChart>
        <c:barDir val="col"/>
        <c:grouping val="stacked"/>
        <c:varyColors val="0"/>
        <c:ser>
          <c:idx val="2"/>
          <c:order val="0"/>
          <c:tx>
            <c:strRef>
              <c:f>Лист1!$D$1</c:f>
              <c:strCache>
                <c:ptCount val="1"/>
                <c:pt idx="0">
                  <c:v>Корпоративные облигации (вкл. еврооблигации)</c:v>
                </c:pt>
              </c:strCache>
            </c:strRef>
          </c:tx>
          <c:spPr>
            <a:solidFill>
              <a:schemeClr val="tx2"/>
            </a:solidFill>
            <a:ln w="0">
              <a:solidFill>
                <a:schemeClr val="tx1"/>
              </a:solidFill>
            </a:ln>
          </c:spPr>
          <c:invertIfNegative val="0"/>
          <c:dLbls>
            <c:dLbl>
              <c:idx val="0"/>
              <c:layout/>
              <c:tx>
                <c:rich>
                  <a:bodyPr/>
                  <a:lstStyle/>
                  <a:p>
                    <a:r>
                      <a:rPr lang="en-US" smtClean="0"/>
                      <a:t>31%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981-4E07-B48F-188B5D525933}"/>
                </c:ext>
                <c:ext xmlns:c15="http://schemas.microsoft.com/office/drawing/2012/chart" uri="{CE6537A1-D6FC-4f65-9D91-7224C49458BB}">
                  <c15:layout/>
                </c:ext>
              </c:extLst>
            </c:dLbl>
            <c:dLbl>
              <c:idx val="1"/>
              <c:layout/>
              <c:tx>
                <c:rich>
                  <a:bodyPr/>
                  <a:lstStyle/>
                  <a:p>
                    <a:r>
                      <a:rPr lang="en-US" smtClean="0"/>
                      <a:t>29%</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981-4E07-B48F-188B5D525933}"/>
                </c:ext>
                <c:ext xmlns:c15="http://schemas.microsoft.com/office/drawing/2012/chart" uri="{CE6537A1-D6FC-4f65-9D91-7224C49458BB}">
                  <c15:layout/>
                </c:ext>
              </c:extLst>
            </c:dLbl>
            <c:dLbl>
              <c:idx val="2"/>
              <c:layout/>
              <c:tx>
                <c:rich>
                  <a:bodyPr/>
                  <a:lstStyle/>
                  <a:p>
                    <a:r>
                      <a:rPr lang="en-US" smtClean="0"/>
                      <a:t>31%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981-4E07-B48F-188B5D525933}"/>
                </c:ext>
                <c:ext xmlns:c15="http://schemas.microsoft.com/office/drawing/2012/chart" uri="{CE6537A1-D6FC-4f65-9D91-7224C49458BB}">
                  <c15:layout/>
                </c:ext>
              </c:extLst>
            </c:dLbl>
            <c:dLbl>
              <c:idx val="3"/>
              <c:layout/>
              <c:tx>
                <c:rich>
                  <a:bodyPr/>
                  <a:lstStyle/>
                  <a:p>
                    <a:r>
                      <a:rPr lang="en-US" smtClean="0"/>
                      <a:t>33%</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981-4E07-B48F-188B5D525933}"/>
                </c:ext>
                <c:ext xmlns:c15="http://schemas.microsoft.com/office/drawing/2012/chart" uri="{CE6537A1-D6FC-4f65-9D91-7224C49458BB}">
                  <c15:layout/>
                </c:ext>
              </c:extLst>
            </c:dLbl>
            <c:dLbl>
              <c:idx val="4"/>
              <c:layout/>
              <c:tx>
                <c:rich>
                  <a:bodyPr/>
                  <a:lstStyle/>
                  <a:p>
                    <a:r>
                      <a:rPr lang="en-US" smtClean="0"/>
                      <a:t>36%</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981-4E07-B48F-188B5D525933}"/>
                </c:ext>
                <c:ext xmlns:c15="http://schemas.microsoft.com/office/drawing/2012/chart" uri="{CE6537A1-D6FC-4f65-9D91-7224C49458BB}">
                  <c15:layout/>
                </c:ext>
              </c:extLst>
            </c:dLbl>
            <c:dLbl>
              <c:idx val="5"/>
              <c:layout/>
              <c:tx>
                <c:rich>
                  <a:bodyPr/>
                  <a:lstStyle/>
                  <a:p>
                    <a:r>
                      <a:rPr lang="en-US" smtClean="0"/>
                      <a:t>37%</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981-4E07-B48F-188B5D525933}"/>
                </c:ext>
                <c:ext xmlns:c15="http://schemas.microsoft.com/office/drawing/2012/chart" uri="{CE6537A1-D6FC-4f65-9D91-7224C49458BB}">
                  <c15:layout/>
                </c:ext>
              </c:extLst>
            </c:dLbl>
            <c:dLbl>
              <c:idx val="6"/>
              <c:layout/>
              <c:tx>
                <c:rich>
                  <a:bodyPr/>
                  <a:lstStyle/>
                  <a:p>
                    <a:r>
                      <a:rPr lang="en-US" smtClean="0"/>
                      <a:t>39%</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981-4E07-B48F-188B5D525933}"/>
                </c:ext>
                <c:ext xmlns:c15="http://schemas.microsoft.com/office/drawing/2012/chart" uri="{CE6537A1-D6FC-4f65-9D91-7224C49458BB}">
                  <c15:layout/>
                </c:ext>
              </c:extLst>
            </c:dLbl>
            <c:dLbl>
              <c:idx val="7"/>
              <c:layout/>
              <c:tx>
                <c:rich>
                  <a:bodyPr/>
                  <a:lstStyle/>
                  <a:p>
                    <a:r>
                      <a:rPr lang="en-US" smtClean="0"/>
                      <a:t>39%</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981-4E07-B48F-188B5D525933}"/>
                </c:ext>
                <c:ext xmlns:c15="http://schemas.microsoft.com/office/drawing/2012/chart" uri="{CE6537A1-D6FC-4f65-9D91-7224C49458BB}">
                  <c15:layout/>
                </c:ext>
              </c:extLst>
            </c:dLbl>
            <c:dLbl>
              <c:idx val="8"/>
              <c:layout/>
              <c:tx>
                <c:rich>
                  <a:bodyPr/>
                  <a:lstStyle/>
                  <a:p>
                    <a:r>
                      <a:rPr lang="en-US" smtClean="0"/>
                      <a:t>39%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AE3-48D0-9AF1-D892B1C6550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Лист1!$A$2:$A$10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Лист1!$D$2:$D$10</c:f>
              <c:numCache>
                <c:formatCode>#\ ##0.0</c:formatCode>
                <c:ptCount val="9"/>
                <c:pt idx="0">
                  <c:v>6214.8800000007068</c:v>
                </c:pt>
                <c:pt idx="1">
                  <c:v>7105.2700000008081</c:v>
                </c:pt>
                <c:pt idx="2">
                  <c:v>8688.8800000009869</c:v>
                </c:pt>
                <c:pt idx="3">
                  <c:v>11140.740000001266</c:v>
                </c:pt>
                <c:pt idx="4">
                  <c:v>15956.170000001814</c:v>
                </c:pt>
                <c:pt idx="5">
                  <c:v>17269.776592499999</c:v>
                </c:pt>
                <c:pt idx="6">
                  <c:v>17714.059406700002</c:v>
                </c:pt>
                <c:pt idx="7" formatCode="_(* #\ ##0_);_(* \(#\ ##0\);_(* &quot;-&quot;??_);_(@_)">
                  <c:v>19037.5492356</c:v>
                </c:pt>
                <c:pt idx="8" formatCode="_(* #\ ##0_);_(* \(#\ ##0\);_(* &quot;-&quot;??_);_(@_)">
                  <c:v>19329.1087229</c:v>
                </c:pt>
              </c:numCache>
            </c:numRef>
          </c:val>
          <c:extLst xmlns:c16r2="http://schemas.microsoft.com/office/drawing/2015/06/chart">
            <c:ext xmlns:c16="http://schemas.microsoft.com/office/drawing/2014/chart" uri="{C3380CC4-5D6E-409C-BE32-E72D297353CC}">
              <c16:uniqueId val="{00000007-05E3-40F7-89FC-4184C98571A3}"/>
            </c:ext>
          </c:extLst>
        </c:ser>
        <c:ser>
          <c:idx val="1"/>
          <c:order val="1"/>
          <c:tx>
            <c:strRef>
              <c:f>Лист1!$C$1</c:f>
              <c:strCache>
                <c:ptCount val="1"/>
                <c:pt idx="0">
                  <c:v>Банковские кредиты компаниям (не вкл. кредиты от иностранных кредиторов)</c:v>
                </c:pt>
              </c:strCache>
            </c:strRef>
          </c:tx>
          <c:spPr>
            <a:solidFill>
              <a:schemeClr val="accent4">
                <a:lumMod val="20000"/>
                <a:lumOff val="80000"/>
              </a:schemeClr>
            </a:solidFill>
            <a:ln w="0">
              <a:solidFill>
                <a:schemeClr val="tx1"/>
              </a:solidFill>
            </a:ln>
          </c:spPr>
          <c:invertIfNegative val="0"/>
          <c:cat>
            <c:numRef>
              <c:f>Лист1!$A$2:$A$10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Лист1!$C$2:$C$10</c:f>
              <c:numCache>
                <c:formatCode>#\ ##0.0</c:formatCode>
                <c:ptCount val="9"/>
                <c:pt idx="0">
                  <c:v>13596.590000001546</c:v>
                </c:pt>
                <c:pt idx="1">
                  <c:v>17061.390000001938</c:v>
                </c:pt>
                <c:pt idx="2">
                  <c:v>19580.180000002227</c:v>
                </c:pt>
                <c:pt idx="3">
                  <c:v>22242.320000002528</c:v>
                </c:pt>
                <c:pt idx="4">
                  <c:v>27785.310000003163</c:v>
                </c:pt>
                <c:pt idx="5">
                  <c:v>29884.615000000002</c:v>
                </c:pt>
                <c:pt idx="6">
                  <c:v>28204.079000000002</c:v>
                </c:pt>
                <c:pt idx="7" formatCode="_(* #\ ##0_);_(* \(#\ ##0\);_(* &quot;-&quot;??_);_(@_)">
                  <c:v>29219.395</c:v>
                </c:pt>
                <c:pt idx="8" formatCode="_(* #\ ##0_);_(* \(#\ ##0\);_(* &quot;-&quot;??_);_(@_)">
                  <c:v>30555.574000000001</c:v>
                </c:pt>
              </c:numCache>
            </c:numRef>
          </c:val>
          <c:extLst xmlns:c16r2="http://schemas.microsoft.com/office/drawing/2015/06/chart">
            <c:ext xmlns:c16="http://schemas.microsoft.com/office/drawing/2014/chart" uri="{C3380CC4-5D6E-409C-BE32-E72D297353CC}">
              <c16:uniqueId val="{0000000F-05E3-40F7-89FC-4184C98571A3}"/>
            </c:ext>
          </c:extLst>
        </c:ser>
        <c:dLbls>
          <c:showLegendKey val="0"/>
          <c:showVal val="0"/>
          <c:showCatName val="0"/>
          <c:showSerName val="0"/>
          <c:showPercent val="0"/>
          <c:showBubbleSize val="0"/>
        </c:dLbls>
        <c:gapWidth val="20"/>
        <c:overlap val="100"/>
        <c:axId val="415888696"/>
        <c:axId val="415889088"/>
      </c:barChart>
      <c:lineChart>
        <c:grouping val="standard"/>
        <c:varyColors val="0"/>
        <c:ser>
          <c:idx val="4"/>
          <c:order val="2"/>
          <c:tx>
            <c:v>Итого</c:v>
          </c:tx>
          <c:spPr>
            <a:ln>
              <a:noFill/>
            </a:ln>
          </c:spPr>
          <c:marker>
            <c:symbol val="none"/>
          </c:marker>
          <c:dLbls>
            <c:dLbl>
              <c:idx val="7"/>
              <c:numFmt formatCode="#,##0.0" sourceLinked="0"/>
              <c:spPr>
                <a:noFill/>
                <a:ln>
                  <a:noFill/>
                </a:ln>
                <a:effectLst/>
              </c:spPr>
              <c:txPr>
                <a:bodyPr wrap="square" lIns="38100" tIns="19050" rIns="38100" bIns="19050" anchor="ctr">
                  <a:spAutoFit/>
                </a:bodyPr>
                <a:lstStyle/>
                <a:p>
                  <a:pPr>
                    <a:defRPr sz="1000" b="0"/>
                  </a:pPr>
                  <a:endParaRPr lang="ru-RU"/>
                </a:p>
              </c:txPr>
              <c:dLblPos val="t"/>
              <c:showLegendKey val="0"/>
              <c:showVal val="1"/>
              <c:showCatName val="0"/>
              <c:showSerName val="0"/>
              <c:showPercent val="0"/>
              <c:showBubbleSize val="0"/>
            </c:dLbl>
            <c:dLbl>
              <c:idx val="8"/>
              <c:layout/>
              <c:tx>
                <c:rich>
                  <a:bodyPr/>
                  <a:lstStyle/>
                  <a:p>
                    <a:r>
                      <a:rPr lang="en-US" dirty="0" smtClean="0"/>
                      <a:t>48,8</a:t>
                    </a:r>
                    <a:endParaRPr lang="en-US" dirty="0"/>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AE3-48D0-9AF1-D892B1C6550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b="0"/>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Лист1!$E$2:$E$10</c:f>
              <c:numCache>
                <c:formatCode>#\ ##0.0</c:formatCode>
                <c:ptCount val="9"/>
                <c:pt idx="0">
                  <c:v>19811.470000002253</c:v>
                </c:pt>
                <c:pt idx="1">
                  <c:v>24166.660000002747</c:v>
                </c:pt>
                <c:pt idx="2">
                  <c:v>28269.060000003214</c:v>
                </c:pt>
                <c:pt idx="3">
                  <c:v>33383.060000003796</c:v>
                </c:pt>
                <c:pt idx="4">
                  <c:v>43741.480000004973</c:v>
                </c:pt>
                <c:pt idx="5">
                  <c:v>47154.391592500004</c:v>
                </c:pt>
                <c:pt idx="6">
                  <c:v>45918.138406700004</c:v>
                </c:pt>
                <c:pt idx="7" formatCode="_(* #\ ##0_);_(* \(#\ ##0\);_(* &quot;-&quot;??_);_(@_)">
                  <c:v>48256.9442356</c:v>
                </c:pt>
                <c:pt idx="8" formatCode="_(* #\ ##0_);_(* \(#\ ##0\);_(* &quot;-&quot;??_);_(@_)">
                  <c:v>49884.682722900005</c:v>
                </c:pt>
              </c:numCache>
            </c:numRef>
          </c:val>
          <c:smooth val="0"/>
          <c:extLst xmlns:c16r2="http://schemas.microsoft.com/office/drawing/2015/06/chart">
            <c:ext xmlns:c16="http://schemas.microsoft.com/office/drawing/2014/chart" uri="{C3380CC4-5D6E-409C-BE32-E72D297353CC}">
              <c16:uniqueId val="{00000010-05E3-40F7-89FC-4184C98571A3}"/>
            </c:ext>
          </c:extLst>
        </c:ser>
        <c:dLbls>
          <c:showLegendKey val="0"/>
          <c:showVal val="0"/>
          <c:showCatName val="0"/>
          <c:showSerName val="0"/>
          <c:showPercent val="0"/>
          <c:showBubbleSize val="0"/>
        </c:dLbls>
        <c:marker val="1"/>
        <c:smooth val="0"/>
        <c:axId val="415888696"/>
        <c:axId val="415889088"/>
      </c:lineChart>
      <c:catAx>
        <c:axId val="415888696"/>
        <c:scaling>
          <c:orientation val="minMax"/>
        </c:scaling>
        <c:delete val="0"/>
        <c:axPos val="b"/>
        <c:numFmt formatCode="General" sourceLinked="1"/>
        <c:majorTickMark val="none"/>
        <c:minorTickMark val="none"/>
        <c:tickLblPos val="nextTo"/>
        <c:spPr>
          <a:ln>
            <a:solidFill>
              <a:schemeClr val="tx1"/>
            </a:solidFill>
          </a:ln>
        </c:spPr>
        <c:txPr>
          <a:bodyPr/>
          <a:lstStyle/>
          <a:p>
            <a:pPr>
              <a:defRPr sz="900"/>
            </a:pPr>
            <a:endParaRPr lang="ru-RU"/>
          </a:p>
        </c:txPr>
        <c:crossAx val="415889088"/>
        <c:crosses val="autoZero"/>
        <c:auto val="1"/>
        <c:lblAlgn val="ctr"/>
        <c:lblOffset val="0"/>
        <c:noMultiLvlLbl val="0"/>
      </c:catAx>
      <c:valAx>
        <c:axId val="415889088"/>
        <c:scaling>
          <c:orientation val="minMax"/>
        </c:scaling>
        <c:delete val="0"/>
        <c:axPos val="l"/>
        <c:numFmt formatCode="#\ ##0.0" sourceLinked="1"/>
        <c:majorTickMark val="none"/>
        <c:minorTickMark val="none"/>
        <c:tickLblPos val="none"/>
        <c:spPr>
          <a:ln>
            <a:noFill/>
          </a:ln>
        </c:spPr>
        <c:crossAx val="415888696"/>
        <c:crosses val="autoZero"/>
        <c:crossBetween val="between"/>
        <c:dispUnits>
          <c:builtInUnit val="thousands"/>
        </c:dispUnits>
      </c:valAx>
      <c:spPr>
        <a:ln>
          <a:noFill/>
        </a:ln>
      </c:spPr>
    </c:plotArea>
    <c:legend>
      <c:legendPos val="r"/>
      <c:legendEntry>
        <c:idx val="2"/>
        <c:delete val="1"/>
      </c:legendEntry>
      <c:layout>
        <c:manualLayout>
          <c:xMode val="edge"/>
          <c:yMode val="edge"/>
          <c:x val="0"/>
          <c:y val="0.67273479667379699"/>
          <c:w val="0.97148950749682861"/>
          <c:h val="0.21672935664287726"/>
        </c:manualLayout>
      </c:layout>
      <c:overlay val="0"/>
      <c:txPr>
        <a:bodyPr/>
        <a:lstStyle/>
        <a:p>
          <a:pPr>
            <a:defRPr sz="900"/>
          </a:pPr>
          <a:endParaRPr lang="ru-RU"/>
        </a:p>
      </c:txPr>
    </c:legend>
    <c:plotVisOnly val="1"/>
    <c:dispBlanksAs val="gap"/>
    <c:showDLblsOverMax val="0"/>
  </c:chart>
  <c:txPr>
    <a:bodyPr/>
    <a:lstStyle/>
    <a:p>
      <a:pPr>
        <a:defRPr sz="7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02154011847066E-2"/>
          <c:y val="6.0889929742388757E-2"/>
          <c:w val="0.94399569197630584"/>
          <c:h val="0.87822014051522246"/>
        </c:manualLayout>
      </c:layout>
      <c:barChart>
        <c:barDir val="col"/>
        <c:grouping val="stacked"/>
        <c:varyColors val="0"/>
        <c:ser>
          <c:idx val="0"/>
          <c:order val="0"/>
          <c:spPr>
            <a:solidFill>
              <a:srgbClr val="808080"/>
            </a:solidFill>
            <a:ln w="9525">
              <a:solidFill>
                <a:schemeClr val="bg1"/>
              </a:solidFill>
              <a:prstDash val="solid"/>
            </a:ln>
          </c:spPr>
          <c:invertIfNegative val="0"/>
          <c:dPt>
            <c:idx val="3"/>
            <c:invertIfNegative val="0"/>
            <c:bubble3D val="0"/>
            <c:spPr>
              <a:solidFill>
                <a:srgbClr val="808080"/>
              </a:solidFill>
              <a:ln>
                <a:noFill/>
              </a:ln>
            </c:spPr>
            <c:extLst xmlns:c16r2="http://schemas.microsoft.com/office/drawing/2015/06/chart">
              <c:ext xmlns:c16="http://schemas.microsoft.com/office/drawing/2014/chart" uri="{C3380CC4-5D6E-409C-BE32-E72D297353CC}">
                <c16:uniqueId val="{00000001-9F3D-4D4D-9DD8-B0302D1382FF}"/>
              </c:ext>
            </c:extLst>
          </c:dPt>
          <c:dPt>
            <c:idx val="4"/>
            <c:invertIfNegative val="0"/>
            <c:bubble3D val="0"/>
            <c:spPr>
              <a:solidFill>
                <a:schemeClr val="accent2"/>
              </a:solidFill>
              <a:ln w="9525">
                <a:solidFill>
                  <a:schemeClr val="bg1"/>
                </a:solidFill>
                <a:prstDash val="solid"/>
              </a:ln>
            </c:spPr>
            <c:extLst xmlns:c16r2="http://schemas.microsoft.com/office/drawing/2015/06/chart">
              <c:ext xmlns:c16="http://schemas.microsoft.com/office/drawing/2014/chart" uri="{C3380CC4-5D6E-409C-BE32-E72D297353CC}">
                <c16:uniqueId val="{00000003-9F3D-4D4D-9DD8-B0302D1382FF}"/>
              </c:ext>
            </c:extLst>
          </c:dPt>
          <c:dPt>
            <c:idx val="5"/>
            <c:invertIfNegative val="0"/>
            <c:bubble3D val="0"/>
            <c:spPr>
              <a:solidFill>
                <a:schemeClr val="accent2"/>
              </a:solidFill>
              <a:ln w="9525">
                <a:solidFill>
                  <a:schemeClr val="bg1"/>
                </a:solidFill>
                <a:prstDash val="solid"/>
              </a:ln>
            </c:spPr>
            <c:extLst xmlns:c16r2="http://schemas.microsoft.com/office/drawing/2015/06/chart">
              <c:ext xmlns:c16="http://schemas.microsoft.com/office/drawing/2014/chart" uri="{C3380CC4-5D6E-409C-BE32-E72D297353CC}">
                <c16:uniqueId val="{00000005-9F3D-4D4D-9DD8-B0302D1382FF}"/>
              </c:ext>
            </c:extLst>
          </c:dPt>
          <c:dPt>
            <c:idx val="6"/>
            <c:invertIfNegative val="0"/>
            <c:bubble3D val="0"/>
            <c:spPr>
              <a:solidFill>
                <a:schemeClr val="accent2"/>
              </a:solidFill>
              <a:ln w="9525">
                <a:solidFill>
                  <a:schemeClr val="bg1"/>
                </a:solidFill>
                <a:prstDash val="solid"/>
              </a:ln>
            </c:spPr>
            <c:extLst xmlns:c16r2="http://schemas.microsoft.com/office/drawing/2015/06/chart">
              <c:ext xmlns:c16="http://schemas.microsoft.com/office/drawing/2014/chart" uri="{C3380CC4-5D6E-409C-BE32-E72D297353CC}">
                <c16:uniqueId val="{00000007-9F3D-4D4D-9DD8-B0302D1382FF}"/>
              </c:ext>
            </c:extLst>
          </c:dPt>
          <c:val>
            <c:numRef>
              <c:f>Sheet1!$A$1:$G$1</c:f>
              <c:numCache>
                <c:formatCode>General</c:formatCode>
                <c:ptCount val="7"/>
                <c:pt idx="0">
                  <c:v>1848.5264715539001</c:v>
                </c:pt>
                <c:pt idx="1">
                  <c:v>1858.7926936291001</c:v>
                </c:pt>
                <c:pt idx="2">
                  <c:v>1968.8125955202001</c:v>
                </c:pt>
                <c:pt idx="3">
                  <c:v>2502.8514883000198</c:v>
                </c:pt>
                <c:pt idx="4">
                  <c:v>3367.3270883293503</c:v>
                </c:pt>
                <c:pt idx="5">
                  <c:v>1193.8460050189999</c:v>
                </c:pt>
                <c:pt idx="6">
                  <c:v>1501.6116785565</c:v>
                </c:pt>
              </c:numCache>
            </c:numRef>
          </c:val>
          <c:extLst xmlns:c16r2="http://schemas.microsoft.com/office/drawing/2015/06/chart">
            <c:ext xmlns:c16="http://schemas.microsoft.com/office/drawing/2014/chart" uri="{C3380CC4-5D6E-409C-BE32-E72D297353CC}">
              <c16:uniqueId val="{00000008-9F3D-4D4D-9DD8-B0302D1382FF}"/>
            </c:ext>
          </c:extLst>
        </c:ser>
        <c:ser>
          <c:idx val="1"/>
          <c:order val="1"/>
          <c:spPr>
            <a:pattFill prst="pct10">
              <a:fgClr>
                <a:schemeClr val="tx1"/>
              </a:fgClr>
              <a:bgClr>
                <a:schemeClr val="bg1"/>
              </a:bgClr>
            </a:pattFill>
            <a:ln w="9525">
              <a:solidFill>
                <a:srgbClr val="969696"/>
              </a:solidFill>
              <a:prstDash val="solid"/>
            </a:ln>
          </c:spPr>
          <c:invertIfNegative val="0"/>
          <c:dPt>
            <c:idx val="3"/>
            <c:invertIfNegative val="0"/>
            <c:bubble3D val="0"/>
            <c:spPr>
              <a:pattFill prst="pct10">
                <a:fgClr>
                  <a:schemeClr val="tx1"/>
                </a:fgClr>
                <a:bgClr>
                  <a:schemeClr val="bg1"/>
                </a:bgClr>
              </a:pattFill>
              <a:ln w="3175">
                <a:solidFill>
                  <a:srgbClr val="808080"/>
                </a:solidFill>
                <a:prstDash val="solid"/>
              </a:ln>
            </c:spPr>
            <c:extLst xmlns:c16r2="http://schemas.microsoft.com/office/drawing/2015/06/chart">
              <c:ext xmlns:c16="http://schemas.microsoft.com/office/drawing/2014/chart" uri="{C3380CC4-5D6E-409C-BE32-E72D297353CC}">
                <c16:uniqueId val="{0000000A-9F3D-4D4D-9DD8-B0302D1382FF}"/>
              </c:ext>
            </c:extLst>
          </c:dPt>
          <c:val>
            <c:numRef>
              <c:f>Sheet1!$A$2:$G$2</c:f>
              <c:numCache>
                <c:formatCode>General</c:formatCode>
                <c:ptCount val="7"/>
                <c:pt idx="3">
                  <c:v>1401.0527344195398</c:v>
                </c:pt>
                <c:pt idx="4">
                  <c:v>9665.2330062038218</c:v>
                </c:pt>
                <c:pt idx="5">
                  <c:v>4649.0815558238601</c:v>
                </c:pt>
                <c:pt idx="6">
                  <c:v>4729.4871833117995</c:v>
                </c:pt>
              </c:numCache>
            </c:numRef>
          </c:val>
          <c:extLst xmlns:c16r2="http://schemas.microsoft.com/office/drawing/2015/06/chart">
            <c:ext xmlns:c16="http://schemas.microsoft.com/office/drawing/2014/chart" uri="{C3380CC4-5D6E-409C-BE32-E72D297353CC}">
              <c16:uniqueId val="{0000000B-9F3D-4D4D-9DD8-B0302D1382FF}"/>
            </c:ext>
          </c:extLst>
        </c:ser>
        <c:dLbls>
          <c:showLegendKey val="0"/>
          <c:showVal val="0"/>
          <c:showCatName val="0"/>
          <c:showSerName val="0"/>
          <c:showPercent val="0"/>
          <c:showBubbleSize val="0"/>
        </c:dLbls>
        <c:gapWidth val="80"/>
        <c:overlap val="100"/>
        <c:axId val="415889872"/>
        <c:axId val="415890264"/>
      </c:barChart>
      <c:catAx>
        <c:axId val="41588987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415890264"/>
        <c:crosses val="min"/>
        <c:auto val="0"/>
        <c:lblAlgn val="ctr"/>
        <c:lblOffset val="100"/>
        <c:noMultiLvlLbl val="0"/>
      </c:catAx>
      <c:valAx>
        <c:axId val="415890264"/>
        <c:scaling>
          <c:orientation val="minMax"/>
          <c:max val="13032.560094533172"/>
          <c:min val="0"/>
        </c:scaling>
        <c:delete val="1"/>
        <c:axPos val="l"/>
        <c:numFmt formatCode="General" sourceLinked="1"/>
        <c:majorTickMark val="out"/>
        <c:minorTickMark val="none"/>
        <c:tickLblPos val="nextTo"/>
        <c:crossAx val="41588987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91907491715701E-3"/>
          <c:y val="5.17623127968403E-2"/>
          <c:w val="0.98094675435104961"/>
          <c:h val="0.64593408140732456"/>
        </c:manualLayout>
      </c:layout>
      <c:barChart>
        <c:barDir val="col"/>
        <c:grouping val="percentStacked"/>
        <c:varyColors val="0"/>
        <c:ser>
          <c:idx val="0"/>
          <c:order val="0"/>
          <c:tx>
            <c:strRef>
              <c:f>Лист1!$B$1</c:f>
              <c:strCache>
                <c:ptCount val="1"/>
                <c:pt idx="0">
                  <c:v>Банковские депозиты</c:v>
                </c:pt>
              </c:strCache>
            </c:strRef>
          </c:tx>
          <c:spPr>
            <a:solidFill>
              <a:srgbClr val="CE11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США</c:v>
                </c:pt>
                <c:pt idx="1">
                  <c:v>Велико-
британия</c:v>
                </c:pt>
                <c:pt idx="2">
                  <c:v>Германия</c:v>
                </c:pt>
                <c:pt idx="3">
                  <c:v>Италия</c:v>
                </c:pt>
                <c:pt idx="4">
                  <c:v>Бразилия</c:v>
                </c:pt>
                <c:pt idx="5">
                  <c:v>Мексика</c:v>
                </c:pt>
                <c:pt idx="6">
                  <c:v>Китай</c:v>
                </c:pt>
                <c:pt idx="7">
                  <c:v>Индия</c:v>
                </c:pt>
                <c:pt idx="8">
                  <c:v>Россия</c:v>
                </c:pt>
              </c:strCache>
            </c:strRef>
          </c:cat>
          <c:val>
            <c:numRef>
              <c:f>Лист1!$B$2:$B$10</c:f>
              <c:numCache>
                <c:formatCode>0%</c:formatCode>
                <c:ptCount val="9"/>
                <c:pt idx="0">
                  <c:v>0.13</c:v>
                </c:pt>
                <c:pt idx="1">
                  <c:v>0.24</c:v>
                </c:pt>
                <c:pt idx="2">
                  <c:v>0.39</c:v>
                </c:pt>
                <c:pt idx="3">
                  <c:v>0.31</c:v>
                </c:pt>
                <c:pt idx="4">
                  <c:v>0.22</c:v>
                </c:pt>
                <c:pt idx="5">
                  <c:v>0.15</c:v>
                </c:pt>
                <c:pt idx="6">
                  <c:v>0.53</c:v>
                </c:pt>
                <c:pt idx="7">
                  <c:v>0.6</c:v>
                </c:pt>
                <c:pt idx="8">
                  <c:v>0.69</c:v>
                </c:pt>
              </c:numCache>
            </c:numRef>
          </c:val>
          <c:extLst xmlns:c16r2="http://schemas.microsoft.com/office/drawing/2015/06/chart">
            <c:ext xmlns:c16="http://schemas.microsoft.com/office/drawing/2014/chart" uri="{C3380CC4-5D6E-409C-BE32-E72D297353CC}">
              <c16:uniqueId val="{00000000-F4D9-44D8-83E7-45139B458629}"/>
            </c:ext>
          </c:extLst>
        </c:ser>
        <c:ser>
          <c:idx val="1"/>
          <c:order val="1"/>
          <c:tx>
            <c:strRef>
              <c:f>Лист1!$C$1</c:f>
              <c:strCache>
                <c:ptCount val="1"/>
                <c:pt idx="0">
                  <c:v>Страховые и пенсионные активы</c:v>
                </c:pt>
              </c:strCache>
            </c:strRef>
          </c:tx>
          <c:spPr>
            <a:solidFill>
              <a:srgbClr val="96969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США</c:v>
                </c:pt>
                <c:pt idx="1">
                  <c:v>Велико-
британия</c:v>
                </c:pt>
                <c:pt idx="2">
                  <c:v>Германия</c:v>
                </c:pt>
                <c:pt idx="3">
                  <c:v>Италия</c:v>
                </c:pt>
                <c:pt idx="4">
                  <c:v>Бразилия</c:v>
                </c:pt>
                <c:pt idx="5">
                  <c:v>Мексика</c:v>
                </c:pt>
                <c:pt idx="6">
                  <c:v>Китай</c:v>
                </c:pt>
                <c:pt idx="7">
                  <c:v>Индия</c:v>
                </c:pt>
                <c:pt idx="8">
                  <c:v>Россия</c:v>
                </c:pt>
              </c:strCache>
            </c:strRef>
          </c:cat>
          <c:val>
            <c:numRef>
              <c:f>Лист1!$C$2:$C$10</c:f>
              <c:numCache>
                <c:formatCode>0%</c:formatCode>
                <c:ptCount val="9"/>
                <c:pt idx="0">
                  <c:v>0.32</c:v>
                </c:pt>
                <c:pt idx="1">
                  <c:v>0.59</c:v>
                </c:pt>
                <c:pt idx="2">
                  <c:v>0.37</c:v>
                </c:pt>
                <c:pt idx="3">
                  <c:v>0.2</c:v>
                </c:pt>
                <c:pt idx="4">
                  <c:v>0.28000000000000003</c:v>
                </c:pt>
                <c:pt idx="5">
                  <c:v>0.21</c:v>
                </c:pt>
                <c:pt idx="6">
                  <c:v>7.0000000000000007E-2</c:v>
                </c:pt>
                <c:pt idx="7">
                  <c:v>0.26</c:v>
                </c:pt>
                <c:pt idx="8">
                  <c:v>0.06</c:v>
                </c:pt>
              </c:numCache>
            </c:numRef>
          </c:val>
          <c:extLst xmlns:c16r2="http://schemas.microsoft.com/office/drawing/2015/06/chart">
            <c:ext xmlns:c16="http://schemas.microsoft.com/office/drawing/2014/chart" uri="{C3380CC4-5D6E-409C-BE32-E72D297353CC}">
              <c16:uniqueId val="{00000001-F4D9-44D8-83E7-45139B458629}"/>
            </c:ext>
          </c:extLst>
        </c:ser>
        <c:ser>
          <c:idx val="2"/>
          <c:order val="2"/>
          <c:tx>
            <c:strRef>
              <c:f>Лист1!$D$1</c:f>
              <c:strCache>
                <c:ptCount val="1"/>
                <c:pt idx="0">
                  <c:v>Наличные денежные средства</c:v>
                </c:pt>
              </c:strCache>
            </c:strRef>
          </c:tx>
          <c:spPr>
            <a:solidFill>
              <a:srgbClr val="007770"/>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2-F4D9-44D8-83E7-45139B458629}"/>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F4D9-44D8-83E7-45139B458629}"/>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4-F4D9-44D8-83E7-45139B45862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5-F4D9-44D8-83E7-45139B458629}"/>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F4D9-44D8-83E7-45139B458629}"/>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7-F4D9-44D8-83E7-45139B458629}"/>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8-F4D9-44D8-83E7-45139B458629}"/>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9-F4D9-44D8-83E7-45139B458629}"/>
                </c:ext>
                <c:ext xmlns:c15="http://schemas.microsoft.com/office/drawing/2012/chart" uri="{CE6537A1-D6FC-4f65-9D91-7224C49458BB}"/>
              </c:extLst>
            </c:dLbl>
            <c:dLbl>
              <c:idx val="8"/>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США</c:v>
                </c:pt>
                <c:pt idx="1">
                  <c:v>Велико-
британия</c:v>
                </c:pt>
                <c:pt idx="2">
                  <c:v>Германия</c:v>
                </c:pt>
                <c:pt idx="3">
                  <c:v>Италия</c:v>
                </c:pt>
                <c:pt idx="4">
                  <c:v>Бразилия</c:v>
                </c:pt>
                <c:pt idx="5">
                  <c:v>Мексика</c:v>
                </c:pt>
                <c:pt idx="6">
                  <c:v>Китай</c:v>
                </c:pt>
                <c:pt idx="7">
                  <c:v>Индия</c:v>
                </c:pt>
                <c:pt idx="8">
                  <c:v>Россия</c:v>
                </c:pt>
              </c:strCache>
            </c:strRef>
          </c:cat>
          <c:val>
            <c:numRef>
              <c:f>Лист1!$D$2:$D$10</c:f>
              <c:numCache>
                <c:formatCode>General</c:formatCode>
                <c:ptCount val="9"/>
                <c:pt idx="0">
                  <c:v>0</c:v>
                </c:pt>
                <c:pt idx="1">
                  <c:v>0</c:v>
                </c:pt>
                <c:pt idx="2">
                  <c:v>0</c:v>
                </c:pt>
                <c:pt idx="3">
                  <c:v>0</c:v>
                </c:pt>
                <c:pt idx="4">
                  <c:v>0</c:v>
                </c:pt>
                <c:pt idx="5">
                  <c:v>0</c:v>
                </c:pt>
                <c:pt idx="6">
                  <c:v>0</c:v>
                </c:pt>
                <c:pt idx="7">
                  <c:v>0</c:v>
                </c:pt>
                <c:pt idx="8" formatCode="0%">
                  <c:v>0.13</c:v>
                </c:pt>
              </c:numCache>
            </c:numRef>
          </c:val>
          <c:extLst xmlns:c16r2="http://schemas.microsoft.com/office/drawing/2015/06/chart">
            <c:ext xmlns:c16="http://schemas.microsoft.com/office/drawing/2014/chart" uri="{C3380CC4-5D6E-409C-BE32-E72D297353CC}">
              <c16:uniqueId val="{0000000B-F4D9-44D8-83E7-45139B458629}"/>
            </c:ext>
          </c:extLst>
        </c:ser>
        <c:ser>
          <c:idx val="3"/>
          <c:order val="3"/>
          <c:tx>
            <c:strRef>
              <c:f>Лист1!$E$1</c:f>
              <c:strCache>
                <c:ptCount val="1"/>
                <c:pt idx="0">
                  <c:v>Ценные бумаги</c:v>
                </c:pt>
              </c:strCache>
            </c:strRef>
          </c:tx>
          <c:spPr>
            <a:solidFill>
              <a:srgbClr val="646D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США</c:v>
                </c:pt>
                <c:pt idx="1">
                  <c:v>Велико-
британия</c:v>
                </c:pt>
                <c:pt idx="2">
                  <c:v>Германия</c:v>
                </c:pt>
                <c:pt idx="3">
                  <c:v>Италия</c:v>
                </c:pt>
                <c:pt idx="4">
                  <c:v>Бразилия</c:v>
                </c:pt>
                <c:pt idx="5">
                  <c:v>Мексика</c:v>
                </c:pt>
                <c:pt idx="6">
                  <c:v>Китай</c:v>
                </c:pt>
                <c:pt idx="7">
                  <c:v>Индия</c:v>
                </c:pt>
                <c:pt idx="8">
                  <c:v>Россия</c:v>
                </c:pt>
              </c:strCache>
            </c:strRef>
          </c:cat>
          <c:val>
            <c:numRef>
              <c:f>Лист1!$E$2:$E$10</c:f>
              <c:numCache>
                <c:formatCode>0%</c:formatCode>
                <c:ptCount val="9"/>
                <c:pt idx="0">
                  <c:v>0.53</c:v>
                </c:pt>
                <c:pt idx="1">
                  <c:v>0.14000000000000001</c:v>
                </c:pt>
                <c:pt idx="2">
                  <c:v>0.23</c:v>
                </c:pt>
                <c:pt idx="3">
                  <c:v>0.45</c:v>
                </c:pt>
                <c:pt idx="4">
                  <c:v>0.44</c:v>
                </c:pt>
                <c:pt idx="5">
                  <c:v>0.64</c:v>
                </c:pt>
                <c:pt idx="6">
                  <c:v>0.4</c:v>
                </c:pt>
                <c:pt idx="7">
                  <c:v>0.13</c:v>
                </c:pt>
                <c:pt idx="8">
                  <c:v>0.12</c:v>
                </c:pt>
              </c:numCache>
            </c:numRef>
          </c:val>
          <c:extLst xmlns:c16r2="http://schemas.microsoft.com/office/drawing/2015/06/chart">
            <c:ext xmlns:c16="http://schemas.microsoft.com/office/drawing/2014/chart" uri="{C3380CC4-5D6E-409C-BE32-E72D297353CC}">
              <c16:uniqueId val="{0000000C-F4D9-44D8-83E7-45139B458629}"/>
            </c:ext>
          </c:extLst>
        </c:ser>
        <c:ser>
          <c:idx val="4"/>
          <c:order val="4"/>
          <c:tx>
            <c:strRef>
              <c:f>Лист1!$F$1</c:f>
              <c:strCache>
                <c:ptCount val="1"/>
                <c:pt idx="0">
                  <c:v>Прочее</c:v>
                </c:pt>
              </c:strCache>
            </c:strRef>
          </c:tx>
          <c:spPr>
            <a:solidFill>
              <a:srgbClr val="002F5F"/>
            </a:solidFill>
            <a:ln>
              <a:noFill/>
            </a:ln>
            <a:effectLst/>
          </c:spPr>
          <c:invertIfNegative val="0"/>
          <c:cat>
            <c:strRef>
              <c:f>Лист1!$A$2:$A$10</c:f>
              <c:strCache>
                <c:ptCount val="9"/>
                <c:pt idx="0">
                  <c:v>США</c:v>
                </c:pt>
                <c:pt idx="1">
                  <c:v>Велико-
британия</c:v>
                </c:pt>
                <c:pt idx="2">
                  <c:v>Германия</c:v>
                </c:pt>
                <c:pt idx="3">
                  <c:v>Италия</c:v>
                </c:pt>
                <c:pt idx="4">
                  <c:v>Бразилия</c:v>
                </c:pt>
                <c:pt idx="5">
                  <c:v>Мексика</c:v>
                </c:pt>
                <c:pt idx="6">
                  <c:v>Китай</c:v>
                </c:pt>
                <c:pt idx="7">
                  <c:v>Индия</c:v>
                </c:pt>
                <c:pt idx="8">
                  <c:v>Россия</c:v>
                </c:pt>
              </c:strCache>
            </c:strRef>
          </c:cat>
          <c:val>
            <c:numRef>
              <c:f>Лист1!$F$2:$F$10</c:f>
              <c:numCache>
                <c:formatCode>General</c:formatCode>
                <c:ptCount val="9"/>
                <c:pt idx="0">
                  <c:v>2.0000000000000018E-2</c:v>
                </c:pt>
                <c:pt idx="1">
                  <c:v>3.0000000000000027E-2</c:v>
                </c:pt>
                <c:pt idx="2">
                  <c:v>9.9999999999999811E-3</c:v>
                </c:pt>
                <c:pt idx="3">
                  <c:v>3.9999999999999925E-2</c:v>
                </c:pt>
                <c:pt idx="4">
                  <c:v>0.06</c:v>
                </c:pt>
                <c:pt idx="5">
                  <c:v>0</c:v>
                </c:pt>
                <c:pt idx="6">
                  <c:v>0</c:v>
                </c:pt>
                <c:pt idx="7">
                  <c:v>1.0000000000000009E-2</c:v>
                </c:pt>
                <c:pt idx="8">
                  <c:v>0</c:v>
                </c:pt>
              </c:numCache>
            </c:numRef>
          </c:val>
          <c:extLst xmlns:c16r2="http://schemas.microsoft.com/office/drawing/2015/06/chart">
            <c:ext xmlns:c16="http://schemas.microsoft.com/office/drawing/2014/chart" uri="{C3380CC4-5D6E-409C-BE32-E72D297353CC}">
              <c16:uniqueId val="{0000000D-F4D9-44D8-83E7-45139B458629}"/>
            </c:ext>
          </c:extLst>
        </c:ser>
        <c:dLbls>
          <c:showLegendKey val="0"/>
          <c:showVal val="0"/>
          <c:showCatName val="0"/>
          <c:showSerName val="0"/>
          <c:showPercent val="0"/>
          <c:showBubbleSize val="0"/>
        </c:dLbls>
        <c:gapWidth val="39"/>
        <c:overlap val="100"/>
        <c:axId val="349673616"/>
        <c:axId val="349671656"/>
      </c:barChart>
      <c:catAx>
        <c:axId val="349673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700" b="0" i="0" u="none" strike="noStrike" kern="1200" baseline="0">
                <a:solidFill>
                  <a:schemeClr val="tx1"/>
                </a:solidFill>
                <a:latin typeface="+mn-lt"/>
                <a:ea typeface="+mn-ea"/>
                <a:cs typeface="+mn-cs"/>
              </a:defRPr>
            </a:pPr>
            <a:endParaRPr lang="ru-RU"/>
          </a:p>
        </c:txPr>
        <c:crossAx val="349671656"/>
        <c:crosses val="autoZero"/>
        <c:auto val="1"/>
        <c:lblAlgn val="ctr"/>
        <c:lblOffset val="100"/>
        <c:noMultiLvlLbl val="0"/>
      </c:catAx>
      <c:valAx>
        <c:axId val="349671656"/>
        <c:scaling>
          <c:orientation val="minMax"/>
        </c:scaling>
        <c:delete val="1"/>
        <c:axPos val="l"/>
        <c:numFmt formatCode="0%" sourceLinked="1"/>
        <c:majorTickMark val="none"/>
        <c:minorTickMark val="none"/>
        <c:tickLblPos val="nextTo"/>
        <c:crossAx val="349673616"/>
        <c:crosses val="autoZero"/>
        <c:crossBetween val="between"/>
      </c:valAx>
      <c:spPr>
        <a:noFill/>
        <a:ln>
          <a:noFill/>
        </a:ln>
        <a:effectLst/>
      </c:spPr>
    </c:plotArea>
    <c:legend>
      <c:legendPos val="r"/>
      <c:layout>
        <c:manualLayout>
          <c:xMode val="edge"/>
          <c:yMode val="edge"/>
          <c:x val="1.5100600231249936E-3"/>
          <c:y val="0.82038483759461822"/>
          <c:w val="0.99848993997687496"/>
          <c:h val="0.179615162405381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363088057901084E-2"/>
          <c:y val="2.2127659574468085E-2"/>
          <c:w val="0.93727382388419778"/>
          <c:h val="0.95574468085106379"/>
        </c:manualLayout>
      </c:layout>
      <c:barChart>
        <c:barDir val="col"/>
        <c:grouping val="stacked"/>
        <c:varyColors val="0"/>
        <c:ser>
          <c:idx val="0"/>
          <c:order val="0"/>
          <c:spPr>
            <a:solidFill>
              <a:srgbClr val="C8102E"/>
            </a:solidFill>
            <a:ln>
              <a:noFill/>
            </a:ln>
          </c:spPr>
          <c:invertIfNegative val="0"/>
          <c:val>
            <c:numRef>
              <c:f>Sheet1!$A$1:$B$1</c:f>
              <c:numCache>
                <c:formatCode>General</c:formatCode>
                <c:ptCount val="2"/>
                <c:pt idx="0">
                  <c:v>76496.899999999994</c:v>
                </c:pt>
                <c:pt idx="1">
                  <c:v>315187.8</c:v>
                </c:pt>
              </c:numCache>
            </c:numRef>
          </c:val>
          <c:extLst xmlns:c16r2="http://schemas.microsoft.com/office/drawing/2015/06/chart">
            <c:ext xmlns:c16="http://schemas.microsoft.com/office/drawing/2014/chart" uri="{C3380CC4-5D6E-409C-BE32-E72D297353CC}">
              <c16:uniqueId val="{00000000-3649-4422-A095-4879877831F3}"/>
            </c:ext>
          </c:extLst>
        </c:ser>
        <c:ser>
          <c:idx val="1"/>
          <c:order val="1"/>
          <c:spPr>
            <a:solidFill>
              <a:srgbClr val="CF7F7F"/>
            </a:solidFill>
            <a:ln>
              <a:noFill/>
            </a:ln>
          </c:spPr>
          <c:invertIfNegative val="0"/>
          <c:val>
            <c:numRef>
              <c:f>Sheet1!$A$2:$B$2</c:f>
              <c:numCache>
                <c:formatCode>General</c:formatCode>
                <c:ptCount val="2"/>
                <c:pt idx="0">
                  <c:v>536120.5</c:v>
                </c:pt>
                <c:pt idx="1">
                  <c:v>1778481.1</c:v>
                </c:pt>
              </c:numCache>
            </c:numRef>
          </c:val>
          <c:extLst xmlns:c16r2="http://schemas.microsoft.com/office/drawing/2015/06/chart">
            <c:ext xmlns:c16="http://schemas.microsoft.com/office/drawing/2014/chart" uri="{C3380CC4-5D6E-409C-BE32-E72D297353CC}">
              <c16:uniqueId val="{00000001-3649-4422-A095-4879877831F3}"/>
            </c:ext>
          </c:extLst>
        </c:ser>
        <c:ser>
          <c:idx val="2"/>
          <c:order val="2"/>
          <c:spPr>
            <a:solidFill>
              <a:srgbClr val="C0C0C0"/>
            </a:solidFill>
            <a:ln>
              <a:noFill/>
            </a:ln>
          </c:spPr>
          <c:invertIfNegative val="0"/>
          <c:val>
            <c:numRef>
              <c:f>Sheet1!$A$3:$B$3</c:f>
              <c:numCache>
                <c:formatCode>General</c:formatCode>
                <c:ptCount val="2"/>
                <c:pt idx="0">
                  <c:v>525622.20000000007</c:v>
                </c:pt>
                <c:pt idx="1">
                  <c:v>373811.39999999967</c:v>
                </c:pt>
              </c:numCache>
            </c:numRef>
          </c:val>
          <c:extLst xmlns:c16r2="http://schemas.microsoft.com/office/drawing/2015/06/chart">
            <c:ext xmlns:c16="http://schemas.microsoft.com/office/drawing/2014/chart" uri="{C3380CC4-5D6E-409C-BE32-E72D297353CC}">
              <c16:uniqueId val="{00000002-3649-4422-A095-4879877831F3}"/>
            </c:ext>
          </c:extLst>
        </c:ser>
        <c:dLbls>
          <c:showLegendKey val="0"/>
          <c:showVal val="0"/>
          <c:showCatName val="0"/>
          <c:showSerName val="0"/>
          <c:showPercent val="0"/>
          <c:showBubbleSize val="0"/>
        </c:dLbls>
        <c:gapWidth val="80"/>
        <c:overlap val="100"/>
        <c:axId val="415891440"/>
        <c:axId val="415891832"/>
      </c:barChart>
      <c:catAx>
        <c:axId val="41589144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415891832"/>
        <c:crosses val="min"/>
        <c:auto val="0"/>
        <c:lblAlgn val="ctr"/>
        <c:lblOffset val="100"/>
        <c:noMultiLvlLbl val="0"/>
      </c:catAx>
      <c:valAx>
        <c:axId val="415891832"/>
        <c:scaling>
          <c:orientation val="minMax"/>
          <c:max val="2467480.2999999998"/>
          <c:min val="0"/>
        </c:scaling>
        <c:delete val="1"/>
        <c:axPos val="l"/>
        <c:numFmt formatCode="General" sourceLinked="1"/>
        <c:majorTickMark val="out"/>
        <c:minorTickMark val="none"/>
        <c:tickLblPos val="nextTo"/>
        <c:crossAx val="415891440"/>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18" Type="http://schemas.openxmlformats.org/officeDocument/2006/relationships/image" Target="../media/image51.emf"/><Relationship Id="rId3" Type="http://schemas.openxmlformats.org/officeDocument/2006/relationships/image" Target="../media/image36.emf"/><Relationship Id="rId21" Type="http://schemas.openxmlformats.org/officeDocument/2006/relationships/image" Target="../media/image54.emf"/><Relationship Id="rId7" Type="http://schemas.openxmlformats.org/officeDocument/2006/relationships/image" Target="../media/image40.emf"/><Relationship Id="rId12" Type="http://schemas.openxmlformats.org/officeDocument/2006/relationships/image" Target="../media/image45.emf"/><Relationship Id="rId17" Type="http://schemas.openxmlformats.org/officeDocument/2006/relationships/image" Target="../media/image50.emf"/><Relationship Id="rId2" Type="http://schemas.openxmlformats.org/officeDocument/2006/relationships/image" Target="../media/image35.emf"/><Relationship Id="rId16" Type="http://schemas.openxmlformats.org/officeDocument/2006/relationships/image" Target="../media/image49.emf"/><Relationship Id="rId20" Type="http://schemas.openxmlformats.org/officeDocument/2006/relationships/image" Target="../media/image53.emf"/><Relationship Id="rId1" Type="http://schemas.openxmlformats.org/officeDocument/2006/relationships/image" Target="../media/image20.emf"/><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48.emf"/><Relationship Id="rId10" Type="http://schemas.openxmlformats.org/officeDocument/2006/relationships/image" Target="../media/image43.emf"/><Relationship Id="rId19" Type="http://schemas.openxmlformats.org/officeDocument/2006/relationships/image" Target="../media/image52.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30.e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30.emf"/><Relationship Id="rId4" Type="http://schemas.openxmlformats.org/officeDocument/2006/relationships/image" Target="../media/image6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7C870B-0A5F-43CA-9B77-770DA5A159E6}" type="datetimeFigureOut">
              <a:rPr lang="ru-RU" smtClean="0"/>
              <a:t>07.09.2018</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9617560-CE9E-47E1-9F58-1B200898E860}" type="slidenum">
              <a:rPr lang="ru-RU" smtClean="0"/>
              <a:t>‹#›</a:t>
            </a:fld>
            <a:endParaRPr lang="ru-RU"/>
          </a:p>
        </p:txBody>
      </p:sp>
    </p:spTree>
    <p:extLst>
      <p:ext uri="{BB962C8B-B14F-4D97-AF65-F5344CB8AC3E}">
        <p14:creationId xmlns:p14="http://schemas.microsoft.com/office/powerpoint/2010/main" val="1127305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6"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9" y="0"/>
            <a:ext cx="2945659" cy="496332"/>
          </a:xfrm>
          <a:prstGeom prst="rect">
            <a:avLst/>
          </a:prstGeom>
        </p:spPr>
        <p:txBody>
          <a:bodyPr vert="horz" lIns="91440" tIns="45720" rIns="91440" bIns="45720" rtlCol="0"/>
          <a:lstStyle>
            <a:lvl1pPr algn="r">
              <a:defRPr sz="1200"/>
            </a:lvl1pPr>
          </a:lstStyle>
          <a:p>
            <a:fld id="{D4304C69-0FB1-4E47-B4DB-83B358B55A44}" type="datetimeFigureOut">
              <a:rPr lang="ru-RU" smtClean="0"/>
              <a:pPr/>
              <a:t>07.09.2018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6"/>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6" y="9428586"/>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9" y="9428586"/>
            <a:ext cx="2945659" cy="496332"/>
          </a:xfrm>
          <a:prstGeom prst="rect">
            <a:avLst/>
          </a:prstGeom>
        </p:spPr>
        <p:txBody>
          <a:bodyPr vert="horz" lIns="91440" tIns="45720" rIns="91440" bIns="45720" rtlCol="0" anchor="b"/>
          <a:lstStyle>
            <a:lvl1pPr algn="r">
              <a:defRPr sz="1200"/>
            </a:lvl1pPr>
          </a:lstStyle>
          <a:p>
            <a:fld id="{CBA738A6-6F0F-4E12-941B-CEEBF4859717}" type="slidenum">
              <a:rPr lang="ru-RU" smtClean="0"/>
              <a:pPr/>
              <a:t>‹#›</a:t>
            </a:fld>
            <a:endParaRPr lang="ru-RU"/>
          </a:p>
        </p:txBody>
      </p:sp>
    </p:spTree>
    <p:extLst>
      <p:ext uri="{BB962C8B-B14F-4D97-AF65-F5344CB8AC3E}">
        <p14:creationId xmlns:p14="http://schemas.microsoft.com/office/powerpoint/2010/main" val="162127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319090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DEF30B0-C578-4CF9-91AC-0CFF0CDACD47}" type="slidenum">
              <a:rPr lang="ru-RU" smtClean="0">
                <a:solidFill>
                  <a:prstClr val="black"/>
                </a:solidFill>
              </a:rPr>
              <a:pPr>
                <a:defRPr/>
              </a:pPr>
              <a:t>3</a:t>
            </a:fld>
            <a:endParaRPr lang="ru-RU">
              <a:solidFill>
                <a:prstClr val="black"/>
              </a:solidFill>
            </a:endParaRPr>
          </a:p>
        </p:txBody>
      </p:sp>
    </p:spTree>
    <p:extLst>
      <p:ext uri="{BB962C8B-B14F-4D97-AF65-F5344CB8AC3E}">
        <p14:creationId xmlns:p14="http://schemas.microsoft.com/office/powerpoint/2010/main" val="171514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73311FE-8EE9-4725-93D5-904616A33373}"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107395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73311FE-8EE9-4725-93D5-904616A33373}"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64890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err="1">
                <a:solidFill>
                  <a:schemeClr val="tx1"/>
                </a:solidFill>
                <a:effectLst/>
                <a:latin typeface="+mn-lt"/>
                <a:ea typeface="+mn-ea"/>
                <a:cs typeface="+mn-cs"/>
              </a:rPr>
              <a:t>Gregor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Cresnar</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Freepik</a:t>
            </a:r>
            <a:endParaRPr lang="ru-RU" dirty="0"/>
          </a:p>
        </p:txBody>
      </p:sp>
      <p:sp>
        <p:nvSpPr>
          <p:cNvPr id="4" name="Номер слайда 3"/>
          <p:cNvSpPr>
            <a:spLocks noGrp="1"/>
          </p:cNvSpPr>
          <p:nvPr>
            <p:ph type="sldNum" sz="quarter" idx="10"/>
          </p:nvPr>
        </p:nvSpPr>
        <p:spPr/>
        <p:txBody>
          <a:bodyPr/>
          <a:lstStyle/>
          <a:p>
            <a:pPr>
              <a:defRPr/>
            </a:pPr>
            <a:fld id="{703298F0-E242-4D5C-967A-CEE25FAC1DF8}" type="slidenum">
              <a:rPr lang="ru-RU" smtClean="0">
                <a:solidFill>
                  <a:prstClr val="black"/>
                </a:solidFill>
              </a:rPr>
              <a:pPr>
                <a:defRPr/>
              </a:pPr>
              <a:t>8</a:t>
            </a:fld>
            <a:endParaRPr lang="ru-RU">
              <a:solidFill>
                <a:prstClr val="black"/>
              </a:solidFill>
            </a:endParaRPr>
          </a:p>
        </p:txBody>
      </p:sp>
    </p:spTree>
    <p:extLst>
      <p:ext uri="{BB962C8B-B14F-4D97-AF65-F5344CB8AC3E}">
        <p14:creationId xmlns:p14="http://schemas.microsoft.com/office/powerpoint/2010/main" val="299081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https://www.minfin.ru/ru/perfomance/nationalwealthfund/statistics/</a:t>
            </a:r>
            <a:endParaRPr lang="ru-RU" dirty="0"/>
          </a:p>
        </p:txBody>
      </p:sp>
      <p:sp>
        <p:nvSpPr>
          <p:cNvPr id="4" name="Номер слайда 3"/>
          <p:cNvSpPr>
            <a:spLocks noGrp="1"/>
          </p:cNvSpPr>
          <p:nvPr>
            <p:ph type="sldNum" sz="quarter" idx="10"/>
          </p:nvPr>
        </p:nvSpPr>
        <p:spPr/>
        <p:txBody>
          <a:bodyPr/>
          <a:lstStyle/>
          <a:p>
            <a:pPr>
              <a:defRPr/>
            </a:pPr>
            <a:fld id="{F91F85A5-BF49-407E-ABB6-77C1227A6D2E}" type="slidenum">
              <a:rPr lang="ru-RU" smtClean="0">
                <a:solidFill>
                  <a:prstClr val="black"/>
                </a:solidFill>
              </a:rPr>
              <a:pPr>
                <a:defRPr/>
              </a:pPr>
              <a:t>10</a:t>
            </a:fld>
            <a:endParaRPr lang="ru-RU">
              <a:solidFill>
                <a:prstClr val="black"/>
              </a:solidFill>
            </a:endParaRPr>
          </a:p>
        </p:txBody>
      </p:sp>
    </p:spTree>
    <p:extLst>
      <p:ext uri="{BB962C8B-B14F-4D97-AF65-F5344CB8AC3E}">
        <p14:creationId xmlns:p14="http://schemas.microsoft.com/office/powerpoint/2010/main" val="66271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http://www.oecd-ilibrary.org/docserver/download/3015041e.pdf?expires=1496668814&amp;id=id&amp;accname=guest&amp;checksum=9AF07A5FC486719EEDB780EABD731B6B</a:t>
            </a:r>
            <a:endParaRPr lang="ru-RU" dirty="0"/>
          </a:p>
        </p:txBody>
      </p:sp>
      <p:sp>
        <p:nvSpPr>
          <p:cNvPr id="4" name="Номер слайда 3"/>
          <p:cNvSpPr>
            <a:spLocks noGrp="1"/>
          </p:cNvSpPr>
          <p:nvPr>
            <p:ph type="sldNum" sz="quarter" idx="10"/>
          </p:nvPr>
        </p:nvSpPr>
        <p:spPr/>
        <p:txBody>
          <a:bodyPr/>
          <a:lstStyle/>
          <a:p>
            <a:fld id="{DCEA04D5-84AB-4D40-B6B1-0017C840682D}"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426639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7.gi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0.emf"/><Relationship Id="rId4" Type="http://schemas.openxmlformats.org/officeDocument/2006/relationships/oleObject" Target="../embeddings/oleObject7.bin"/></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7.gif"/><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7.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27.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Master" Target="../slideMasters/slideMaster27.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Master" Target="../slideMasters/slideMaster27.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jpeg"/><Relationship Id="rId1" Type="http://schemas.openxmlformats.org/officeDocument/2006/relationships/slideMaster" Target="../slideMasters/slideMaster27.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27.xml"/></Relationships>
</file>

<file path=ppt/slideLayouts/_rels/slideLayout41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15.bin"/></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png"/><Relationship Id="rId5" Type="http://schemas.openxmlformats.org/officeDocument/2006/relationships/image" Target="../media/image20.emf"/><Relationship Id="rId4" Type="http://schemas.openxmlformats.org/officeDocument/2006/relationships/oleObject" Target="../embeddings/oleObject17.bin"/></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4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png"/><Relationship Id="rId5" Type="http://schemas.openxmlformats.org/officeDocument/2006/relationships/image" Target="../media/image30.emf"/><Relationship Id="rId4" Type="http://schemas.openxmlformats.org/officeDocument/2006/relationships/oleObject" Target="../embeddings/oleObject19.bin"/></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png"/><Relationship Id="rId5" Type="http://schemas.openxmlformats.org/officeDocument/2006/relationships/image" Target="../media/image20.emf"/><Relationship Id="rId4" Type="http://schemas.openxmlformats.org/officeDocument/2006/relationships/oleObject" Target="../embeddings/oleObject21.bin"/></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9.png"/><Relationship Id="rId5" Type="http://schemas.openxmlformats.org/officeDocument/2006/relationships/image" Target="../media/image31.emf"/><Relationship Id="rId4" Type="http://schemas.openxmlformats.org/officeDocument/2006/relationships/oleObject" Target="../embeddings/oleObject22.bin"/></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30.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0.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0.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0.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0.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42.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3.png"/><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1.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1.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32.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48.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3.png"/><Relationship Id="rId5" Type="http://schemas.openxmlformats.org/officeDocument/2006/relationships/image" Target="../media/image20.emf"/><Relationship Id="rId4" Type="http://schemas.openxmlformats.org/officeDocument/2006/relationships/oleObject" Target="../embeddings/oleObject27.bin"/></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2.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2.xml"/></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4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3.png"/><Relationship Id="rId5" Type="http://schemas.openxmlformats.org/officeDocument/2006/relationships/image" Target="../media/image30.emf"/><Relationship Id="rId4" Type="http://schemas.openxmlformats.org/officeDocument/2006/relationships/oleObject" Target="../embeddings/oleObject29.bin"/></Relationships>
</file>

<file path=ppt/slideLayouts/_rels/slideLayout4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33.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33.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Master" Target="../slideMasters/slideMaster33.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Master" Target="../slideMasters/slideMaster33.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jpeg"/><Relationship Id="rId1" Type="http://schemas.openxmlformats.org/officeDocument/2006/relationships/slideMaster" Target="../slideMasters/slideMaster33.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3.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3.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3.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3.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31.bin"/></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34.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4.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4.xml"/></Relationships>
</file>

<file path=ppt/slideLayouts/_rels/slideLayout487.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33.bin"/></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4.xml"/></Relationships>
</file>

<file path=ppt/slideLayouts/_rels/slideLayout48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34.bin"/></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4.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4.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Master" Target="../slideMasters/slideMaster35.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35.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jpeg"/><Relationship Id="rId1" Type="http://schemas.openxmlformats.org/officeDocument/2006/relationships/slideMaster" Target="../slideMasters/slideMaster35.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5.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6.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6.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37.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2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3.png"/><Relationship Id="rId5" Type="http://schemas.openxmlformats.org/officeDocument/2006/relationships/image" Target="../media/image20.emf"/><Relationship Id="rId4" Type="http://schemas.openxmlformats.org/officeDocument/2006/relationships/oleObject" Target="../embeddings/oleObject40.bin"/></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7.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7.xml"/></Relationships>
</file>

<file path=ppt/slideLayouts/_rels/slideLayout526.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27.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3.png"/><Relationship Id="rId5" Type="http://schemas.openxmlformats.org/officeDocument/2006/relationships/image" Target="../media/image30.emf"/><Relationship Id="rId4" Type="http://schemas.openxmlformats.org/officeDocument/2006/relationships/oleObject" Target="../embeddings/oleObject42.bin"/></Relationships>
</file>

<file path=ppt/slideLayouts/_rels/slideLayout528.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43.bin"/></Relationships>
</file>

<file path=ppt/slideLayouts/_rels/slideLayout52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1.xml.rels><?xml version="1.0" encoding="UTF-8" standalone="yes"?>
<Relationships xmlns="http://schemas.openxmlformats.org/package/2006/relationships"><Relationship Id="rId3" Type="http://schemas.openxmlformats.org/officeDocument/2006/relationships/slideMaster" Target="../slideMasters/slideMaster38.xml"/><Relationship Id="rId7" Type="http://schemas.openxmlformats.org/officeDocument/2006/relationships/image" Target="../media/image23.jpe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32.xml.rels><?xml version="1.0" encoding="UTF-8" standalone="yes"?>
<Relationships xmlns="http://schemas.openxmlformats.org/package/2006/relationships"><Relationship Id="rId3" Type="http://schemas.openxmlformats.org/officeDocument/2006/relationships/slideMaster" Target="../slideMasters/slideMaster38.xml"/><Relationship Id="rId7" Type="http://schemas.openxmlformats.org/officeDocument/2006/relationships/image" Target="../media/image23.jpe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33.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34.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35.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3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37.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38.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3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39.xml"/></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Master" Target="../slideMasters/slideMaster39.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9.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9.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9.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9.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39.xml"/></Relationships>
</file>

<file path=ppt/slideLayouts/_rels/slideLayout559.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40.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40.xml"/></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Master" Target="../slideMasters/slideMaster40.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0.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0.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0.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0.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4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41.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1.xml"/></Relationships>
</file>

<file path=ppt/slideLayouts/_rels/slideLayout583.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58.bin"/></Relationships>
</file>

<file path=ppt/slideLayouts/_rels/slideLayout584.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59.bin"/></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1.xml"/></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jpeg"/><Relationship Id="rId1" Type="http://schemas.openxmlformats.org/officeDocument/2006/relationships/slideMaster" Target="../slideMasters/slideMaster41.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Master" Target="../slideMasters/slideMaster42.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2.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2.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2.xml"/></Relationships>
</file>

<file path=ppt/slideLayouts/_rels/slideLayout59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33.png"/><Relationship Id="rId5" Type="http://schemas.openxmlformats.org/officeDocument/2006/relationships/image" Target="../media/image30.emf"/><Relationship Id="rId4" Type="http://schemas.openxmlformats.org/officeDocument/2006/relationships/oleObject" Target="../embeddings/oleObject62.bin"/></Relationships>
</file>

<file path=ppt/slideLayouts/_rels/slideLayout59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3.png"/><Relationship Id="rId5" Type="http://schemas.openxmlformats.org/officeDocument/2006/relationships/image" Target="../media/image20.emf"/><Relationship Id="rId4" Type="http://schemas.openxmlformats.org/officeDocument/2006/relationships/oleObject" Target="../embeddings/oleObject63.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2525034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5077591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6100992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6100992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6100992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41502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14806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415026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41502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3762581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8640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userDrawn="1"/>
        </p:nvSpPr>
        <p:spPr>
          <a:xfrm>
            <a:off x="6804248" y="6237312"/>
            <a:ext cx="1943124"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sz="1100" dirty="0" smtClean="0">
                <a:solidFill>
                  <a:schemeClr val="tx1"/>
                </a:solidFill>
              </a:rPr>
              <a:t>ВАЛЮТНЫЙ РЫНОК</a:t>
            </a:r>
            <a:endParaRPr lang="ru-RU" sz="1100" dirty="0">
              <a:solidFill>
                <a:schemeClr val="tx1"/>
              </a:solidFill>
            </a:endParaRP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864011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864011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157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9438706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0107440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8160674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5986431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0073638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0951400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35371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929510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9488223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228930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651438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36401526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3302626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4138081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27551255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4609273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4347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606858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1341438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5046387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7957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1641269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7"/>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3412125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7"/>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841991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7"/>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7476930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9"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9"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2691369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8"/>
            <a:ext cx="1663700" cy="396875"/>
          </a:xfrm>
          <a:prstGeom prst="rect">
            <a:avLst/>
          </a:prstGeom>
          <a:noFill/>
          <a:ln w="9525">
            <a:noFill/>
            <a:miter lim="800000"/>
            <a:headEnd/>
            <a:tailEnd/>
          </a:ln>
        </p:spPr>
      </p:pic>
    </p:spTree>
    <p:extLst>
      <p:ext uri="{BB962C8B-B14F-4D97-AF65-F5344CB8AC3E}">
        <p14:creationId xmlns:p14="http://schemas.microsoft.com/office/powerpoint/2010/main" val="93174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p:nvSpPr>
        <p:spPr>
          <a:xfrm>
            <a:off x="269879"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8354936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11" name="Прямоугольник 10"/>
          <p:cNvSpPr/>
          <p:nvPr/>
        </p:nvSpPr>
        <p:spPr>
          <a:xfrm>
            <a:off x="269879"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0624905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6" name="Прямоугольник 5"/>
          <p:cNvSpPr/>
          <p:nvPr/>
        </p:nvSpPr>
        <p:spPr>
          <a:xfrm>
            <a:off x="269879"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309369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8_ Начало раздела">
    <p:spTree>
      <p:nvGrpSpPr>
        <p:cNvPr id="1" name=""/>
        <p:cNvGrpSpPr/>
        <p:nvPr/>
      </p:nvGrpSpPr>
      <p:grpSpPr>
        <a:xfrm>
          <a:off x="0" y="0"/>
          <a:ext cx="0" cy="0"/>
          <a:chOff x="0" y="0"/>
          <a:chExt cx="0" cy="0"/>
        </a:xfrm>
      </p:grpSpPr>
      <p:sp>
        <p:nvSpPr>
          <p:cNvPr id="6" name="Прямоугольник 5"/>
          <p:cNvSpPr/>
          <p:nvPr/>
        </p:nvSpPr>
        <p:spPr>
          <a:xfrm>
            <a:off x="269879"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0175033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Tree>
    <p:extLst>
      <p:ext uri="{BB962C8B-B14F-4D97-AF65-F5344CB8AC3E}">
        <p14:creationId xmlns:p14="http://schemas.microsoft.com/office/powerpoint/2010/main" val="13499909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13656732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1252334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Tree>
    <p:extLst>
      <p:ext uri="{BB962C8B-B14F-4D97-AF65-F5344CB8AC3E}">
        <p14:creationId xmlns:p14="http://schemas.microsoft.com/office/powerpoint/2010/main" val="41763273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2"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32832861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53603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
        <p:nvSpPr>
          <p:cNvPr id="3"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0_ Слайд с выносом">
    <p:spTree>
      <p:nvGrpSpPr>
        <p:cNvPr id="1" name=""/>
        <p:cNvGrpSpPr/>
        <p:nvPr/>
      </p:nvGrpSpPr>
      <p:grpSpPr>
        <a:xfrm>
          <a:off x="0" y="0"/>
          <a:ext cx="0" cy="0"/>
          <a:chOff x="0" y="0"/>
          <a:chExt cx="0" cy="0"/>
        </a:xfrm>
      </p:grpSpPr>
      <p:sp>
        <p:nvSpPr>
          <p:cNvPr id="5" name="Прямоугольник 4"/>
          <p:cNvSpPr/>
          <p:nvPr/>
        </p:nvSpPr>
        <p:spPr>
          <a:xfrm>
            <a:off x="269879"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937859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1_ Слайд с выносом">
    <p:spTree>
      <p:nvGrpSpPr>
        <p:cNvPr id="1" name=""/>
        <p:cNvGrpSpPr/>
        <p:nvPr/>
      </p:nvGrpSpPr>
      <p:grpSpPr>
        <a:xfrm>
          <a:off x="0" y="0"/>
          <a:ext cx="0" cy="0"/>
          <a:chOff x="0" y="0"/>
          <a:chExt cx="0" cy="0"/>
        </a:xfrm>
      </p:grpSpPr>
      <p:sp>
        <p:nvSpPr>
          <p:cNvPr id="4" name="Прямоугольник 3"/>
          <p:cNvSpPr/>
          <p:nvPr/>
        </p:nvSpPr>
        <p:spPr>
          <a:xfrm>
            <a:off x="269879"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8285374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2_ Слайд с выносом">
    <p:spTree>
      <p:nvGrpSpPr>
        <p:cNvPr id="1" name=""/>
        <p:cNvGrpSpPr/>
        <p:nvPr/>
      </p:nvGrpSpPr>
      <p:grpSpPr>
        <a:xfrm>
          <a:off x="0" y="0"/>
          <a:ext cx="0" cy="0"/>
          <a:chOff x="0" y="0"/>
          <a:chExt cx="0" cy="0"/>
        </a:xfrm>
      </p:grpSpPr>
      <p:sp>
        <p:nvSpPr>
          <p:cNvPr id="4" name="Прямоугольник 3"/>
          <p:cNvSpPr/>
          <p:nvPr/>
        </p:nvSpPr>
        <p:spPr>
          <a:xfrm>
            <a:off x="269879"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2391662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3_ Слайд с выносом">
    <p:spTree>
      <p:nvGrpSpPr>
        <p:cNvPr id="1" name=""/>
        <p:cNvGrpSpPr/>
        <p:nvPr/>
      </p:nvGrpSpPr>
      <p:grpSpPr>
        <a:xfrm>
          <a:off x="0" y="0"/>
          <a:ext cx="0" cy="0"/>
          <a:chOff x="0" y="0"/>
          <a:chExt cx="0" cy="0"/>
        </a:xfrm>
      </p:grpSpPr>
      <p:sp>
        <p:nvSpPr>
          <p:cNvPr id="4" name="Прямоугольник 3"/>
          <p:cNvSpPr/>
          <p:nvPr/>
        </p:nvSpPr>
        <p:spPr>
          <a:xfrm>
            <a:off x="269879"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5220565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9"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7" y="6191258"/>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endParaRPr lang="en-US" sz="1100" b="1" dirty="0" smtClean="0">
              <a:solidFill>
                <a:srgbClr val="000000"/>
              </a:solidFill>
              <a:latin typeface="Verdana" pitchFamily="34" charset="0"/>
            </a:endParaRPr>
          </a:p>
        </p:txBody>
      </p:sp>
      <p:sp>
        <p:nvSpPr>
          <p:cNvPr id="4" name="Подзаголовок 2"/>
          <p:cNvSpPr txBox="1">
            <a:spLocks/>
          </p:cNvSpPr>
          <p:nvPr/>
        </p:nvSpPr>
        <p:spPr>
          <a:xfrm>
            <a:off x="8388354" y="6191258"/>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F3B7FB47-5E1A-41C1-A65A-296268C75E43}"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8"/>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3178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Слайд без текста">
    <p:spTree>
      <p:nvGrpSpPr>
        <p:cNvPr id="1" name=""/>
        <p:cNvGrpSpPr/>
        <p:nvPr/>
      </p:nvGrpSpPr>
      <p:grpSpPr>
        <a:xfrm>
          <a:off x="0" y="0"/>
          <a:ext cx="0" cy="0"/>
          <a:chOff x="0" y="0"/>
          <a:chExt cx="0" cy="0"/>
        </a:xfrm>
      </p:grpSpPr>
      <p:pic>
        <p:nvPicPr>
          <p:cNvPr id="3" name="Picture 15" descr="Header_ligh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49"/>
            <a:ext cx="91709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Footer_light.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12" y="6288088"/>
            <a:ext cx="91709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p:cNvCxnSpPr/>
          <p:nvPr userDrawn="1"/>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6" name="Group 15"/>
          <p:cNvGrpSpPr>
            <a:grpSpLocks/>
          </p:cNvGrpSpPr>
          <p:nvPr userDrawn="1"/>
        </p:nvGrpSpPr>
        <p:grpSpPr bwMode="auto">
          <a:xfrm>
            <a:off x="287339" y="6391275"/>
            <a:ext cx="2232025" cy="376238"/>
            <a:chOff x="884" y="1480"/>
            <a:chExt cx="3946" cy="664"/>
          </a:xfrm>
        </p:grpSpPr>
        <p:pic>
          <p:nvPicPr>
            <p:cNvPr id="7" name="Picture 16" descr="Sign + ММВБ + MICE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RTS Биржа"/>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0"/>
            <a:ext cx="8229600" cy="908720"/>
          </a:xfrm>
        </p:spPr>
        <p:txBody>
          <a:bodyPr/>
          <a:lstStyle>
            <a:lvl1pPr algn="l">
              <a:defRPr sz="2400" b="1">
                <a:solidFill>
                  <a:srgbClr val="FFFFFF"/>
                </a:solidFill>
              </a:defRPr>
            </a:lvl1pPr>
          </a:lstStyle>
          <a:p>
            <a:r>
              <a:rPr lang="ru-RU" smtClean="0"/>
              <a:t>Образец заголовка</a:t>
            </a:r>
            <a:endParaRPr lang="en-US" dirty="0"/>
          </a:p>
        </p:txBody>
      </p:sp>
      <p:sp>
        <p:nvSpPr>
          <p:cNvPr id="9" name="Номер слайда 22"/>
          <p:cNvSpPr>
            <a:spLocks noGrp="1"/>
          </p:cNvSpPr>
          <p:nvPr>
            <p:ph type="sldNum" sz="quarter" idx="10"/>
          </p:nvPr>
        </p:nvSpPr>
        <p:spPr>
          <a:xfrm>
            <a:off x="8456617" y="6492883"/>
            <a:ext cx="687387" cy="365125"/>
          </a:xfrm>
        </p:spPr>
        <p:txBody>
          <a:bodyPr/>
          <a:lstStyle>
            <a:lvl1pPr algn="r" eaLnBrk="1" latinLnBrk="0" hangingPunct="1">
              <a:defRPr kumimoji="0" sz="1400" b="1">
                <a:solidFill>
                  <a:schemeClr val="tx2"/>
                </a:solidFill>
              </a:defRPr>
            </a:lvl1pPr>
          </a:lstStyle>
          <a:p>
            <a:pPr>
              <a:defRPr/>
            </a:pPr>
            <a:fld id="{A34F3E8C-EF00-463F-B55A-F0557259835B}" type="slidenum">
              <a:rPr lang="ru-RU" smtClean="0">
                <a:solidFill>
                  <a:srgbClr val="CCCCCC"/>
                </a:solidFill>
              </a:rPr>
              <a:pPr>
                <a:defRPr/>
              </a:pPr>
              <a:t>‹#›</a:t>
            </a:fld>
            <a:endParaRPr lang="ru-RU" dirty="0">
              <a:solidFill>
                <a:srgbClr val="CCCCCC"/>
              </a:solidFill>
            </a:endParaRPr>
          </a:p>
        </p:txBody>
      </p:sp>
    </p:spTree>
    <p:extLst>
      <p:ext uri="{BB962C8B-B14F-4D97-AF65-F5344CB8AC3E}">
        <p14:creationId xmlns:p14="http://schemas.microsoft.com/office/powerpoint/2010/main" val="369670290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7957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1641269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7"/>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3412125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7"/>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84199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7"/>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74769306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9"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9"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2691369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8"/>
            <a:ext cx="1663700" cy="396875"/>
          </a:xfrm>
          <a:prstGeom prst="rect">
            <a:avLst/>
          </a:prstGeom>
          <a:noFill/>
          <a:ln w="9525">
            <a:noFill/>
            <a:miter lim="800000"/>
            <a:headEnd/>
            <a:tailEnd/>
          </a:ln>
        </p:spPr>
      </p:pic>
    </p:spTree>
    <p:extLst>
      <p:ext uri="{BB962C8B-B14F-4D97-AF65-F5344CB8AC3E}">
        <p14:creationId xmlns:p14="http://schemas.microsoft.com/office/powerpoint/2010/main" val="9317467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p:nvSpPr>
        <p:spPr>
          <a:xfrm>
            <a:off x="269879"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8354936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11" name="Прямоугольник 10"/>
          <p:cNvSpPr/>
          <p:nvPr/>
        </p:nvSpPr>
        <p:spPr>
          <a:xfrm>
            <a:off x="269879"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0624905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6" name="Прямоугольник 5"/>
          <p:cNvSpPr/>
          <p:nvPr/>
        </p:nvSpPr>
        <p:spPr>
          <a:xfrm>
            <a:off x="269879"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309369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8_ Начало раздела">
    <p:spTree>
      <p:nvGrpSpPr>
        <p:cNvPr id="1" name=""/>
        <p:cNvGrpSpPr/>
        <p:nvPr/>
      </p:nvGrpSpPr>
      <p:grpSpPr>
        <a:xfrm>
          <a:off x="0" y="0"/>
          <a:ext cx="0" cy="0"/>
          <a:chOff x="0" y="0"/>
          <a:chExt cx="0" cy="0"/>
        </a:xfrm>
      </p:grpSpPr>
      <p:sp>
        <p:nvSpPr>
          <p:cNvPr id="6" name="Прямоугольник 5"/>
          <p:cNvSpPr/>
          <p:nvPr/>
        </p:nvSpPr>
        <p:spPr>
          <a:xfrm>
            <a:off x="269879"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3AED8FA-70B4-406C-BAA6-3D341F1BE7B3}"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0175033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Tree>
    <p:extLst>
      <p:ext uri="{BB962C8B-B14F-4D97-AF65-F5344CB8AC3E}">
        <p14:creationId xmlns:p14="http://schemas.microsoft.com/office/powerpoint/2010/main" val="13499909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13656732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125233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
        <p:nvSpPr>
          <p:cNvPr id="7"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Tree>
    <p:extLst>
      <p:ext uri="{BB962C8B-B14F-4D97-AF65-F5344CB8AC3E}">
        <p14:creationId xmlns:p14="http://schemas.microsoft.com/office/powerpoint/2010/main" val="41763273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9"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8"/>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2"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32832861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536031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10_ Слайд с выносом">
    <p:spTree>
      <p:nvGrpSpPr>
        <p:cNvPr id="1" name=""/>
        <p:cNvGrpSpPr/>
        <p:nvPr/>
      </p:nvGrpSpPr>
      <p:grpSpPr>
        <a:xfrm>
          <a:off x="0" y="0"/>
          <a:ext cx="0" cy="0"/>
          <a:chOff x="0" y="0"/>
          <a:chExt cx="0" cy="0"/>
        </a:xfrm>
      </p:grpSpPr>
      <p:sp>
        <p:nvSpPr>
          <p:cNvPr id="5" name="Прямоугольник 4"/>
          <p:cNvSpPr/>
          <p:nvPr/>
        </p:nvSpPr>
        <p:spPr>
          <a:xfrm>
            <a:off x="269879"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937859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1_ Слайд с выносом">
    <p:spTree>
      <p:nvGrpSpPr>
        <p:cNvPr id="1" name=""/>
        <p:cNvGrpSpPr/>
        <p:nvPr/>
      </p:nvGrpSpPr>
      <p:grpSpPr>
        <a:xfrm>
          <a:off x="0" y="0"/>
          <a:ext cx="0" cy="0"/>
          <a:chOff x="0" y="0"/>
          <a:chExt cx="0" cy="0"/>
        </a:xfrm>
      </p:grpSpPr>
      <p:sp>
        <p:nvSpPr>
          <p:cNvPr id="4" name="Прямоугольник 3"/>
          <p:cNvSpPr/>
          <p:nvPr/>
        </p:nvSpPr>
        <p:spPr>
          <a:xfrm>
            <a:off x="269879"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82853741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12_ Слайд с выносом">
    <p:spTree>
      <p:nvGrpSpPr>
        <p:cNvPr id="1" name=""/>
        <p:cNvGrpSpPr/>
        <p:nvPr/>
      </p:nvGrpSpPr>
      <p:grpSpPr>
        <a:xfrm>
          <a:off x="0" y="0"/>
          <a:ext cx="0" cy="0"/>
          <a:chOff x="0" y="0"/>
          <a:chExt cx="0" cy="0"/>
        </a:xfrm>
      </p:grpSpPr>
      <p:sp>
        <p:nvSpPr>
          <p:cNvPr id="4" name="Прямоугольник 3"/>
          <p:cNvSpPr/>
          <p:nvPr/>
        </p:nvSpPr>
        <p:spPr>
          <a:xfrm>
            <a:off x="269879"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2391662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13_ Слайд с выносом">
    <p:spTree>
      <p:nvGrpSpPr>
        <p:cNvPr id="1" name=""/>
        <p:cNvGrpSpPr/>
        <p:nvPr/>
      </p:nvGrpSpPr>
      <p:grpSpPr>
        <a:xfrm>
          <a:off x="0" y="0"/>
          <a:ext cx="0" cy="0"/>
          <a:chOff x="0" y="0"/>
          <a:chExt cx="0" cy="0"/>
        </a:xfrm>
      </p:grpSpPr>
      <p:sp>
        <p:nvSpPr>
          <p:cNvPr id="4" name="Прямоугольник 3"/>
          <p:cNvSpPr/>
          <p:nvPr/>
        </p:nvSpPr>
        <p:spPr>
          <a:xfrm>
            <a:off x="269879"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5220565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9"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7" y="6191258"/>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endParaRPr lang="en-US" sz="1100" b="1" dirty="0" smtClean="0">
              <a:solidFill>
                <a:srgbClr val="000000"/>
              </a:solidFill>
              <a:latin typeface="Verdana" pitchFamily="34" charset="0"/>
            </a:endParaRPr>
          </a:p>
        </p:txBody>
      </p:sp>
      <p:sp>
        <p:nvSpPr>
          <p:cNvPr id="4" name="Подзаголовок 2"/>
          <p:cNvSpPr txBox="1">
            <a:spLocks/>
          </p:cNvSpPr>
          <p:nvPr/>
        </p:nvSpPr>
        <p:spPr>
          <a:xfrm>
            <a:off x="8388354" y="6191258"/>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F3B7FB47-5E1A-41C1-A65A-296268C75E43}"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8"/>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3178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Слайд без текста">
    <p:spTree>
      <p:nvGrpSpPr>
        <p:cNvPr id="1" name=""/>
        <p:cNvGrpSpPr/>
        <p:nvPr/>
      </p:nvGrpSpPr>
      <p:grpSpPr>
        <a:xfrm>
          <a:off x="0" y="0"/>
          <a:ext cx="0" cy="0"/>
          <a:chOff x="0" y="0"/>
          <a:chExt cx="0" cy="0"/>
        </a:xfrm>
      </p:grpSpPr>
      <p:pic>
        <p:nvPicPr>
          <p:cNvPr id="3" name="Picture 15" descr="Header_ligh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49"/>
            <a:ext cx="91709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Footer_light.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12" y="6288088"/>
            <a:ext cx="91709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p:cNvCxnSpPr/>
          <p:nvPr userDrawn="1"/>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6" name="Group 15"/>
          <p:cNvGrpSpPr>
            <a:grpSpLocks/>
          </p:cNvGrpSpPr>
          <p:nvPr userDrawn="1"/>
        </p:nvGrpSpPr>
        <p:grpSpPr bwMode="auto">
          <a:xfrm>
            <a:off x="287339" y="6391275"/>
            <a:ext cx="2232025" cy="376238"/>
            <a:chOff x="884" y="1480"/>
            <a:chExt cx="3946" cy="664"/>
          </a:xfrm>
        </p:grpSpPr>
        <p:pic>
          <p:nvPicPr>
            <p:cNvPr id="7" name="Picture 16" descr="Sign + ММВБ + MICE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RTS Биржа"/>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0"/>
            <a:ext cx="8229600" cy="908720"/>
          </a:xfrm>
        </p:spPr>
        <p:txBody>
          <a:bodyPr/>
          <a:lstStyle>
            <a:lvl1pPr algn="l">
              <a:defRPr sz="2400" b="1">
                <a:solidFill>
                  <a:srgbClr val="FFFFFF"/>
                </a:solidFill>
              </a:defRPr>
            </a:lvl1pPr>
          </a:lstStyle>
          <a:p>
            <a:r>
              <a:rPr lang="ru-RU" smtClean="0"/>
              <a:t>Образец заголовка</a:t>
            </a:r>
            <a:endParaRPr lang="en-US" dirty="0"/>
          </a:p>
        </p:txBody>
      </p:sp>
      <p:sp>
        <p:nvSpPr>
          <p:cNvPr id="9" name="Номер слайда 22"/>
          <p:cNvSpPr>
            <a:spLocks noGrp="1"/>
          </p:cNvSpPr>
          <p:nvPr>
            <p:ph type="sldNum" sz="quarter" idx="10"/>
          </p:nvPr>
        </p:nvSpPr>
        <p:spPr>
          <a:xfrm>
            <a:off x="8456617" y="6492883"/>
            <a:ext cx="687387" cy="365125"/>
          </a:xfrm>
        </p:spPr>
        <p:txBody>
          <a:bodyPr/>
          <a:lstStyle>
            <a:lvl1pPr algn="r" eaLnBrk="1" latinLnBrk="0" hangingPunct="1">
              <a:defRPr kumimoji="0" sz="1400" b="1">
                <a:solidFill>
                  <a:schemeClr val="tx2"/>
                </a:solidFill>
              </a:defRPr>
            </a:lvl1pPr>
          </a:lstStyle>
          <a:p>
            <a:pPr>
              <a:defRPr/>
            </a:pPr>
            <a:fld id="{A34F3E8C-EF00-463F-B55A-F0557259835B}" type="slidenum">
              <a:rPr lang="ru-RU" smtClean="0">
                <a:solidFill>
                  <a:srgbClr val="CCCCCC"/>
                </a:solidFill>
              </a:rPr>
              <a:pPr>
                <a:defRPr/>
              </a:pPr>
              <a:t>‹#›</a:t>
            </a:fld>
            <a:endParaRPr lang="ru-RU" dirty="0">
              <a:solidFill>
                <a:srgbClr val="CCCCCC"/>
              </a:solidFill>
            </a:endParaRPr>
          </a:p>
        </p:txBody>
      </p:sp>
    </p:spTree>
    <p:extLst>
      <p:ext uri="{BB962C8B-B14F-4D97-AF65-F5344CB8AC3E}">
        <p14:creationId xmlns:p14="http://schemas.microsoft.com/office/powerpoint/2010/main" val="3696702902"/>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
        <p:nvSpPr>
          <p:cNvPr id="6"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990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7129728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1409036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30640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grpSp>
        <p:nvGrpSpPr>
          <p:cNvPr id="2" name="Группа 24"/>
          <p:cNvGrpSpPr>
            <a:grpSpLocks/>
          </p:cNvGrpSpPr>
          <p:nvPr/>
        </p:nvGrpSpPr>
        <p:grpSpPr bwMode="auto">
          <a:xfrm>
            <a:off x="269875" y="269875"/>
            <a:ext cx="4284663" cy="6318250"/>
            <a:chOff x="270000" y="270000"/>
            <a:chExt cx="4284000" cy="6318000"/>
          </a:xfrm>
        </p:grpSpPr>
        <p:sp>
          <p:nvSpPr>
            <p:cNvPr id="3" name="Прямоугольник 2"/>
            <p:cNvSpPr/>
            <p:nvPr/>
          </p:nvSpPr>
          <p:spPr>
            <a:xfrm>
              <a:off x="270000" y="270000"/>
              <a:ext cx="4284000" cy="63180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4" name="Прямая соединительная линия 3"/>
            <p:cNvCxnSpPr/>
            <p:nvPr/>
          </p:nvCxnSpPr>
          <p:spPr>
            <a:xfrm>
              <a:off x="270000" y="270000"/>
              <a:ext cx="4284000" cy="631800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H="1">
              <a:off x="270000" y="270000"/>
              <a:ext cx="4284000" cy="6318000"/>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Подзаголовок 2"/>
            <p:cNvSpPr txBox="1">
              <a:spLocks/>
            </p:cNvSpPr>
            <p:nvPr/>
          </p:nvSpPr>
          <p:spPr>
            <a:xfrm>
              <a:off x="990613" y="2789263"/>
              <a:ext cx="2842773" cy="1279474"/>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ИМИДЖЕВОЕ </a:t>
              </a:r>
            </a:p>
            <a:p>
              <a:pPr algn="ctr" eaLnBrk="1" fontAlgn="base" hangingPunct="1">
                <a:spcBef>
                  <a:spcPct val="0"/>
                </a:spcBef>
                <a:spcAft>
                  <a:spcPct val="0"/>
                </a:spcAft>
                <a:buFont typeface="Arial" charset="0"/>
                <a:buNone/>
                <a:defRPr/>
              </a:pP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5613" y="269875"/>
            <a:ext cx="2422525" cy="576263"/>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1882045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8"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8"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ea typeface="ＭＳ Ｐゴシック" charset="0"/>
              </a:rPr>
              <a:t>СОДЕРЖАНИЕ</a:t>
            </a:r>
            <a:endParaRPr lang="ru-RU" sz="2600" b="1" dirty="0" smtClean="0">
              <a:solidFill>
                <a:prstClr val="white"/>
              </a:solidFill>
              <a:latin typeface="Tahoma"/>
              <a:ea typeface="ＭＳ Ｐゴシック" charset="0"/>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39658689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6"/>
            <a:ext cx="1663700" cy="396875"/>
          </a:xfrm>
          <a:prstGeom prst="rect">
            <a:avLst/>
          </a:prstGeom>
          <a:noFill/>
          <a:ln w="9525">
            <a:noFill/>
            <a:miter lim="800000"/>
            <a:headEnd/>
            <a:tailEnd/>
          </a:ln>
        </p:spPr>
      </p:pic>
    </p:spTree>
    <p:extLst>
      <p:ext uri="{BB962C8B-B14F-4D97-AF65-F5344CB8AC3E}">
        <p14:creationId xmlns:p14="http://schemas.microsoft.com/office/powerpoint/2010/main" val="21940792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8"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3430705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8"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6554280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8"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4671915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8"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8519890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4" descr="H:\Moscow Exchange (ex-Micex-RTS) brandbook\MSCW_XCHNG_Master_Logo_Folder\PNG\RUSSIAN\MSCW_XCHNG_RGB_RUS.png"/>
          <p:cNvPicPr>
            <a:picLocks noChangeAspect="1" noChangeArrowheads="1"/>
          </p:cNvPicPr>
          <p:nvPr userDrawn="1"/>
        </p:nvPicPr>
        <p:blipFill>
          <a:blip r:embed="rId2" cstate="print"/>
          <a:srcRect/>
          <a:stretch>
            <a:fillRect/>
          </a:stretch>
        </p:blipFill>
        <p:spPr bwMode="auto">
          <a:xfrm>
            <a:off x="679178" y="6191251"/>
            <a:ext cx="1535723" cy="396875"/>
          </a:xfrm>
          <a:prstGeom prst="rect">
            <a:avLst/>
          </a:prstGeom>
          <a:noFill/>
          <a:ln w="9525">
            <a:noFill/>
            <a:miter lim="800000"/>
            <a:headEnd/>
            <a:tailEnd/>
          </a:ln>
        </p:spPr>
      </p:pic>
      <p:sp>
        <p:nvSpPr>
          <p:cNvPr id="3" name="Дата 2"/>
          <p:cNvSpPr>
            <a:spLocks noGrp="1"/>
          </p:cNvSpPr>
          <p:nvPr>
            <p:ph type="dt" sz="half" idx="13"/>
          </p:nvPr>
        </p:nvSpPr>
        <p:spPr/>
        <p:txBody>
          <a:bodyPr/>
          <a:lstStyle/>
          <a:p>
            <a:endParaRPr lang="ru-RU">
              <a:solidFill>
                <a:srgbClr val="000000">
                  <a:tint val="75000"/>
                </a:srgbClr>
              </a:solidFill>
              <a:ea typeface="ＭＳ Ｐゴシック" charset="0"/>
              <a:cs typeface="Arial" charset="0"/>
            </a:endParaRPr>
          </a:p>
        </p:txBody>
      </p:sp>
      <p:sp>
        <p:nvSpPr>
          <p:cNvPr id="4" name="Нижний колонтитул 3"/>
          <p:cNvSpPr>
            <a:spLocks noGrp="1"/>
          </p:cNvSpPr>
          <p:nvPr>
            <p:ph type="ftr" sz="quarter" idx="14"/>
          </p:nvPr>
        </p:nvSpPr>
        <p:spPr>
          <a:xfrm>
            <a:off x="5276800" y="6356356"/>
            <a:ext cx="2895600" cy="365125"/>
          </a:xfrm>
        </p:spPr>
        <p:txBody>
          <a:bodyPr/>
          <a:lstStyle/>
          <a:p>
            <a:endParaRPr lang="ru-RU">
              <a:solidFill>
                <a:srgbClr val="000000">
                  <a:tint val="75000"/>
                </a:srgbClr>
              </a:solidFill>
              <a:ea typeface="ＭＳ Ｐゴシック" charset="0"/>
              <a:cs typeface="Arial" charset="0"/>
            </a:endParaRPr>
          </a:p>
        </p:txBody>
      </p:sp>
    </p:spTree>
    <p:extLst>
      <p:ext uri="{BB962C8B-B14F-4D97-AF65-F5344CB8AC3E}">
        <p14:creationId xmlns:p14="http://schemas.microsoft.com/office/powerpoint/2010/main" val="11000239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40306477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2458682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Tree>
    <p:extLst>
      <p:ext uri="{BB962C8B-B14F-4D97-AF65-F5344CB8AC3E}">
        <p14:creationId xmlns:p14="http://schemas.microsoft.com/office/powerpoint/2010/main" val="261267792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2"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38345526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2920597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8"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6431817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3872642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5459329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64548741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152F2B6D-6E69-4615-BC33-8872F0C65989}"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7448091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710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017659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Слайд без текста">
    <p:spTree>
      <p:nvGrpSpPr>
        <p:cNvPr id="1" name=""/>
        <p:cNvGrpSpPr/>
        <p:nvPr/>
      </p:nvGrpSpPr>
      <p:grpSpPr>
        <a:xfrm>
          <a:off x="0" y="0"/>
          <a:ext cx="0" cy="0"/>
          <a:chOff x="0" y="0"/>
          <a:chExt cx="0" cy="0"/>
        </a:xfrm>
      </p:grpSpPr>
      <p:pic>
        <p:nvPicPr>
          <p:cNvPr id="16" name="Picture 15" descr="Header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
            <a:ext cx="9171692" cy="936642"/>
          </a:xfrm>
          <a:prstGeom prst="rect">
            <a:avLst/>
          </a:prstGeom>
        </p:spPr>
      </p:pic>
      <p:pic>
        <p:nvPicPr>
          <p:cNvPr id="17" name="Picture 16" descr="Footer_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3" y="6288112"/>
            <a:ext cx="9171692" cy="571764"/>
          </a:xfrm>
          <a:prstGeom prst="rect">
            <a:avLst/>
          </a:prstGeom>
        </p:spPr>
      </p:pic>
      <p:cxnSp>
        <p:nvCxnSpPr>
          <p:cNvPr id="8"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3" name="Group 15"/>
          <p:cNvGrpSpPr>
            <a:grpSpLocks/>
          </p:cNvGrpSpPr>
          <p:nvPr/>
        </p:nvGrpSpPr>
        <p:grpSpPr bwMode="auto">
          <a:xfrm>
            <a:off x="287339" y="6391275"/>
            <a:ext cx="2232025" cy="376238"/>
            <a:chOff x="884" y="1480"/>
            <a:chExt cx="3946" cy="664"/>
          </a:xfrm>
        </p:grpSpPr>
        <p:pic>
          <p:nvPicPr>
            <p:cNvPr id="14" name="Picture 16" descr="Sign + ММВБ + MICEX"/>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TS Биржа"/>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hasCustomPrompt="1"/>
          </p:nvPr>
        </p:nvSpPr>
        <p:spPr>
          <a:xfrm>
            <a:off x="457200" y="0"/>
            <a:ext cx="8229600" cy="908720"/>
          </a:xfrm>
          <a:prstGeom prst="rect">
            <a:avLst/>
          </a:prstGeom>
        </p:spPr>
        <p:txBody>
          <a:bodyPr/>
          <a:lstStyle>
            <a:lvl1pPr algn="l">
              <a:defRPr sz="24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49240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2231450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1536287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2924053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34354094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7776809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31743373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4089196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23998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3818696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924765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20845510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34940718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497096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21081195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435428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974323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59556347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513153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4872813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ffice.micex.com\Public\Files\Департамент_валютного_рынка\Управление_продаж\Презентации и брошюры ВР\Статистика\отражение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084" y="850398"/>
            <a:ext cx="3867687" cy="50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65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709686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4416711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57046788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0501353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35252051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40775791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1121894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559046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5616618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891233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56360967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368450608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274516017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73511764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23131152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40616010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8383939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0861561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8848618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258559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
        <p:nvSpPr>
          <p:cNvPr id="6"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9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ext uri="{D42A27DB-BD31-4B8C-83A1-F6EECF244321}">
                <p14:modId xmlns:p14="http://schemas.microsoft.com/office/powerpoint/2010/main" val="20088086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Прямоугольник 5"/>
          <p:cNvSpPr/>
          <p:nvPr userDrawn="1"/>
        </p:nvSpPr>
        <p:spPr>
          <a:xfrm>
            <a:off x="269875" y="269875"/>
            <a:ext cx="647700" cy="6318250"/>
          </a:xfrm>
          <a:prstGeom prst="rect">
            <a:avLst/>
          </a:prstGeom>
          <a:solidFill>
            <a:srgbClr val="CCCCCC"/>
          </a:solidFill>
          <a:ln w="25400" cap="flat" cmpd="sng" algn="ctr">
            <a:noFill/>
            <a:prstDash val="solid"/>
          </a:ln>
          <a:effectLst/>
        </p:spPr>
        <p:txBody>
          <a:bodyPr anchor="ctr"/>
          <a:lstStyle/>
          <a:p>
            <a:pPr algn="ctr" fontAlgn="auto">
              <a:spcBef>
                <a:spcPts val="0"/>
              </a:spcBef>
              <a:spcAft>
                <a:spcPts val="0"/>
              </a:spcAft>
              <a:defRPr/>
            </a:pPr>
            <a:endParaRPr lang="ru-RU" kern="0">
              <a:solidFill>
                <a:prstClr val="white"/>
              </a:solidFill>
              <a:latin typeface="Tahoma"/>
              <a:cs typeface="+mn-cs"/>
            </a:endParaRPr>
          </a:p>
        </p:txBody>
      </p:sp>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4"/>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Рисунок 6"/>
          <p:cNvPicPr/>
          <p:nvPr userDrawn="1"/>
        </p:nvPicPr>
        <p:blipFill rotWithShape="1">
          <a:blip r:embed="rId6">
            <a:extLst>
              <a:ext uri="{28A0092B-C50C-407E-A947-70E740481C1C}">
                <a14:useLocalDpi xmlns:a14="http://schemas.microsoft.com/office/drawing/2010/main" val="0"/>
              </a:ext>
            </a:extLst>
          </a:blip>
          <a:srcRect l="3448" t="1" r="-1" b="1241"/>
          <a:stretch/>
        </p:blipFill>
        <p:spPr>
          <a:xfrm>
            <a:off x="683568" y="6192000"/>
            <a:ext cx="1663200" cy="396000"/>
          </a:xfrm>
          <a:prstGeom prst="rect">
            <a:avLst/>
          </a:prstGeom>
        </p:spPr>
      </p:pic>
    </p:spTree>
    <p:extLst>
      <p:ext uri="{BB962C8B-B14F-4D97-AF65-F5344CB8AC3E}">
        <p14:creationId xmlns:p14="http://schemas.microsoft.com/office/powerpoint/2010/main" val="174364695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518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5947568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55120887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9357606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7188540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9672147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0660449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45309216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22618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4096416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87976556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496410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197466530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29932083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9090008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30040490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92135622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55243578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994266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91351955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405257038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39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8" name="Рисунок 7" descr="IMGP9916.jpg"/>
          <p:cNvPicPr>
            <a:picLocks noChangeAspect="1"/>
          </p:cNvPicPr>
          <p:nvPr userDrawn="1"/>
        </p:nvPicPr>
        <p:blipFill>
          <a:blip r:embed="rId2" cstate="print"/>
          <a:stretch>
            <a:fillRect/>
          </a:stretch>
        </p:blipFill>
        <p:spPr>
          <a:xfrm>
            <a:off x="242376" y="269792"/>
            <a:ext cx="4320479" cy="6297110"/>
          </a:xfrm>
          <a:prstGeom prst="rect">
            <a:avLst/>
          </a:prstGeom>
        </p:spPr>
      </p:pic>
      <p:pic>
        <p:nvPicPr>
          <p:cNvPr id="7" name="Picture 4" descr="H:\Moscow Exchange (ex-Micex-RTS) brandbook\MSCW_XCHNG_Master_Logo_Folder\PNG\RUSSIAN\MSCW_XCHNG_RGB_RUS.png"/>
          <p:cNvPicPr>
            <a:picLocks noChangeAspect="1" noChangeArrowheads="1"/>
          </p:cNvPicPr>
          <p:nvPr/>
        </p:nvPicPr>
        <p:blipFill>
          <a:blip r:embed="rId3" cstate="print"/>
          <a:srcRect/>
          <a:stretch>
            <a:fillRect/>
          </a:stretch>
        </p:blipFill>
        <p:spPr bwMode="auto">
          <a:xfrm>
            <a:off x="4265613" y="269875"/>
            <a:ext cx="2422525" cy="576263"/>
          </a:xfrm>
          <a:prstGeom prst="rect">
            <a:avLst/>
          </a:prstGeom>
          <a:noFill/>
          <a:ln w="9525">
            <a:noFill/>
            <a:miter lim="800000"/>
            <a:headEnd/>
            <a:tailEnd/>
          </a:ln>
        </p:spPr>
      </p:pic>
    </p:spTree>
    <p:extLst>
      <p:ext uri="{BB962C8B-B14F-4D97-AF65-F5344CB8AC3E}">
        <p14:creationId xmlns:p14="http://schemas.microsoft.com/office/powerpoint/2010/main" val="415868405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extLst>
      <p:ext uri="{BB962C8B-B14F-4D97-AF65-F5344CB8AC3E}">
        <p14:creationId xmlns:p14="http://schemas.microsoft.com/office/powerpoint/2010/main" val="249766913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Разделение статусов участников торгов и участников клиринга</a:t>
            </a:r>
            <a:endParaRPr lang="en-US" sz="1100" b="1" dirty="0" smtClean="0">
              <a:solidFill>
                <a:srgbClr val="000000"/>
              </a:solidFill>
              <a:latin typeface="Verdana" pitchFamily="34" charset="0"/>
            </a:endParaRP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1F86E795-738F-48DC-BA30-3BD3DAB97110}"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6225289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endParaRPr lang="ru-RU" sz="1100" dirty="0" smtClean="0">
              <a:solidFill>
                <a:srgbClr val="000000"/>
              </a:solidFill>
              <a:latin typeface="Verdana" pitchFamily="34" charset="0"/>
            </a:endParaRP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01005214-F093-4378-879B-107A4C8BAA29}"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140210758"/>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extLst>
      <p:ext uri="{BB962C8B-B14F-4D97-AF65-F5344CB8AC3E}">
        <p14:creationId xmlns:p14="http://schemas.microsoft.com/office/powerpoint/2010/main" val="373575909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extLst>
      <p:ext uri="{BB962C8B-B14F-4D97-AF65-F5344CB8AC3E}">
        <p14:creationId xmlns:p14="http://schemas.microsoft.com/office/powerpoint/2010/main" val="364778817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962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07_ Слайд с текстом и таблицей">
    <p:spTree>
      <p:nvGrpSpPr>
        <p:cNvPr id="1" name=""/>
        <p:cNvGrpSpPr/>
        <p:nvPr/>
      </p:nvGrpSpPr>
      <p:grpSpPr>
        <a:xfrm>
          <a:off x="0" y="0"/>
          <a:ext cx="0" cy="0"/>
          <a:chOff x="0" y="0"/>
          <a:chExt cx="0" cy="0"/>
        </a:xfrm>
      </p:grpSpPr>
      <p:sp>
        <p:nvSpPr>
          <p:cNvPr id="8" name="Прямоугольник 7"/>
          <p:cNvSpPr/>
          <p:nvPr/>
        </p:nvSpPr>
        <p:spPr>
          <a:xfrm>
            <a:off x="269880"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pic>
        <p:nvPicPr>
          <p:cNvPr id="6" name="Picture 2" descr="H:\Moscow Exchange (ex-Micex-RTS) brandbook\MSCW_XCHNG_Master_Logo_Folder\PNG\ENGLISH\MSCW_XCHNG_RGB_E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725" y="619126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Номер слайда 3"/>
          <p:cNvSpPr>
            <a:spLocks noGrp="1"/>
          </p:cNvSpPr>
          <p:nvPr>
            <p:ph type="sldNum" sz="quarter" idx="12"/>
          </p:nvPr>
        </p:nvSpPr>
        <p:spPr>
          <a:xfrm>
            <a:off x="8382698" y="6209890"/>
            <a:ext cx="434015" cy="365125"/>
          </a:xfrm>
          <a:prstGeom prst="rect">
            <a:avLst/>
          </a:prstGeom>
        </p:spPr>
        <p:txBody>
          <a:bodyPr/>
          <a:lstStyle/>
          <a:p>
            <a:pPr fontAlgn="base">
              <a:spcBef>
                <a:spcPct val="0"/>
              </a:spcBef>
              <a:spcAft>
                <a:spcPct val="0"/>
              </a:spcAft>
            </a:pPr>
            <a:fld id="{DF84216E-DF9B-440D-87FE-D1027DC01F67}" type="slidenum">
              <a:rPr lang="ru-RU" smtClean="0">
                <a:solidFill>
                  <a:srgbClr val="000000">
                    <a:tint val="75000"/>
                  </a:srgbClr>
                </a:solidFill>
                <a:latin typeface="Arial" charset="0"/>
                <a:cs typeface="Arial" charset="0"/>
              </a:rPr>
              <a:pPr fontAlgn="base">
                <a:spcBef>
                  <a:spcPct val="0"/>
                </a:spcBef>
                <a:spcAft>
                  <a:spcPct val="0"/>
                </a:spcAft>
              </a:pPr>
              <a:t>‹#›</a:t>
            </a:fld>
            <a:endParaRPr lang="ru-RU" dirty="0">
              <a:solidFill>
                <a:srgbClr val="000000">
                  <a:tint val="75000"/>
                </a:srgbClr>
              </a:solidFill>
              <a:latin typeface="Arial" charset="0"/>
              <a:cs typeface="Arial" charset="0"/>
            </a:endParaRPr>
          </a:p>
        </p:txBody>
      </p:sp>
    </p:spTree>
    <p:extLst>
      <p:ext uri="{BB962C8B-B14F-4D97-AF65-F5344CB8AC3E}">
        <p14:creationId xmlns:p14="http://schemas.microsoft.com/office/powerpoint/2010/main" val="2287923605"/>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pPr fontAlgn="base">
              <a:spcBef>
                <a:spcPct val="0"/>
              </a:spcBef>
              <a:spcAft>
                <a:spcPct val="0"/>
              </a:spcAft>
            </a:pPr>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pPr fontAlgn="base">
              <a:spcBef>
                <a:spcPct val="0"/>
              </a:spcBef>
              <a:spcAft>
                <a:spcPct val="0"/>
              </a:spcAft>
            </a:pPr>
            <a:fld id="{949D7FB9-38C0-47D6-9C98-D33FE8554835}" type="slidenum">
              <a:rPr lang="ru-RU" smtClean="0">
                <a:solidFill>
                  <a:srgbClr val="000000">
                    <a:tint val="75000"/>
                  </a:srgbClr>
                </a:solidFill>
              </a:rPr>
              <a:pPr fontAlgn="base">
                <a:spcBef>
                  <a:spcPct val="0"/>
                </a:spcBef>
                <a:spcAft>
                  <a:spcPct val="0"/>
                </a:spcAft>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7"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4"/>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32722128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20416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8" name="Рисунок 7" descr="IMGP9916.jpg"/>
          <p:cNvPicPr>
            <a:picLocks noChangeAspect="1"/>
          </p:cNvPicPr>
          <p:nvPr userDrawn="1"/>
        </p:nvPicPr>
        <p:blipFill>
          <a:blip r:embed="rId2" cstate="print"/>
          <a:stretch>
            <a:fillRect/>
          </a:stretch>
        </p:blipFill>
        <p:spPr>
          <a:xfrm>
            <a:off x="242376" y="269792"/>
            <a:ext cx="4320479" cy="6297110"/>
          </a:xfrm>
          <a:prstGeom prst="rect">
            <a:avLst/>
          </a:prstGeom>
        </p:spPr>
      </p:pic>
      <p:pic>
        <p:nvPicPr>
          <p:cNvPr id="7" name="Picture 4" descr="H:\Moscow Exchange (ex-Micex-RTS) brandbook\MSCW_XCHNG_Master_Logo_Folder\PNG\RUSSIAN\MSCW_XCHNG_RGB_RUS.png"/>
          <p:cNvPicPr>
            <a:picLocks noChangeAspect="1" noChangeArrowheads="1"/>
          </p:cNvPicPr>
          <p:nvPr/>
        </p:nvPicPr>
        <p:blipFill>
          <a:blip r:embed="rId3" cstate="print"/>
          <a:srcRect/>
          <a:stretch>
            <a:fillRect/>
          </a:stretch>
        </p:blipFill>
        <p:spPr bwMode="auto">
          <a:xfrm>
            <a:off x="4265613" y="269875"/>
            <a:ext cx="2422525" cy="576263"/>
          </a:xfrm>
          <a:prstGeom prst="rect">
            <a:avLst/>
          </a:prstGeom>
          <a:noFill/>
          <a:ln w="9525">
            <a:noFill/>
            <a:miter lim="800000"/>
            <a:headEnd/>
            <a:tailEnd/>
          </a:ln>
        </p:spPr>
      </p:pic>
    </p:spTree>
    <p:extLst>
      <p:ext uri="{BB962C8B-B14F-4D97-AF65-F5344CB8AC3E}">
        <p14:creationId xmlns:p14="http://schemas.microsoft.com/office/powerpoint/2010/main" val="358695768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2404656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extLst>
      <p:ext uri="{BB962C8B-B14F-4D97-AF65-F5344CB8AC3E}">
        <p14:creationId xmlns:p14="http://schemas.microsoft.com/office/powerpoint/2010/main" val="398275883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1F86E795-738F-48DC-BA30-3BD3DAB97110}"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29873349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01005214-F093-4378-879B-107A4C8BAA29}"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722111903"/>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extLst>
      <p:ext uri="{BB962C8B-B14F-4D97-AF65-F5344CB8AC3E}">
        <p14:creationId xmlns:p14="http://schemas.microsoft.com/office/powerpoint/2010/main" val="22573874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extLst>
      <p:ext uri="{BB962C8B-B14F-4D97-AF65-F5344CB8AC3E}">
        <p14:creationId xmlns:p14="http://schemas.microsoft.com/office/powerpoint/2010/main" val="49749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438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4" name="Прямоугольник 3"/>
          <p:cNvSpPr/>
          <p:nvPr userDrawn="1"/>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52000" y="576000"/>
            <a:ext cx="7416000" cy="1123200"/>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Текст 3"/>
          <p:cNvSpPr>
            <a:spLocks noGrp="1"/>
          </p:cNvSpPr>
          <p:nvPr>
            <p:ph type="body" sz="half" idx="2"/>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Нижний колонтитул 4"/>
          <p:cNvSpPr>
            <a:spLocks noGrp="1"/>
          </p:cNvSpPr>
          <p:nvPr>
            <p:ph type="ftr" sz="quarter" idx="10"/>
          </p:nvPr>
        </p:nvSpPr>
        <p:spPr>
          <a:xfrm>
            <a:off x="2987675" y="6191250"/>
            <a:ext cx="5327650" cy="360363"/>
          </a:xfrm>
          <a:prstGeom prst="rect">
            <a:avLst/>
          </a:prstGeom>
        </p:spPr>
        <p:txBody>
          <a:bodyPr wrap="square" numCol="1" anchorCtr="0" compatLnSpc="1">
            <a:prstTxWarp prst="textNoShape">
              <a:avLst/>
            </a:prstTxWarp>
          </a:bodyPr>
          <a:lstStyle>
            <a:lvl1pPr algn="r" fontAlgn="base">
              <a:spcBef>
                <a:spcPct val="0"/>
              </a:spcBef>
              <a:spcAft>
                <a:spcPct val="0"/>
              </a:spcAft>
              <a:defRPr sz="1100" smtClean="0">
                <a:solidFill>
                  <a:srgbClr val="898989"/>
                </a:solidFill>
                <a:ea typeface="Verdana" pitchFamily="34" charset="0"/>
                <a:cs typeface="Verdana" pitchFamily="34" charset="0"/>
              </a:defRPr>
            </a:lvl1pPr>
          </a:lstStyle>
          <a:p>
            <a:endParaRPr lang="ru-RU" altLang="ru-RU" dirty="0">
              <a:latin typeface="Arial" charset="0"/>
            </a:endParaRPr>
          </a:p>
        </p:txBody>
      </p:sp>
      <p:sp>
        <p:nvSpPr>
          <p:cNvPr id="8" name="Номер слайда 5"/>
          <p:cNvSpPr>
            <a:spLocks noGrp="1"/>
          </p:cNvSpPr>
          <p:nvPr>
            <p:ph type="sldNum" sz="quarter" idx="11"/>
          </p:nvPr>
        </p:nvSpPr>
        <p:spPr>
          <a:xfrm>
            <a:off x="8388350" y="6191250"/>
            <a:ext cx="360363" cy="360363"/>
          </a:xfrm>
          <a:prstGeom prst="rect">
            <a:avLst/>
          </a:prstGeom>
        </p:spPr>
        <p:txBody>
          <a:bodyPr rIns="0" bIns="0"/>
          <a:lstStyle>
            <a:lvl1pPr algn="r">
              <a:defRPr>
                <a:latin typeface="+mj-lt"/>
                <a:ea typeface="Verdana" pitchFamily="34" charset="0"/>
                <a:cs typeface="Verdana" pitchFamily="34" charset="0"/>
              </a:defRPr>
            </a:lvl1pPr>
          </a:lstStyle>
          <a:p>
            <a:pPr fontAlgn="base">
              <a:spcBef>
                <a:spcPct val="0"/>
              </a:spcBef>
              <a:spcAft>
                <a:spcPct val="0"/>
              </a:spcAft>
              <a:defRPr/>
            </a:pPr>
            <a:fld id="{2D6EE896-BCFD-4332-A0B5-4DA3C79B9C59}"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82261670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5" y="269875"/>
            <a:ext cx="7416000" cy="11232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pPr fontAlgn="base">
              <a:spcBef>
                <a:spcPct val="0"/>
              </a:spcBef>
              <a:spcAft>
                <a:spcPct val="0"/>
              </a:spcAft>
            </a:pPr>
            <a:fld id="{B19B0651-EE4F-4900-A07F-96A6BFA9D0F0}" type="slidenum">
              <a:rPr lang="ru-RU" smtClean="0">
                <a:solidFill>
                  <a:srgbClr val="000000">
                    <a:tint val="75000"/>
                  </a:srgbClr>
                </a:solidFill>
              </a:rPr>
              <a:pPr fontAlgn="base">
                <a:spcBef>
                  <a:spcPct val="0"/>
                </a:spcBef>
                <a:spcAft>
                  <a:spcPct val="0"/>
                </a:spcAft>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535478058"/>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6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5" y="269875"/>
            <a:ext cx="7416000" cy="11232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pPr fontAlgn="base">
              <a:spcBef>
                <a:spcPct val="0"/>
              </a:spcBef>
              <a:spcAft>
                <a:spcPct val="0"/>
              </a:spcAft>
            </a:pPr>
            <a:fld id="{B19B0651-EE4F-4900-A07F-96A6BFA9D0F0}" type="slidenum">
              <a:rPr lang="ru-RU" smtClean="0">
                <a:solidFill>
                  <a:srgbClr val="000000">
                    <a:tint val="75000"/>
                  </a:srgbClr>
                </a:solidFill>
              </a:rPr>
              <a:pPr fontAlgn="base">
                <a:spcBef>
                  <a:spcPct val="0"/>
                </a:spcBef>
                <a:spcAft>
                  <a:spcPct val="0"/>
                </a:spcAft>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408494307"/>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1369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
        <p:nvSpPr>
          <p:cNvPr id="7" name="Номер слайда 6"/>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806797633"/>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657566405"/>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ext uri="{D42A27DB-BD31-4B8C-83A1-F6EECF244321}">
                <p14:modId xmlns:p14="http://schemas.microsoft.com/office/powerpoint/2010/main" val="394024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55546902"/>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05_ Слайд с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52000" y="332656"/>
            <a:ext cx="7416000" cy="620752"/>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Текст 3"/>
          <p:cNvSpPr>
            <a:spLocks noGrp="1"/>
          </p:cNvSpPr>
          <p:nvPr>
            <p:ph type="body" sz="half" idx="2"/>
          </p:nvPr>
        </p:nvSpPr>
        <p:spPr>
          <a:xfrm>
            <a:off x="1151998" y="1097424"/>
            <a:ext cx="7452449" cy="4394032"/>
          </a:xfrm>
          <a:prstGeom prst="rect">
            <a:avLst/>
          </a:prstGeom>
        </p:spPr>
        <p:txBody>
          <a:bodyPr>
            <a:normAutofit/>
          </a:bodyPr>
          <a:lstStyle>
            <a:lvl1pPr marL="285750" indent="-285750">
              <a:lnSpc>
                <a:spcPct val="140000"/>
              </a:lnSpc>
              <a:spcBef>
                <a:spcPts val="0"/>
              </a:spcBef>
              <a:buFont typeface="Arial" panose="020B0604020202020204" pitchFamily="34" charset="0"/>
              <a:buChar char="•"/>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a:p>
            <a:pPr lvl="0"/>
            <a:r>
              <a:rPr lang="ru-RU" dirty="0" smtClean="0"/>
              <a:t> </a:t>
            </a:r>
          </a:p>
          <a:p>
            <a:pPr lvl="0"/>
            <a:r>
              <a:rPr lang="ru-RU" dirty="0" smtClean="0"/>
              <a:t> </a:t>
            </a:r>
          </a:p>
          <a:p>
            <a:pPr lvl="0"/>
            <a:r>
              <a:rPr lang="ru-RU" dirty="0" smtClean="0"/>
              <a:t> </a:t>
            </a:r>
          </a:p>
          <a:p>
            <a:pPr lvl="0"/>
            <a:r>
              <a:rPr lang="ru-RU" dirty="0" smtClean="0"/>
              <a:t> </a:t>
            </a:r>
          </a:p>
          <a:p>
            <a:pPr lvl="0"/>
            <a:r>
              <a:rPr lang="ru-RU" dirty="0" smtClean="0"/>
              <a:t> </a:t>
            </a:r>
          </a:p>
        </p:txBody>
      </p:sp>
      <p:sp>
        <p:nvSpPr>
          <p:cNvPr id="6"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8"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81A71032-9433-4A1A-82BA-F3256F65274A}"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1784169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C0B6784F-25A9-42E3-9433-F3467AC5D5CE}"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1326965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ffice.micex.com\Public\Files\Департамент_валютного_рынка\Управление_продаж\Презентации и брошюры ВР\Статистика\отражение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084" y="850398"/>
            <a:ext cx="3867687" cy="50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7376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333753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1944782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67024866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21478650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70204413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08337396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97993006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68503944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89833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65798761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9360942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324125107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39397920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13527923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362711622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2679485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400889107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07833181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649948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330AACD-27C9-46F4-8853-231749921952}"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08143174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sp>
        <p:nvSpPr>
          <p:cNvPr id="6" name="Прямоугольник 5"/>
          <p:cNvSpPr/>
          <p:nvPr userDrawn="1"/>
        </p:nvSpPr>
        <p:spPr>
          <a:xfrm>
            <a:off x="269875" y="269875"/>
            <a:ext cx="647700" cy="6318250"/>
          </a:xfrm>
          <a:prstGeom prst="rect">
            <a:avLst/>
          </a:prstGeom>
          <a:solidFill>
            <a:schemeClr val="tx2"/>
          </a:solidFill>
          <a:ln w="25400" cap="flat" cmpd="sng" algn="ctr">
            <a:noFill/>
            <a:prstDash val="solid"/>
          </a:ln>
          <a:effectLst/>
        </p:spPr>
        <p:txBody>
          <a:bodyPr anchor="ctr"/>
          <a:lstStyle/>
          <a:p>
            <a:pPr algn="ctr">
              <a:defRPr/>
            </a:pPr>
            <a:endParaRPr lang="ru-RU" kern="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4"/>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4"/>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999137216"/>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9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Прямоугольник 5"/>
          <p:cNvSpPr/>
          <p:nvPr userDrawn="1"/>
        </p:nvSpPr>
        <p:spPr>
          <a:xfrm>
            <a:off x="269875" y="269875"/>
            <a:ext cx="647700" cy="6318250"/>
          </a:xfrm>
          <a:prstGeom prst="rect">
            <a:avLst/>
          </a:prstGeom>
          <a:solidFill>
            <a:srgbClr val="CCCCCC"/>
          </a:solidFill>
          <a:ln w="25400" cap="flat" cmpd="sng" algn="ctr">
            <a:noFill/>
            <a:prstDash val="solid"/>
          </a:ln>
          <a:effectLst/>
        </p:spPr>
        <p:txBody>
          <a:bodyPr anchor="ctr"/>
          <a:lstStyle/>
          <a:p>
            <a:pPr algn="ctr">
              <a:defRPr/>
            </a:pPr>
            <a:endParaRPr lang="ru-RU" kern="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4"/>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4"/>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025632285"/>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6" y="269876"/>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6" y="269877"/>
            <a:ext cx="647700" cy="63182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a:defRPr/>
            </a:pPr>
            <a:endParaRPr lang="ru-RU" dirty="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3"/>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200">
                <a:latin typeface="+mj-lt"/>
                <a:ea typeface="Verdana" pitchFamily="34" charset="0"/>
                <a:cs typeface="Verdana" pitchFamily="34" charset="0"/>
              </a:defRPr>
            </a:lvl1pPr>
          </a:lstStyle>
          <a:p>
            <a:endParaRPr lang="ru-RU" dirty="0">
              <a:solidFill>
                <a:srgbClr val="000000">
                  <a:tint val="75000"/>
                </a:srgbClr>
              </a:solidFill>
            </a:endParaRPr>
          </a:p>
        </p:txBody>
      </p:sp>
    </p:spTree>
    <p:extLst>
      <p:ext uri="{BB962C8B-B14F-4D97-AF65-F5344CB8AC3E}">
        <p14:creationId xmlns:p14="http://schemas.microsoft.com/office/powerpoint/2010/main" val="1896041311"/>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01_ Титульный слайд_">
    <p:spTree>
      <p:nvGrpSpPr>
        <p:cNvPr id="1" name=""/>
        <p:cNvGrpSpPr/>
        <p:nvPr/>
      </p:nvGrpSpPr>
      <p:grpSpPr>
        <a:xfrm>
          <a:off x="0" y="0"/>
          <a:ext cx="0" cy="0"/>
          <a:chOff x="0" y="0"/>
          <a:chExt cx="0" cy="0"/>
        </a:xfrm>
      </p:grpSpPr>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4314"/>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1" y="5083200"/>
            <a:ext cx="4176464" cy="1368000"/>
          </a:xfrm>
          <a:prstGeom prst="rect">
            <a:avLst/>
          </a:prstGeom>
        </p:spPr>
        <p:txBody>
          <a:bodyPr>
            <a:normAutofit/>
          </a:bodyPr>
          <a:lstStyle>
            <a:lvl1pPr marL="0" indent="0">
              <a:lnSpc>
                <a:spcPct val="100000"/>
              </a:lnSpc>
              <a:spcBef>
                <a:spcPts val="0"/>
              </a:spcBef>
              <a:buNone/>
              <a:defRPr sz="1800" b="1"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5"/>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043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6_ Титульный слайд_">
    <p:spTree>
      <p:nvGrpSpPr>
        <p:cNvPr id="1" name=""/>
        <p:cNvGrpSpPr/>
        <p:nvPr/>
      </p:nvGrpSpPr>
      <p:grpSpPr>
        <a:xfrm>
          <a:off x="0" y="0"/>
          <a:ext cx="0" cy="0"/>
          <a:chOff x="0" y="0"/>
          <a:chExt cx="0" cy="0"/>
        </a:xfrm>
      </p:grpSpPr>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3" r="185"/>
          <a:stretch/>
        </p:blipFill>
        <p:spPr bwMode="auto">
          <a:xfrm>
            <a:off x="251520" y="254314"/>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1" y="5083200"/>
            <a:ext cx="4176464" cy="1368000"/>
          </a:xfrm>
          <a:prstGeom prst="rect">
            <a:avLst/>
          </a:prstGeom>
        </p:spPr>
        <p:txBody>
          <a:bodyPr>
            <a:normAutofit/>
          </a:bodyPr>
          <a:lstStyle>
            <a:lvl1pPr marL="0" indent="0">
              <a:lnSpc>
                <a:spcPct val="100000"/>
              </a:lnSpc>
              <a:spcBef>
                <a:spcPts val="0"/>
              </a:spcBef>
              <a:buNone/>
              <a:defRPr lang="en-US" sz="1800" b="1" kern="1200" baseline="0" dirty="0" smtClean="0">
                <a:solidFill>
                  <a:schemeClr val="tx1"/>
                </a:solidFill>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00000"/>
              </a:lnSpc>
              <a:spcBef>
                <a:spcPts val="0"/>
              </a:spcBef>
              <a:buFont typeface="Arial" pitchFamily="34" charset="0"/>
              <a:buNone/>
            </a:pPr>
            <a:r>
              <a:rPr lang="en-US" dirty="0"/>
              <a:t>TITLE GOES HERE </a:t>
            </a:r>
            <a:br>
              <a:rPr lang="en-US" dirty="0"/>
            </a:br>
            <a:r>
              <a:rPr lang="en-US" dirty="0"/>
              <a:t>IN TAHOMA</a:t>
            </a:r>
            <a:br>
              <a:rPr lang="en-US" dirty="0"/>
            </a:br>
            <a:r>
              <a:rPr lang="en-US" dirty="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5"/>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3240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627784" y="2639129"/>
            <a:ext cx="5616024" cy="792088"/>
          </a:xfrm>
          <a:prstGeom prst="rect">
            <a:avLst/>
          </a:prstGeom>
        </p:spPr>
        <p:txBody>
          <a:bodyPr anchor="t" anchorCtr="0">
            <a:noAutofit/>
          </a:bodyPr>
          <a:lstStyle>
            <a:lvl1pPr algn="l">
              <a:lnSpc>
                <a:spcPct val="90000"/>
              </a:lnSpc>
              <a:defRPr sz="1800" b="1" baseline="0">
                <a:latin typeface="+mj-lt"/>
                <a:ea typeface="Verdana" pitchFamily="34" charset="0"/>
                <a:cs typeface="Verdana" pitchFamily="34" charset="0"/>
              </a:defRPr>
            </a:lvl1pPr>
          </a:lstStyle>
          <a:p>
            <a:r>
              <a:rPr lang="en-US" dirty="0"/>
              <a:t/>
            </a:r>
            <a:br>
              <a:rPr lang="en-US" dirty="0"/>
            </a:br>
            <a:r>
              <a:rPr lang="en-US" dirty="0" err="1"/>
              <a:t>Devider</a:t>
            </a:r>
            <a:r>
              <a:rPr lang="en-US" dirty="0"/>
              <a:t> title (</a:t>
            </a:r>
            <a:r>
              <a:rPr lang="en-US" dirty="0" err="1"/>
              <a:t>light+bold</a:t>
            </a:r>
            <a:r>
              <a:rPr lang="en-US" dirty="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74055D07-2D92-414F-A42D-AA53D2D4FC92}"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2"/>
            <a:ext cx="1665288" cy="396875"/>
          </a:xfrm>
          <a:prstGeom prst="rect">
            <a:avLst/>
          </a:prstGeom>
          <a:noFill/>
          <a:ln w="9525">
            <a:noFill/>
            <a:miter lim="800000"/>
            <a:headEnd/>
            <a:tailEnd/>
          </a:ln>
        </p:spPr>
      </p:pic>
    </p:spTree>
    <p:extLst>
      <p:ext uri="{BB962C8B-B14F-4D97-AF65-F5344CB8AC3E}">
        <p14:creationId xmlns:p14="http://schemas.microsoft.com/office/powerpoint/2010/main" val="224267324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6" y="269875"/>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74055D07-2D92-414F-A42D-AA53D2D4FC92}"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917575" y="1197152"/>
            <a:ext cx="8046913" cy="3600000"/>
          </a:xfrm>
          <a:prstGeom prst="rect">
            <a:avLst/>
          </a:prstGeom>
        </p:spPr>
        <p:txBody>
          <a:bodyPr>
            <a:normAutofit/>
          </a:bodyPr>
          <a:lstStyle>
            <a:lvl1pPr marL="0" indent="0">
              <a:lnSpc>
                <a:spcPct val="140000"/>
              </a:lnSpc>
              <a:spcBef>
                <a:spcPts val="0"/>
              </a:spcBef>
              <a:buNone/>
              <a:defRPr sz="12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2"/>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429138772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36538563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6" y="269876"/>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6" y="269877"/>
            <a:ext cx="647700" cy="63182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a:defRPr/>
            </a:pPr>
            <a:endParaRPr lang="ru-RU" dirty="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3"/>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200">
                <a:latin typeface="+mj-lt"/>
                <a:ea typeface="Verdana" pitchFamily="34" charset="0"/>
                <a:cs typeface="Verdana" pitchFamily="34" charset="0"/>
              </a:defRPr>
            </a:lvl1pPr>
          </a:lstStyle>
          <a:p>
            <a:endParaRPr lang="ru-RU" dirty="0">
              <a:solidFill>
                <a:srgbClr val="000000">
                  <a:tint val="75000"/>
                </a:srgbClr>
              </a:solidFill>
            </a:endParaRPr>
          </a:p>
        </p:txBody>
      </p:sp>
    </p:spTree>
    <p:extLst>
      <p:ext uri="{BB962C8B-B14F-4D97-AF65-F5344CB8AC3E}">
        <p14:creationId xmlns:p14="http://schemas.microsoft.com/office/powerpoint/2010/main" val="13829594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ВАЛЮТНЫЙ РЫНОК</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941D0239-78A9-48D9-B168-FB8D677D648B}"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cSld name="8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Tree>
    <p:extLst>
      <p:ext uri="{BB962C8B-B14F-4D97-AF65-F5344CB8AC3E}">
        <p14:creationId xmlns:p14="http://schemas.microsoft.com/office/powerpoint/2010/main" val="174936236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57861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8" name="Рисунок 7" descr="IMGP9916.jpg"/>
          <p:cNvPicPr>
            <a:picLocks noChangeAspect="1"/>
          </p:cNvPicPr>
          <p:nvPr userDrawn="1"/>
        </p:nvPicPr>
        <p:blipFill>
          <a:blip r:embed="rId2" cstate="print"/>
          <a:stretch>
            <a:fillRect/>
          </a:stretch>
        </p:blipFill>
        <p:spPr>
          <a:xfrm>
            <a:off x="242376" y="269792"/>
            <a:ext cx="4320479" cy="6297110"/>
          </a:xfrm>
          <a:prstGeom prst="rect">
            <a:avLst/>
          </a:prstGeom>
        </p:spPr>
      </p:pic>
      <p:pic>
        <p:nvPicPr>
          <p:cNvPr id="7" name="Picture 4" descr="H:\Moscow Exchange (ex-Micex-RTS) brandbook\MSCW_XCHNG_Master_Logo_Folder\PNG\RUSSIAN\MSCW_XCHNG_RGB_RUS.png"/>
          <p:cNvPicPr>
            <a:picLocks noChangeAspect="1" noChangeArrowheads="1"/>
          </p:cNvPicPr>
          <p:nvPr/>
        </p:nvPicPr>
        <p:blipFill>
          <a:blip r:embed="rId3" cstate="print"/>
          <a:srcRect/>
          <a:stretch>
            <a:fillRect/>
          </a:stretch>
        </p:blipFill>
        <p:spPr bwMode="auto">
          <a:xfrm>
            <a:off x="4265613" y="269875"/>
            <a:ext cx="2422525" cy="576263"/>
          </a:xfrm>
          <a:prstGeom prst="rect">
            <a:avLst/>
          </a:prstGeom>
          <a:noFill/>
          <a:ln w="9525">
            <a:noFill/>
            <a:miter lim="800000"/>
            <a:headEnd/>
            <a:tailEnd/>
          </a:ln>
        </p:spPr>
      </p:pic>
    </p:spTree>
    <p:extLst>
      <p:ext uri="{BB962C8B-B14F-4D97-AF65-F5344CB8AC3E}">
        <p14:creationId xmlns:p14="http://schemas.microsoft.com/office/powerpoint/2010/main" val="244923358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extLst>
      <p:ext uri="{BB962C8B-B14F-4D97-AF65-F5344CB8AC3E}">
        <p14:creationId xmlns:p14="http://schemas.microsoft.com/office/powerpoint/2010/main" val="366572608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dirty="0" smtClean="0">
                <a:solidFill>
                  <a:srgbClr val="000000"/>
                </a:solidFill>
                <a:latin typeface="Verdana" pitchFamily="34" charset="0"/>
              </a:rPr>
              <a:t>Биржевые торги юань/рубль 14 марта 2013</a:t>
            </a:r>
            <a:endParaRPr lang="en-US" sz="1100" b="1" dirty="0" smtClean="0">
              <a:solidFill>
                <a:srgbClr val="000000"/>
              </a:solidFill>
              <a:latin typeface="Verdana" pitchFamily="34" charset="0"/>
            </a:endParaRP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1F86E795-738F-48DC-BA30-3BD3DAB97110}"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67704785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endParaRPr lang="ru-RU" sz="1100" dirty="0" smtClean="0">
              <a:solidFill>
                <a:srgbClr val="000000"/>
              </a:solidFill>
              <a:latin typeface="Verdana" pitchFamily="34" charset="0"/>
            </a:endParaRP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01005214-F093-4378-879B-107A4C8BAA29}"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208827086"/>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extLst>
      <p:ext uri="{BB962C8B-B14F-4D97-AF65-F5344CB8AC3E}">
        <p14:creationId xmlns:p14="http://schemas.microsoft.com/office/powerpoint/2010/main" val="21743161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extLst>
      <p:ext uri="{BB962C8B-B14F-4D97-AF65-F5344CB8AC3E}">
        <p14:creationId xmlns:p14="http://schemas.microsoft.com/office/powerpoint/2010/main" val="168384083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3060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ffice.micex.com\Public\Files\Департамент_валютного_рынка\Управление_продаж\Презентации и брошюры ВР\Статистика\отражение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084" y="850398"/>
            <a:ext cx="3867687" cy="50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38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42983779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1939519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2033840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09004115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69808607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02426156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97423218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82156165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00702927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385669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62702976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296170265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346811539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94254265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381828142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01364548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21527012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413948544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91617626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940632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Слайд без текста">
    <p:spTree>
      <p:nvGrpSpPr>
        <p:cNvPr id="1" name=""/>
        <p:cNvGrpSpPr/>
        <p:nvPr/>
      </p:nvGrpSpPr>
      <p:grpSpPr>
        <a:xfrm>
          <a:off x="0" y="0"/>
          <a:ext cx="0" cy="0"/>
          <a:chOff x="0" y="0"/>
          <a:chExt cx="0" cy="0"/>
        </a:xfrm>
      </p:grpSpPr>
      <p:pic>
        <p:nvPicPr>
          <p:cNvPr id="16" name="Picture 15" descr="Header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
            <a:ext cx="9171692" cy="936642"/>
          </a:xfrm>
          <a:prstGeom prst="rect">
            <a:avLst/>
          </a:prstGeom>
        </p:spPr>
      </p:pic>
      <p:pic>
        <p:nvPicPr>
          <p:cNvPr id="17" name="Picture 16" descr="Footer_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3" y="6288112"/>
            <a:ext cx="9171692" cy="571764"/>
          </a:xfrm>
          <a:prstGeom prst="rect">
            <a:avLst/>
          </a:prstGeom>
        </p:spPr>
      </p:pic>
      <p:cxnSp>
        <p:nvCxnSpPr>
          <p:cNvPr id="8"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3" name="Group 15"/>
          <p:cNvGrpSpPr>
            <a:grpSpLocks/>
          </p:cNvGrpSpPr>
          <p:nvPr/>
        </p:nvGrpSpPr>
        <p:grpSpPr bwMode="auto">
          <a:xfrm>
            <a:off x="287339" y="6391275"/>
            <a:ext cx="2232025" cy="376238"/>
            <a:chOff x="884" y="1480"/>
            <a:chExt cx="3946" cy="664"/>
          </a:xfrm>
        </p:grpSpPr>
        <p:pic>
          <p:nvPicPr>
            <p:cNvPr id="14" name="Picture 16" descr="Sign + ММВБ + MICEX"/>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TS Биржа"/>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hasCustomPrompt="1"/>
          </p:nvPr>
        </p:nvSpPr>
        <p:spPr>
          <a:xfrm>
            <a:off x="457200" y="0"/>
            <a:ext cx="8229600" cy="908720"/>
          </a:xfrm>
          <a:prstGeom prst="rect">
            <a:avLst/>
          </a:prstGeom>
        </p:spPr>
        <p:txBody>
          <a:bodyPr/>
          <a:lstStyle>
            <a:lvl1pPr algn="l">
              <a:defRPr sz="24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492404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9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Прямоугольник 5"/>
          <p:cNvSpPr/>
          <p:nvPr userDrawn="1"/>
        </p:nvSpPr>
        <p:spPr>
          <a:xfrm>
            <a:off x="269875" y="269875"/>
            <a:ext cx="647700" cy="6318250"/>
          </a:xfrm>
          <a:prstGeom prst="rect">
            <a:avLst/>
          </a:prstGeom>
          <a:solidFill>
            <a:srgbClr val="CCCCCC"/>
          </a:solidFill>
          <a:ln w="25400" cap="flat" cmpd="sng" algn="ctr">
            <a:noFill/>
            <a:prstDash val="solid"/>
          </a:ln>
          <a:effectLst/>
        </p:spPr>
        <p:txBody>
          <a:bodyPr anchor="ctr"/>
          <a:lstStyle/>
          <a:p>
            <a:pPr algn="ctr">
              <a:defRPr/>
            </a:pPr>
            <a:endParaRPr lang="ru-RU" kern="0">
              <a:solidFill>
                <a:prstClr val="white"/>
              </a:solidFill>
            </a:endParaRPr>
          </a:p>
        </p:txBody>
      </p:sp>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4"/>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Рисунок 6"/>
          <p:cNvPicPr/>
          <p:nvPr userDrawn="1"/>
        </p:nvPicPr>
        <p:blipFill rotWithShape="1">
          <a:blip r:embed="rId6">
            <a:extLst>
              <a:ext uri="{28A0092B-C50C-407E-A947-70E740481C1C}">
                <a14:useLocalDpi xmlns:a14="http://schemas.microsoft.com/office/drawing/2010/main" val="0"/>
              </a:ext>
            </a:extLst>
          </a:blip>
          <a:srcRect l="3448" t="1" r="-1" b="1241"/>
          <a:stretch/>
        </p:blipFill>
        <p:spPr>
          <a:xfrm>
            <a:off x="683568" y="6192000"/>
            <a:ext cx="1663200" cy="396000"/>
          </a:xfrm>
          <a:prstGeom prst="rect">
            <a:avLst/>
          </a:prstGeom>
        </p:spPr>
      </p:pic>
    </p:spTree>
    <p:extLst>
      <p:ext uri="{BB962C8B-B14F-4D97-AF65-F5344CB8AC3E}">
        <p14:creationId xmlns:p14="http://schemas.microsoft.com/office/powerpoint/2010/main" val="229510315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1800" b="1"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4568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743" r="185"/>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lang="en-US" sz="1800" b="1" kern="1200" baseline="0" dirty="0" smtClean="0">
                <a:solidFill>
                  <a:schemeClr val="tx1"/>
                </a:solidFill>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00000"/>
              </a:lnSpc>
              <a:spcBef>
                <a:spcPts val="0"/>
              </a:spcBef>
              <a:buFont typeface="Arial" pitchFamily="34" charset="0"/>
              <a:buNone/>
            </a:pPr>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3151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627784" y="2639129"/>
            <a:ext cx="5616024" cy="792088"/>
          </a:xfrm>
          <a:prstGeom prst="rect">
            <a:avLst/>
          </a:prstGeom>
        </p:spPr>
        <p:txBody>
          <a:bodyPr anchor="t" anchorCtr="0">
            <a:noAutofit/>
          </a:bodyPr>
          <a:lstStyle>
            <a:lvl1pPr algn="l">
              <a:lnSpc>
                <a:spcPct val="90000"/>
              </a:lnSpc>
              <a:defRPr sz="1800"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261148816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5" y="269875"/>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917574" y="1197152"/>
            <a:ext cx="8046913" cy="3600000"/>
          </a:xfrm>
          <a:prstGeom prst="rect">
            <a:avLst/>
          </a:prstGeom>
        </p:spPr>
        <p:txBody>
          <a:bodyPr>
            <a:normAutofit/>
          </a:bodyPr>
          <a:lstStyle>
            <a:lvl1pPr marL="0" indent="0">
              <a:lnSpc>
                <a:spcPct val="140000"/>
              </a:lnSpc>
              <a:spcBef>
                <a:spcPts val="0"/>
              </a:spcBef>
              <a:buNone/>
              <a:defRPr sz="12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345921972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07504" y="289576"/>
            <a:ext cx="8856984" cy="403120"/>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pic>
        <p:nvPicPr>
          <p:cNvPr id="10"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107504" y="6190952"/>
            <a:ext cx="1665288" cy="396875"/>
          </a:xfrm>
          <a:prstGeom prst="rect">
            <a:avLst/>
          </a:prstGeom>
          <a:noFill/>
          <a:ln w="9525">
            <a:noFill/>
            <a:miter lim="800000"/>
            <a:headEnd/>
            <a:tailEnd/>
          </a:ln>
        </p:spPr>
      </p:pic>
    </p:spTree>
    <p:extLst>
      <p:ext uri="{BB962C8B-B14F-4D97-AF65-F5344CB8AC3E}">
        <p14:creationId xmlns:p14="http://schemas.microsoft.com/office/powerpoint/2010/main" val="112898431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628260"/>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6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6" y="269876"/>
            <a:ext cx="8046913" cy="620752"/>
          </a:xfrm>
          <a:prstGeom prst="rect">
            <a:avLst/>
          </a:prstGeom>
        </p:spPr>
        <p:txBody>
          <a:bodyPr anchor="t" anchorCtr="0">
            <a:noAutofit/>
          </a:bodyPr>
          <a:lstStyle>
            <a:lvl1pPr algn="l">
              <a:defRPr sz="1662"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6" y="269877"/>
            <a:ext cx="647700" cy="63182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5227" tIns="47613" rIns="95227" bIns="47613" anchor="ctr"/>
          <a:lstStyle/>
          <a:p>
            <a:pPr algn="ctr">
              <a:defRPr/>
            </a:pPr>
            <a:endParaRPr lang="ru-RU" sz="1662" dirty="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3"/>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8">
                <a:latin typeface="+mj-lt"/>
                <a:ea typeface="Verdana" pitchFamily="34" charset="0"/>
                <a:cs typeface="Verdana" pitchFamily="34" charset="0"/>
              </a:defRPr>
            </a:lvl1pPr>
          </a:lstStyle>
          <a:p>
            <a:endParaRPr lang="ru-RU" dirty="0">
              <a:solidFill>
                <a:srgbClr val="000000">
                  <a:tint val="75000"/>
                </a:srgbClr>
              </a:solidFill>
            </a:endParaRPr>
          </a:p>
        </p:txBody>
      </p:sp>
    </p:spTree>
    <p:extLst>
      <p:ext uri="{BB962C8B-B14F-4D97-AF65-F5344CB8AC3E}">
        <p14:creationId xmlns:p14="http://schemas.microsoft.com/office/powerpoint/2010/main" val="35904363"/>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1800" b="1"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5633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743" r="185"/>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lang="en-US" sz="1800" b="1" kern="1200" baseline="0" dirty="0" smtClean="0">
                <a:solidFill>
                  <a:schemeClr val="tx1"/>
                </a:solidFill>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00000"/>
              </a:lnSpc>
              <a:spcBef>
                <a:spcPts val="0"/>
              </a:spcBef>
              <a:buFont typeface="Arial" pitchFamily="34" charset="0"/>
              <a:buNone/>
            </a:pPr>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85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1578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627784" y="2639129"/>
            <a:ext cx="5616024" cy="792088"/>
          </a:xfrm>
          <a:prstGeom prst="rect">
            <a:avLst/>
          </a:prstGeom>
        </p:spPr>
        <p:txBody>
          <a:bodyPr anchor="t" anchorCtr="0">
            <a:noAutofit/>
          </a:bodyPr>
          <a:lstStyle>
            <a:lvl1pPr algn="l">
              <a:lnSpc>
                <a:spcPct val="90000"/>
              </a:lnSpc>
              <a:defRPr sz="1800"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0441266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5" y="269875"/>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917574" y="1197152"/>
            <a:ext cx="8046913" cy="3600000"/>
          </a:xfrm>
          <a:prstGeom prst="rect">
            <a:avLst/>
          </a:prstGeom>
        </p:spPr>
        <p:txBody>
          <a:bodyPr>
            <a:normAutofit/>
          </a:bodyPr>
          <a:lstStyle>
            <a:lvl1pPr marL="0" indent="0">
              <a:lnSpc>
                <a:spcPct val="140000"/>
              </a:lnSpc>
              <a:spcBef>
                <a:spcPts val="0"/>
              </a:spcBef>
              <a:buNone/>
              <a:defRPr sz="12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331960634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07504" y="289576"/>
            <a:ext cx="8856984" cy="403120"/>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pic>
        <p:nvPicPr>
          <p:cNvPr id="10"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107504" y="6190952"/>
            <a:ext cx="1665288" cy="396875"/>
          </a:xfrm>
          <a:prstGeom prst="rect">
            <a:avLst/>
          </a:prstGeom>
          <a:noFill/>
          <a:ln w="9525">
            <a:noFill/>
            <a:miter lim="800000"/>
            <a:headEnd/>
            <a:tailEnd/>
          </a:ln>
        </p:spPr>
      </p:pic>
    </p:spTree>
    <p:extLst>
      <p:ext uri="{BB962C8B-B14F-4D97-AF65-F5344CB8AC3E}">
        <p14:creationId xmlns:p14="http://schemas.microsoft.com/office/powerpoint/2010/main" val="123583774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442784"/>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6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6" y="269876"/>
            <a:ext cx="8046913" cy="620752"/>
          </a:xfrm>
          <a:prstGeom prst="rect">
            <a:avLst/>
          </a:prstGeom>
        </p:spPr>
        <p:txBody>
          <a:bodyPr anchor="t" anchorCtr="0">
            <a:noAutofit/>
          </a:bodyPr>
          <a:lstStyle>
            <a:lvl1pPr algn="l">
              <a:defRPr sz="1662"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6" y="269877"/>
            <a:ext cx="647700" cy="63182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5227" tIns="47613" rIns="95227" bIns="47613" anchor="ctr"/>
          <a:lstStyle/>
          <a:p>
            <a:pPr algn="ctr">
              <a:defRPr/>
            </a:pPr>
            <a:endParaRPr lang="ru-RU" sz="1662" dirty="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3"/>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8">
                <a:latin typeface="+mj-lt"/>
                <a:ea typeface="Verdana" pitchFamily="34" charset="0"/>
                <a:cs typeface="Verdana" pitchFamily="34" charset="0"/>
              </a:defRPr>
            </a:lvl1pPr>
          </a:lstStyle>
          <a:p>
            <a:endParaRPr lang="ru-RU" dirty="0">
              <a:solidFill>
                <a:srgbClr val="000000">
                  <a:tint val="75000"/>
                </a:srgbClr>
              </a:solidFill>
            </a:endParaRPr>
          </a:p>
        </p:txBody>
      </p:sp>
    </p:spTree>
    <p:extLst>
      <p:ext uri="{BB962C8B-B14F-4D97-AF65-F5344CB8AC3E}">
        <p14:creationId xmlns:p14="http://schemas.microsoft.com/office/powerpoint/2010/main" val="369239977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1757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743" r="185"/>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4172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8_ Титульный слайд_">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51917"/>
            <a:ext cx="4320000" cy="6400000"/>
          </a:xfrm>
          <a:prstGeom prst="rect">
            <a:avLst/>
          </a:prstGeom>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9347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7_ Титульный слайд_">
    <p:spTree>
      <p:nvGrpSpPr>
        <p:cNvPr id="1" name=""/>
        <p:cNvGrpSpPr/>
        <p:nvPr/>
      </p:nvGrpSpPr>
      <p:grpSpPr>
        <a:xfrm>
          <a:off x="0" y="0"/>
          <a:ext cx="0" cy="0"/>
          <a:chOff x="0" y="0"/>
          <a:chExt cx="0" cy="0"/>
        </a:xfrm>
      </p:grpSpPr>
      <p:pic>
        <p:nvPicPr>
          <p:cNvPr id="6"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 r="11929"/>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09309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9_ Титульный слайд_">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50" t="12640" r="24692" b="13358"/>
          <a:stretch/>
        </p:blipFill>
        <p:spPr>
          <a:xfrm>
            <a:off x="323528" y="252000"/>
            <a:ext cx="4248472" cy="6273344"/>
          </a:xfrm>
          <a:prstGeom prst="rect">
            <a:avLst/>
          </a:prstGeom>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565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9438706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0_ Титульный слайд_">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251999"/>
            <a:ext cx="4248472" cy="6273345"/>
          </a:xfrm>
          <a:prstGeom prst="rect">
            <a:avLst/>
          </a:prstGeom>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2020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9949201"/>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2739087460"/>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623322137"/>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771820630"/>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2600" dirty="0" smtClean="0">
                <a:solidFill>
                  <a:prstClr val="white"/>
                </a:solidFill>
                <a:latin typeface="Tahoma"/>
              </a:rPr>
              <a:t>CONTENTS</a:t>
            </a: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Item number one</a:t>
            </a:r>
            <a:endParaRPr lang="ru-RU" dirty="0" smtClean="0"/>
          </a:p>
          <a:p>
            <a:pPr lvl="1"/>
            <a:r>
              <a:rPr lang="en-US" dirty="0" smtClean="0"/>
              <a:t>Sub item one</a:t>
            </a:r>
          </a:p>
          <a:p>
            <a:pPr lvl="1"/>
            <a:r>
              <a:rPr lang="en-US" dirty="0" smtClean="0"/>
              <a:t>Sub item two</a:t>
            </a:r>
          </a:p>
          <a:p>
            <a:pPr lvl="0"/>
            <a:r>
              <a:rPr lang="en-US" dirty="0" smtClean="0"/>
              <a:t>Item number two</a:t>
            </a:r>
            <a:endParaRPr lang="ru-RU" dirty="0" smtClean="0"/>
          </a:p>
          <a:p>
            <a:pPr lvl="1"/>
            <a:r>
              <a:rPr lang="en-US" dirty="0" smtClean="0"/>
              <a:t>Sub item one</a:t>
            </a:r>
          </a:p>
          <a:p>
            <a:pPr lvl="1"/>
            <a:r>
              <a:rPr lang="en-US" dirty="0" smtClean="0"/>
              <a:t>Sub item two</a:t>
            </a:r>
          </a:p>
          <a:p>
            <a:pPr lvl="0"/>
            <a:r>
              <a:rPr lang="en-US" dirty="0" smtClean="0"/>
              <a:t>Item number three</a:t>
            </a:r>
            <a:endParaRPr lang="ru-RU" dirty="0" smtClean="0"/>
          </a:p>
          <a:p>
            <a:pPr lvl="1"/>
            <a:r>
              <a:rPr lang="en-US" dirty="0" smtClean="0"/>
              <a:t>Sub item one</a:t>
            </a:r>
          </a:p>
          <a:p>
            <a:pPr lvl="1"/>
            <a:r>
              <a:rPr lang="en-US" dirty="0" smtClean="0"/>
              <a:t>Sub item two</a:t>
            </a:r>
          </a:p>
          <a:p>
            <a:pPr lvl="0"/>
            <a:r>
              <a:rPr lang="en-US" dirty="0" smtClean="0"/>
              <a:t>Item number four</a:t>
            </a:r>
            <a:endParaRPr lang="ru-RU" dirty="0" smtClean="0"/>
          </a:p>
          <a:p>
            <a:pPr lvl="1"/>
            <a:r>
              <a:rPr lang="en-US" dirty="0" smtClean="0"/>
              <a:t>Sub item one</a:t>
            </a:r>
          </a:p>
          <a:p>
            <a:pPr lvl="1"/>
            <a:r>
              <a:rPr lang="en-US" dirty="0" smtClean="0"/>
              <a:t>Sub item two</a:t>
            </a:r>
          </a:p>
          <a:p>
            <a:pPr lvl="0"/>
            <a:r>
              <a:rPr lang="en-US" dirty="0" smtClean="0"/>
              <a:t>Item number five</a:t>
            </a:r>
            <a:endParaRPr lang="ru-RU" dirty="0" smtClean="0"/>
          </a:p>
          <a:p>
            <a:pPr lvl="1"/>
            <a:r>
              <a:rPr lang="en-US" dirty="0" smtClean="0"/>
              <a:t>Sub item one</a:t>
            </a:r>
          </a:p>
          <a:p>
            <a:pPr lvl="1"/>
            <a:r>
              <a:rPr lang="en-US" dirty="0" smtClean="0"/>
              <a:t>Sub item two</a:t>
            </a:r>
          </a:p>
          <a:p>
            <a:pPr lvl="1"/>
            <a:endParaRPr lang="ru-RU" dirty="0" smtClean="0"/>
          </a:p>
          <a:p>
            <a:pPr lvl="1"/>
            <a:endParaRPr lang="ru-RU" dirty="0" smtClean="0"/>
          </a:p>
        </p:txBody>
      </p:sp>
    </p:spTree>
    <p:extLst>
      <p:ext uri="{BB962C8B-B14F-4D97-AF65-F5344CB8AC3E}">
        <p14:creationId xmlns:p14="http://schemas.microsoft.com/office/powerpoint/2010/main" val="382034326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2325770929"/>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1574361962"/>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4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1682132111"/>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4001550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r>
              <a:rPr lang="ru-RU" sz="1100" smtClean="0">
                <a:solidFill>
                  <a:srgbClr val="000000"/>
                </a:solidFill>
                <a:latin typeface="Verdana" pitchFamily="34" charset="0"/>
              </a:rPr>
              <a:t>Заголовок презентации (</a:t>
            </a:r>
            <a:r>
              <a:rPr lang="en-US" sz="1100" smtClean="0">
                <a:solidFill>
                  <a:srgbClr val="000000"/>
                </a:solidFill>
                <a:latin typeface="Verdana" pitchFamily="34" charset="0"/>
              </a:rPr>
              <a:t>Verdana 11 </a:t>
            </a:r>
            <a:r>
              <a:rPr lang="ru-RU" sz="1100" smtClean="0">
                <a:solidFill>
                  <a:srgbClr val="000000"/>
                </a:solidFill>
                <a:latin typeface="Verdana" pitchFamily="34" charset="0"/>
              </a:rPr>
              <a:t>пт</a:t>
            </a:r>
            <a:r>
              <a:rPr lang="en-US" sz="1100" smtClean="0">
                <a:solidFill>
                  <a:srgbClr val="000000"/>
                </a:solidFill>
                <a:latin typeface="Verdana" pitchFamily="34" charset="0"/>
              </a:rPr>
              <a:t>) </a:t>
            </a:r>
            <a:r>
              <a:rPr lang="ru-RU" sz="1100" smtClean="0">
                <a:solidFill>
                  <a:srgbClr val="000000"/>
                </a:solidFill>
                <a:latin typeface="Verdana" pitchFamily="34" charset="0"/>
              </a:rPr>
              <a:t>Дата</a:t>
            </a:r>
            <a:endParaRPr lang="en-US" sz="1100" b="1" smtClean="0">
              <a:solidFill>
                <a:srgbClr val="000000"/>
              </a:solidFill>
              <a:latin typeface="Verdana" pitchFamily="34" charset="0"/>
            </a:endParaRP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a:lnSpc>
                <a:spcPct val="150000"/>
              </a:lnSpc>
              <a:buFont typeface="Arial" pitchFamily="34" charset="0"/>
              <a:buNone/>
              <a:defRPr/>
            </a:pPr>
            <a:fld id="{5FF40568-0BBB-4BF5-8E4A-B735772C79CD}" type="slidenum">
              <a:rPr lang="en-US" smtClean="0">
                <a:solidFill>
                  <a:srgbClr val="000000"/>
                </a:solidFill>
              </a:rPr>
              <a:pPr marL="449263" indent="-449263" algn="r">
                <a:lnSpc>
                  <a:spcPct val="150000"/>
                </a:lnSpc>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401074400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4128500853"/>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156409448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 Simple text goes here in Tahoma regular Sentence Case.</a:t>
            </a:r>
          </a:p>
          <a:p>
            <a:pPr lvl="0"/>
            <a:r>
              <a:rPr lang="en-US" dirty="0" smtClean="0"/>
              <a:t>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a:t>
            </a:r>
            <a:br>
              <a:rPr lang="en-US" dirty="0" smtClean="0"/>
            </a:br>
            <a:r>
              <a:rPr lang="en-US" dirty="0" smtClean="0"/>
              <a:t>to select </a:t>
            </a:r>
            <a:br>
              <a:rPr lang="en-US" dirty="0" smtClean="0"/>
            </a:br>
            <a:r>
              <a:rPr lang="en-US" dirty="0" smtClean="0"/>
              <a:t>an image</a:t>
            </a:r>
          </a:p>
        </p:txBody>
      </p:sp>
      <p:pic>
        <p:nvPicPr>
          <p:cNvPr id="11"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2"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2199691149"/>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goes here in Tahoma light 11 pt.</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Bullet point one</a:t>
            </a:r>
          </a:p>
          <a:p>
            <a:pPr lvl="1"/>
            <a:r>
              <a:rPr lang="en-US" dirty="0" smtClean="0"/>
              <a:t>Sub point one</a:t>
            </a:r>
          </a:p>
          <a:p>
            <a:pPr lvl="1"/>
            <a:r>
              <a:rPr lang="en-US" dirty="0" smtClean="0"/>
              <a:t>Sub point two</a:t>
            </a:r>
          </a:p>
          <a:p>
            <a:pPr lvl="0"/>
            <a:r>
              <a:rPr lang="en-US" dirty="0" smtClean="0"/>
              <a:t>Bullet point two</a:t>
            </a:r>
          </a:p>
          <a:p>
            <a:pPr lvl="1"/>
            <a:r>
              <a:rPr lang="en-US" dirty="0" smtClean="0"/>
              <a:t>Sub point one</a:t>
            </a:r>
          </a:p>
          <a:p>
            <a:pPr lvl="1"/>
            <a:r>
              <a:rPr lang="en-US" dirty="0" smtClean="0"/>
              <a:t>Sub point two</a:t>
            </a:r>
          </a:p>
        </p:txBody>
      </p:sp>
      <p:pic>
        <p:nvPicPr>
          <p:cNvPr id="13"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4"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171444431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br>
              <a:rPr lang="en-US" dirty="0" smtClean="0"/>
            </a:br>
            <a:r>
              <a:rPr lang="en-US" dirty="0" smtClean="0"/>
              <a:t>Copy</a:t>
            </a:r>
            <a:r>
              <a:rPr lang="ru-RU" dirty="0" smtClean="0"/>
              <a:t> </a:t>
            </a:r>
            <a:r>
              <a:rPr lang="en-US" dirty="0" smtClean="0"/>
              <a:t>&gt; Paste a Moscow Exchange formatted Excel table below. Please use the original Moscow Exchange Excel template.</a:t>
            </a:r>
            <a:endParaRPr lang="ru-RU" dirty="0" smtClean="0"/>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364578332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Diagram caption Tahoma regular 11 pt.</a:t>
            </a: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3"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2304557281"/>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2051"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442795110"/>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611067874"/>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655241673"/>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85477738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81606744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3094525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b="1" dirty="0" smtClean="0"/>
              <a:t>DISCLAIMER</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823" y="2273647"/>
            <a:ext cx="741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69579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2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a:t>SLIDE TITLE GOES HERE: TAHOMA 22 PT LIGHT + BOLD FOR THE TAIL!</a:t>
            </a:r>
            <a:endParaRPr lang="ru-RU" dirty="0"/>
          </a:p>
        </p:txBody>
      </p:sp>
      <p:sp>
        <p:nvSpPr>
          <p:cNvPr id="4" name="Номер слайда 3"/>
          <p:cNvSpPr>
            <a:spLocks noGrp="1"/>
          </p:cNvSpPr>
          <p:nvPr>
            <p:ph type="sldNum" sz="quarter" idx="12"/>
          </p:nvPr>
        </p:nvSpPr>
        <p:spPr>
          <a:xfrm>
            <a:off x="8431857" y="6265887"/>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98568230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96474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
        <p:nvSpPr>
          <p:cNvPr id="7" name="Номер слайда 6"/>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174800663"/>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749422179"/>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4268776157"/>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a:xfrm>
            <a:off x="6732240" y="6284937"/>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Picture 4" descr="H:\Moscow Exchange (ex-Micex-RTS) brandbook\MSCW_XCHNG_Master_Logo_Folder\PNG\RUSSIAN\MSCW_XCHNG_RGB_RU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236975"/>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05_ Слайд с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52000" y="332656"/>
            <a:ext cx="7416000" cy="620752"/>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Текст 3"/>
          <p:cNvSpPr>
            <a:spLocks noGrp="1"/>
          </p:cNvSpPr>
          <p:nvPr>
            <p:ph type="body" sz="half" idx="2"/>
          </p:nvPr>
        </p:nvSpPr>
        <p:spPr>
          <a:xfrm>
            <a:off x="1151998" y="1097424"/>
            <a:ext cx="7452449" cy="4394032"/>
          </a:xfrm>
          <a:prstGeom prst="rect">
            <a:avLst/>
          </a:prstGeom>
        </p:spPr>
        <p:txBody>
          <a:bodyPr>
            <a:normAutofit/>
          </a:bodyPr>
          <a:lstStyle>
            <a:lvl1pPr marL="285750" indent="-285750">
              <a:lnSpc>
                <a:spcPct val="140000"/>
              </a:lnSpc>
              <a:spcBef>
                <a:spcPts val="0"/>
              </a:spcBef>
              <a:buFont typeface="Arial" panose="020B0604020202020204" pitchFamily="34" charset="0"/>
              <a:buChar char="•"/>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a:p>
            <a:pPr lvl="0"/>
            <a:r>
              <a:rPr lang="ru-RU" dirty="0" smtClean="0"/>
              <a:t> </a:t>
            </a:r>
          </a:p>
          <a:p>
            <a:pPr lvl="0"/>
            <a:r>
              <a:rPr lang="ru-RU" dirty="0" smtClean="0"/>
              <a:t> </a:t>
            </a:r>
          </a:p>
          <a:p>
            <a:pPr lvl="0"/>
            <a:r>
              <a:rPr lang="ru-RU" dirty="0" smtClean="0"/>
              <a:t> </a:t>
            </a:r>
          </a:p>
          <a:p>
            <a:pPr lvl="0"/>
            <a:r>
              <a:rPr lang="ru-RU" dirty="0" smtClean="0"/>
              <a:t> </a:t>
            </a:r>
          </a:p>
          <a:p>
            <a:pPr lvl="0"/>
            <a:r>
              <a:rPr lang="ru-RU" dirty="0" smtClean="0"/>
              <a:t> </a:t>
            </a:r>
          </a:p>
        </p:txBody>
      </p:sp>
      <p:sp>
        <p:nvSpPr>
          <p:cNvPr id="6"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8"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81A71032-9433-4A1A-82BA-F3256F65274A}"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407942044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C0B6784F-25A9-42E3-9433-F3467AC5D5CE}"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386017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59864311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8_ Слайд с текстом">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6" y="6191252"/>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917576" y="269875"/>
            <a:ext cx="8046913" cy="620752"/>
          </a:xfrm>
          <a:prstGeom prst="rect">
            <a:avLst/>
          </a:prstGeom>
        </p:spPr>
        <p:txBody>
          <a:bodyPr anchor="t" anchorCtr="0">
            <a:noAutofit/>
          </a:bodyPr>
          <a:lstStyle>
            <a:lvl1pPr algn="l">
              <a:defRPr sz="20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Tree>
    <p:extLst>
      <p:ext uri="{BB962C8B-B14F-4D97-AF65-F5344CB8AC3E}">
        <p14:creationId xmlns:p14="http://schemas.microsoft.com/office/powerpoint/2010/main" val="393782335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5_ Слайд с текстом">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96"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hasCustomPrompt="1"/>
          </p:nvPr>
        </p:nvSpPr>
        <p:spPr>
          <a:xfrm>
            <a:off x="1152000" y="269875"/>
            <a:ext cx="7416000" cy="638845"/>
          </a:xfrm>
          <a:prstGeom prst="rect">
            <a:avLst/>
          </a:prstGeom>
        </p:spPr>
        <p:txBody>
          <a:bodyPr anchor="t" anchorCtr="0">
            <a:noAutofit/>
          </a:bodyPr>
          <a:lstStyle>
            <a:lvl1pPr algn="l">
              <a:defRPr sz="1800" baseline="0">
                <a:latin typeface="+mj-lt"/>
                <a:ea typeface="Verdana" pitchFamily="34" charset="0"/>
                <a:cs typeface="Verdana" pitchFamily="34" charset="0"/>
              </a:defRPr>
            </a:lvl1pPr>
          </a:lstStyle>
          <a:p>
            <a:r>
              <a:rPr lang="ru-RU" dirty="0" smtClean="0"/>
              <a:t>ЗАГОЛОВОК: </a:t>
            </a:r>
            <a:r>
              <a:rPr lang="en-US" dirty="0" smtClean="0"/>
              <a:t>TAHOMA 18</a:t>
            </a:r>
            <a:r>
              <a:rPr lang="ru-RU" dirty="0" smtClean="0"/>
              <a:t>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57502516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6212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
        <p:nvSpPr>
          <p:cNvPr id="7" name="Номер слайда 6"/>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963966639"/>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59323885"/>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6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557019003"/>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05_ Слайд с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52000" y="332656"/>
            <a:ext cx="7416000" cy="620752"/>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Текст 3"/>
          <p:cNvSpPr>
            <a:spLocks noGrp="1"/>
          </p:cNvSpPr>
          <p:nvPr>
            <p:ph type="body" sz="half" idx="2"/>
          </p:nvPr>
        </p:nvSpPr>
        <p:spPr>
          <a:xfrm>
            <a:off x="1151998" y="1097424"/>
            <a:ext cx="7452449" cy="4394032"/>
          </a:xfrm>
          <a:prstGeom prst="rect">
            <a:avLst/>
          </a:prstGeom>
        </p:spPr>
        <p:txBody>
          <a:bodyPr>
            <a:normAutofit/>
          </a:bodyPr>
          <a:lstStyle>
            <a:lvl1pPr marL="285750" indent="-285750">
              <a:lnSpc>
                <a:spcPct val="140000"/>
              </a:lnSpc>
              <a:spcBef>
                <a:spcPts val="0"/>
              </a:spcBef>
              <a:buFont typeface="Arial" panose="020B0604020202020204" pitchFamily="34" charset="0"/>
              <a:buChar char="•"/>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a:p>
            <a:pPr lvl="0"/>
            <a:r>
              <a:rPr lang="ru-RU" dirty="0" smtClean="0"/>
              <a:t> </a:t>
            </a:r>
          </a:p>
          <a:p>
            <a:pPr lvl="0"/>
            <a:r>
              <a:rPr lang="ru-RU" dirty="0" smtClean="0"/>
              <a:t> </a:t>
            </a:r>
          </a:p>
          <a:p>
            <a:pPr lvl="0"/>
            <a:r>
              <a:rPr lang="ru-RU" dirty="0" smtClean="0"/>
              <a:t> </a:t>
            </a:r>
          </a:p>
          <a:p>
            <a:pPr lvl="0"/>
            <a:r>
              <a:rPr lang="ru-RU" dirty="0" smtClean="0"/>
              <a:t> </a:t>
            </a:r>
          </a:p>
          <a:p>
            <a:pPr lvl="0"/>
            <a:r>
              <a:rPr lang="ru-RU" dirty="0" smtClean="0"/>
              <a:t> </a:t>
            </a:r>
          </a:p>
        </p:txBody>
      </p:sp>
      <p:sp>
        <p:nvSpPr>
          <p:cNvPr id="6"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8"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81A71032-9433-4A1A-82BA-F3256F65274A}"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88621616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3"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C0B6784F-25A9-42E3-9433-F3467AC5D5CE}"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41524591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cSld name="5_ Слайд с текстом">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92" name="think-cell Slide" r:id="rId4" imgW="572" imgH="429" progId="TCLayout.ActiveDocument.1">
                  <p:embed/>
                </p:oleObj>
              </mc:Choice>
              <mc:Fallback>
                <p:oleObj name="think-cell Slide" r:id="rId4" imgW="572" imgH="429"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hasCustomPrompt="1"/>
          </p:nvPr>
        </p:nvSpPr>
        <p:spPr>
          <a:xfrm>
            <a:off x="917576" y="269875"/>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74055D07-2D92-414F-A42D-AA53D2D4FC92}"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917575" y="1197152"/>
            <a:ext cx="8046913" cy="3600000"/>
          </a:xfrm>
          <a:prstGeom prst="rect">
            <a:avLst/>
          </a:prstGeom>
        </p:spPr>
        <p:txBody>
          <a:bodyPr>
            <a:normAutofit/>
          </a:bodyPr>
          <a:lstStyle>
            <a:lvl1pPr marL="0" indent="0">
              <a:lnSpc>
                <a:spcPct val="140000"/>
              </a:lnSpc>
              <a:spcBef>
                <a:spcPts val="0"/>
              </a:spcBef>
              <a:buNone/>
              <a:defRPr sz="12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6" cstate="print"/>
          <a:srcRect/>
          <a:stretch>
            <a:fillRect/>
          </a:stretch>
        </p:blipFill>
        <p:spPr bwMode="auto">
          <a:xfrm>
            <a:off x="720725" y="6191252"/>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304970491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102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45077"/>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73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00736387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7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45077"/>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41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8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
        <p:nvSpPr>
          <p:cNvPr id="9" name="Номер слайда 3"/>
          <p:cNvSpPr>
            <a:spLocks noGrp="1"/>
          </p:cNvSpPr>
          <p:nvPr>
            <p:ph type="sldNum" sz="quarter" idx="12"/>
          </p:nvPr>
        </p:nvSpPr>
        <p:spPr>
          <a:xfrm>
            <a:off x="8431857" y="6265887"/>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723921540"/>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7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Bullet point one</a:t>
            </a:r>
          </a:p>
          <a:p>
            <a:pPr lvl="1"/>
            <a:r>
              <a:rPr lang="en-US" dirty="0" smtClean="0"/>
              <a:t>Sub point one</a:t>
            </a:r>
          </a:p>
          <a:p>
            <a:pPr lvl="1"/>
            <a:r>
              <a:rPr lang="en-US" dirty="0" smtClean="0"/>
              <a:t>Sub point two</a:t>
            </a:r>
          </a:p>
          <a:p>
            <a:pPr lvl="0"/>
            <a:r>
              <a:rPr lang="en-US" dirty="0" smtClean="0"/>
              <a:t>Bullet point two</a:t>
            </a:r>
          </a:p>
          <a:p>
            <a:pPr lvl="1"/>
            <a:r>
              <a:rPr lang="en-US" dirty="0" smtClean="0"/>
              <a:t>Sub point one</a:t>
            </a:r>
          </a:p>
          <a:p>
            <a:pPr lvl="1"/>
            <a:r>
              <a:rPr lang="en-US" dirty="0" smtClean="0"/>
              <a:t>Sub point two</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3947001375"/>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8_ Слайд с текстом и таблицей">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a:xfrm>
            <a:off x="8431857" y="6265887"/>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71736391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8_ Заключительный слайд">
    <p:spTree>
      <p:nvGrpSpPr>
        <p:cNvPr id="1" name=""/>
        <p:cNvGrpSpPr/>
        <p:nvPr/>
      </p:nvGrpSpPr>
      <p:grpSpPr>
        <a:xfrm>
          <a:off x="0" y="0"/>
          <a:ext cx="0" cy="0"/>
          <a:chOff x="0" y="0"/>
          <a:chExt cx="0" cy="0"/>
        </a:xfrm>
      </p:grpSpPr>
      <p:sp>
        <p:nvSpPr>
          <p:cNvPr id="2"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4800" dirty="0" smtClean="0">
                <a:solidFill>
                  <a:srgbClr val="000000"/>
                </a:solidFill>
                <a:latin typeface="Verdana" pitchFamily="34" charset="0"/>
              </a:rPr>
              <a:t>THANK</a:t>
            </a:r>
            <a:endParaRPr lang="ru-RU" sz="4800" dirty="0" smtClean="0">
              <a:solidFill>
                <a:srgbClr val="000000"/>
              </a:solidFill>
              <a:latin typeface="Verdana" pitchFamily="34" charset="0"/>
            </a:endParaRPr>
          </a:p>
          <a:p>
            <a:pPr eaLnBrk="1" hangingPunct="1">
              <a:lnSpc>
                <a:spcPct val="90000"/>
              </a:lnSpc>
              <a:buFont typeface="Arial" charset="0"/>
              <a:buNone/>
              <a:defRPr/>
            </a:pPr>
            <a:r>
              <a:rPr lang="en-US" sz="4800" b="1" dirty="0" smtClean="0">
                <a:solidFill>
                  <a:srgbClr val="000000"/>
                </a:solidFill>
                <a:latin typeface="Verdana" pitchFamily="34" charset="0"/>
              </a:rPr>
              <a:t>YOU</a:t>
            </a:r>
            <a:endParaRPr lang="ru-RU" sz="4800" b="1" dirty="0" smtClean="0">
              <a:solidFill>
                <a:srgbClr val="000000"/>
              </a:solidFill>
              <a:latin typeface="Verdana" pitchFamily="34" charset="0"/>
            </a:endParaRPr>
          </a:p>
        </p:txBody>
      </p:sp>
      <p:pic>
        <p:nvPicPr>
          <p:cNvPr id="3" name="Picture 2" descr="H:\Moscow Exchange (ex-Micex-RTS) brandbook\MSCW_XCHNG_Master_Logo_Folder\PNG\ENGLISH\MSCW_XCHNG_RGB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588" y="5688013"/>
            <a:ext cx="22701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07634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07_ Слайд с текстом и таблицей">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2100046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10" name="Прямоугольник 9"/>
          <p:cNvSpPr/>
          <p:nvPr userDrawn="1"/>
        </p:nvSpPr>
        <p:spPr>
          <a:xfrm>
            <a:off x="269875" y="269875"/>
            <a:ext cx="647700" cy="6318250"/>
          </a:xfrm>
          <a:prstGeom prst="rect">
            <a:avLst/>
          </a:prstGeom>
          <a:solidFill>
            <a:srgbClr val="CCCCCC"/>
          </a:solidFill>
          <a:ln w="25400" cap="flat" cmpd="sng" algn="ctr">
            <a:noFill/>
            <a:prstDash val="solid"/>
          </a:ln>
          <a:effectLst/>
        </p:spPr>
        <p:txBody>
          <a:bodyPr anchor="ctr"/>
          <a:lstStyle/>
          <a:p>
            <a:pPr algn="ctr">
              <a:defRPr/>
            </a:pPr>
            <a:endParaRPr lang="ru-RU" kern="0">
              <a:solidFill>
                <a:prstClr val="white"/>
              </a:solidFill>
              <a:cs typeface="Arial" panose="020B0604020202020204" pitchFamily="34" charset="0"/>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04601700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10_ Слайд с текстом и таблице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286" y="6191209"/>
            <a:ext cx="1146754" cy="396578"/>
          </a:xfrm>
          <a:prstGeom prst="rect">
            <a:avLst/>
          </a:prstGeom>
        </p:spPr>
      </p:pic>
    </p:spTree>
    <p:extLst>
      <p:ext uri="{BB962C8B-B14F-4D97-AF65-F5344CB8AC3E}">
        <p14:creationId xmlns:p14="http://schemas.microsoft.com/office/powerpoint/2010/main" val="18412938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9_ Слайд с текстом и таблицей">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286" y="6191209"/>
            <a:ext cx="1146754" cy="396578"/>
          </a:xfrm>
          <a:prstGeom prst="rect">
            <a:avLst/>
          </a:prstGeom>
        </p:spPr>
      </p:pic>
    </p:spTree>
    <p:extLst>
      <p:ext uri="{BB962C8B-B14F-4D97-AF65-F5344CB8AC3E}">
        <p14:creationId xmlns:p14="http://schemas.microsoft.com/office/powerpoint/2010/main" val="2966564610"/>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02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09514008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
        <p:nvSpPr>
          <p:cNvPr id="7" name="Номер слайда 6"/>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70518438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58622409"/>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04"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723160312"/>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05_ Слайд с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52000" y="332656"/>
            <a:ext cx="7416000" cy="620752"/>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Текст 3"/>
          <p:cNvSpPr>
            <a:spLocks noGrp="1"/>
          </p:cNvSpPr>
          <p:nvPr>
            <p:ph type="body" sz="half" idx="2"/>
          </p:nvPr>
        </p:nvSpPr>
        <p:spPr>
          <a:xfrm>
            <a:off x="1151998" y="1097424"/>
            <a:ext cx="7452449" cy="4394032"/>
          </a:xfrm>
          <a:prstGeom prst="rect">
            <a:avLst/>
          </a:prstGeom>
        </p:spPr>
        <p:txBody>
          <a:bodyPr>
            <a:normAutofit/>
          </a:bodyPr>
          <a:lstStyle>
            <a:lvl1pPr marL="285750" indent="-285750">
              <a:lnSpc>
                <a:spcPct val="140000"/>
              </a:lnSpc>
              <a:spcBef>
                <a:spcPts val="0"/>
              </a:spcBef>
              <a:buFont typeface="Arial" panose="020B0604020202020204" pitchFamily="34" charset="0"/>
              <a:buChar char="•"/>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a:p>
            <a:pPr lvl="0"/>
            <a:r>
              <a:rPr lang="ru-RU" dirty="0" smtClean="0"/>
              <a:t> </a:t>
            </a:r>
          </a:p>
          <a:p>
            <a:pPr lvl="0"/>
            <a:r>
              <a:rPr lang="ru-RU" dirty="0" smtClean="0"/>
              <a:t> </a:t>
            </a:r>
          </a:p>
          <a:p>
            <a:pPr lvl="0"/>
            <a:r>
              <a:rPr lang="ru-RU" dirty="0" smtClean="0"/>
              <a:t> </a:t>
            </a:r>
          </a:p>
          <a:p>
            <a:pPr lvl="0"/>
            <a:r>
              <a:rPr lang="ru-RU" dirty="0" smtClean="0"/>
              <a:t> </a:t>
            </a:r>
          </a:p>
          <a:p>
            <a:pPr lvl="0"/>
            <a:r>
              <a:rPr lang="ru-RU" dirty="0" smtClean="0"/>
              <a:t> </a:t>
            </a:r>
          </a:p>
        </p:txBody>
      </p:sp>
      <p:sp>
        <p:nvSpPr>
          <p:cNvPr id="6"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8"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81A71032-9433-4A1A-82BA-F3256F65274A}"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13683470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3"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C0B6784F-25A9-42E3-9433-F3467AC5D5CE}"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20488019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9445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
        <p:nvSpPr>
          <p:cNvPr id="7" name="Номер слайда 6"/>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827446967"/>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964620715"/>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603135354"/>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a:xfrm>
            <a:off x="6732240" y="6284937"/>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Picture 4" descr="H:\Moscow Exchange (ex-Micex-RTS) brandbook\MSCW_XCHNG_Master_Logo_Folder\PNG\RUSSIAN\MSCW_XCHNG_RGB_RU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7426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35371204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05_ Слайд с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52000" y="332656"/>
            <a:ext cx="7416000" cy="620752"/>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Текст 3"/>
          <p:cNvSpPr>
            <a:spLocks noGrp="1"/>
          </p:cNvSpPr>
          <p:nvPr>
            <p:ph type="body" sz="half" idx="2"/>
          </p:nvPr>
        </p:nvSpPr>
        <p:spPr>
          <a:xfrm>
            <a:off x="1151998" y="1097424"/>
            <a:ext cx="7452449" cy="4394032"/>
          </a:xfrm>
          <a:prstGeom prst="rect">
            <a:avLst/>
          </a:prstGeom>
        </p:spPr>
        <p:txBody>
          <a:bodyPr>
            <a:normAutofit/>
          </a:bodyPr>
          <a:lstStyle>
            <a:lvl1pPr marL="285750" indent="-285750">
              <a:lnSpc>
                <a:spcPct val="140000"/>
              </a:lnSpc>
              <a:spcBef>
                <a:spcPts val="0"/>
              </a:spcBef>
              <a:buFont typeface="Arial" panose="020B0604020202020204" pitchFamily="34" charset="0"/>
              <a:buChar char="•"/>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a:p>
            <a:pPr lvl="0"/>
            <a:r>
              <a:rPr lang="ru-RU" dirty="0" smtClean="0"/>
              <a:t> </a:t>
            </a:r>
          </a:p>
          <a:p>
            <a:pPr lvl="0"/>
            <a:r>
              <a:rPr lang="ru-RU" dirty="0" smtClean="0"/>
              <a:t> </a:t>
            </a:r>
          </a:p>
          <a:p>
            <a:pPr lvl="0"/>
            <a:r>
              <a:rPr lang="ru-RU" dirty="0" smtClean="0"/>
              <a:t> </a:t>
            </a:r>
          </a:p>
          <a:p>
            <a:pPr lvl="0"/>
            <a:r>
              <a:rPr lang="ru-RU" dirty="0" smtClean="0"/>
              <a:t> </a:t>
            </a:r>
          </a:p>
          <a:p>
            <a:pPr lvl="0"/>
            <a:r>
              <a:rPr lang="ru-RU" dirty="0" smtClean="0"/>
              <a:t> </a:t>
            </a:r>
          </a:p>
        </p:txBody>
      </p:sp>
      <p:sp>
        <p:nvSpPr>
          <p:cNvPr id="6"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8"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81A71032-9433-4A1A-82BA-F3256F65274A}"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93645188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C0B6784F-25A9-42E3-9433-F3467AC5D5CE}"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419984427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8_ Слайд с текстом">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dirty="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6" y="6191252"/>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917576" y="269875"/>
            <a:ext cx="8046913" cy="620752"/>
          </a:xfrm>
          <a:prstGeom prst="rect">
            <a:avLst/>
          </a:prstGeom>
        </p:spPr>
        <p:txBody>
          <a:bodyPr anchor="t" anchorCtr="0">
            <a:noAutofit/>
          </a:bodyPr>
          <a:lstStyle>
            <a:lvl1pPr algn="l">
              <a:defRPr sz="20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Tree>
    <p:extLst>
      <p:ext uri="{BB962C8B-B14F-4D97-AF65-F5344CB8AC3E}">
        <p14:creationId xmlns:p14="http://schemas.microsoft.com/office/powerpoint/2010/main" val="376424203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5_ Слайд с текстом">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98"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hasCustomPrompt="1"/>
          </p:nvPr>
        </p:nvSpPr>
        <p:spPr>
          <a:xfrm>
            <a:off x="1152000" y="269875"/>
            <a:ext cx="7416000" cy="638845"/>
          </a:xfrm>
          <a:prstGeom prst="rect">
            <a:avLst/>
          </a:prstGeom>
        </p:spPr>
        <p:txBody>
          <a:bodyPr anchor="t" anchorCtr="0">
            <a:noAutofit/>
          </a:bodyPr>
          <a:lstStyle>
            <a:lvl1pPr algn="l">
              <a:defRPr sz="1800" baseline="0">
                <a:latin typeface="+mj-lt"/>
                <a:ea typeface="Verdana" pitchFamily="34" charset="0"/>
                <a:cs typeface="Verdana" pitchFamily="34" charset="0"/>
              </a:defRPr>
            </a:lvl1pPr>
          </a:lstStyle>
          <a:p>
            <a:r>
              <a:rPr lang="ru-RU" dirty="0" smtClean="0"/>
              <a:t>ЗАГОЛОВОК: </a:t>
            </a:r>
            <a:r>
              <a:rPr lang="en-US" dirty="0" smtClean="0"/>
              <a:t>TAHOMA 18</a:t>
            </a:r>
            <a:r>
              <a:rPr lang="ru-RU" dirty="0" smtClean="0"/>
              <a:t>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79984981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cSld name="6_ Слайд с текстом">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hasCustomPrompt="1"/>
          </p:nvPr>
        </p:nvSpPr>
        <p:spPr>
          <a:xfrm>
            <a:off x="917575" y="269875"/>
            <a:ext cx="7416000" cy="11232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514898855"/>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6771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743" r="185"/>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5972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8_ Титульный слайд_">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51917"/>
            <a:ext cx="4320000" cy="6400000"/>
          </a:xfrm>
          <a:prstGeom prst="rect">
            <a:avLst/>
          </a:prstGeom>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43212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7_ Титульный слайд_">
    <p:spTree>
      <p:nvGrpSpPr>
        <p:cNvPr id="1" name=""/>
        <p:cNvGrpSpPr/>
        <p:nvPr/>
      </p:nvGrpSpPr>
      <p:grpSpPr>
        <a:xfrm>
          <a:off x="0" y="0"/>
          <a:ext cx="0" cy="0"/>
          <a:chOff x="0" y="0"/>
          <a:chExt cx="0" cy="0"/>
        </a:xfrm>
      </p:grpSpPr>
      <p:pic>
        <p:nvPicPr>
          <p:cNvPr id="6"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 r="11929"/>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206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9_ Титульный слайд_">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50" t="12640" r="24692" b="13358"/>
          <a:stretch/>
        </p:blipFill>
        <p:spPr>
          <a:xfrm>
            <a:off x="323528" y="252000"/>
            <a:ext cx="4248472" cy="6273344"/>
          </a:xfrm>
          <a:prstGeom prst="rect">
            <a:avLst/>
          </a:prstGeom>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08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9295102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0_ Титульный слайд_">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251999"/>
            <a:ext cx="4248472" cy="6273345"/>
          </a:xfrm>
          <a:prstGeom prst="rect">
            <a:avLst/>
          </a:prstGeom>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42384"/>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630268526"/>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55935077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2147571338"/>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84534991"/>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2600" dirty="0" smtClean="0">
                <a:solidFill>
                  <a:prstClr val="white"/>
                </a:solidFill>
                <a:latin typeface="Tahoma"/>
              </a:rPr>
              <a:t>CONTENTS</a:t>
            </a: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Item number one</a:t>
            </a:r>
            <a:endParaRPr lang="ru-RU" dirty="0" smtClean="0"/>
          </a:p>
          <a:p>
            <a:pPr lvl="1"/>
            <a:r>
              <a:rPr lang="en-US" dirty="0" smtClean="0"/>
              <a:t>Sub item one</a:t>
            </a:r>
          </a:p>
          <a:p>
            <a:pPr lvl="1"/>
            <a:r>
              <a:rPr lang="en-US" dirty="0" smtClean="0"/>
              <a:t>Sub item two</a:t>
            </a:r>
          </a:p>
          <a:p>
            <a:pPr lvl="0"/>
            <a:r>
              <a:rPr lang="en-US" dirty="0" smtClean="0"/>
              <a:t>Item number two</a:t>
            </a:r>
            <a:endParaRPr lang="ru-RU" dirty="0" smtClean="0"/>
          </a:p>
          <a:p>
            <a:pPr lvl="1"/>
            <a:r>
              <a:rPr lang="en-US" dirty="0" smtClean="0"/>
              <a:t>Sub item one</a:t>
            </a:r>
          </a:p>
          <a:p>
            <a:pPr lvl="1"/>
            <a:r>
              <a:rPr lang="en-US" dirty="0" smtClean="0"/>
              <a:t>Sub item two</a:t>
            </a:r>
          </a:p>
          <a:p>
            <a:pPr lvl="0"/>
            <a:r>
              <a:rPr lang="en-US" dirty="0" smtClean="0"/>
              <a:t>Item number three</a:t>
            </a:r>
            <a:endParaRPr lang="ru-RU" dirty="0" smtClean="0"/>
          </a:p>
          <a:p>
            <a:pPr lvl="1"/>
            <a:r>
              <a:rPr lang="en-US" dirty="0" smtClean="0"/>
              <a:t>Sub item one</a:t>
            </a:r>
          </a:p>
          <a:p>
            <a:pPr lvl="1"/>
            <a:r>
              <a:rPr lang="en-US" dirty="0" smtClean="0"/>
              <a:t>Sub item two</a:t>
            </a:r>
          </a:p>
          <a:p>
            <a:pPr lvl="0"/>
            <a:r>
              <a:rPr lang="en-US" dirty="0" smtClean="0"/>
              <a:t>Item number four</a:t>
            </a:r>
            <a:endParaRPr lang="ru-RU" dirty="0" smtClean="0"/>
          </a:p>
          <a:p>
            <a:pPr lvl="1"/>
            <a:r>
              <a:rPr lang="en-US" dirty="0" smtClean="0"/>
              <a:t>Sub item one</a:t>
            </a:r>
          </a:p>
          <a:p>
            <a:pPr lvl="1"/>
            <a:r>
              <a:rPr lang="en-US" dirty="0" smtClean="0"/>
              <a:t>Sub item two</a:t>
            </a:r>
          </a:p>
          <a:p>
            <a:pPr lvl="0"/>
            <a:r>
              <a:rPr lang="en-US" dirty="0" smtClean="0"/>
              <a:t>Item number five</a:t>
            </a:r>
            <a:endParaRPr lang="ru-RU" dirty="0" smtClean="0"/>
          </a:p>
          <a:p>
            <a:pPr lvl="1"/>
            <a:r>
              <a:rPr lang="en-US" dirty="0" smtClean="0"/>
              <a:t>Sub item one</a:t>
            </a:r>
          </a:p>
          <a:p>
            <a:pPr lvl="1"/>
            <a:r>
              <a:rPr lang="en-US" dirty="0" smtClean="0"/>
              <a:t>Sub item two</a:t>
            </a:r>
          </a:p>
          <a:p>
            <a:pPr lvl="1"/>
            <a:endParaRPr lang="ru-RU" dirty="0" smtClean="0"/>
          </a:p>
          <a:p>
            <a:pPr lvl="1"/>
            <a:endParaRPr lang="ru-RU" dirty="0" smtClean="0"/>
          </a:p>
        </p:txBody>
      </p:sp>
    </p:spTree>
    <p:extLst>
      <p:ext uri="{BB962C8B-B14F-4D97-AF65-F5344CB8AC3E}">
        <p14:creationId xmlns:p14="http://schemas.microsoft.com/office/powerpoint/2010/main" val="1342093558"/>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2504420203"/>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3222933382"/>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4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3674742424"/>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74363927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94882233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67E4C93-8E89-4B83-936A-E2A050ED9A29}" type="slidenum">
              <a:rPr lang="ru-RU" smtClean="0">
                <a:solidFill>
                  <a:prstClr val="white"/>
                </a:solidFill>
              </a:rPr>
              <a:pPr/>
              <a:t>‹#›</a:t>
            </a:fld>
            <a:endParaRPr lang="ru-RU">
              <a:solidFill>
                <a:prstClr val="white"/>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382445024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1876552819"/>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 Simple text goes here in Tahoma regular Sentence Case.</a:t>
            </a:r>
          </a:p>
          <a:p>
            <a:pPr lvl="0"/>
            <a:r>
              <a:rPr lang="en-US" dirty="0" smtClean="0"/>
              <a:t>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a:t>
            </a:r>
            <a:br>
              <a:rPr lang="en-US" dirty="0" smtClean="0"/>
            </a:br>
            <a:r>
              <a:rPr lang="en-US" dirty="0" smtClean="0"/>
              <a:t>to select </a:t>
            </a:r>
            <a:br>
              <a:rPr lang="en-US" dirty="0" smtClean="0"/>
            </a:br>
            <a:r>
              <a:rPr lang="en-US" dirty="0" smtClean="0"/>
              <a:t>an image</a:t>
            </a:r>
          </a:p>
        </p:txBody>
      </p:sp>
      <p:pic>
        <p:nvPicPr>
          <p:cNvPr id="11"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2"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339272013"/>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goes here in Tahoma light 11 pt.</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Bullet point one</a:t>
            </a:r>
          </a:p>
          <a:p>
            <a:pPr lvl="1"/>
            <a:r>
              <a:rPr lang="en-US" dirty="0" smtClean="0"/>
              <a:t>Sub point one</a:t>
            </a:r>
          </a:p>
          <a:p>
            <a:pPr lvl="1"/>
            <a:r>
              <a:rPr lang="en-US" dirty="0" smtClean="0"/>
              <a:t>Sub point two</a:t>
            </a:r>
          </a:p>
          <a:p>
            <a:pPr lvl="0"/>
            <a:r>
              <a:rPr lang="en-US" dirty="0" smtClean="0"/>
              <a:t>Bullet point two</a:t>
            </a:r>
          </a:p>
          <a:p>
            <a:pPr lvl="1"/>
            <a:r>
              <a:rPr lang="en-US" dirty="0" smtClean="0"/>
              <a:t>Sub point one</a:t>
            </a:r>
          </a:p>
          <a:p>
            <a:pPr lvl="1"/>
            <a:r>
              <a:rPr lang="en-US" dirty="0" smtClean="0"/>
              <a:t>Sub point two</a:t>
            </a:r>
          </a:p>
        </p:txBody>
      </p:sp>
      <p:pic>
        <p:nvPicPr>
          <p:cNvPr id="13"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4"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3704949495"/>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br>
              <a:rPr lang="en-US" dirty="0" smtClean="0"/>
            </a:br>
            <a:r>
              <a:rPr lang="en-US" dirty="0" smtClean="0"/>
              <a:t>Copy</a:t>
            </a:r>
            <a:r>
              <a:rPr lang="ru-RU" dirty="0" smtClean="0"/>
              <a:t> </a:t>
            </a:r>
            <a:r>
              <a:rPr lang="en-US" dirty="0" smtClean="0"/>
              <a:t>&gt; Paste a Moscow Exchange formatted Excel table below. Please use the original Moscow Exchange Excel template.</a:t>
            </a:r>
            <a:endParaRPr lang="ru-RU" dirty="0" smtClean="0"/>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65639832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Simple text goes here in Tahoma regular Sentence Case.</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the relevant icon to select an object</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Diagram caption Tahoma regular 11 pt.</a:t>
            </a: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3"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2852456532"/>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2051"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655161280"/>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505337913"/>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3086990193"/>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60269001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2289302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415319916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b="1" dirty="0" smtClean="0"/>
              <a:t>DISCLAIMER</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823" y="2273647"/>
            <a:ext cx="741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87881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a:t>SLIDE TITLE GOES HERE: TAHOMA 22 PT LIGHT + BOLD FOR THE TAIL!</a:t>
            </a:r>
            <a:endParaRPr lang="ru-RU" dirty="0"/>
          </a:p>
        </p:txBody>
      </p:sp>
      <p:sp>
        <p:nvSpPr>
          <p:cNvPr id="4" name="Номер слайда 3"/>
          <p:cNvSpPr>
            <a:spLocks noGrp="1"/>
          </p:cNvSpPr>
          <p:nvPr>
            <p:ph type="sldNum" sz="quarter" idx="12"/>
          </p:nvPr>
        </p:nvSpPr>
        <p:spPr>
          <a:xfrm>
            <a:off x="8431857" y="6265887"/>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56178209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102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45077"/>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3703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7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45077"/>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084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8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en-US" dirty="0"/>
              <a:t>1.0</a:t>
            </a:r>
            <a:br>
              <a:rPr lang="en-US" dirty="0"/>
            </a:br>
            <a:r>
              <a:rPr lang="en-US" dirty="0" err="1"/>
              <a:t>Devider</a:t>
            </a:r>
            <a:r>
              <a:rPr lang="en-US" dirty="0"/>
              <a:t> title (</a:t>
            </a:r>
            <a:r>
              <a:rPr lang="en-US" dirty="0" err="1"/>
              <a:t>light+bold</a:t>
            </a:r>
            <a:r>
              <a:rPr lang="en-US" dirty="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
        <p:nvSpPr>
          <p:cNvPr id="9" name="Номер слайда 3"/>
          <p:cNvSpPr>
            <a:spLocks noGrp="1"/>
          </p:cNvSpPr>
          <p:nvPr>
            <p:ph type="sldNum" sz="quarter" idx="12"/>
          </p:nvPr>
        </p:nvSpPr>
        <p:spPr>
          <a:xfrm>
            <a:off x="8431857" y="6265887"/>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57947205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7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a:t>Bullet point one</a:t>
            </a:r>
          </a:p>
          <a:p>
            <a:pPr lvl="1"/>
            <a:r>
              <a:rPr lang="en-US" dirty="0"/>
              <a:t>Sub point one</a:t>
            </a:r>
          </a:p>
          <a:p>
            <a:pPr lvl="1"/>
            <a:r>
              <a:rPr lang="en-US" dirty="0"/>
              <a:t>Sub point two</a:t>
            </a:r>
          </a:p>
          <a:p>
            <a:pPr lvl="0"/>
            <a:r>
              <a:rPr lang="en-US" dirty="0"/>
              <a:t>Bullet point two</a:t>
            </a:r>
          </a:p>
          <a:p>
            <a:pPr lvl="1"/>
            <a:r>
              <a:rPr lang="en-US" dirty="0"/>
              <a:t>Sub point one</a:t>
            </a:r>
          </a:p>
          <a:p>
            <a:pPr lvl="1"/>
            <a:r>
              <a:rPr lang="en-US" dirty="0"/>
              <a:t>Sub point two</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en-US" dirty="0"/>
              <a:t>SLIDE TITLE GOES HERE: TAHOMA 22 PT LIGHT + BOLD FOR THE TAIL!</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68624419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8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a:t>SLIDE TITLE GOES HERE: TAHOMA 22 PT LIGHT + BOLD FOR THE TAIL!</a:t>
            </a:r>
            <a:endParaRPr lang="ru-RU" dirty="0"/>
          </a:p>
        </p:txBody>
      </p:sp>
      <p:sp>
        <p:nvSpPr>
          <p:cNvPr id="4" name="Номер слайда 3"/>
          <p:cNvSpPr>
            <a:spLocks noGrp="1"/>
          </p:cNvSpPr>
          <p:nvPr>
            <p:ph type="sldNum" sz="quarter" idx="12"/>
          </p:nvPr>
        </p:nvSpPr>
        <p:spPr>
          <a:xfrm>
            <a:off x="8431857" y="6265887"/>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391897771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8_ Заключительный слайд">
    <p:spTree>
      <p:nvGrpSpPr>
        <p:cNvPr id="1" name=""/>
        <p:cNvGrpSpPr/>
        <p:nvPr/>
      </p:nvGrpSpPr>
      <p:grpSpPr>
        <a:xfrm>
          <a:off x="0" y="0"/>
          <a:ext cx="0" cy="0"/>
          <a:chOff x="0" y="0"/>
          <a:chExt cx="0" cy="0"/>
        </a:xfrm>
      </p:grpSpPr>
      <p:sp>
        <p:nvSpPr>
          <p:cNvPr id="2"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4800" dirty="0">
                <a:solidFill>
                  <a:srgbClr val="000000"/>
                </a:solidFill>
                <a:latin typeface="Verdana" pitchFamily="34" charset="0"/>
              </a:rPr>
              <a:t>THANK</a:t>
            </a:r>
            <a:endParaRPr lang="ru-RU" sz="4800" dirty="0">
              <a:solidFill>
                <a:srgbClr val="000000"/>
              </a:solidFill>
              <a:latin typeface="Verdana" pitchFamily="34" charset="0"/>
            </a:endParaRPr>
          </a:p>
          <a:p>
            <a:pPr eaLnBrk="1" hangingPunct="1">
              <a:lnSpc>
                <a:spcPct val="90000"/>
              </a:lnSpc>
              <a:buFont typeface="Arial" charset="0"/>
              <a:buNone/>
              <a:defRPr/>
            </a:pPr>
            <a:r>
              <a:rPr lang="en-US" sz="4800" b="1" dirty="0">
                <a:solidFill>
                  <a:srgbClr val="000000"/>
                </a:solidFill>
                <a:latin typeface="Verdana" pitchFamily="34" charset="0"/>
              </a:rPr>
              <a:t>YOU</a:t>
            </a:r>
            <a:endParaRPr lang="ru-RU" sz="4800" b="1" dirty="0">
              <a:solidFill>
                <a:srgbClr val="000000"/>
              </a:solidFill>
              <a:latin typeface="Verdana" pitchFamily="34" charset="0"/>
            </a:endParaRPr>
          </a:p>
        </p:txBody>
      </p:sp>
      <p:pic>
        <p:nvPicPr>
          <p:cNvPr id="3" name="Picture 2" descr="H:\Moscow Exchange (ex-Micex-RTS) brandbook\MSCW_XCHNG_Master_Logo_Folder\PNG\ENGLISH\MSCW_XCHNG_RGB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588" y="5688013"/>
            <a:ext cx="22701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93354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11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740000" cy="756000"/>
          </a:xfrm>
          <a:prstGeom prst="rect">
            <a:avLst/>
          </a:prstGeom>
        </p:spPr>
        <p:txBody>
          <a:bodyPr anchor="t" anchorCtr="0">
            <a:noAutofit/>
          </a:bodyPr>
          <a:lstStyle>
            <a:lvl1pPr algn="l">
              <a:defRPr sz="2000" baseline="0">
                <a:latin typeface="+mn-lt"/>
                <a:ea typeface="Verdana" pitchFamily="34" charset="0"/>
                <a:cs typeface="Verdana" pitchFamily="34" charset="0"/>
              </a:defRPr>
            </a:lvl1pPr>
          </a:lstStyle>
          <a:p>
            <a:r>
              <a:rPr lang="ru-RU" dirty="0"/>
              <a:t>ЗАГОЛОВОК: </a:t>
            </a:r>
            <a:r>
              <a:rPr lang="en-US" dirty="0"/>
              <a:t>TAHOMA </a:t>
            </a:r>
            <a:r>
              <a:rPr lang="ru-RU" dirty="0"/>
              <a:t>20 ПТ ОБЫЧНЫЙ, ПОЛУЖИРНЫЙ</a:t>
            </a:r>
          </a:p>
        </p:txBody>
      </p:sp>
      <p:pic>
        <p:nvPicPr>
          <p:cNvPr id="6" name="Picture 2" descr="H:\Moscow Exchange (ex-Micex-RTS) brandbook\MSCW_XCHNG_Master_Logo_Folder\PNG\ENGLISH\MSCW_XCHNG_RGB_E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07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Номер слайда 3"/>
          <p:cNvSpPr>
            <a:spLocks noGrp="1"/>
          </p:cNvSpPr>
          <p:nvPr>
            <p:ph type="sldNum" sz="quarter" idx="12"/>
          </p:nvPr>
        </p:nvSpPr>
        <p:spPr>
          <a:xfrm>
            <a:off x="8460000" y="6264000"/>
            <a:ext cx="434015" cy="365125"/>
          </a:xfrm>
        </p:spPr>
        <p:txBody>
          <a:bodyPr/>
          <a:lstStyle>
            <a:lvl1pPr>
              <a:defRPr>
                <a:latin typeface="+mn-lt"/>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07293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6514382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cSld name="19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5" y="269875"/>
            <a:ext cx="7416000" cy="11232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a:t>ЗАГОЛОВОК</a:t>
            </a: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DC8E967A-A9BC-4E96-ADCB-E65F9A2C08C9}" type="slidenum">
              <a:rPr lang="en-US" smtClean="0">
                <a:solidFill>
                  <a:srgbClr val="000000">
                    <a:tint val="75000"/>
                  </a:srgbClr>
                </a:solidFill>
              </a:rPr>
              <a:pPr/>
              <a:t>‹#›</a:t>
            </a:fld>
            <a:endParaRPr lang="en-US">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sym typeface="Tahoma"/>
            </a:endParaRPr>
          </a:p>
        </p:txBody>
      </p:sp>
      <p:sp>
        <p:nvSpPr>
          <p:cNvPr id="9" name="Прямоугольник 8"/>
          <p:cNvSpPr/>
          <p:nvPr userDrawn="1"/>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82883664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sz="1200">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9" name="Прямоугольник 8"/>
          <p:cNvSpPr/>
          <p:nvPr userDrawn="1"/>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12" name="Прямоугольник 11"/>
          <p:cNvSpPr/>
          <p:nvPr userDrawn="1"/>
        </p:nvSpPr>
        <p:spPr>
          <a:xfrm>
            <a:off x="269876" y="269875"/>
            <a:ext cx="647700" cy="63182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500863630"/>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01_ Титульный слайд_">
    <p:spTree>
      <p:nvGrpSpPr>
        <p:cNvPr id="1" name=""/>
        <p:cNvGrpSpPr/>
        <p:nvPr/>
      </p:nvGrpSpPr>
      <p:grpSpPr>
        <a:xfrm>
          <a:off x="0" y="0"/>
          <a:ext cx="0" cy="0"/>
          <a:chOff x="0" y="0"/>
          <a:chExt cx="0" cy="0"/>
        </a:xfrm>
      </p:grpSpPr>
      <p:pic>
        <p:nvPicPr>
          <p:cNvPr id="2050"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95937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74816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7_ Титульный слайд_">
    <p:spTree>
      <p:nvGrpSpPr>
        <p:cNvPr id="1" name=""/>
        <p:cNvGrpSpPr/>
        <p:nvPr/>
      </p:nvGrpSpPr>
      <p:grpSpPr>
        <a:xfrm>
          <a:off x="0" y="0"/>
          <a:ext cx="0" cy="0"/>
          <a:chOff x="0" y="0"/>
          <a:chExt cx="0" cy="0"/>
        </a:xfrm>
      </p:grpSpPr>
      <p:pic>
        <p:nvPicPr>
          <p:cNvPr id="3074"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p:nvPicPr>
        <p:blipFill rotWithShape="1">
          <a:blip r:embed="rId2">
            <a:extLst>
              <a:ext uri="{28A0092B-C50C-407E-A947-70E740481C1C}">
                <a14:useLocalDpi xmlns:a14="http://schemas.microsoft.com/office/drawing/2010/main" val="0"/>
              </a:ext>
            </a:extLst>
          </a:blip>
          <a:srcRect l="-4" r="11929"/>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328949"/>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01037069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11510020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5551567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30850733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srgbClr val="FFFFFF"/>
                </a:solidFill>
                <a:latin typeface="Tahoma"/>
              </a:rPr>
              <a:t>СОДЕРЖАНИЕ</a:t>
            </a:r>
            <a:endParaRPr lang="ru-RU" sz="2600" b="1" dirty="0" smtClean="0">
              <a:solidFill>
                <a:srgbClr val="FFFFFF"/>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271664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29836433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364015269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155753268"/>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9E11F5F-7BDE-4839-B9DD-F06B327AFFDC}"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5790341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11" name="Прямоугольник 10"/>
          <p:cNvSpPr/>
          <p:nvPr/>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9E11F5F-7BDE-4839-B9DD-F06B327AFFDC}"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36229864"/>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6" name="Прямоугольник 5"/>
          <p:cNvSpPr/>
          <p:nvPr/>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9E11F5F-7BDE-4839-B9DD-F06B327AFFDC}"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29163998"/>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8_ Начало раздела">
    <p:spTree>
      <p:nvGrpSpPr>
        <p:cNvPr id="1" name=""/>
        <p:cNvGrpSpPr/>
        <p:nvPr/>
      </p:nvGrpSpPr>
      <p:grpSpPr>
        <a:xfrm>
          <a:off x="0" y="0"/>
          <a:ext cx="0" cy="0"/>
          <a:chOff x="0" y="0"/>
          <a:chExt cx="0" cy="0"/>
        </a:xfrm>
      </p:grpSpPr>
      <p:sp>
        <p:nvSpPr>
          <p:cNvPr id="6" name="Прямоугольник 5"/>
          <p:cNvSpPr/>
          <p:nvPr/>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19E11F5F-7BDE-4839-B9DD-F06B327AFFDC}"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69835130"/>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hasCustomPrompt="1"/>
          </p:nvPr>
        </p:nvSpPr>
        <p:spPr>
          <a:xfrm>
            <a:off x="917575" y="269875"/>
            <a:ext cx="7416000" cy="11232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196225691"/>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267355861"/>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1825461687"/>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2121515419"/>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27148698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330262633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065201076"/>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10_ Слайд с выносом">
    <p:spTree>
      <p:nvGrpSpPr>
        <p:cNvPr id="1" name=""/>
        <p:cNvGrpSpPr/>
        <p:nvPr/>
      </p:nvGrpSpPr>
      <p:grpSpPr>
        <a:xfrm>
          <a:off x="0" y="0"/>
          <a:ext cx="0" cy="0"/>
          <a:chOff x="0" y="0"/>
          <a:chExt cx="0" cy="0"/>
        </a:xfrm>
      </p:grpSpPr>
      <p:sp>
        <p:nvSpPr>
          <p:cNvPr id="5" name="Прямоугольник 4"/>
          <p:cNvSpPr/>
          <p:nvPr/>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91345290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11_ Слайд с выносом">
    <p:spTree>
      <p:nvGrpSpPr>
        <p:cNvPr id="1" name=""/>
        <p:cNvGrpSpPr/>
        <p:nvPr/>
      </p:nvGrpSpPr>
      <p:grpSpPr>
        <a:xfrm>
          <a:off x="0" y="0"/>
          <a:ext cx="0" cy="0"/>
          <a:chOff x="0" y="0"/>
          <a:chExt cx="0" cy="0"/>
        </a:xfrm>
      </p:grpSpPr>
      <p:sp>
        <p:nvSpPr>
          <p:cNvPr id="4" name="Прямоугольник 3"/>
          <p:cNvSpPr/>
          <p:nvPr/>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39674168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12_ Слайд с выносом">
    <p:spTree>
      <p:nvGrpSpPr>
        <p:cNvPr id="1" name=""/>
        <p:cNvGrpSpPr/>
        <p:nvPr/>
      </p:nvGrpSpPr>
      <p:grpSpPr>
        <a:xfrm>
          <a:off x="0" y="0"/>
          <a:ext cx="0" cy="0"/>
          <a:chOff x="0" y="0"/>
          <a:chExt cx="0" cy="0"/>
        </a:xfrm>
      </p:grpSpPr>
      <p:sp>
        <p:nvSpPr>
          <p:cNvPr id="4" name="Прямоугольник 3"/>
          <p:cNvSpPr/>
          <p:nvPr/>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95875299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13_ Слайд с выносом">
    <p:spTree>
      <p:nvGrpSpPr>
        <p:cNvPr id="1" name=""/>
        <p:cNvGrpSpPr/>
        <p:nvPr/>
      </p:nvGrpSpPr>
      <p:grpSpPr>
        <a:xfrm>
          <a:off x="0" y="0"/>
          <a:ext cx="0" cy="0"/>
          <a:chOff x="0" y="0"/>
          <a:chExt cx="0" cy="0"/>
        </a:xfrm>
      </p:grpSpPr>
      <p:sp>
        <p:nvSpPr>
          <p:cNvPr id="4" name="Прямоугольник 3"/>
          <p:cNvSpPr/>
          <p:nvPr/>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77295093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b="1" dirty="0" smtClean="0"/>
              <a:t>РАСКРЫТИЕ ИНФОРМАЦИИ</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490" y="1402109"/>
            <a:ext cx="734695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850957"/>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868953828"/>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627784" y="2639130"/>
            <a:ext cx="5616024" cy="792088"/>
          </a:xfrm>
          <a:prstGeom prst="rect">
            <a:avLst/>
          </a:prstGeom>
        </p:spPr>
        <p:txBody>
          <a:bodyPr anchor="t" anchorCtr="0">
            <a:noAutofit/>
          </a:bodyPr>
          <a:lstStyle>
            <a:lvl1pPr algn="l">
              <a:lnSpc>
                <a:spcPct val="90000"/>
              </a:lnSpc>
              <a:defRPr sz="1846"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8">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5" y="269877"/>
            <a:ext cx="2160000" cy="63182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5227" tIns="47613" rIns="95227" bIns="47613" anchor="ctr"/>
          <a:lstStyle/>
          <a:p>
            <a:pPr algn="ctr" defTabSz="952294">
              <a:defRPr/>
            </a:pPr>
            <a:endParaRPr lang="ru-RU" sz="1846" dirty="0">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3"/>
            <a:ext cx="1665288" cy="396875"/>
          </a:xfrm>
          <a:prstGeom prst="rect">
            <a:avLst/>
          </a:prstGeom>
          <a:noFill/>
          <a:ln w="9525">
            <a:noFill/>
            <a:miter lim="800000"/>
            <a:headEnd/>
            <a:tailEnd/>
          </a:ln>
        </p:spPr>
      </p:pic>
    </p:spTree>
    <p:extLst>
      <p:ext uri="{BB962C8B-B14F-4D97-AF65-F5344CB8AC3E}">
        <p14:creationId xmlns:p14="http://schemas.microsoft.com/office/powerpoint/2010/main" val="3379624040"/>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6" y="269876"/>
            <a:ext cx="8046913" cy="620752"/>
          </a:xfrm>
          <a:prstGeom prst="rect">
            <a:avLst/>
          </a:prstGeom>
        </p:spPr>
        <p:txBody>
          <a:bodyPr anchor="t" anchorCtr="0">
            <a:noAutofit/>
          </a:bodyPr>
          <a:lstStyle>
            <a:lvl1pPr algn="l">
              <a:defRPr sz="1662"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6" y="269877"/>
            <a:ext cx="647700" cy="63182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5227" tIns="47613" rIns="95227" bIns="47613" anchor="ctr"/>
          <a:lstStyle/>
          <a:p>
            <a:pPr algn="ctr" defTabSz="952294">
              <a:defRPr/>
            </a:pPr>
            <a:endParaRPr lang="ru-RU" sz="1846" dirty="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3"/>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8">
                <a:latin typeface="+mj-lt"/>
                <a:ea typeface="Verdana" pitchFamily="34" charset="0"/>
                <a:cs typeface="Verdana" pitchFamily="34" charset="0"/>
              </a:defRPr>
            </a:lvl1pPr>
          </a:lstStyle>
          <a:p>
            <a:endParaRPr lang="ru-RU" dirty="0">
              <a:solidFill>
                <a:srgbClr val="000000">
                  <a:tint val="75000"/>
                </a:srgbClr>
              </a:solidFill>
            </a:endParaRPr>
          </a:p>
        </p:txBody>
      </p:sp>
    </p:spTree>
    <p:extLst>
      <p:ext uri="{BB962C8B-B14F-4D97-AF65-F5344CB8AC3E}">
        <p14:creationId xmlns:p14="http://schemas.microsoft.com/office/powerpoint/2010/main" val="926701233"/>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07504" y="289577"/>
            <a:ext cx="8856984" cy="403120"/>
          </a:xfrm>
          <a:prstGeom prst="rect">
            <a:avLst/>
          </a:prstGeom>
        </p:spPr>
        <p:txBody>
          <a:bodyPr anchor="t" anchorCtr="0">
            <a:noAutofit/>
          </a:bodyPr>
          <a:lstStyle>
            <a:lvl1pPr algn="l">
              <a:defRPr sz="1662"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8">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pic>
        <p:nvPicPr>
          <p:cNvPr id="10"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107504" y="6190955"/>
            <a:ext cx="1665288" cy="396875"/>
          </a:xfrm>
          <a:prstGeom prst="rect">
            <a:avLst/>
          </a:prstGeom>
          <a:noFill/>
          <a:ln w="9525">
            <a:noFill/>
            <a:miter lim="800000"/>
            <a:headEnd/>
            <a:tailEnd/>
          </a:ln>
        </p:spPr>
      </p:pic>
    </p:spTree>
    <p:extLst>
      <p:ext uri="{BB962C8B-B14F-4D97-AF65-F5344CB8AC3E}">
        <p14:creationId xmlns:p14="http://schemas.microsoft.com/office/powerpoint/2010/main" val="37751193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41380812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91456"/>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
        <p:nvSpPr>
          <p:cNvPr id="7" name="Номер слайда 6"/>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676459673"/>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41506050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848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000"/>
            <a:ext cx="21336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770038951"/>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05_ Слайд с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52000" y="332656"/>
            <a:ext cx="7416000" cy="620752"/>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Текст 3"/>
          <p:cNvSpPr>
            <a:spLocks noGrp="1"/>
          </p:cNvSpPr>
          <p:nvPr>
            <p:ph type="body" sz="half" idx="2"/>
          </p:nvPr>
        </p:nvSpPr>
        <p:spPr>
          <a:xfrm>
            <a:off x="1151998" y="1097424"/>
            <a:ext cx="7452449" cy="4394032"/>
          </a:xfrm>
          <a:prstGeom prst="rect">
            <a:avLst/>
          </a:prstGeom>
        </p:spPr>
        <p:txBody>
          <a:bodyPr>
            <a:normAutofit/>
          </a:bodyPr>
          <a:lstStyle>
            <a:lvl1pPr marL="285750" indent="-285750">
              <a:lnSpc>
                <a:spcPct val="140000"/>
              </a:lnSpc>
              <a:spcBef>
                <a:spcPts val="0"/>
              </a:spcBef>
              <a:buFont typeface="Arial" panose="020B0604020202020204" pitchFamily="34" charset="0"/>
              <a:buChar char="•"/>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a:p>
            <a:pPr lvl="0"/>
            <a:r>
              <a:rPr lang="ru-RU" dirty="0" smtClean="0"/>
              <a:t> </a:t>
            </a:r>
          </a:p>
          <a:p>
            <a:pPr lvl="0"/>
            <a:r>
              <a:rPr lang="ru-RU" dirty="0" smtClean="0"/>
              <a:t> </a:t>
            </a:r>
          </a:p>
          <a:p>
            <a:pPr lvl="0"/>
            <a:r>
              <a:rPr lang="ru-RU" dirty="0" smtClean="0"/>
              <a:t> </a:t>
            </a:r>
          </a:p>
          <a:p>
            <a:pPr lvl="0"/>
            <a:r>
              <a:rPr lang="ru-RU" dirty="0" smtClean="0"/>
              <a:t> </a:t>
            </a:r>
          </a:p>
          <a:p>
            <a:pPr lvl="0"/>
            <a:r>
              <a:rPr lang="ru-RU" dirty="0" smtClean="0"/>
              <a:t> </a:t>
            </a:r>
          </a:p>
        </p:txBody>
      </p:sp>
      <p:sp>
        <p:nvSpPr>
          <p:cNvPr id="6"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8"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81A71032-9433-4A1A-82BA-F3256F65274A}"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397019931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3"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619125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4"/>
          <p:cNvSpPr>
            <a:spLocks noGrp="1"/>
          </p:cNvSpPr>
          <p:nvPr>
            <p:ph type="ftr" sz="quarter" idx="10"/>
          </p:nvPr>
        </p:nvSpPr>
        <p:spPr>
          <a:xfrm>
            <a:off x="2987675" y="6191250"/>
            <a:ext cx="5327650"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1"/>
          </p:nvPr>
        </p:nvSpPr>
        <p:spPr>
          <a:xfrm>
            <a:off x="8388350" y="6191250"/>
            <a:ext cx="360363"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C0B6784F-25A9-42E3-9433-F3467AC5D5CE}"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133436746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8_ Слайд с текстом">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ru-RU" dirty="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6" y="6191252"/>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917576" y="269875"/>
            <a:ext cx="8046913" cy="620752"/>
          </a:xfrm>
          <a:prstGeom prst="rect">
            <a:avLst/>
          </a:prstGeom>
        </p:spPr>
        <p:txBody>
          <a:bodyPr anchor="t" anchorCtr="0">
            <a:noAutofit/>
          </a:bodyPr>
          <a:lstStyle>
            <a:lvl1pPr algn="l">
              <a:defRPr sz="20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Tree>
    <p:extLst>
      <p:ext uri="{BB962C8B-B14F-4D97-AF65-F5344CB8AC3E}">
        <p14:creationId xmlns:p14="http://schemas.microsoft.com/office/powerpoint/2010/main" val="420949856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5_ Слайд с текстом">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42"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hasCustomPrompt="1"/>
          </p:nvPr>
        </p:nvSpPr>
        <p:spPr>
          <a:xfrm>
            <a:off x="1152000" y="269875"/>
            <a:ext cx="7416000" cy="638845"/>
          </a:xfrm>
          <a:prstGeom prst="rect">
            <a:avLst/>
          </a:prstGeom>
        </p:spPr>
        <p:txBody>
          <a:bodyPr anchor="t" anchorCtr="0">
            <a:noAutofit/>
          </a:bodyPr>
          <a:lstStyle>
            <a:lvl1pPr algn="l">
              <a:defRPr sz="1800" baseline="0">
                <a:latin typeface="+mj-lt"/>
                <a:ea typeface="Verdana" pitchFamily="34" charset="0"/>
                <a:cs typeface="Verdana" pitchFamily="34" charset="0"/>
              </a:defRPr>
            </a:lvl1pPr>
          </a:lstStyle>
          <a:p>
            <a:r>
              <a:rPr lang="ru-RU" dirty="0" smtClean="0"/>
              <a:t>ЗАГОЛОВОК: </a:t>
            </a:r>
            <a:r>
              <a:rPr lang="en-US" dirty="0" smtClean="0"/>
              <a:t>TAHOMA 18</a:t>
            </a:r>
            <a:r>
              <a:rPr lang="ru-RU" dirty="0" smtClean="0"/>
              <a:t>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54561588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11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sp>
        <p:nvSpPr>
          <p:cNvPr id="10" name="Заголовок 1"/>
          <p:cNvSpPr>
            <a:spLocks noGrp="1"/>
          </p:cNvSpPr>
          <p:nvPr>
            <p:ph type="title" hasCustomPrompt="1"/>
          </p:nvPr>
        </p:nvSpPr>
        <p:spPr>
          <a:xfrm>
            <a:off x="1152000" y="288000"/>
            <a:ext cx="7740000" cy="756000"/>
          </a:xfrm>
          <a:prstGeom prst="rect">
            <a:avLst/>
          </a:prstGeom>
        </p:spPr>
        <p:txBody>
          <a:bodyPr anchor="t" anchorCtr="0">
            <a:noAutofit/>
          </a:bodyPr>
          <a:lstStyle>
            <a:lvl1pPr algn="l">
              <a:defRPr sz="2000" baseline="0">
                <a:latin typeface="+mn-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ПОЛУЖИРНЫЙ</a:t>
            </a:r>
            <a:endParaRPr lang="ru-RU" dirty="0"/>
          </a:p>
        </p:txBody>
      </p:sp>
      <p:pic>
        <p:nvPicPr>
          <p:cNvPr id="6" name="Picture 2" descr="H:\Moscow Exchange (ex-Micex-RTS) brandbook\MSCW_XCHNG_Master_Logo_Folder\PNG\ENGLISH\MSCW_XCHNG_RGB_E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0725" y="6191250"/>
            <a:ext cx="166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Номер слайда 3"/>
          <p:cNvSpPr>
            <a:spLocks noGrp="1"/>
          </p:cNvSpPr>
          <p:nvPr>
            <p:ph type="sldNum" sz="quarter" idx="12"/>
          </p:nvPr>
        </p:nvSpPr>
        <p:spPr>
          <a:xfrm>
            <a:off x="8460000" y="6264000"/>
            <a:ext cx="434015" cy="365125"/>
          </a:xfrm>
        </p:spPr>
        <p:txBody>
          <a:bodyPr/>
          <a:lstStyle>
            <a:lvl1pPr>
              <a:defRPr>
                <a:latin typeface="+mn-lt"/>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140774191"/>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12_ Слайд с текстом">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6" cstate="print"/>
          <a:srcRect/>
          <a:stretch>
            <a:fillRect/>
          </a:stretch>
        </p:blipFill>
        <p:spPr bwMode="auto">
          <a:xfrm>
            <a:off x="720725" y="61912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917575" y="269875"/>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11" name="Текст 3"/>
          <p:cNvSpPr>
            <a:spLocks noGrp="1"/>
          </p:cNvSpPr>
          <p:nvPr>
            <p:ph type="body" sz="half" idx="2" hasCustomPrompt="1"/>
          </p:nvPr>
        </p:nvSpPr>
        <p:spPr>
          <a:xfrm>
            <a:off x="917574" y="1197152"/>
            <a:ext cx="8046913" cy="3600000"/>
          </a:xfrm>
          <a:prstGeom prst="rect">
            <a:avLst/>
          </a:prstGeom>
        </p:spPr>
        <p:txBody>
          <a:bodyPr>
            <a:normAutofit/>
          </a:bodyPr>
          <a:lstStyle>
            <a:lvl1pPr marL="0" indent="0">
              <a:lnSpc>
                <a:spcPct val="140000"/>
              </a:lnSpc>
              <a:spcBef>
                <a:spcPts val="0"/>
              </a:spcBef>
              <a:buNone/>
              <a:defRPr sz="12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Tree>
    <p:extLst>
      <p:ext uri="{BB962C8B-B14F-4D97-AF65-F5344CB8AC3E}">
        <p14:creationId xmlns:p14="http://schemas.microsoft.com/office/powerpoint/2010/main" val="1139375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2755125508"/>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6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a:solidFill>
                <a:prstClr val="white"/>
              </a:solidFill>
            </a:endParaRPr>
          </a:p>
        </p:txBody>
      </p:sp>
      <p:sp>
        <p:nvSpPr>
          <p:cNvPr id="10" name="Заголовок 1"/>
          <p:cNvSpPr>
            <a:spLocks noGrp="1"/>
          </p:cNvSpPr>
          <p:nvPr>
            <p:ph type="title" hasCustomPrompt="1"/>
          </p:nvPr>
        </p:nvSpPr>
        <p:spPr>
          <a:xfrm>
            <a:off x="1152000" y="288000"/>
            <a:ext cx="7992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a:xfrm>
            <a:off x="8431857" y="6265887"/>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488711806"/>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2049" t="23965" r="27064" b="6901"/>
          <a:stretch/>
        </p:blipFill>
        <p:spPr bwMode="auto">
          <a:xfrm>
            <a:off x="252000" y="254314"/>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1" y="5083200"/>
            <a:ext cx="4176464" cy="1368000"/>
          </a:xfrm>
          <a:prstGeom prst="rect">
            <a:avLst/>
          </a:prstGeom>
        </p:spPr>
        <p:txBody>
          <a:bodyPr>
            <a:normAutofit/>
          </a:bodyPr>
          <a:lstStyle>
            <a:lvl1pPr marL="0" indent="0">
              <a:lnSpc>
                <a:spcPct val="100000"/>
              </a:lnSpc>
              <a:spcBef>
                <a:spcPts val="0"/>
              </a:spcBef>
              <a:buNone/>
              <a:defRPr sz="1800" b="1"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283968" y="254315"/>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1827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1743" r="185"/>
          <a:stretch/>
        </p:blipFill>
        <p:spPr bwMode="auto">
          <a:xfrm>
            <a:off x="251520" y="254314"/>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1" y="5083200"/>
            <a:ext cx="4176464" cy="1368000"/>
          </a:xfrm>
          <a:prstGeom prst="rect">
            <a:avLst/>
          </a:prstGeom>
        </p:spPr>
        <p:txBody>
          <a:bodyPr>
            <a:normAutofit/>
          </a:bodyPr>
          <a:lstStyle>
            <a:lvl1pPr marL="0" indent="0">
              <a:lnSpc>
                <a:spcPct val="100000"/>
              </a:lnSpc>
              <a:spcBef>
                <a:spcPts val="0"/>
              </a:spcBef>
              <a:buNone/>
              <a:defRPr lang="en-US" sz="1800" b="1" kern="1200" baseline="0" dirty="0" smtClean="0">
                <a:solidFill>
                  <a:schemeClr val="tx1"/>
                </a:solidFill>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00000"/>
              </a:lnSpc>
              <a:spcBef>
                <a:spcPts val="0"/>
              </a:spcBef>
              <a:buFont typeface="Arial" pitchFamily="34" charset="0"/>
              <a:buNone/>
            </a:pPr>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283968" y="254315"/>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0647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2627784" y="2639129"/>
            <a:ext cx="5616024" cy="792088"/>
          </a:xfrm>
          <a:prstGeom prst="rect">
            <a:avLst/>
          </a:prstGeom>
        </p:spPr>
        <p:txBody>
          <a:bodyPr anchor="t" anchorCtr="0">
            <a:noAutofit/>
          </a:bodyPr>
          <a:lstStyle>
            <a:lvl1pPr algn="l">
              <a:lnSpc>
                <a:spcPct val="90000"/>
              </a:lnSpc>
              <a:defRPr sz="1800"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6" cstate="print"/>
          <a:srcRect/>
          <a:stretch>
            <a:fillRect/>
          </a:stretch>
        </p:blipFill>
        <p:spPr bwMode="auto">
          <a:xfrm>
            <a:off x="2232025" y="6191252"/>
            <a:ext cx="1665288" cy="396875"/>
          </a:xfrm>
          <a:prstGeom prst="rect">
            <a:avLst/>
          </a:prstGeom>
          <a:noFill/>
          <a:ln w="9525">
            <a:noFill/>
            <a:miter lim="800000"/>
            <a:headEnd/>
            <a:tailEnd/>
          </a:ln>
        </p:spPr>
      </p:pic>
    </p:spTree>
    <p:extLst>
      <p:ext uri="{BB962C8B-B14F-4D97-AF65-F5344CB8AC3E}">
        <p14:creationId xmlns:p14="http://schemas.microsoft.com/office/powerpoint/2010/main" val="746216126"/>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hasCustomPrompt="1"/>
          </p:nvPr>
        </p:nvSpPr>
        <p:spPr>
          <a:xfrm>
            <a:off x="917576" y="269875"/>
            <a:ext cx="8046913"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7" name="Текст 3"/>
          <p:cNvSpPr>
            <a:spLocks noGrp="1"/>
          </p:cNvSpPr>
          <p:nvPr>
            <p:ph type="body" sz="half" idx="2" hasCustomPrompt="1"/>
          </p:nvPr>
        </p:nvSpPr>
        <p:spPr>
          <a:xfrm>
            <a:off x="917575" y="1197152"/>
            <a:ext cx="8046913" cy="3600000"/>
          </a:xfrm>
          <a:prstGeom prst="rect">
            <a:avLst/>
          </a:prstGeom>
        </p:spPr>
        <p:txBody>
          <a:bodyPr>
            <a:normAutofit/>
          </a:bodyPr>
          <a:lstStyle>
            <a:lvl1pPr marL="0" indent="0">
              <a:lnSpc>
                <a:spcPct val="140000"/>
              </a:lnSpc>
              <a:spcBef>
                <a:spcPts val="0"/>
              </a:spcBef>
              <a:buNone/>
              <a:defRPr sz="12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6" cstate="print"/>
          <a:srcRect/>
          <a:stretch>
            <a:fillRect/>
          </a:stretch>
        </p:blipFill>
        <p:spPr bwMode="auto">
          <a:xfrm>
            <a:off x="720725" y="6191252"/>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Tree>
    <p:extLst>
      <p:ext uri="{BB962C8B-B14F-4D97-AF65-F5344CB8AC3E}">
        <p14:creationId xmlns:p14="http://schemas.microsoft.com/office/powerpoint/2010/main" val="3893088314"/>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107504" y="289576"/>
            <a:ext cx="8856984" cy="403120"/>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pic>
        <p:nvPicPr>
          <p:cNvPr id="10"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107504" y="6190954"/>
            <a:ext cx="1665288" cy="396875"/>
          </a:xfrm>
          <a:prstGeom prst="rect">
            <a:avLst/>
          </a:prstGeom>
          <a:noFill/>
          <a:ln w="9525">
            <a:noFill/>
            <a:miter lim="800000"/>
            <a:headEnd/>
            <a:tailEnd/>
          </a:ln>
        </p:spPr>
      </p:pic>
    </p:spTree>
    <p:extLst>
      <p:ext uri="{BB962C8B-B14F-4D97-AF65-F5344CB8AC3E}">
        <p14:creationId xmlns:p14="http://schemas.microsoft.com/office/powerpoint/2010/main" val="393670885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cSld name="3_ Титульный слайд_">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2"/>
          <p:cNvSpPr/>
          <p:nvPr/>
        </p:nvSpPr>
        <p:spPr>
          <a:xfrm>
            <a:off x="250825" y="269875"/>
            <a:ext cx="4321175" cy="6327775"/>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5" name="Picture 2" descr="H:\Moscow Exchange (ex-Micex-RTS) brandbook\MSCW_XCHNG_Master_Logo_Folder\PNG\ENGLISH\MSCW_XCHNG_RGB_ENG.png"/>
          <p:cNvPicPr>
            <a:picLocks noChangeAspect="1" noChangeArrowheads="1"/>
          </p:cNvPicPr>
          <p:nvPr/>
        </p:nvPicPr>
        <p:blipFill>
          <a:blip r:embed="rId6" cstate="print"/>
          <a:srcRect/>
          <a:stretch>
            <a:fillRect/>
          </a:stretch>
        </p:blipFill>
        <p:spPr bwMode="auto">
          <a:xfrm>
            <a:off x="4265613" y="269875"/>
            <a:ext cx="2420937" cy="576263"/>
          </a:xfrm>
          <a:prstGeom prst="rect">
            <a:avLst/>
          </a:prstGeom>
          <a:noFill/>
          <a:ln w="9525">
            <a:noFill/>
            <a:miter lim="800000"/>
            <a:headEnd/>
            <a:tailEnd/>
          </a:ln>
        </p:spPr>
      </p:pic>
      <p:sp>
        <p:nvSpPr>
          <p:cNvPr id="2" name="Заголовок 1"/>
          <p:cNvSpPr>
            <a:spLocks noGrp="1"/>
          </p:cNvSpPr>
          <p:nvPr>
            <p:ph type="title"/>
          </p:nvPr>
        </p:nvSpPr>
        <p:spPr>
          <a:xfrm>
            <a:off x="4752000" y="4291200"/>
            <a:ext cx="4068000" cy="648000"/>
          </a:xfrm>
          <a:prstGeom prst="rect">
            <a:avLst/>
          </a:prstGeom>
        </p:spPr>
        <p:txBody>
          <a:bodyPr anchor="t">
            <a:noAutofit/>
          </a:bodyPr>
          <a:lstStyle>
            <a:lvl1pPr algn="l">
              <a:lnSpc>
                <a:spcPct val="100000"/>
              </a:lnSpc>
              <a:defRPr sz="1100" baseline="0">
                <a:latin typeface="+mj-lt"/>
                <a:ea typeface="Verdana" pitchFamily="34" charset="0"/>
                <a:cs typeface="Verdana" pitchFamily="34" charset="0"/>
              </a:defRPr>
            </a:lvl1pPr>
          </a:lstStyle>
          <a:p>
            <a:r>
              <a:rPr lang="ru-RU" dirty="0" smtClean="0"/>
              <a:t>Образец заголовка</a:t>
            </a:r>
            <a:endParaRPr lang="ru-RU" dirty="0"/>
          </a:p>
        </p:txBody>
      </p:sp>
      <p:sp>
        <p:nvSpPr>
          <p:cNvPr id="8" name="Текст 3"/>
          <p:cNvSpPr>
            <a:spLocks noGrp="1"/>
          </p:cNvSpPr>
          <p:nvPr>
            <p:ph type="body" sz="half" idx="2"/>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p:txBody>
      </p:sp>
    </p:spTree>
    <p:extLst>
      <p:ext uri="{BB962C8B-B14F-4D97-AF65-F5344CB8AC3E}">
        <p14:creationId xmlns:p14="http://schemas.microsoft.com/office/powerpoint/2010/main" val="21559282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cSld name="18_Заголовок и объект">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65DD66-78AF-4718-B2AE-BF6D765F75A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1399733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65DD66-78AF-4718-B2AE-BF6D765F75A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02110574"/>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01_ Титульный слайд_">
    <p:spTree>
      <p:nvGrpSpPr>
        <p:cNvPr id="1" name=""/>
        <p:cNvGrpSpPr/>
        <p:nvPr/>
      </p:nvGrpSpPr>
      <p:grpSpPr>
        <a:xfrm>
          <a:off x="0" y="0"/>
          <a:ext cx="0" cy="0"/>
          <a:chOff x="0" y="0"/>
          <a:chExt cx="0" cy="0"/>
        </a:xfrm>
      </p:grpSpPr>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8790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46092730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6_ Титульный слайд_">
    <p:spTree>
      <p:nvGrpSpPr>
        <p:cNvPr id="1" name=""/>
        <p:cNvGrpSpPr/>
        <p:nvPr/>
      </p:nvGrpSpPr>
      <p:grpSpPr>
        <a:xfrm>
          <a:off x="0" y="0"/>
          <a:ext cx="0" cy="0"/>
          <a:chOff x="0" y="0"/>
          <a:chExt cx="0" cy="0"/>
        </a:xfrm>
      </p:grpSpPr>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3" r="185"/>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0700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7_ Титульный слайд_">
    <p:spTree>
      <p:nvGrpSpPr>
        <p:cNvPr id="1" name=""/>
        <p:cNvGrpSpPr/>
        <p:nvPr/>
      </p:nvGrpSpPr>
      <p:grpSpPr>
        <a:xfrm>
          <a:off x="0" y="0"/>
          <a:ext cx="0" cy="0"/>
          <a:chOff x="0" y="0"/>
          <a:chExt cx="0" cy="0"/>
        </a:xfrm>
      </p:grpSpPr>
      <p:pic>
        <p:nvPicPr>
          <p:cNvPr id="6"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p:nvPicPr>
        <p:blipFill rotWithShape="1">
          <a:blip r:embed="rId2">
            <a:extLst>
              <a:ext uri="{28A0092B-C50C-407E-A947-70E740481C1C}">
                <a14:useLocalDpi xmlns:a14="http://schemas.microsoft.com/office/drawing/2010/main" val="0"/>
              </a:ext>
            </a:extLst>
          </a:blip>
          <a:srcRect l="-4" r="11929"/>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18273"/>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73035750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95938019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180432163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sp>
        <p:nvSpPr>
          <p:cNvPr id="3" name="Прямоугольник 2"/>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357950556"/>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2600" dirty="0" smtClean="0">
                <a:solidFill>
                  <a:srgbClr val="FFFFFF"/>
                </a:solidFill>
                <a:latin typeface="Tahoma"/>
              </a:rPr>
              <a:t>CONTENTS</a:t>
            </a: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Item number one</a:t>
            </a:r>
            <a:endParaRPr lang="ru-RU" dirty="0" smtClean="0"/>
          </a:p>
          <a:p>
            <a:pPr lvl="1"/>
            <a:r>
              <a:rPr lang="en-US" dirty="0" smtClean="0"/>
              <a:t>Sub item one</a:t>
            </a:r>
          </a:p>
          <a:p>
            <a:pPr lvl="1"/>
            <a:r>
              <a:rPr lang="en-US" dirty="0" smtClean="0"/>
              <a:t>Sub item two</a:t>
            </a:r>
          </a:p>
          <a:p>
            <a:pPr lvl="0"/>
            <a:r>
              <a:rPr lang="en-US" dirty="0" smtClean="0"/>
              <a:t>Item number two</a:t>
            </a:r>
            <a:endParaRPr lang="ru-RU" dirty="0" smtClean="0"/>
          </a:p>
          <a:p>
            <a:pPr lvl="1"/>
            <a:r>
              <a:rPr lang="en-US" dirty="0" smtClean="0"/>
              <a:t>Sub item one</a:t>
            </a:r>
          </a:p>
          <a:p>
            <a:pPr lvl="1"/>
            <a:r>
              <a:rPr lang="en-US" dirty="0" smtClean="0"/>
              <a:t>Sub item two</a:t>
            </a:r>
          </a:p>
          <a:p>
            <a:pPr lvl="0"/>
            <a:r>
              <a:rPr lang="en-US" dirty="0" smtClean="0"/>
              <a:t>Item number three</a:t>
            </a:r>
            <a:endParaRPr lang="ru-RU" dirty="0" smtClean="0"/>
          </a:p>
          <a:p>
            <a:pPr lvl="1"/>
            <a:r>
              <a:rPr lang="en-US" dirty="0" smtClean="0"/>
              <a:t>Sub item one</a:t>
            </a:r>
          </a:p>
          <a:p>
            <a:pPr lvl="1"/>
            <a:r>
              <a:rPr lang="en-US" dirty="0" smtClean="0"/>
              <a:t>Sub item two</a:t>
            </a:r>
          </a:p>
          <a:p>
            <a:pPr lvl="0"/>
            <a:r>
              <a:rPr lang="en-US" dirty="0" smtClean="0"/>
              <a:t>Item number four</a:t>
            </a:r>
            <a:endParaRPr lang="ru-RU" dirty="0" smtClean="0"/>
          </a:p>
          <a:p>
            <a:pPr lvl="1"/>
            <a:r>
              <a:rPr lang="en-US" dirty="0" smtClean="0"/>
              <a:t>Sub item one</a:t>
            </a:r>
          </a:p>
          <a:p>
            <a:pPr lvl="1"/>
            <a:r>
              <a:rPr lang="en-US" dirty="0" smtClean="0"/>
              <a:t>Sub item two</a:t>
            </a:r>
          </a:p>
          <a:p>
            <a:pPr lvl="0"/>
            <a:r>
              <a:rPr lang="en-US" dirty="0" smtClean="0"/>
              <a:t>Item number five</a:t>
            </a:r>
            <a:endParaRPr lang="ru-RU" dirty="0" smtClean="0"/>
          </a:p>
          <a:p>
            <a:pPr lvl="1"/>
            <a:r>
              <a:rPr lang="en-US" dirty="0" smtClean="0"/>
              <a:t>Sub item one</a:t>
            </a:r>
          </a:p>
          <a:p>
            <a:pPr lvl="1"/>
            <a:r>
              <a:rPr lang="en-US" dirty="0" smtClean="0"/>
              <a:t>Sub item two</a:t>
            </a:r>
          </a:p>
          <a:p>
            <a:pPr lvl="1"/>
            <a:endParaRPr lang="ru-RU" dirty="0" smtClean="0"/>
          </a:p>
          <a:p>
            <a:pPr lvl="1"/>
            <a:endParaRPr lang="ru-RU" dirty="0" smtClean="0"/>
          </a:p>
        </p:txBody>
      </p:sp>
    </p:spTree>
    <p:extLst>
      <p:ext uri="{BB962C8B-B14F-4D97-AF65-F5344CB8AC3E}">
        <p14:creationId xmlns:p14="http://schemas.microsoft.com/office/powerpoint/2010/main" val="2363955448"/>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544618492"/>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524243239"/>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4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1505239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43472767"/>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2839124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30920951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sz="1100">
                <a:latin typeface="+mj-lt"/>
                <a:ea typeface="Verdana" pitchFamily="34" charset="0"/>
                <a:cs typeface="Verdana" pitchFamily="34" charset="0"/>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050">
                <a:latin typeface="+mj-lt"/>
                <a:ea typeface="Verdana" pitchFamily="34" charset="0"/>
                <a:cs typeface="Verdana" pitchFamily="34" charset="0"/>
              </a:defRPr>
            </a:lvl1pPr>
          </a:lstStyle>
          <a:p>
            <a:endParaRPr lang="ru-RU">
              <a:solidFill>
                <a:srgbClr val="000000">
                  <a:tint val="75000"/>
                </a:srgbClr>
              </a:solidFill>
            </a:endParaRPr>
          </a:p>
        </p:txBody>
      </p:sp>
      <p:sp>
        <p:nvSpPr>
          <p:cNvPr id="5" name="Текст 4"/>
          <p:cNvSpPr>
            <a:spLocks noGrp="1"/>
          </p:cNvSpPr>
          <p:nvPr>
            <p:ph type="body" sz="quarter" idx="13" hasCustomPrompt="1"/>
          </p:nvPr>
        </p:nvSpPr>
        <p:spPr>
          <a:xfrm>
            <a:off x="1152000" y="332656"/>
            <a:ext cx="7740480" cy="431519"/>
          </a:xfrm>
        </p:spPr>
        <p:txBody>
          <a:bodyPr/>
          <a:lstStyle>
            <a:lvl1pPr marL="0" indent="0" algn="l">
              <a:buNone/>
              <a:defRPr sz="3200"/>
            </a:lvl1pPr>
          </a:lstStyle>
          <a:p>
            <a:pPr algn="l"/>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Headline</a:t>
            </a:r>
            <a:endParaRPr lang="ru-RU"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90195"/>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09_ Слайд с выносом">
    <p:spTree>
      <p:nvGrpSpPr>
        <p:cNvPr id="1" name=""/>
        <p:cNvGrpSpPr/>
        <p:nvPr/>
      </p:nvGrpSpPr>
      <p:grpSpPr>
        <a:xfrm>
          <a:off x="0" y="0"/>
          <a:ext cx="0" cy="0"/>
          <a:chOff x="0" y="0"/>
          <a:chExt cx="0" cy="0"/>
        </a:xfrm>
      </p:grpSpPr>
      <p:pic>
        <p:nvPicPr>
          <p:cNvPr id="2051" name="Picture 3" descr="\\atlas-old\Департамент_по_коммуникациям\Отдел_управления_брендом\Фирменный стиль\Шаблон презентаций\купол2.jpg"/>
          <p:cNvPicPr>
            <a:picLocks noChangeAspect="1" noChangeArrowheads="1"/>
          </p:cNvPicPr>
          <p:nvPr/>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02177505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10_ Слайд с выносом">
    <p:spTree>
      <p:nvGrpSpPr>
        <p:cNvPr id="1" name=""/>
        <p:cNvGrpSpPr/>
        <p:nvPr/>
      </p:nvGrpSpPr>
      <p:grpSpPr>
        <a:xfrm>
          <a:off x="0" y="0"/>
          <a:ext cx="0" cy="0"/>
          <a:chOff x="0" y="0"/>
          <a:chExt cx="0" cy="0"/>
        </a:xfrm>
      </p:grpSpPr>
      <p:sp>
        <p:nvSpPr>
          <p:cNvPr id="4" name="Прямоугольник 3"/>
          <p:cNvSpPr/>
          <p:nvPr/>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50655787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11_ Слайд с выносом">
    <p:spTree>
      <p:nvGrpSpPr>
        <p:cNvPr id="1" name=""/>
        <p:cNvGrpSpPr/>
        <p:nvPr/>
      </p:nvGrpSpPr>
      <p:grpSpPr>
        <a:xfrm>
          <a:off x="0" y="0"/>
          <a:ext cx="0" cy="0"/>
          <a:chOff x="0" y="0"/>
          <a:chExt cx="0" cy="0"/>
        </a:xfrm>
      </p:grpSpPr>
      <p:sp>
        <p:nvSpPr>
          <p:cNvPr id="5" name="Прямоугольник 4"/>
          <p:cNvSpPr/>
          <p:nvPr/>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36584376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12_ Слайд с выносом">
    <p:spTree>
      <p:nvGrpSpPr>
        <p:cNvPr id="1" name=""/>
        <p:cNvGrpSpPr/>
        <p:nvPr/>
      </p:nvGrpSpPr>
      <p:grpSpPr>
        <a:xfrm>
          <a:off x="0" y="0"/>
          <a:ext cx="0" cy="0"/>
          <a:chOff x="0" y="0"/>
          <a:chExt cx="0" cy="0"/>
        </a:xfrm>
      </p:grpSpPr>
      <p:sp>
        <p:nvSpPr>
          <p:cNvPr id="5" name="Прямоугольник 4"/>
          <p:cNvSpPr/>
          <p:nvPr/>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409826025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13_ Слайд с выносом">
    <p:spTree>
      <p:nvGrpSpPr>
        <p:cNvPr id="1" name=""/>
        <p:cNvGrpSpPr/>
        <p:nvPr/>
      </p:nvGrpSpPr>
      <p:grpSpPr>
        <a:xfrm>
          <a:off x="0" y="0"/>
          <a:ext cx="0" cy="0"/>
          <a:chOff x="0" y="0"/>
          <a:chExt cx="0" cy="0"/>
        </a:xfrm>
      </p:grpSpPr>
      <p:sp>
        <p:nvSpPr>
          <p:cNvPr id="5" name="Прямоугольник 4"/>
          <p:cNvSpPr/>
          <p:nvPr/>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smtClean="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43266569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b="1" dirty="0" smtClean="0"/>
              <a:t>DISCLAIMER</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823" y="2273647"/>
            <a:ext cx="741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98429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776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a:xfrm>
            <a:off x="8388000" y="6264000"/>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242493941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76068584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01_ Титульный слайд_">
    <p:spTree>
      <p:nvGrpSpPr>
        <p:cNvPr id="1" name=""/>
        <p:cNvGrpSpPr/>
        <p:nvPr/>
      </p:nvGrpSpPr>
      <p:grpSpPr>
        <a:xfrm>
          <a:off x="0" y="0"/>
          <a:ext cx="0" cy="0"/>
          <a:chOff x="0" y="0"/>
          <a:chExt cx="0" cy="0"/>
        </a:xfrm>
      </p:grpSpPr>
      <p:pic>
        <p:nvPicPr>
          <p:cNvPr id="7"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365988"/>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6_ Титульный слайд_">
    <p:spTree>
      <p:nvGrpSpPr>
        <p:cNvPr id="1" name=""/>
        <p:cNvGrpSpPr/>
        <p:nvPr/>
      </p:nvGrpSpPr>
      <p:grpSpPr>
        <a:xfrm>
          <a:off x="0" y="0"/>
          <a:ext cx="0" cy="0"/>
          <a:chOff x="0" y="0"/>
          <a:chExt cx="0" cy="0"/>
        </a:xfrm>
      </p:grpSpPr>
      <p:pic>
        <p:nvPicPr>
          <p:cNvPr id="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3" r="185"/>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157360"/>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7_ Титульный слайд_">
    <p:spTree>
      <p:nvGrpSpPr>
        <p:cNvPr id="1" name=""/>
        <p:cNvGrpSpPr/>
        <p:nvPr/>
      </p:nvGrpSpPr>
      <p:grpSpPr>
        <a:xfrm>
          <a:off x="0" y="0"/>
          <a:ext cx="0" cy="0"/>
          <a:chOff x="0" y="0"/>
          <a:chExt cx="0" cy="0"/>
        </a:xfrm>
      </p:grpSpPr>
      <p:pic>
        <p:nvPicPr>
          <p:cNvPr id="6"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p:nvPicPr>
        <p:blipFill rotWithShape="1">
          <a:blip r:embed="rId2">
            <a:extLst>
              <a:ext uri="{28A0092B-C50C-407E-A947-70E740481C1C}">
                <a14:useLocalDpi xmlns:a14="http://schemas.microsoft.com/office/drawing/2010/main" val="0"/>
              </a:ext>
            </a:extLst>
          </a:blip>
          <a:srcRect l="-4" r="11929"/>
          <a:stretch/>
        </p:blipFill>
        <p:spPr bwMode="auto">
          <a:xfrm>
            <a:off x="251520" y="254312"/>
            <a:ext cx="4320000" cy="63696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pic>
        <p:nvPicPr>
          <p:cNvPr id="1027" name="Picture 3" descr="\\atlas-old\Департамент_по_коммуникациям\Отдел_управления_брендом\Фирменный стиль\Шаблон презентаций\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4313"/>
            <a:ext cx="2448272" cy="5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00696"/>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sp>
        <p:nvSpPr>
          <p:cNvPr id="3" name="Прямоугольник 2"/>
          <p:cNvSpPr/>
          <p:nvPr/>
        </p:nvSpPr>
        <p:spPr>
          <a:xfrm>
            <a:off x="251520" y="269875"/>
            <a:ext cx="4320480" cy="6327477"/>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588758308"/>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sp>
        <p:nvSpPr>
          <p:cNvPr id="3" name="Прямоугольник 2"/>
          <p:cNvSpPr/>
          <p:nvPr/>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754897119"/>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sp>
        <p:nvSpPr>
          <p:cNvPr id="3" name="Прямоугольник 2"/>
          <p:cNvSpPr/>
          <p:nvPr/>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335800710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sp>
        <p:nvSpPr>
          <p:cNvPr id="3" name="Прямоугольник 2"/>
          <p:cNvSpPr/>
          <p:nvPr/>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6"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4265613" y="269875"/>
            <a:ext cx="2420937" cy="576263"/>
          </a:xfrm>
          <a:prstGeom prst="rect">
            <a:avLst/>
          </a:prstGeom>
          <a:noFill/>
          <a:ln w="9525">
            <a:noFill/>
            <a:miter lim="800000"/>
            <a:headEnd/>
            <a:tailEnd/>
          </a:ln>
        </p:spPr>
      </p:pic>
    </p:spTree>
    <p:extLst>
      <p:ext uri="{BB962C8B-B14F-4D97-AF65-F5344CB8AC3E}">
        <p14:creationId xmlns:p14="http://schemas.microsoft.com/office/powerpoint/2010/main" val="645393924"/>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2600" dirty="0">
                <a:solidFill>
                  <a:srgbClr val="FFFFFF"/>
                </a:solidFill>
                <a:latin typeface="Tahoma"/>
              </a:rPr>
              <a:t>CONTENTS</a:t>
            </a: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a:t>Item number one</a:t>
            </a:r>
            <a:endParaRPr lang="ru-RU" dirty="0"/>
          </a:p>
          <a:p>
            <a:pPr lvl="1"/>
            <a:r>
              <a:rPr lang="en-US" dirty="0"/>
              <a:t>Sub item one</a:t>
            </a:r>
          </a:p>
          <a:p>
            <a:pPr lvl="1"/>
            <a:r>
              <a:rPr lang="en-US" dirty="0"/>
              <a:t>Sub item two</a:t>
            </a:r>
          </a:p>
          <a:p>
            <a:pPr lvl="0"/>
            <a:r>
              <a:rPr lang="en-US" dirty="0"/>
              <a:t>Item number two</a:t>
            </a:r>
            <a:endParaRPr lang="ru-RU" dirty="0"/>
          </a:p>
          <a:p>
            <a:pPr lvl="1"/>
            <a:r>
              <a:rPr lang="en-US" dirty="0"/>
              <a:t>Sub item one</a:t>
            </a:r>
          </a:p>
          <a:p>
            <a:pPr lvl="1"/>
            <a:r>
              <a:rPr lang="en-US" dirty="0"/>
              <a:t>Sub item two</a:t>
            </a:r>
          </a:p>
          <a:p>
            <a:pPr lvl="0"/>
            <a:r>
              <a:rPr lang="en-US" dirty="0"/>
              <a:t>Item number three</a:t>
            </a:r>
            <a:endParaRPr lang="ru-RU" dirty="0"/>
          </a:p>
          <a:p>
            <a:pPr lvl="1"/>
            <a:r>
              <a:rPr lang="en-US" dirty="0"/>
              <a:t>Sub item one</a:t>
            </a:r>
          </a:p>
          <a:p>
            <a:pPr lvl="1"/>
            <a:r>
              <a:rPr lang="en-US" dirty="0"/>
              <a:t>Sub item two</a:t>
            </a:r>
          </a:p>
          <a:p>
            <a:pPr lvl="0"/>
            <a:r>
              <a:rPr lang="en-US" dirty="0"/>
              <a:t>Item number four</a:t>
            </a:r>
            <a:endParaRPr lang="ru-RU" dirty="0"/>
          </a:p>
          <a:p>
            <a:pPr lvl="1"/>
            <a:r>
              <a:rPr lang="en-US" dirty="0"/>
              <a:t>Sub item one</a:t>
            </a:r>
          </a:p>
          <a:p>
            <a:pPr lvl="1"/>
            <a:r>
              <a:rPr lang="en-US" dirty="0"/>
              <a:t>Sub item two</a:t>
            </a:r>
          </a:p>
          <a:p>
            <a:pPr lvl="0"/>
            <a:r>
              <a:rPr lang="en-US" dirty="0"/>
              <a:t>Item number five</a:t>
            </a:r>
            <a:endParaRPr lang="ru-RU" dirty="0"/>
          </a:p>
          <a:p>
            <a:pPr lvl="1"/>
            <a:r>
              <a:rPr lang="en-US" dirty="0"/>
              <a:t>Sub item one</a:t>
            </a:r>
          </a:p>
          <a:p>
            <a:pPr lvl="1"/>
            <a:r>
              <a:rPr lang="en-US" dirty="0"/>
              <a:t>Sub item two</a:t>
            </a:r>
          </a:p>
          <a:p>
            <a:pPr lvl="1"/>
            <a:endParaRPr lang="ru-RU" dirty="0"/>
          </a:p>
          <a:p>
            <a:pPr lvl="1"/>
            <a:endParaRPr lang="ru-RU" dirty="0"/>
          </a:p>
        </p:txBody>
      </p:sp>
    </p:spTree>
    <p:extLst>
      <p:ext uri="{BB962C8B-B14F-4D97-AF65-F5344CB8AC3E}">
        <p14:creationId xmlns:p14="http://schemas.microsoft.com/office/powerpoint/2010/main" val="394235527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en-US" dirty="0"/>
              <a:t>1.0</a:t>
            </a:r>
            <a:br>
              <a:rPr lang="en-US" dirty="0"/>
            </a:br>
            <a:r>
              <a:rPr lang="en-US" dirty="0" err="1"/>
              <a:t>Devider</a:t>
            </a:r>
            <a:r>
              <a:rPr lang="en-US" dirty="0"/>
              <a:t> title (</a:t>
            </a:r>
            <a:r>
              <a:rPr lang="en-US" dirty="0" err="1"/>
              <a:t>light+bold</a:t>
            </a:r>
            <a:r>
              <a:rPr lang="en-US" dirty="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7"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164149958"/>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5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a:t>1.0</a:t>
            </a:r>
            <a:br>
              <a:rPr lang="en-US" dirty="0"/>
            </a:br>
            <a:r>
              <a:rPr lang="en-US" dirty="0" err="1"/>
              <a:t>Devider</a:t>
            </a:r>
            <a:r>
              <a:rPr lang="en-US" dirty="0"/>
              <a:t> title (</a:t>
            </a:r>
            <a:r>
              <a:rPr lang="en-US" dirty="0" err="1"/>
              <a:t>light+bold</a:t>
            </a:r>
            <a:r>
              <a:rPr lang="en-US" dirty="0"/>
              <a:t>)</a:t>
            </a:r>
            <a:endParaRPr lang="ru-RU" dirty="0"/>
          </a:p>
        </p:txBody>
      </p:sp>
    </p:spTree>
    <p:extLst>
      <p:ext uri="{BB962C8B-B14F-4D97-AF65-F5344CB8AC3E}">
        <p14:creationId xmlns:p14="http://schemas.microsoft.com/office/powerpoint/2010/main" val="3642579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13414380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4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a:t>1.0</a:t>
            </a:r>
            <a:br>
              <a:rPr lang="en-US" dirty="0"/>
            </a:br>
            <a:r>
              <a:rPr lang="en-US" dirty="0" err="1"/>
              <a:t>Devider</a:t>
            </a:r>
            <a:r>
              <a:rPr lang="en-US" dirty="0"/>
              <a:t> title (</a:t>
            </a:r>
            <a:r>
              <a:rPr lang="en-US" dirty="0" err="1"/>
              <a:t>light+bold</a:t>
            </a:r>
            <a:r>
              <a:rPr lang="en-US" dirty="0"/>
              <a:t>)</a:t>
            </a:r>
            <a:endParaRPr lang="ru-RU" dirty="0"/>
          </a:p>
        </p:txBody>
      </p:sp>
    </p:spTree>
    <p:extLst>
      <p:ext uri="{BB962C8B-B14F-4D97-AF65-F5344CB8AC3E}">
        <p14:creationId xmlns:p14="http://schemas.microsoft.com/office/powerpoint/2010/main" val="425389930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6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a:t>1.0</a:t>
            </a:r>
            <a:br>
              <a:rPr lang="en-US" dirty="0"/>
            </a:br>
            <a:r>
              <a:rPr lang="en-US" dirty="0" err="1"/>
              <a:t>Devider</a:t>
            </a:r>
            <a:r>
              <a:rPr lang="en-US" dirty="0"/>
              <a:t> title (</a:t>
            </a:r>
            <a:r>
              <a:rPr lang="en-US" dirty="0" err="1"/>
              <a:t>light+bold</a:t>
            </a:r>
            <a:r>
              <a:rPr lang="en-US" dirty="0"/>
              <a:t>)</a:t>
            </a:r>
            <a:endParaRPr lang="ru-RU" dirty="0"/>
          </a:p>
        </p:txBody>
      </p:sp>
    </p:spTree>
    <p:extLst>
      <p:ext uri="{BB962C8B-B14F-4D97-AF65-F5344CB8AC3E}">
        <p14:creationId xmlns:p14="http://schemas.microsoft.com/office/powerpoint/2010/main" val="3375127762"/>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7_ Начало раздела">
    <p:spTree>
      <p:nvGrpSpPr>
        <p:cNvPr id="1" name=""/>
        <p:cNvGrpSpPr/>
        <p:nvPr/>
      </p:nvGrpSpPr>
      <p:grpSpPr>
        <a:xfrm>
          <a:off x="0" y="0"/>
          <a:ext cx="0" cy="0"/>
          <a:chOff x="0" y="0"/>
          <a:chExt cx="0" cy="0"/>
        </a:xfrm>
      </p:grpSpPr>
      <p:sp>
        <p:nvSpPr>
          <p:cNvPr id="9" name="Прямоугольник 8"/>
          <p:cNvSpPr/>
          <p:nvPr/>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a:solidFill>
                <a:srgbClr val="FFFFFF"/>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A3E68985-4416-4290-A37D-93FF0930A2B7}" type="slidenum">
              <a:rPr lang="ru-RU" smtClean="0">
                <a:solidFill>
                  <a:srgbClr val="FFFFFF"/>
                </a:solidFill>
              </a:rPr>
              <a:pPr/>
              <a:t>‹#›</a:t>
            </a:fld>
            <a:endParaRPr lang="ru-RU">
              <a:solidFill>
                <a:srgbClr val="FFFFFF"/>
              </a:solidFill>
            </a:endParaRPr>
          </a:p>
        </p:txBody>
      </p:sp>
      <p:sp>
        <p:nvSpPr>
          <p:cNvPr id="2" name="Заголовок 1"/>
          <p:cNvSpPr>
            <a:spLocks noGrp="1"/>
          </p:cNvSpPr>
          <p:nvPr>
            <p:ph type="title" hasCustomPrompt="1"/>
          </p:nvPr>
        </p:nvSpPr>
        <p:spPr>
          <a:xfrm>
            <a:off x="396136" y="404912"/>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en-US" dirty="0"/>
              <a:t>1.0</a:t>
            </a:r>
            <a:br>
              <a:rPr lang="en-US" dirty="0"/>
            </a:br>
            <a:r>
              <a:rPr lang="en-US" dirty="0" err="1"/>
              <a:t>Devider</a:t>
            </a:r>
            <a:r>
              <a:rPr lang="en-US" dirty="0"/>
              <a:t> title (</a:t>
            </a:r>
            <a:r>
              <a:rPr lang="en-US" dirty="0" err="1"/>
              <a:t>light+bold</a:t>
            </a:r>
            <a:r>
              <a:rPr lang="en-US" dirty="0"/>
              <a:t>)</a:t>
            </a:r>
            <a:endParaRPr lang="ru-RU" dirty="0"/>
          </a:p>
        </p:txBody>
      </p:sp>
    </p:spTree>
    <p:extLst>
      <p:ext uri="{BB962C8B-B14F-4D97-AF65-F5344CB8AC3E}">
        <p14:creationId xmlns:p14="http://schemas.microsoft.com/office/powerpoint/2010/main" val="274773774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sz="1100">
                <a:latin typeface="+mj-lt"/>
                <a:ea typeface="Verdana" pitchFamily="34" charset="0"/>
                <a:cs typeface="Verdana" pitchFamily="34" charset="0"/>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050">
                <a:latin typeface="+mj-lt"/>
                <a:ea typeface="Verdana" pitchFamily="34" charset="0"/>
                <a:cs typeface="Verdana" pitchFamily="34" charset="0"/>
              </a:defRPr>
            </a:lvl1pPr>
          </a:lstStyle>
          <a:p>
            <a:endParaRPr lang="ru-RU">
              <a:solidFill>
                <a:srgbClr val="000000">
                  <a:tint val="75000"/>
                </a:srgbClr>
              </a:solidFill>
            </a:endParaRPr>
          </a:p>
        </p:txBody>
      </p:sp>
      <p:sp>
        <p:nvSpPr>
          <p:cNvPr id="5" name="Текст 4"/>
          <p:cNvSpPr>
            <a:spLocks noGrp="1"/>
          </p:cNvSpPr>
          <p:nvPr>
            <p:ph type="body" sz="quarter" idx="13" hasCustomPrompt="1"/>
          </p:nvPr>
        </p:nvSpPr>
        <p:spPr>
          <a:xfrm>
            <a:off x="1152000" y="332656"/>
            <a:ext cx="7740480" cy="431519"/>
          </a:xfrm>
        </p:spPr>
        <p:txBody>
          <a:bodyPr/>
          <a:lstStyle>
            <a:lvl1pPr marL="0" indent="0" algn="l">
              <a:buNone/>
              <a:defRPr sz="3200"/>
            </a:lvl1pPr>
          </a:lstStyle>
          <a:p>
            <a:pPr algn="l"/>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Headline</a:t>
            </a:r>
            <a:endParaRPr lang="ru-RU"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2259399"/>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09_ Слайд с выносом">
    <p:spTree>
      <p:nvGrpSpPr>
        <p:cNvPr id="1" name=""/>
        <p:cNvGrpSpPr/>
        <p:nvPr/>
      </p:nvGrpSpPr>
      <p:grpSpPr>
        <a:xfrm>
          <a:off x="0" y="0"/>
          <a:ext cx="0" cy="0"/>
          <a:chOff x="0" y="0"/>
          <a:chExt cx="0" cy="0"/>
        </a:xfrm>
      </p:grpSpPr>
      <p:pic>
        <p:nvPicPr>
          <p:cNvPr id="2051" name="Picture 3" descr="\\atlas-old\Департамент_по_коммуникациям\Отдел_управления_брендом\Фирменный стиль\Шаблон презентаций\купол2.jpg"/>
          <p:cNvPicPr>
            <a:picLocks noChangeAspect="1" noChangeArrowheads="1"/>
          </p:cNvPicPr>
          <p:nvPr/>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594785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10_ Слайд с выносом">
    <p:spTree>
      <p:nvGrpSpPr>
        <p:cNvPr id="1" name=""/>
        <p:cNvGrpSpPr/>
        <p:nvPr/>
      </p:nvGrpSpPr>
      <p:grpSpPr>
        <a:xfrm>
          <a:off x="0" y="0"/>
          <a:ext cx="0" cy="0"/>
          <a:chOff x="0" y="0"/>
          <a:chExt cx="0" cy="0"/>
        </a:xfrm>
      </p:grpSpPr>
      <p:sp>
        <p:nvSpPr>
          <p:cNvPr id="4" name="Прямоугольник 3"/>
          <p:cNvSpPr/>
          <p:nvPr/>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77459184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11_ Слайд с выносом">
    <p:spTree>
      <p:nvGrpSpPr>
        <p:cNvPr id="1" name=""/>
        <p:cNvGrpSpPr/>
        <p:nvPr/>
      </p:nvGrpSpPr>
      <p:grpSpPr>
        <a:xfrm>
          <a:off x="0" y="0"/>
          <a:ext cx="0" cy="0"/>
          <a:chOff x="0" y="0"/>
          <a:chExt cx="0" cy="0"/>
        </a:xfrm>
      </p:grpSpPr>
      <p:sp>
        <p:nvSpPr>
          <p:cNvPr id="5" name="Прямоугольник 4"/>
          <p:cNvSpPr/>
          <p:nvPr/>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2676303216"/>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12_ Слайд с выносом">
    <p:spTree>
      <p:nvGrpSpPr>
        <p:cNvPr id="1" name=""/>
        <p:cNvGrpSpPr/>
        <p:nvPr/>
      </p:nvGrpSpPr>
      <p:grpSpPr>
        <a:xfrm>
          <a:off x="0" y="0"/>
          <a:ext cx="0" cy="0"/>
          <a:chOff x="0" y="0"/>
          <a:chExt cx="0" cy="0"/>
        </a:xfrm>
      </p:grpSpPr>
      <p:sp>
        <p:nvSpPr>
          <p:cNvPr id="5" name="Прямоугольник 4"/>
          <p:cNvSpPr/>
          <p:nvPr/>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42254800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13_ Слайд с выносом">
    <p:spTree>
      <p:nvGrpSpPr>
        <p:cNvPr id="1" name=""/>
        <p:cNvGrpSpPr/>
        <p:nvPr/>
      </p:nvGrpSpPr>
      <p:grpSpPr>
        <a:xfrm>
          <a:off x="0" y="0"/>
          <a:ext cx="0" cy="0"/>
          <a:chOff x="0" y="0"/>
          <a:chExt cx="0" cy="0"/>
        </a:xfrm>
      </p:grpSpPr>
      <p:sp>
        <p:nvSpPr>
          <p:cNvPr id="5" name="Прямоугольник 4"/>
          <p:cNvSpPr/>
          <p:nvPr/>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en-US" dirty="0"/>
              <a:t>EMPHASIS CAN BE PUT ON QUOTES OR IMPORTANT PART OF THE TEXT BY: TAHOMA 26 PT LIGHT + BOLD FOR THE TAIL!</a:t>
            </a:r>
            <a:endParaRPr lang="ru-RU" dirty="0"/>
          </a:p>
        </p:txBody>
      </p:sp>
    </p:spTree>
    <p:extLst>
      <p:ext uri="{BB962C8B-B14F-4D97-AF65-F5344CB8AC3E}">
        <p14:creationId xmlns:p14="http://schemas.microsoft.com/office/powerpoint/2010/main" val="10083996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b="1" dirty="0"/>
              <a:t>DISCLAIMER</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823" y="2273647"/>
            <a:ext cx="741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994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50463870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776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a:t>SLIDE TITLE GOES HERE: TAHOMA 22 PT LIGHT + BOLD FOR THE TAIL!</a:t>
            </a:r>
            <a:endParaRPr lang="ru-RU" dirty="0"/>
          </a:p>
        </p:txBody>
      </p:sp>
      <p:sp>
        <p:nvSpPr>
          <p:cNvPr id="4" name="Номер слайда 3"/>
          <p:cNvSpPr>
            <a:spLocks noGrp="1"/>
          </p:cNvSpPr>
          <p:nvPr>
            <p:ph type="sldNum" sz="quarter" idx="12"/>
          </p:nvPr>
        </p:nvSpPr>
        <p:spPr>
          <a:xfrm>
            <a:off x="8388000" y="6264000"/>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15602566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a:t>00 января 2000, Город</a:t>
            </a:r>
            <a:br>
              <a:rPr lang="ru-RU" dirty="0"/>
            </a:br>
            <a:r>
              <a:rPr lang="ru-RU" dirty="0"/>
              <a:t>Имя Фамилия</a:t>
            </a:r>
            <a:br>
              <a:rPr lang="ru-RU" dirty="0"/>
            </a:br>
            <a:r>
              <a:rPr lang="ru-RU" dirty="0"/>
              <a:t>Должность докладчика</a:t>
            </a:r>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ЗАГОЛОВОК </a:t>
            </a:r>
            <a:br>
              <a:rPr lang="ru-RU" dirty="0"/>
            </a:br>
            <a:r>
              <a:rPr lang="ru-RU" dirty="0"/>
              <a:t>ШРИФТОМ </a:t>
            </a:r>
            <a:r>
              <a:rPr lang="en-US" dirty="0"/>
              <a:t>TAHOMA </a:t>
            </a:r>
            <a:br>
              <a:rPr lang="en-US" dirty="0"/>
            </a:br>
            <a:r>
              <a:rPr lang="en-US" dirty="0"/>
              <a:t>(</a:t>
            </a:r>
            <a:r>
              <a:rPr lang="ru-RU" dirty="0"/>
              <a:t>ОБЫЧН+ЖИРН)</a:t>
            </a:r>
          </a:p>
        </p:txBody>
      </p:sp>
      <p:pic>
        <p:nvPicPr>
          <p:cNvPr id="6"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4663" y="254000"/>
            <a:ext cx="2447925"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281133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n-lt"/>
                <a:ea typeface="Verdana" pitchFamily="34" charset="0"/>
                <a:cs typeface="Verdana" pitchFamily="34" charset="0"/>
              </a:defRPr>
            </a:lvl1pPr>
          </a:lstStyle>
          <a:p>
            <a:r>
              <a:rPr lang="ru-RU" dirty="0"/>
              <a:t>1.0</a:t>
            </a:r>
            <a:br>
              <a:rPr lang="ru-RU" dirty="0"/>
            </a:br>
            <a:r>
              <a:rPr lang="ru-RU" dirty="0"/>
              <a:t>Заголовок (</a:t>
            </a:r>
            <a:r>
              <a:rPr lang="ru-RU" dirty="0" err="1"/>
              <a:t>обычн+жирн</a:t>
            </a:r>
            <a:r>
              <a:rPr lang="ru-RU" dirty="0"/>
              <a:t>)</a:t>
            </a:r>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2025" y="6191250"/>
            <a:ext cx="1665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Номер слайда 3"/>
          <p:cNvSpPr>
            <a:spLocks noGrp="1"/>
          </p:cNvSpPr>
          <p:nvPr>
            <p:ph type="sldNum" sz="quarter" idx="12"/>
          </p:nvPr>
        </p:nvSpPr>
        <p:spPr>
          <a:xfrm>
            <a:off x="8388000" y="6264000"/>
            <a:ext cx="432048" cy="365125"/>
          </a:xfrm>
        </p:spPr>
        <p:txBody>
          <a:bodyPr/>
          <a:lstStyle>
            <a:lvl1pPr>
              <a:defRPr>
                <a:latin typeface="+mn-lt"/>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59533448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740000" cy="756000"/>
          </a:xfrm>
          <a:prstGeom prst="rect">
            <a:avLst/>
          </a:prstGeom>
        </p:spPr>
        <p:txBody>
          <a:bodyPr anchor="t" anchorCtr="0">
            <a:noAutofit/>
          </a:bodyPr>
          <a:lstStyle>
            <a:lvl1pPr algn="l">
              <a:defRPr sz="2000" baseline="0">
                <a:latin typeface="+mn-lt"/>
                <a:ea typeface="Verdana" pitchFamily="34" charset="0"/>
                <a:cs typeface="Verdana" pitchFamily="34" charset="0"/>
              </a:defRPr>
            </a:lvl1pPr>
          </a:lstStyle>
          <a:p>
            <a:r>
              <a:rPr lang="ru-RU" dirty="0"/>
              <a:t>ЗАГОЛОВОК: </a:t>
            </a:r>
            <a:r>
              <a:rPr lang="en-US" dirty="0"/>
              <a:t>TAHOMA </a:t>
            </a:r>
            <a:r>
              <a:rPr lang="ru-RU" dirty="0"/>
              <a:t>20 ПТ ОБЫЧНЫЙ, ПОЛУЖИРНЫЙ</a:t>
            </a:r>
          </a:p>
        </p:txBody>
      </p:sp>
      <p:pic>
        <p:nvPicPr>
          <p:cNvPr id="6" name="Picture 2" descr="H:\Moscow Exchange (ex-Micex-RTS) brandbook\MSCW_XCHNG_Master_Logo_Folder\PNG\ENGLISH\MSCW_XCHNG_RGB_E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0725" y="6191250"/>
            <a:ext cx="1665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Номер слайда 3"/>
          <p:cNvSpPr>
            <a:spLocks noGrp="1"/>
          </p:cNvSpPr>
          <p:nvPr>
            <p:ph type="sldNum" sz="quarter" idx="12"/>
          </p:nvPr>
        </p:nvSpPr>
        <p:spPr>
          <a:xfrm>
            <a:off x="8460000" y="6264000"/>
            <a:ext cx="434015" cy="365125"/>
          </a:xfrm>
        </p:spPr>
        <p:txBody>
          <a:bodyPr/>
          <a:lstStyle>
            <a:lvl1pPr>
              <a:defRPr>
                <a:latin typeface="+mn-lt"/>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98543907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8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000" baseline="0">
                <a:latin typeface="+mn-lt"/>
                <a:ea typeface="Verdana" pitchFamily="34" charset="0"/>
                <a:cs typeface="Verdana" pitchFamily="34" charset="0"/>
              </a:defRPr>
            </a:lvl1pPr>
          </a:lstStyle>
          <a:p>
            <a:r>
              <a:rPr lang="en-US" dirty="0"/>
              <a:t>SLIDE TITLE GOES HERE: TAHOMA 22 PT LIGHT + BOLD FOR THE TAIL!</a:t>
            </a:r>
            <a:endParaRPr lang="ru-RU" dirty="0"/>
          </a:p>
        </p:txBody>
      </p:sp>
      <p:sp>
        <p:nvSpPr>
          <p:cNvPr id="4" name="Номер слайда 3"/>
          <p:cNvSpPr>
            <a:spLocks noGrp="1"/>
          </p:cNvSpPr>
          <p:nvPr>
            <p:ph type="sldNum" sz="quarter" idx="12"/>
          </p:nvPr>
        </p:nvSpPr>
        <p:spPr>
          <a:xfrm>
            <a:off x="8388000" y="6264000"/>
            <a:ext cx="432048" cy="365125"/>
          </a:xfrm>
        </p:spPr>
        <p:txBody>
          <a:bodyPr/>
          <a:lstStyle>
            <a:lvl1pPr>
              <a:defRPr>
                <a:latin typeface="+mn-lt"/>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309804753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17576" y="269876"/>
            <a:ext cx="8046913" cy="620752"/>
          </a:xfrm>
          <a:prstGeom prst="rect">
            <a:avLst/>
          </a:prstGeom>
        </p:spPr>
        <p:txBody>
          <a:bodyPr anchor="t" anchorCtr="0">
            <a:noAutofit/>
          </a:bodyPr>
          <a:lstStyle>
            <a:lvl1pPr algn="l">
              <a:defRPr sz="1800" b="1" baseline="0">
                <a:latin typeface="+mn-lt"/>
                <a:ea typeface="Verdana" pitchFamily="34" charset="0"/>
                <a:cs typeface="Verdana" pitchFamily="34" charset="0"/>
              </a:defRPr>
            </a:lvl1pPr>
          </a:lstStyle>
          <a:p>
            <a:r>
              <a:rPr lang="en-US" dirty="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n-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
        <p:nvSpPr>
          <p:cNvPr id="8" name="Прямоугольник 7"/>
          <p:cNvSpPr/>
          <p:nvPr/>
        </p:nvSpPr>
        <p:spPr>
          <a:xfrm>
            <a:off x="269876" y="269877"/>
            <a:ext cx="647700" cy="63182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a:defRPr/>
            </a:pPr>
            <a:endParaRPr lang="ru-RU" dirty="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3"/>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200">
                <a:latin typeface="+mn-lt"/>
                <a:ea typeface="Verdana" pitchFamily="34" charset="0"/>
                <a:cs typeface="Verdana" pitchFamily="34" charset="0"/>
              </a:defRPr>
            </a:lvl1pPr>
          </a:lstStyle>
          <a:p>
            <a:endParaRPr lang="ru-RU" dirty="0">
              <a:solidFill>
                <a:srgbClr val="000000">
                  <a:tint val="75000"/>
                </a:srgbClr>
              </a:solidFill>
            </a:endParaRPr>
          </a:p>
        </p:txBody>
      </p:sp>
    </p:spTree>
    <p:extLst>
      <p:ext uri="{BB962C8B-B14F-4D97-AF65-F5344CB8AC3E}">
        <p14:creationId xmlns:p14="http://schemas.microsoft.com/office/powerpoint/2010/main" val="141448237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7_ Титульный слайд_">
    <p:spTree>
      <p:nvGrpSpPr>
        <p:cNvPr id="1" name=""/>
        <p:cNvGrpSpPr/>
        <p:nvPr/>
      </p:nvGrpSpPr>
      <p:grpSpPr>
        <a:xfrm>
          <a:off x="0" y="0"/>
          <a:ext cx="0" cy="0"/>
          <a:chOff x="0" y="0"/>
          <a:chExt cx="0" cy="0"/>
        </a:xfrm>
      </p:grpSpPr>
      <p:pic>
        <p:nvPicPr>
          <p:cNvPr id="3074"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 r="11929"/>
          <a:stretch/>
        </p:blipFill>
        <p:spPr bwMode="auto">
          <a:xfrm>
            <a:off x="251520" y="252000"/>
            <a:ext cx="4320000" cy="637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a:t>00 января 2000, Город</a:t>
            </a:r>
            <a:br>
              <a:rPr lang="ru-RU" dirty="0"/>
            </a:br>
            <a:r>
              <a:rPr lang="ru-RU" dirty="0"/>
              <a:t>Имя Фамилия</a:t>
            </a:r>
            <a:br>
              <a:rPr lang="ru-RU" dirty="0"/>
            </a:br>
            <a:r>
              <a:rPr lang="ru-RU" dirty="0"/>
              <a:t>Должность докладчика</a:t>
            </a:r>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ЗАГОЛОВОК </a:t>
            </a:r>
            <a:br>
              <a:rPr lang="ru-RU" dirty="0"/>
            </a:br>
            <a:r>
              <a:rPr lang="ru-RU" dirty="0"/>
              <a:t>ШРИФТОМ </a:t>
            </a:r>
            <a:r>
              <a:rPr lang="en-US" dirty="0"/>
              <a:t>TAHOMA </a:t>
            </a:r>
            <a:br>
              <a:rPr lang="en-US" dirty="0"/>
            </a:br>
            <a:r>
              <a:rPr lang="en-US" dirty="0"/>
              <a:t>(</a:t>
            </a:r>
            <a:r>
              <a:rPr lang="ru-RU" dirty="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21947495"/>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7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smtClean="0"/>
              <a:t>January 00, 2000, City</a:t>
            </a:r>
            <a:br>
              <a:rPr lang="en-US" dirty="0" smtClean="0"/>
            </a:br>
            <a:r>
              <a:rPr lang="en-US" dirty="0" smtClean="0"/>
              <a:t>Name Surname</a:t>
            </a:r>
            <a:br>
              <a:rPr lang="en-US" dirty="0" smtClean="0"/>
            </a:br>
            <a:r>
              <a:rPr lang="en-US" dirty="0" smtClean="0"/>
              <a:t>Speaker’s title</a:t>
            </a:r>
            <a:endParaRPr lang="ru-RU" dirty="0"/>
          </a:p>
        </p:txBody>
      </p:sp>
      <p:sp>
        <p:nvSpPr>
          <p:cNvPr id="7"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 </a:t>
            </a:r>
            <a:br>
              <a:rPr lang="en-US" dirty="0" smtClean="0"/>
            </a:br>
            <a:r>
              <a:rPr lang="en-US" dirty="0" smtClean="0"/>
              <a:t>IN TAHOMA</a:t>
            </a:r>
            <a:br>
              <a:rPr lang="en-US" dirty="0" smtClean="0"/>
            </a:br>
            <a:r>
              <a:rPr lang="en-US" dirty="0" smtClean="0"/>
              <a:t>(LIGHT+BOLD)</a:t>
            </a:r>
          </a:p>
        </p:txBody>
      </p:sp>
      <p:pic>
        <p:nvPicPr>
          <p:cNvPr id="9" name="Picture 3" descr="\\atlas-old\Департамент_по_коммуникациям\Отдел_управления_брендом\Фирменный стиль\Шаблон презентаций\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45077"/>
            <a:ext cx="2448272" cy="582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87353759"/>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8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en-US" dirty="0" smtClean="0"/>
              <a:t>1.0</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
        <p:nvSpPr>
          <p:cNvPr id="8" name="Прямоугольник 7"/>
          <p:cNvSpPr/>
          <p:nvPr/>
        </p:nvSpPr>
        <p:spPr>
          <a:xfrm>
            <a:off x="269875" y="269875"/>
            <a:ext cx="216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Номер слайда 6"/>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22320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9141316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7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Вертикальный текст 2"/>
          <p:cNvSpPr>
            <a:spLocks noGrp="1"/>
          </p:cNvSpPr>
          <p:nvPr>
            <p:ph type="body" orient="vert" idx="1" hasCustomPrompt="1"/>
          </p:nvPr>
        </p:nvSpPr>
        <p:spPr>
          <a:xfrm>
            <a:off x="1152000" y="1196752"/>
            <a:ext cx="7416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Bullet point one</a:t>
            </a:r>
          </a:p>
          <a:p>
            <a:pPr lvl="1"/>
            <a:r>
              <a:rPr lang="en-US" dirty="0" smtClean="0"/>
              <a:t>Sub point one</a:t>
            </a:r>
          </a:p>
          <a:p>
            <a:pPr lvl="1"/>
            <a:r>
              <a:rPr lang="en-US" dirty="0" smtClean="0"/>
              <a:t>Sub point two</a:t>
            </a:r>
          </a:p>
          <a:p>
            <a:pPr lvl="0"/>
            <a:r>
              <a:rPr lang="en-US" dirty="0" smtClean="0"/>
              <a:t>Bullet point two</a:t>
            </a:r>
          </a:p>
          <a:p>
            <a:pPr lvl="1"/>
            <a:r>
              <a:rPr lang="en-US" dirty="0" smtClean="0"/>
              <a:t>Sub point one</a:t>
            </a:r>
          </a:p>
          <a:p>
            <a:pPr lvl="1"/>
            <a:r>
              <a:rPr lang="en-US" dirty="0" smtClean="0"/>
              <a:t>Sub point two</a:t>
            </a:r>
          </a:p>
        </p:txBody>
      </p:sp>
      <p:sp>
        <p:nvSpPr>
          <p:cNvPr id="13"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55597502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3550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8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152000" y="288000"/>
            <a:ext cx="7776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en-US" dirty="0" smtClean="0"/>
              <a:t>SLIDE TITLE GOES HERE: TAHOMA 22 PT LIGHT + BOLD FOR THE TAIL!</a:t>
            </a:r>
            <a:endParaRPr lang="ru-RU" dirty="0"/>
          </a:p>
        </p:txBody>
      </p:sp>
      <p:sp>
        <p:nvSpPr>
          <p:cNvPr id="4" name="Номер слайда 3"/>
          <p:cNvSpPr>
            <a:spLocks noGrp="1"/>
          </p:cNvSpPr>
          <p:nvPr>
            <p:ph type="sldNum" sz="quarter" idx="12"/>
          </p:nvPr>
        </p:nvSpPr>
        <p:spPr>
          <a:xfrm>
            <a:off x="8388000" y="6264000"/>
            <a:ext cx="432048"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6"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20725" y="6191250"/>
            <a:ext cx="1665288" cy="396875"/>
          </a:xfrm>
          <a:prstGeom prst="rect">
            <a:avLst/>
          </a:prstGeom>
          <a:noFill/>
          <a:ln w="9525">
            <a:noFill/>
            <a:miter lim="800000"/>
            <a:headEnd/>
            <a:tailEnd/>
          </a:ln>
        </p:spPr>
      </p:pic>
    </p:spTree>
    <p:extLst>
      <p:ext uri="{BB962C8B-B14F-4D97-AF65-F5344CB8AC3E}">
        <p14:creationId xmlns:p14="http://schemas.microsoft.com/office/powerpoint/2010/main" val="592428743"/>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8_ Заключительный слайд">
    <p:spTree>
      <p:nvGrpSpPr>
        <p:cNvPr id="1" name=""/>
        <p:cNvGrpSpPr/>
        <p:nvPr/>
      </p:nvGrpSpPr>
      <p:grpSpPr>
        <a:xfrm>
          <a:off x="0" y="0"/>
          <a:ext cx="0" cy="0"/>
          <a:chOff x="0" y="0"/>
          <a:chExt cx="0" cy="0"/>
        </a:xfrm>
      </p:grpSpPr>
      <p:sp>
        <p:nvSpPr>
          <p:cNvPr id="2"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4800" dirty="0" smtClean="0">
                <a:solidFill>
                  <a:srgbClr val="000000"/>
                </a:solidFill>
                <a:latin typeface="Verdana" pitchFamily="34" charset="0"/>
              </a:rPr>
              <a:t>THANK</a:t>
            </a:r>
            <a:endParaRPr lang="ru-RU" sz="4800" dirty="0" smtClean="0">
              <a:solidFill>
                <a:srgbClr val="000000"/>
              </a:solidFill>
              <a:latin typeface="Verdana" pitchFamily="34" charset="0"/>
            </a:endParaRPr>
          </a:p>
          <a:p>
            <a:pPr eaLnBrk="1" hangingPunct="1">
              <a:lnSpc>
                <a:spcPct val="90000"/>
              </a:lnSpc>
              <a:buFont typeface="Arial" charset="0"/>
              <a:buNone/>
              <a:defRPr/>
            </a:pPr>
            <a:r>
              <a:rPr lang="en-US" sz="4800" b="1" dirty="0" smtClean="0">
                <a:solidFill>
                  <a:srgbClr val="000000"/>
                </a:solidFill>
                <a:latin typeface="Verdana" pitchFamily="34" charset="0"/>
              </a:rPr>
              <a:t>YOU</a:t>
            </a:r>
            <a:endParaRPr lang="ru-RU" sz="4800" b="1" dirty="0" smtClean="0">
              <a:solidFill>
                <a:srgbClr val="000000"/>
              </a:solidFill>
              <a:latin typeface="Verdana" pitchFamily="34" charset="0"/>
            </a:endParaRPr>
          </a:p>
        </p:txBody>
      </p:sp>
      <p:pic>
        <p:nvPicPr>
          <p:cNvPr id="3" name="Picture 2" descr="H:\Moscow Exchange (ex-Micex-RTS) brandbook\MSCW_XCHNG_Master_Logo_Folder\PNG\ENGLISH\MSCW_XCHNG_RGB_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588" y="5688013"/>
            <a:ext cx="2270125"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70895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720725" y="6191250"/>
            <a:ext cx="1665288"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4095978975"/>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11_ Слайд с текстом и диаграммо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41323"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Номер слайда 5"/>
          <p:cNvSpPr>
            <a:spLocks noGrp="1"/>
          </p:cNvSpPr>
          <p:nvPr>
            <p:ph type="sldNum" sz="quarter" idx="12"/>
          </p:nvPr>
        </p:nvSpPr>
        <p:spPr>
          <a:xfrm>
            <a:off x="8576317" y="6192001"/>
            <a:ext cx="270035" cy="360000"/>
          </a:xfrm>
          <a:prstGeom prst="rect">
            <a:avLst/>
          </a:prstGeom>
        </p:spPr>
        <p:txBody>
          <a:bodyPr rIns="0" bIns="0"/>
          <a:lstStyle>
            <a:lvl1pPr algn="r">
              <a:defRPr sz="900">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02526" y="269876"/>
            <a:ext cx="486063" cy="631653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ru-RU">
              <a:solidFill>
                <a:prstClr val="white"/>
              </a:solidFill>
            </a:endParaRPr>
          </a:p>
        </p:txBody>
      </p:sp>
      <p:pic>
        <p:nvPicPr>
          <p:cNvPr id="5" name="Рисунок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1036" y="6189776"/>
            <a:ext cx="860177" cy="396486"/>
          </a:xfrm>
          <a:prstGeom prst="rect">
            <a:avLst/>
          </a:prstGeom>
        </p:spPr>
      </p:pic>
    </p:spTree>
    <p:extLst>
      <p:ext uri="{BB962C8B-B14F-4D97-AF65-F5344CB8AC3E}">
        <p14:creationId xmlns:p14="http://schemas.microsoft.com/office/powerpoint/2010/main" val="1858110957"/>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423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8" name="Прямоугольник 7"/>
          <p:cNvSpPr/>
          <p:nvPr/>
        </p:nvSpPr>
        <p:spPr>
          <a:xfrm>
            <a:off x="269880" y="269875"/>
            <a:ext cx="647700" cy="631825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Заголовок 1"/>
          <p:cNvSpPr>
            <a:spLocks noGrp="1"/>
          </p:cNvSpPr>
          <p:nvPr>
            <p:ph type="title" hasCustomPrompt="1"/>
          </p:nvPr>
        </p:nvSpPr>
        <p:spPr>
          <a:xfrm>
            <a:off x="1066275" y="288000"/>
            <a:ext cx="8064000" cy="756000"/>
          </a:xfrm>
          <a:prstGeom prst="rect">
            <a:avLst/>
          </a:prstGeom>
        </p:spPr>
        <p:txBody>
          <a:bodyPr anchor="t" anchorCtr="0">
            <a:noAutofit/>
          </a:bodyPr>
          <a:lstStyle>
            <a:lvl1pPr algn="l">
              <a:defRPr sz="19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20 ПТ ОБЫЧНЫЙ, ОКОНЧАНИЕ − ПОЛУЖИРНЫЙ!</a:t>
            </a:r>
            <a:endParaRPr lang="ru-RU" dirty="0"/>
          </a:p>
        </p:txBody>
      </p:sp>
      <p:sp>
        <p:nvSpPr>
          <p:cNvPr id="4" name="Номер слайда 3"/>
          <p:cNvSpPr>
            <a:spLocks noGrp="1"/>
          </p:cNvSpPr>
          <p:nvPr>
            <p:ph type="sldNum" sz="quarter" idx="12"/>
          </p:nvPr>
        </p:nvSpPr>
        <p:spPr>
          <a:xfrm>
            <a:off x="6660000" y="6264595"/>
            <a:ext cx="2133600" cy="365125"/>
          </a:xfrm>
        </p:spPr>
        <p:txBody>
          <a:bodyPr/>
          <a:lstStyle>
            <a:lvl1pPr>
              <a:defRPr sz="1050"/>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7" name="Picture 4" descr="H:\Moscow Exchange (ex-Micex-RTS) brandbook\MSCW_XCHNG_Master_Logo_Folder\PNG\RUSSIAN\MSCW_XCHNG_RGB_RUS.png"/>
          <p:cNvPicPr>
            <a:picLocks noChangeAspect="1" noChangeArrowheads="1"/>
          </p:cNvPicPr>
          <p:nvPr userDrawn="1"/>
        </p:nvPicPr>
        <p:blipFill>
          <a:blip r:embed="rId6" cstate="print"/>
          <a:srcRect/>
          <a:stretch>
            <a:fillRect/>
          </a:stretch>
        </p:blipFill>
        <p:spPr bwMode="auto">
          <a:xfrm>
            <a:off x="720725" y="6058959"/>
            <a:ext cx="1663700" cy="529167"/>
          </a:xfrm>
          <a:prstGeom prst="rect">
            <a:avLst/>
          </a:prstGeom>
          <a:noFill/>
          <a:ln w="9525">
            <a:noFill/>
            <a:miter lim="800000"/>
            <a:headEnd/>
            <a:tailEnd/>
          </a:ln>
        </p:spPr>
      </p:pic>
    </p:spTree>
    <p:extLst>
      <p:ext uri="{BB962C8B-B14F-4D97-AF65-F5344CB8AC3E}">
        <p14:creationId xmlns:p14="http://schemas.microsoft.com/office/powerpoint/2010/main" val="1628432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ru-RU" sz="2600" smtClean="0">
                <a:solidFill>
                  <a:srgbClr val="000000"/>
                </a:solidFill>
                <a:latin typeface="Verdana" pitchFamily="34" charset="0"/>
              </a:rPr>
              <a:t>ВЫНОС – ВАЖНАЯ ЦИТАТА ИЛИ ВЫВОД ИЗ ТЕКСТА, НАБИРАЕТСЯ ШРИФТОМ</a:t>
            </a:r>
          </a:p>
          <a:p>
            <a:pPr eaLnBrk="1" fontAlgn="base" hangingPunct="1">
              <a:lnSpc>
                <a:spcPct val="90000"/>
              </a:lnSpc>
              <a:spcBef>
                <a:spcPct val="0"/>
              </a:spcBef>
              <a:spcAft>
                <a:spcPct val="0"/>
              </a:spcAft>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06678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84406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111881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168554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rPr>
              <a:t>СОДЕРЖАНИЕ</a:t>
            </a:r>
            <a:endParaRPr lang="ru-RU" sz="2600" b="1" dirty="0" smtClean="0">
              <a:solidFill>
                <a:prstClr val="white"/>
              </a:solidFill>
              <a:latin typeface="Tahoma"/>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340773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extLst>
      <p:ext uri="{BB962C8B-B14F-4D97-AF65-F5344CB8AC3E}">
        <p14:creationId xmlns:p14="http://schemas.microsoft.com/office/powerpoint/2010/main" val="3178641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0619412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207567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924638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65827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None/>
              <a:defRPr/>
            </a:pPr>
            <a:r>
              <a:rPr lang="ru-RU" sz="4800" smtClean="0">
                <a:solidFill>
                  <a:srgbClr val="000000"/>
                </a:solidFill>
                <a:latin typeface="Verdana" pitchFamily="34" charset="0"/>
              </a:rPr>
              <a:t>СПАСИБО</a:t>
            </a:r>
          </a:p>
          <a:p>
            <a:pPr eaLnBrk="1" fontAlgn="base" hangingPunct="1">
              <a:lnSpc>
                <a:spcPct val="90000"/>
              </a:lnSpc>
              <a:spcBef>
                <a:spcPct val="0"/>
              </a:spcBef>
              <a:spcAft>
                <a:spcPct val="0"/>
              </a:spcAft>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3" name="Дата 2"/>
          <p:cNvSpPr>
            <a:spLocks noGrp="1"/>
          </p:cNvSpPr>
          <p:nvPr>
            <p:ph type="dt" sz="half" idx="13"/>
          </p:nvPr>
        </p:nvSpPr>
        <p:spPr/>
        <p:txBody>
          <a:bodyPr/>
          <a:lstStyle/>
          <a:p>
            <a:endParaRPr lang="ru-RU">
              <a:solidFill>
                <a:srgbClr val="000000">
                  <a:tint val="75000"/>
                </a:srgbClr>
              </a:solidFill>
              <a:cs typeface="Arial" charset="0"/>
            </a:endParaRPr>
          </a:p>
        </p:txBody>
      </p:sp>
    </p:spTree>
    <p:extLst>
      <p:ext uri="{BB962C8B-B14F-4D97-AF65-F5344CB8AC3E}">
        <p14:creationId xmlns:p14="http://schemas.microsoft.com/office/powerpoint/2010/main" val="3774948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
        <p:nvSpPr>
          <p:cNvPr id="11"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1153970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2373490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28430030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
        <p:nvSpPr>
          <p:cNvPr id="10"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14507673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5047048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286118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8331772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9478839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92548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329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4787888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8740782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78584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7"/>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2"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3892682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8"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0" name="Подзаголовок 2"/>
          <p:cNvSpPr txBox="1">
            <a:spLocks/>
          </p:cNvSpPr>
          <p:nvPr/>
        </p:nvSpPr>
        <p:spPr>
          <a:xfrm>
            <a:off x="1152528"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prstClr val="white"/>
                </a:solidFill>
                <a:latin typeface="Tahoma"/>
                <a:ea typeface="ＭＳ Ｐゴシック" charset="0"/>
              </a:rPr>
              <a:t>СОДЕРЖАНИЕ</a:t>
            </a:r>
            <a:endParaRPr lang="ru-RU" sz="2600" b="1" dirty="0" smtClean="0">
              <a:solidFill>
                <a:prstClr val="white"/>
              </a:solidFill>
              <a:latin typeface="Tahoma"/>
              <a:ea typeface="ＭＳ Ｐゴシック" charset="0"/>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extLst>
      <p:ext uri="{BB962C8B-B14F-4D97-AF65-F5344CB8AC3E}">
        <p14:creationId xmlns:p14="http://schemas.microsoft.com/office/powerpoint/2010/main" val="18426662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6"/>
            <a:ext cx="1663700" cy="396875"/>
          </a:xfrm>
          <a:prstGeom prst="rect">
            <a:avLst/>
          </a:prstGeom>
          <a:noFill/>
          <a:ln w="9525">
            <a:noFill/>
            <a:miter lim="800000"/>
            <a:headEnd/>
            <a:tailEnd/>
          </a:ln>
        </p:spPr>
      </p:pic>
    </p:spTree>
    <p:extLst>
      <p:ext uri="{BB962C8B-B14F-4D97-AF65-F5344CB8AC3E}">
        <p14:creationId xmlns:p14="http://schemas.microsoft.com/office/powerpoint/2010/main" val="2605304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8"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2652871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8"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867743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8"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41459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pic>
        <p:nvPicPr>
          <p:cNvPr id="3"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8"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solidFill>
                <a:prstClr val="white"/>
              </a:solidFill>
            </a:endParaRPr>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372461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627784"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10" name="Picture 4" descr="H:\Moscow Exchange (ex-Micex-RTS) brandbook\MSCW_XCHNG_Master_Logo_Folder\PNG\RUSSIAN\MSCW_XCHNG_RGB_RUS.png"/>
          <p:cNvPicPr>
            <a:picLocks noChangeAspect="1" noChangeArrowheads="1"/>
          </p:cNvPicPr>
          <p:nvPr userDrawn="1"/>
        </p:nvPicPr>
        <p:blipFill>
          <a:blip r:embed="rId2" cstate="print"/>
          <a:srcRect/>
          <a:stretch>
            <a:fillRect/>
          </a:stretch>
        </p:blipFill>
        <p:spPr bwMode="auto">
          <a:xfrm>
            <a:off x="679178" y="6191251"/>
            <a:ext cx="1535723" cy="396875"/>
          </a:xfrm>
          <a:prstGeom prst="rect">
            <a:avLst/>
          </a:prstGeom>
          <a:noFill/>
          <a:ln w="9525">
            <a:noFill/>
            <a:miter lim="800000"/>
            <a:headEnd/>
            <a:tailEnd/>
          </a:ln>
        </p:spPr>
      </p:pic>
    </p:spTree>
    <p:extLst>
      <p:ext uri="{BB962C8B-B14F-4D97-AF65-F5344CB8AC3E}">
        <p14:creationId xmlns:p14="http://schemas.microsoft.com/office/powerpoint/2010/main" val="18218414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extLst>
      <p:ext uri="{BB962C8B-B14F-4D97-AF65-F5344CB8AC3E}">
        <p14:creationId xmlns:p14="http://schemas.microsoft.com/office/powerpoint/2010/main" val="3730344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460383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Tree>
    <p:extLst>
      <p:ext uri="{BB962C8B-B14F-4D97-AF65-F5344CB8AC3E}">
        <p14:creationId xmlns:p14="http://schemas.microsoft.com/office/powerpoint/2010/main" val="28529608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8"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6"/>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2"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extLst>
      <p:ext uri="{BB962C8B-B14F-4D97-AF65-F5344CB8AC3E}">
        <p14:creationId xmlns:p14="http://schemas.microsoft.com/office/powerpoint/2010/main" val="17521085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23725207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8"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14414721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8492676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8"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97481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theme" Target="../theme/theme11.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theme" Target="../theme/theme12.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5" Type="http://schemas.openxmlformats.org/officeDocument/2006/relationships/slideLayout" Target="../slideLayouts/slideLayout193.xml"/><Relationship Id="rId4" Type="http://schemas.openxmlformats.org/officeDocument/2006/relationships/slideLayout" Target="../slideLayouts/slideLayout19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theme" Target="../theme/theme14.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slideLayout" Target="../slideLayouts/slideLayout256.xml"/><Relationship Id="rId26" Type="http://schemas.openxmlformats.org/officeDocument/2006/relationships/oleObject" Target="../embeddings/oleObject3.bin"/><Relationship Id="rId3" Type="http://schemas.openxmlformats.org/officeDocument/2006/relationships/slideLayout" Target="../slideLayouts/slideLayout241.xml"/><Relationship Id="rId21" Type="http://schemas.openxmlformats.org/officeDocument/2006/relationships/slideLayout" Target="../slideLayouts/slideLayout259.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5" Type="http://schemas.openxmlformats.org/officeDocument/2006/relationships/tags" Target="../tags/tag4.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0" Type="http://schemas.openxmlformats.org/officeDocument/2006/relationships/slideLayout" Target="../slideLayouts/slideLayout258.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24" Type="http://schemas.openxmlformats.org/officeDocument/2006/relationships/vmlDrawing" Target="../drawings/vmlDrawing3.v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23" Type="http://schemas.openxmlformats.org/officeDocument/2006/relationships/theme" Target="../theme/theme16.xml"/><Relationship Id="rId10" Type="http://schemas.openxmlformats.org/officeDocument/2006/relationships/slideLayout" Target="../slideLayouts/slideLayout248.xml"/><Relationship Id="rId19" Type="http://schemas.openxmlformats.org/officeDocument/2006/relationships/slideLayout" Target="../slideLayouts/slideLayout257.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 Id="rId22" Type="http://schemas.openxmlformats.org/officeDocument/2006/relationships/slideLayout" Target="../slideLayouts/slideLayout260.xml"/><Relationship Id="rId27"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3" Type="http://schemas.openxmlformats.org/officeDocument/2006/relationships/slideLayout" Target="../slideLayouts/slideLayout263.xml"/><Relationship Id="rId21" Type="http://schemas.openxmlformats.org/officeDocument/2006/relationships/slideLayout" Target="../slideLayouts/slideLayout281.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slideLayout" Target="../slideLayouts/slideLayout280.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89.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theme" Target="../theme/theme18.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theme" Target="../theme/theme19.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slideLayout" Target="../slideLayouts/slideLayout303.xml"/><Relationship Id="rId17" Type="http://schemas.openxmlformats.org/officeDocument/2006/relationships/image" Target="../media/image1.emf"/><Relationship Id="rId2" Type="http://schemas.openxmlformats.org/officeDocument/2006/relationships/slideLayout" Target="../slideLayouts/slideLayout293.xml"/><Relationship Id="rId16" Type="http://schemas.openxmlformats.org/officeDocument/2006/relationships/oleObject" Target="../embeddings/oleObject5.bin"/><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5" Type="http://schemas.openxmlformats.org/officeDocument/2006/relationships/tags" Target="../tags/tag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vmlDrawing" Target="../drawings/vmlDrawing5.v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8" Type="http://schemas.openxmlformats.org/officeDocument/2006/relationships/vmlDrawing" Target="../drawings/vmlDrawing6.vml"/><Relationship Id="rId3" Type="http://schemas.openxmlformats.org/officeDocument/2006/relationships/slideLayout" Target="../slideLayouts/slideLayout306.xml"/><Relationship Id="rId7" Type="http://schemas.openxmlformats.org/officeDocument/2006/relationships/theme" Target="../theme/theme20.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image" Target="../media/image20.emf"/><Relationship Id="rId5" Type="http://schemas.openxmlformats.org/officeDocument/2006/relationships/slideLayout" Target="../slideLayouts/slideLayout308.xml"/><Relationship Id="rId10" Type="http://schemas.openxmlformats.org/officeDocument/2006/relationships/oleObject" Target="../embeddings/oleObject6.bin"/><Relationship Id="rId4" Type="http://schemas.openxmlformats.org/officeDocument/2006/relationships/slideLayout" Target="../slideLayouts/slideLayout307.xml"/><Relationship Id="rId9" Type="http://schemas.openxmlformats.org/officeDocument/2006/relationships/tags" Target="../tags/tag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18" Type="http://schemas.openxmlformats.org/officeDocument/2006/relationships/slideLayout" Target="../slideLayouts/slideLayout327.xml"/><Relationship Id="rId3" Type="http://schemas.openxmlformats.org/officeDocument/2006/relationships/slideLayout" Target="../slideLayouts/slideLayout312.xml"/><Relationship Id="rId21" Type="http://schemas.openxmlformats.org/officeDocument/2006/relationships/slideLayout" Target="../slideLayouts/slideLayout330.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17" Type="http://schemas.openxmlformats.org/officeDocument/2006/relationships/slideLayout" Target="../slideLayouts/slideLayout326.xml"/><Relationship Id="rId25" Type="http://schemas.openxmlformats.org/officeDocument/2006/relationships/theme" Target="../theme/theme21.xml"/><Relationship Id="rId2" Type="http://schemas.openxmlformats.org/officeDocument/2006/relationships/slideLayout" Target="../slideLayouts/slideLayout311.xml"/><Relationship Id="rId16" Type="http://schemas.openxmlformats.org/officeDocument/2006/relationships/slideLayout" Target="../slideLayouts/slideLayout325.xml"/><Relationship Id="rId20" Type="http://schemas.openxmlformats.org/officeDocument/2006/relationships/slideLayout" Target="../slideLayouts/slideLayout329.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24" Type="http://schemas.openxmlformats.org/officeDocument/2006/relationships/slideLayout" Target="../slideLayouts/slideLayout333.xml"/><Relationship Id="rId5" Type="http://schemas.openxmlformats.org/officeDocument/2006/relationships/slideLayout" Target="../slideLayouts/slideLayout314.xml"/><Relationship Id="rId15" Type="http://schemas.openxmlformats.org/officeDocument/2006/relationships/slideLayout" Target="../slideLayouts/slideLayout324.xml"/><Relationship Id="rId23" Type="http://schemas.openxmlformats.org/officeDocument/2006/relationships/slideLayout" Target="../slideLayouts/slideLayout332.xml"/><Relationship Id="rId10" Type="http://schemas.openxmlformats.org/officeDocument/2006/relationships/slideLayout" Target="../slideLayouts/slideLayout319.xml"/><Relationship Id="rId19" Type="http://schemas.openxmlformats.org/officeDocument/2006/relationships/slideLayout" Target="../slideLayouts/slideLayout328.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slideLayout" Target="../slideLayouts/slideLayout323.xml"/><Relationship Id="rId22" Type="http://schemas.openxmlformats.org/officeDocument/2006/relationships/slideLayout" Target="../slideLayouts/slideLayout331.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image" Target="../media/image1.emf"/><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oleObject" Target="../embeddings/oleObject9.bin"/><Relationship Id="rId5" Type="http://schemas.openxmlformats.org/officeDocument/2006/relationships/slideLayout" Target="../slideLayouts/slideLayout338.xml"/><Relationship Id="rId10" Type="http://schemas.openxmlformats.org/officeDocument/2006/relationships/tags" Target="../tags/tag10.xml"/><Relationship Id="rId4" Type="http://schemas.openxmlformats.org/officeDocument/2006/relationships/slideLayout" Target="../slideLayouts/slideLayout337.xml"/><Relationship Id="rId9" Type="http://schemas.openxmlformats.org/officeDocument/2006/relationships/vmlDrawing" Target="../drawings/vmlDrawing9.v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48.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5" Type="http://schemas.openxmlformats.org/officeDocument/2006/relationships/slideLayout" Target="../slideLayouts/slideLayout345.xml"/><Relationship Id="rId4" Type="http://schemas.openxmlformats.org/officeDocument/2006/relationships/slideLayout" Target="../slideLayouts/slideLayout344.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18" Type="http://schemas.openxmlformats.org/officeDocument/2006/relationships/slideLayout" Target="../slideLayouts/slideLayout366.xml"/><Relationship Id="rId26" Type="http://schemas.openxmlformats.org/officeDocument/2006/relationships/oleObject" Target="../embeddings/oleObject11.bin"/><Relationship Id="rId3" Type="http://schemas.openxmlformats.org/officeDocument/2006/relationships/slideLayout" Target="../slideLayouts/slideLayout351.xml"/><Relationship Id="rId21" Type="http://schemas.openxmlformats.org/officeDocument/2006/relationships/slideLayout" Target="../slideLayouts/slideLayout369.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17" Type="http://schemas.openxmlformats.org/officeDocument/2006/relationships/slideLayout" Target="../slideLayouts/slideLayout365.xml"/><Relationship Id="rId25" Type="http://schemas.openxmlformats.org/officeDocument/2006/relationships/tags" Target="../tags/tag12.xml"/><Relationship Id="rId2" Type="http://schemas.openxmlformats.org/officeDocument/2006/relationships/slideLayout" Target="../slideLayouts/slideLayout350.xml"/><Relationship Id="rId16" Type="http://schemas.openxmlformats.org/officeDocument/2006/relationships/slideLayout" Target="../slideLayouts/slideLayout364.xml"/><Relationship Id="rId20" Type="http://schemas.openxmlformats.org/officeDocument/2006/relationships/slideLayout" Target="../slideLayouts/slideLayout368.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24" Type="http://schemas.openxmlformats.org/officeDocument/2006/relationships/vmlDrawing" Target="../drawings/vmlDrawing11.vml"/><Relationship Id="rId5" Type="http://schemas.openxmlformats.org/officeDocument/2006/relationships/slideLayout" Target="../slideLayouts/slideLayout353.xml"/><Relationship Id="rId15" Type="http://schemas.openxmlformats.org/officeDocument/2006/relationships/slideLayout" Target="../slideLayouts/slideLayout363.xml"/><Relationship Id="rId23" Type="http://schemas.openxmlformats.org/officeDocument/2006/relationships/theme" Target="../theme/theme24.xml"/><Relationship Id="rId10" Type="http://schemas.openxmlformats.org/officeDocument/2006/relationships/slideLayout" Target="../slideLayouts/slideLayout358.xml"/><Relationship Id="rId19" Type="http://schemas.openxmlformats.org/officeDocument/2006/relationships/slideLayout" Target="../slideLayouts/slideLayout367.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 Id="rId22" Type="http://schemas.openxmlformats.org/officeDocument/2006/relationships/slideLayout" Target="../slideLayouts/slideLayout370.xml"/><Relationship Id="rId27" Type="http://schemas.openxmlformats.org/officeDocument/2006/relationships/image" Target="../media/image1.emf"/></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373.xml"/><Relationship Id="rId7" Type="http://schemas.openxmlformats.org/officeDocument/2006/relationships/slideLayout" Target="../slideLayouts/slideLayout377.xml"/><Relationship Id="rId12" Type="http://schemas.openxmlformats.org/officeDocument/2006/relationships/image" Target="../media/image1.emf"/><Relationship Id="rId2" Type="http://schemas.openxmlformats.org/officeDocument/2006/relationships/slideLayout" Target="../slideLayouts/slideLayout372.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oleObject" Target="../embeddings/oleObject13.bin"/><Relationship Id="rId5" Type="http://schemas.openxmlformats.org/officeDocument/2006/relationships/slideLayout" Target="../slideLayouts/slideLayout375.xml"/><Relationship Id="rId10" Type="http://schemas.openxmlformats.org/officeDocument/2006/relationships/tags" Target="../tags/tag14.xml"/><Relationship Id="rId4" Type="http://schemas.openxmlformats.org/officeDocument/2006/relationships/slideLayout" Target="../slideLayouts/slideLayout374.xml"/><Relationship Id="rId9" Type="http://schemas.openxmlformats.org/officeDocument/2006/relationships/vmlDrawing" Target="../drawings/vmlDrawing13.v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image" Target="../media/image1.emf"/><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oleObject" Target="../embeddings/oleObject14.bin"/><Relationship Id="rId5" Type="http://schemas.openxmlformats.org/officeDocument/2006/relationships/slideLayout" Target="../slideLayouts/slideLayout382.xml"/><Relationship Id="rId10" Type="http://schemas.openxmlformats.org/officeDocument/2006/relationships/tags" Target="../tags/tag15.xml"/><Relationship Id="rId4" Type="http://schemas.openxmlformats.org/officeDocument/2006/relationships/slideLayout" Target="../slideLayouts/slideLayout381.xml"/><Relationship Id="rId9" Type="http://schemas.openxmlformats.org/officeDocument/2006/relationships/vmlDrawing" Target="../drawings/vmlDrawing14.v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slideLayout" Target="../slideLayouts/slideLayout402.xml"/><Relationship Id="rId26" Type="http://schemas.openxmlformats.org/officeDocument/2006/relationships/slideLayout" Target="../slideLayouts/slideLayout410.xml"/><Relationship Id="rId3" Type="http://schemas.openxmlformats.org/officeDocument/2006/relationships/slideLayout" Target="../slideLayouts/slideLayout387.xml"/><Relationship Id="rId21" Type="http://schemas.openxmlformats.org/officeDocument/2006/relationships/slideLayout" Target="../slideLayouts/slideLayout405.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5" Type="http://schemas.openxmlformats.org/officeDocument/2006/relationships/slideLayout" Target="../slideLayouts/slideLayout409.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0" Type="http://schemas.openxmlformats.org/officeDocument/2006/relationships/slideLayout" Target="../slideLayouts/slideLayout404.xml"/><Relationship Id="rId29" Type="http://schemas.openxmlformats.org/officeDocument/2006/relationships/theme" Target="../theme/theme27.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24" Type="http://schemas.openxmlformats.org/officeDocument/2006/relationships/slideLayout" Target="../slideLayouts/slideLayout408.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23" Type="http://schemas.openxmlformats.org/officeDocument/2006/relationships/slideLayout" Target="../slideLayouts/slideLayout407.xml"/><Relationship Id="rId28" Type="http://schemas.openxmlformats.org/officeDocument/2006/relationships/slideLayout" Target="../slideLayouts/slideLayout412.xml"/><Relationship Id="rId10" Type="http://schemas.openxmlformats.org/officeDocument/2006/relationships/slideLayout" Target="../slideLayouts/slideLayout394.xml"/><Relationship Id="rId19" Type="http://schemas.openxmlformats.org/officeDocument/2006/relationships/slideLayout" Target="../slideLayouts/slideLayout403.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 Id="rId22" Type="http://schemas.openxmlformats.org/officeDocument/2006/relationships/slideLayout" Target="../slideLayouts/slideLayout406.xml"/><Relationship Id="rId27" Type="http://schemas.openxmlformats.org/officeDocument/2006/relationships/slideLayout" Target="../slideLayouts/slideLayout41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oleObject" Target="../embeddings/oleObject16.bin"/><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tags" Target="../tags/tag17.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vmlDrawing" Target="../drawings/vmlDrawing16.vml"/><Relationship Id="rId5" Type="http://schemas.openxmlformats.org/officeDocument/2006/relationships/slideLayout" Target="../slideLayouts/slideLayout417.xml"/><Relationship Id="rId10" Type="http://schemas.openxmlformats.org/officeDocument/2006/relationships/theme" Target="../theme/theme28.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image" Target="../media/image20.emf"/></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image" Target="../media/image20.emf"/><Relationship Id="rId2" Type="http://schemas.openxmlformats.org/officeDocument/2006/relationships/slideLayout" Target="../slideLayouts/slideLayout423.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oleObject" Target="../embeddings/oleObject20.bin"/><Relationship Id="rId5" Type="http://schemas.openxmlformats.org/officeDocument/2006/relationships/slideLayout" Target="../slideLayouts/slideLayout426.xml"/><Relationship Id="rId10" Type="http://schemas.openxmlformats.org/officeDocument/2006/relationships/tags" Target="../tags/tag21.xml"/><Relationship Id="rId4" Type="http://schemas.openxmlformats.org/officeDocument/2006/relationships/slideLayout" Target="../slideLayouts/slideLayout425.xml"/><Relationship Id="rId9" Type="http://schemas.openxmlformats.org/officeDocument/2006/relationships/vmlDrawing" Target="../drawings/vmlDrawing20.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36.xml"/><Relationship Id="rId13" Type="http://schemas.openxmlformats.org/officeDocument/2006/relationships/tags" Target="../tags/tag24.xml"/><Relationship Id="rId3" Type="http://schemas.openxmlformats.org/officeDocument/2006/relationships/slideLayout" Target="../slideLayouts/slideLayout431.xml"/><Relationship Id="rId7" Type="http://schemas.openxmlformats.org/officeDocument/2006/relationships/slideLayout" Target="../slideLayouts/slideLayout435.xml"/><Relationship Id="rId12" Type="http://schemas.openxmlformats.org/officeDocument/2006/relationships/vmlDrawing" Target="../drawings/vmlDrawing23.vml"/><Relationship Id="rId2" Type="http://schemas.openxmlformats.org/officeDocument/2006/relationships/slideLayout" Target="../slideLayouts/slideLayout430.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theme" Target="../theme/theme30.xml"/><Relationship Id="rId5" Type="http://schemas.openxmlformats.org/officeDocument/2006/relationships/slideLayout" Target="../slideLayouts/slideLayout433.xml"/><Relationship Id="rId15" Type="http://schemas.openxmlformats.org/officeDocument/2006/relationships/image" Target="../media/image20.emf"/><Relationship Id="rId10" Type="http://schemas.openxmlformats.org/officeDocument/2006/relationships/slideLayout" Target="../slideLayouts/slideLayout438.xml"/><Relationship Id="rId4" Type="http://schemas.openxmlformats.org/officeDocument/2006/relationships/slideLayout" Target="../slideLayouts/slideLayout432.xml"/><Relationship Id="rId9" Type="http://schemas.openxmlformats.org/officeDocument/2006/relationships/slideLayout" Target="../slideLayouts/slideLayout437.xml"/><Relationship Id="rId14" Type="http://schemas.openxmlformats.org/officeDocument/2006/relationships/oleObject" Target="../embeddings/oleObject23.bin"/></Relationships>
</file>

<file path=ppt/slideMasters/_rels/slideMaster31.xml.rels><?xml version="1.0" encoding="UTF-8" standalone="yes"?>
<Relationships xmlns="http://schemas.openxmlformats.org/package/2006/relationships"><Relationship Id="rId8" Type="http://schemas.openxmlformats.org/officeDocument/2006/relationships/vmlDrawing" Target="../drawings/vmlDrawing24.vml"/><Relationship Id="rId3" Type="http://schemas.openxmlformats.org/officeDocument/2006/relationships/slideLayout" Target="../slideLayouts/slideLayout441.xml"/><Relationship Id="rId7" Type="http://schemas.openxmlformats.org/officeDocument/2006/relationships/theme" Target="../theme/theme31.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image" Target="../media/image20.emf"/><Relationship Id="rId5" Type="http://schemas.openxmlformats.org/officeDocument/2006/relationships/slideLayout" Target="../slideLayouts/slideLayout443.xml"/><Relationship Id="rId10" Type="http://schemas.openxmlformats.org/officeDocument/2006/relationships/oleObject" Target="../embeddings/oleObject24.bin"/><Relationship Id="rId4" Type="http://schemas.openxmlformats.org/officeDocument/2006/relationships/slideLayout" Target="../slideLayouts/slideLayout442.xml"/><Relationship Id="rId9" Type="http://schemas.openxmlformats.org/officeDocument/2006/relationships/tags" Target="../tags/tag2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tags" Target="../tags/tag27.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vmlDrawing" Target="../drawings/vmlDrawing26.v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theme" Target="../theme/theme32.xml"/><Relationship Id="rId5" Type="http://schemas.openxmlformats.org/officeDocument/2006/relationships/slideLayout" Target="../slideLayouts/slideLayout449.xml"/><Relationship Id="rId15" Type="http://schemas.openxmlformats.org/officeDocument/2006/relationships/image" Target="../media/image20.emf"/><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oleObject" Target="../embeddings/oleObject26.bin"/></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62.xml"/><Relationship Id="rId13" Type="http://schemas.openxmlformats.org/officeDocument/2006/relationships/slideLayout" Target="../slideLayouts/slideLayout467.xml"/><Relationship Id="rId18" Type="http://schemas.openxmlformats.org/officeDocument/2006/relationships/slideLayout" Target="../slideLayouts/slideLayout472.xml"/><Relationship Id="rId26" Type="http://schemas.openxmlformats.org/officeDocument/2006/relationships/slideLayout" Target="../slideLayouts/slideLayout480.xml"/><Relationship Id="rId3" Type="http://schemas.openxmlformats.org/officeDocument/2006/relationships/slideLayout" Target="../slideLayouts/slideLayout457.xml"/><Relationship Id="rId21" Type="http://schemas.openxmlformats.org/officeDocument/2006/relationships/slideLayout" Target="../slideLayouts/slideLayout475.xml"/><Relationship Id="rId7" Type="http://schemas.openxmlformats.org/officeDocument/2006/relationships/slideLayout" Target="../slideLayouts/slideLayout461.xml"/><Relationship Id="rId12" Type="http://schemas.openxmlformats.org/officeDocument/2006/relationships/slideLayout" Target="../slideLayouts/slideLayout466.xml"/><Relationship Id="rId17" Type="http://schemas.openxmlformats.org/officeDocument/2006/relationships/slideLayout" Target="../slideLayouts/slideLayout471.xml"/><Relationship Id="rId25" Type="http://schemas.openxmlformats.org/officeDocument/2006/relationships/slideLayout" Target="../slideLayouts/slideLayout479.xml"/><Relationship Id="rId2" Type="http://schemas.openxmlformats.org/officeDocument/2006/relationships/slideLayout" Target="../slideLayouts/slideLayout456.xml"/><Relationship Id="rId16" Type="http://schemas.openxmlformats.org/officeDocument/2006/relationships/slideLayout" Target="../slideLayouts/slideLayout470.xml"/><Relationship Id="rId20" Type="http://schemas.openxmlformats.org/officeDocument/2006/relationships/slideLayout" Target="../slideLayouts/slideLayout474.xml"/><Relationship Id="rId29" Type="http://schemas.openxmlformats.org/officeDocument/2006/relationships/theme" Target="../theme/theme33.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24" Type="http://schemas.openxmlformats.org/officeDocument/2006/relationships/slideLayout" Target="../slideLayouts/slideLayout478.xml"/><Relationship Id="rId5" Type="http://schemas.openxmlformats.org/officeDocument/2006/relationships/slideLayout" Target="../slideLayouts/slideLayout459.xml"/><Relationship Id="rId15" Type="http://schemas.openxmlformats.org/officeDocument/2006/relationships/slideLayout" Target="../slideLayouts/slideLayout469.xml"/><Relationship Id="rId23" Type="http://schemas.openxmlformats.org/officeDocument/2006/relationships/slideLayout" Target="../slideLayouts/slideLayout477.xml"/><Relationship Id="rId28" Type="http://schemas.openxmlformats.org/officeDocument/2006/relationships/slideLayout" Target="../slideLayouts/slideLayout482.xml"/><Relationship Id="rId10" Type="http://schemas.openxmlformats.org/officeDocument/2006/relationships/slideLayout" Target="../slideLayouts/slideLayout464.xml"/><Relationship Id="rId19" Type="http://schemas.openxmlformats.org/officeDocument/2006/relationships/slideLayout" Target="../slideLayouts/slideLayout473.xml"/><Relationship Id="rId4" Type="http://schemas.openxmlformats.org/officeDocument/2006/relationships/slideLayout" Target="../slideLayouts/slideLayout458.xml"/><Relationship Id="rId9" Type="http://schemas.openxmlformats.org/officeDocument/2006/relationships/slideLayout" Target="../slideLayouts/slideLayout463.xml"/><Relationship Id="rId14" Type="http://schemas.openxmlformats.org/officeDocument/2006/relationships/slideLayout" Target="../slideLayouts/slideLayout468.xml"/><Relationship Id="rId22" Type="http://schemas.openxmlformats.org/officeDocument/2006/relationships/slideLayout" Target="../slideLayouts/slideLayout476.xml"/><Relationship Id="rId27" Type="http://schemas.openxmlformats.org/officeDocument/2006/relationships/slideLayout" Target="../slideLayouts/slideLayout48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oleObject" Target="../embeddings/oleObject32.bin"/><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tags" Target="../tags/tag33.xml"/><Relationship Id="rId2" Type="http://schemas.openxmlformats.org/officeDocument/2006/relationships/slideLayout" Target="../slideLayouts/slideLayout484.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vmlDrawing" Target="../drawings/vmlDrawing32.vml"/><Relationship Id="rId5" Type="http://schemas.openxmlformats.org/officeDocument/2006/relationships/slideLayout" Target="../slideLayouts/slideLayout487.xml"/><Relationship Id="rId10" Type="http://schemas.openxmlformats.org/officeDocument/2006/relationships/theme" Target="../theme/theme34.xml"/><Relationship Id="rId4" Type="http://schemas.openxmlformats.org/officeDocument/2006/relationships/slideLayout" Target="../slideLayouts/slideLayout486.xml"/><Relationship Id="rId9" Type="http://schemas.openxmlformats.org/officeDocument/2006/relationships/slideLayout" Target="../slideLayouts/slideLayout491.xml"/><Relationship Id="rId14" Type="http://schemas.openxmlformats.org/officeDocument/2006/relationships/image" Target="../media/image20.emf"/></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99.xml"/><Relationship Id="rId13" Type="http://schemas.openxmlformats.org/officeDocument/2006/relationships/slideLayout" Target="../slideLayouts/slideLayout504.xml"/><Relationship Id="rId18" Type="http://schemas.openxmlformats.org/officeDocument/2006/relationships/slideLayout" Target="../slideLayouts/slideLayout509.xml"/><Relationship Id="rId26" Type="http://schemas.openxmlformats.org/officeDocument/2006/relationships/theme" Target="../theme/theme35.xml"/><Relationship Id="rId3" Type="http://schemas.openxmlformats.org/officeDocument/2006/relationships/slideLayout" Target="../slideLayouts/slideLayout494.xml"/><Relationship Id="rId21" Type="http://schemas.openxmlformats.org/officeDocument/2006/relationships/slideLayout" Target="../slideLayouts/slideLayout512.xml"/><Relationship Id="rId7" Type="http://schemas.openxmlformats.org/officeDocument/2006/relationships/slideLayout" Target="../slideLayouts/slideLayout498.xml"/><Relationship Id="rId12" Type="http://schemas.openxmlformats.org/officeDocument/2006/relationships/slideLayout" Target="../slideLayouts/slideLayout503.xml"/><Relationship Id="rId17" Type="http://schemas.openxmlformats.org/officeDocument/2006/relationships/slideLayout" Target="../slideLayouts/slideLayout508.xml"/><Relationship Id="rId25" Type="http://schemas.openxmlformats.org/officeDocument/2006/relationships/slideLayout" Target="../slideLayouts/slideLayout516.xml"/><Relationship Id="rId2" Type="http://schemas.openxmlformats.org/officeDocument/2006/relationships/slideLayout" Target="../slideLayouts/slideLayout493.xml"/><Relationship Id="rId16" Type="http://schemas.openxmlformats.org/officeDocument/2006/relationships/slideLayout" Target="../slideLayouts/slideLayout507.xml"/><Relationship Id="rId20" Type="http://schemas.openxmlformats.org/officeDocument/2006/relationships/slideLayout" Target="../slideLayouts/slideLayout511.xml"/><Relationship Id="rId29" Type="http://schemas.openxmlformats.org/officeDocument/2006/relationships/oleObject" Target="../embeddings/oleObject35.bin"/><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24" Type="http://schemas.openxmlformats.org/officeDocument/2006/relationships/slideLayout" Target="../slideLayouts/slideLayout515.xml"/><Relationship Id="rId5" Type="http://schemas.openxmlformats.org/officeDocument/2006/relationships/slideLayout" Target="../slideLayouts/slideLayout496.xml"/><Relationship Id="rId15" Type="http://schemas.openxmlformats.org/officeDocument/2006/relationships/slideLayout" Target="../slideLayouts/slideLayout506.xml"/><Relationship Id="rId23" Type="http://schemas.openxmlformats.org/officeDocument/2006/relationships/slideLayout" Target="../slideLayouts/slideLayout514.xml"/><Relationship Id="rId28" Type="http://schemas.openxmlformats.org/officeDocument/2006/relationships/tags" Target="../tags/tag36.xml"/><Relationship Id="rId10" Type="http://schemas.openxmlformats.org/officeDocument/2006/relationships/slideLayout" Target="../slideLayouts/slideLayout501.xml"/><Relationship Id="rId19" Type="http://schemas.openxmlformats.org/officeDocument/2006/relationships/slideLayout" Target="../slideLayouts/slideLayout510.xml"/><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slideLayout" Target="../slideLayouts/slideLayout505.xml"/><Relationship Id="rId22" Type="http://schemas.openxmlformats.org/officeDocument/2006/relationships/slideLayout" Target="../slideLayouts/slideLayout513.xml"/><Relationship Id="rId27" Type="http://schemas.openxmlformats.org/officeDocument/2006/relationships/vmlDrawing" Target="../drawings/vmlDrawing35.vml"/><Relationship Id="rId30" Type="http://schemas.openxmlformats.org/officeDocument/2006/relationships/image" Target="../media/image1.emf"/></Relationships>
</file>

<file path=ppt/slideMasters/_rels/slideMaster3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519.xml"/><Relationship Id="rId7" Type="http://schemas.openxmlformats.org/officeDocument/2006/relationships/oleObject" Target="../embeddings/oleObject38.bin"/><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tags" Target="../tags/tag39.xml"/><Relationship Id="rId5" Type="http://schemas.openxmlformats.org/officeDocument/2006/relationships/vmlDrawing" Target="../drawings/vmlDrawing38.vml"/><Relationship Id="rId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27.xml"/><Relationship Id="rId13" Type="http://schemas.openxmlformats.org/officeDocument/2006/relationships/vmlDrawing" Target="../drawings/vmlDrawing39.vml"/><Relationship Id="rId3" Type="http://schemas.openxmlformats.org/officeDocument/2006/relationships/slideLayout" Target="../slideLayouts/slideLayout522.xml"/><Relationship Id="rId7" Type="http://schemas.openxmlformats.org/officeDocument/2006/relationships/slideLayout" Target="../slideLayouts/slideLayout526.xml"/><Relationship Id="rId12" Type="http://schemas.openxmlformats.org/officeDocument/2006/relationships/theme" Target="../theme/theme37.xml"/><Relationship Id="rId2" Type="http://schemas.openxmlformats.org/officeDocument/2006/relationships/slideLayout" Target="../slideLayouts/slideLayout521.xml"/><Relationship Id="rId16" Type="http://schemas.openxmlformats.org/officeDocument/2006/relationships/image" Target="../media/image20.emf"/><Relationship Id="rId1" Type="http://schemas.openxmlformats.org/officeDocument/2006/relationships/slideLayout" Target="../slideLayouts/slideLayout520.xml"/><Relationship Id="rId6" Type="http://schemas.openxmlformats.org/officeDocument/2006/relationships/slideLayout" Target="../slideLayouts/slideLayout525.xml"/><Relationship Id="rId11" Type="http://schemas.openxmlformats.org/officeDocument/2006/relationships/slideLayout" Target="../slideLayouts/slideLayout530.xml"/><Relationship Id="rId5" Type="http://schemas.openxmlformats.org/officeDocument/2006/relationships/slideLayout" Target="../slideLayouts/slideLayout524.xml"/><Relationship Id="rId15" Type="http://schemas.openxmlformats.org/officeDocument/2006/relationships/oleObject" Target="../embeddings/oleObject39.bin"/><Relationship Id="rId10" Type="http://schemas.openxmlformats.org/officeDocument/2006/relationships/slideLayout" Target="../slideLayouts/slideLayout529.xml"/><Relationship Id="rId4" Type="http://schemas.openxmlformats.org/officeDocument/2006/relationships/slideLayout" Target="../slideLayouts/slideLayout523.xml"/><Relationship Id="rId9" Type="http://schemas.openxmlformats.org/officeDocument/2006/relationships/slideLayout" Target="../slideLayouts/slideLayout528.xml"/><Relationship Id="rId14" Type="http://schemas.openxmlformats.org/officeDocument/2006/relationships/tags" Target="../tags/tag40.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38.xml"/><Relationship Id="rId13" Type="http://schemas.openxmlformats.org/officeDocument/2006/relationships/image" Target="../media/image20.emf"/><Relationship Id="rId3" Type="http://schemas.openxmlformats.org/officeDocument/2006/relationships/slideLayout" Target="../slideLayouts/slideLayout533.xml"/><Relationship Id="rId7" Type="http://schemas.openxmlformats.org/officeDocument/2006/relationships/slideLayout" Target="../slideLayouts/slideLayout537.xml"/><Relationship Id="rId12" Type="http://schemas.openxmlformats.org/officeDocument/2006/relationships/oleObject" Target="../embeddings/oleObject46.bin"/><Relationship Id="rId2" Type="http://schemas.openxmlformats.org/officeDocument/2006/relationships/slideLayout" Target="../slideLayouts/slideLayout532.xm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tags" Target="../tags/tag47.xml"/><Relationship Id="rId5" Type="http://schemas.openxmlformats.org/officeDocument/2006/relationships/slideLayout" Target="../slideLayouts/slideLayout535.xml"/><Relationship Id="rId10" Type="http://schemas.openxmlformats.org/officeDocument/2006/relationships/vmlDrawing" Target="../drawings/vmlDrawing46.vml"/><Relationship Id="rId4" Type="http://schemas.openxmlformats.org/officeDocument/2006/relationships/slideLayout" Target="../slideLayouts/slideLayout534.xml"/><Relationship Id="rId9"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46.xml"/><Relationship Id="rId13" Type="http://schemas.openxmlformats.org/officeDocument/2006/relationships/slideLayout" Target="../slideLayouts/slideLayout551.xml"/><Relationship Id="rId18" Type="http://schemas.openxmlformats.org/officeDocument/2006/relationships/slideLayout" Target="../slideLayouts/slideLayout556.xml"/><Relationship Id="rId3" Type="http://schemas.openxmlformats.org/officeDocument/2006/relationships/slideLayout" Target="../slideLayouts/slideLayout541.xml"/><Relationship Id="rId21" Type="http://schemas.openxmlformats.org/officeDocument/2006/relationships/slideLayout" Target="../slideLayouts/slideLayout559.xml"/><Relationship Id="rId7" Type="http://schemas.openxmlformats.org/officeDocument/2006/relationships/slideLayout" Target="../slideLayouts/slideLayout545.xml"/><Relationship Id="rId12" Type="http://schemas.openxmlformats.org/officeDocument/2006/relationships/slideLayout" Target="../slideLayouts/slideLayout550.xml"/><Relationship Id="rId17" Type="http://schemas.openxmlformats.org/officeDocument/2006/relationships/slideLayout" Target="../slideLayouts/slideLayout555.xml"/><Relationship Id="rId2" Type="http://schemas.openxmlformats.org/officeDocument/2006/relationships/slideLayout" Target="../slideLayouts/slideLayout540.xml"/><Relationship Id="rId16" Type="http://schemas.openxmlformats.org/officeDocument/2006/relationships/slideLayout" Target="../slideLayouts/slideLayout554.xml"/><Relationship Id="rId20" Type="http://schemas.openxmlformats.org/officeDocument/2006/relationships/slideLayout" Target="../slideLayouts/slideLayout558.xml"/><Relationship Id="rId1" Type="http://schemas.openxmlformats.org/officeDocument/2006/relationships/slideLayout" Target="../slideLayouts/slideLayout539.xml"/><Relationship Id="rId6" Type="http://schemas.openxmlformats.org/officeDocument/2006/relationships/slideLayout" Target="../slideLayouts/slideLayout544.xml"/><Relationship Id="rId11" Type="http://schemas.openxmlformats.org/officeDocument/2006/relationships/slideLayout" Target="../slideLayouts/slideLayout549.xml"/><Relationship Id="rId5" Type="http://schemas.openxmlformats.org/officeDocument/2006/relationships/slideLayout" Target="../slideLayouts/slideLayout543.xml"/><Relationship Id="rId15" Type="http://schemas.openxmlformats.org/officeDocument/2006/relationships/slideLayout" Target="../slideLayouts/slideLayout553.xml"/><Relationship Id="rId10" Type="http://schemas.openxmlformats.org/officeDocument/2006/relationships/slideLayout" Target="../slideLayouts/slideLayout548.xml"/><Relationship Id="rId19" Type="http://schemas.openxmlformats.org/officeDocument/2006/relationships/slideLayout" Target="../slideLayouts/slideLayout557.xml"/><Relationship Id="rId4" Type="http://schemas.openxmlformats.org/officeDocument/2006/relationships/slideLayout" Target="../slideLayouts/slideLayout542.xml"/><Relationship Id="rId9" Type="http://schemas.openxmlformats.org/officeDocument/2006/relationships/slideLayout" Target="../slideLayouts/slideLayout547.xml"/><Relationship Id="rId14" Type="http://schemas.openxmlformats.org/officeDocument/2006/relationships/slideLayout" Target="../slideLayouts/slideLayout552.xml"/><Relationship Id="rId22"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67.xml"/><Relationship Id="rId13" Type="http://schemas.openxmlformats.org/officeDocument/2006/relationships/slideLayout" Target="../slideLayouts/slideLayout572.xml"/><Relationship Id="rId18" Type="http://schemas.openxmlformats.org/officeDocument/2006/relationships/slideLayout" Target="../slideLayouts/slideLayout577.xml"/><Relationship Id="rId3" Type="http://schemas.openxmlformats.org/officeDocument/2006/relationships/slideLayout" Target="../slideLayouts/slideLayout562.xml"/><Relationship Id="rId21" Type="http://schemas.openxmlformats.org/officeDocument/2006/relationships/slideLayout" Target="../slideLayouts/slideLayout580.xml"/><Relationship Id="rId7" Type="http://schemas.openxmlformats.org/officeDocument/2006/relationships/slideLayout" Target="../slideLayouts/slideLayout566.xml"/><Relationship Id="rId12" Type="http://schemas.openxmlformats.org/officeDocument/2006/relationships/slideLayout" Target="../slideLayouts/slideLayout571.xml"/><Relationship Id="rId17" Type="http://schemas.openxmlformats.org/officeDocument/2006/relationships/slideLayout" Target="../slideLayouts/slideLayout576.xml"/><Relationship Id="rId2" Type="http://schemas.openxmlformats.org/officeDocument/2006/relationships/slideLayout" Target="../slideLayouts/slideLayout561.xml"/><Relationship Id="rId16" Type="http://schemas.openxmlformats.org/officeDocument/2006/relationships/slideLayout" Target="../slideLayouts/slideLayout575.xml"/><Relationship Id="rId20" Type="http://schemas.openxmlformats.org/officeDocument/2006/relationships/slideLayout" Target="../slideLayouts/slideLayout579.xml"/><Relationship Id="rId1" Type="http://schemas.openxmlformats.org/officeDocument/2006/relationships/slideLayout" Target="../slideLayouts/slideLayout560.xml"/><Relationship Id="rId6" Type="http://schemas.openxmlformats.org/officeDocument/2006/relationships/slideLayout" Target="../slideLayouts/slideLayout565.xml"/><Relationship Id="rId11" Type="http://schemas.openxmlformats.org/officeDocument/2006/relationships/slideLayout" Target="../slideLayouts/slideLayout570.xml"/><Relationship Id="rId5" Type="http://schemas.openxmlformats.org/officeDocument/2006/relationships/slideLayout" Target="../slideLayouts/slideLayout564.xml"/><Relationship Id="rId15" Type="http://schemas.openxmlformats.org/officeDocument/2006/relationships/slideLayout" Target="../slideLayouts/slideLayout574.xml"/><Relationship Id="rId10" Type="http://schemas.openxmlformats.org/officeDocument/2006/relationships/slideLayout" Target="../slideLayouts/slideLayout569.xml"/><Relationship Id="rId19" Type="http://schemas.openxmlformats.org/officeDocument/2006/relationships/slideLayout" Target="../slideLayouts/slideLayout578.xml"/><Relationship Id="rId4" Type="http://schemas.openxmlformats.org/officeDocument/2006/relationships/slideLayout" Target="../slideLayouts/slideLayout563.xml"/><Relationship Id="rId9" Type="http://schemas.openxmlformats.org/officeDocument/2006/relationships/slideLayout" Target="../slideLayouts/slideLayout568.xml"/><Relationship Id="rId14" Type="http://schemas.openxmlformats.org/officeDocument/2006/relationships/slideLayout" Target="../slideLayouts/slideLayout573.xml"/><Relationship Id="rId22"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vmlDrawing" Target="../drawings/vmlDrawing57.vml"/><Relationship Id="rId3" Type="http://schemas.openxmlformats.org/officeDocument/2006/relationships/slideLayout" Target="../slideLayouts/slideLayout583.xml"/><Relationship Id="rId7" Type="http://schemas.openxmlformats.org/officeDocument/2006/relationships/theme" Target="../theme/theme41.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image" Target="../media/image20.emf"/><Relationship Id="rId5" Type="http://schemas.openxmlformats.org/officeDocument/2006/relationships/slideLayout" Target="../slideLayouts/slideLayout585.xml"/><Relationship Id="rId10" Type="http://schemas.openxmlformats.org/officeDocument/2006/relationships/oleObject" Target="../embeddings/oleObject57.bin"/><Relationship Id="rId4" Type="http://schemas.openxmlformats.org/officeDocument/2006/relationships/slideLayout" Target="../slideLayouts/slideLayout584.xml"/><Relationship Id="rId9" Type="http://schemas.openxmlformats.org/officeDocument/2006/relationships/tags" Target="../tags/tag58.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94.xml"/><Relationship Id="rId13" Type="http://schemas.openxmlformats.org/officeDocument/2006/relationships/image" Target="../media/image20.emf"/><Relationship Id="rId3" Type="http://schemas.openxmlformats.org/officeDocument/2006/relationships/slideLayout" Target="../slideLayouts/slideLayout589.xml"/><Relationship Id="rId7" Type="http://schemas.openxmlformats.org/officeDocument/2006/relationships/slideLayout" Target="../slideLayouts/slideLayout593.xml"/><Relationship Id="rId12" Type="http://schemas.openxmlformats.org/officeDocument/2006/relationships/oleObject" Target="../embeddings/oleObject60.bin"/><Relationship Id="rId2" Type="http://schemas.openxmlformats.org/officeDocument/2006/relationships/slideLayout" Target="../slideLayouts/slideLayout588.xml"/><Relationship Id="rId1" Type="http://schemas.openxmlformats.org/officeDocument/2006/relationships/slideLayout" Target="../slideLayouts/slideLayout587.xml"/><Relationship Id="rId6" Type="http://schemas.openxmlformats.org/officeDocument/2006/relationships/slideLayout" Target="../slideLayouts/slideLayout592.xml"/><Relationship Id="rId11" Type="http://schemas.openxmlformats.org/officeDocument/2006/relationships/tags" Target="../tags/tag61.xml"/><Relationship Id="rId5" Type="http://schemas.openxmlformats.org/officeDocument/2006/relationships/slideLayout" Target="../slideLayouts/slideLayout591.xml"/><Relationship Id="rId10" Type="http://schemas.openxmlformats.org/officeDocument/2006/relationships/vmlDrawing" Target="../drawings/vmlDrawing60.vml"/><Relationship Id="rId4" Type="http://schemas.openxmlformats.org/officeDocument/2006/relationships/slideLayout" Target="../slideLayouts/slideLayout590.xml"/><Relationship Id="rId9" Type="http://schemas.openxmlformats.org/officeDocument/2006/relationships/theme" Target="../theme/theme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0"/>
            </p:custDataLst>
            <p:extLst>
              <p:ext uri="{D42A27DB-BD31-4B8C-83A1-F6EECF244321}">
                <p14:modId xmlns:p14="http://schemas.microsoft.com/office/powerpoint/2010/main" val="20960273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0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cs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cs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cs typeface="Arial" charset="0"/>
              </a:rPr>
              <a:pPr/>
              <a:t>‹#›</a:t>
            </a:fld>
            <a:endParaRPr lang="ru-RU">
              <a:solidFill>
                <a:srgbClr val="000000">
                  <a:tint val="75000"/>
                </a:srgbClr>
              </a:solidFill>
              <a:cs typeface="Arial" charset="0"/>
            </a:endParaRPr>
          </a:p>
        </p:txBody>
      </p:sp>
    </p:spTree>
    <p:extLst>
      <p:ext uri="{BB962C8B-B14F-4D97-AF65-F5344CB8AC3E}">
        <p14:creationId xmlns:p14="http://schemas.microsoft.com/office/powerpoint/2010/main" val="315602288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04342302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ED8FA-70B4-406C-BAA6-3D341F1BE7B3}"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04342302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a typeface="ＭＳ Ｐゴシック" charset="0"/>
              <a:cs typeface="Arial" charset="0"/>
            </a:endParaRPr>
          </a:p>
        </p:txBody>
      </p:sp>
      <p:sp>
        <p:nvSpPr>
          <p:cNvPr id="5" name="Нижний колонтитул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a typeface="ＭＳ Ｐゴシック" charset="0"/>
              <a:cs typeface="Arial" charset="0"/>
            </a:endParaRPr>
          </a:p>
        </p:txBody>
      </p:sp>
      <p:sp>
        <p:nvSpPr>
          <p:cNvPr id="6" name="Номер слайда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ea typeface="ＭＳ Ｐゴシック" charset="0"/>
                <a:cs typeface="Arial" charset="0"/>
              </a:rPr>
              <a:pPr/>
              <a:t>‹#›</a:t>
            </a:fld>
            <a:endParaRPr lang="ru-RU">
              <a:solidFill>
                <a:srgbClr val="000000">
                  <a:tint val="75000"/>
                </a:srgbClr>
              </a:solidFill>
              <a:ea typeface="ＭＳ Ｐゴシック" charset="0"/>
              <a:cs typeface="Arial" charset="0"/>
            </a:endParaRPr>
          </a:p>
        </p:txBody>
      </p:sp>
    </p:spTree>
    <p:extLst>
      <p:ext uri="{BB962C8B-B14F-4D97-AF65-F5344CB8AC3E}">
        <p14:creationId xmlns:p14="http://schemas.microsoft.com/office/powerpoint/2010/main" val="137058527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cs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cs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cs typeface="Arial" charset="0"/>
              </a:rPr>
              <a:pPr/>
              <a:t>‹#›</a:t>
            </a:fld>
            <a:endParaRPr lang="ru-RU">
              <a:solidFill>
                <a:srgbClr val="000000">
                  <a:tint val="75000"/>
                </a:srgbClr>
              </a:solidFill>
              <a:cs typeface="Arial" charset="0"/>
            </a:endParaRPr>
          </a:p>
        </p:txBody>
      </p:sp>
      <p:sp>
        <p:nvSpPr>
          <p:cNvPr id="7" name="Подзаголовок 2"/>
          <p:cNvSpPr txBox="1">
            <a:spLocks/>
          </p:cNvSpPr>
          <p:nvPr userDrawn="1"/>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lnSpc>
                <a:spcPct val="150000"/>
              </a:lnSpc>
              <a:spcBef>
                <a:spcPct val="0"/>
              </a:spcBef>
              <a:spcAft>
                <a:spcPct val="0"/>
              </a:spcAft>
              <a:buFont typeface="Arial" charset="0"/>
              <a:buNone/>
              <a:defRPr/>
            </a:pPr>
            <a:endParaRPr lang="en-US" sz="1000" b="1" dirty="0" smtClean="0">
              <a:solidFill>
                <a:prstClr val="white">
                  <a:lumMod val="50000"/>
                </a:prst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4499137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25"/>
            </p:custDataLst>
            <p:extLst>
              <p:ext uri="{D42A27DB-BD31-4B8C-83A1-F6EECF244321}">
                <p14:modId xmlns:p14="http://schemas.microsoft.com/office/powerpoint/2010/main" val="3429854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03" name="think-cell Slide" r:id="rId26" imgW="216" imgH="216" progId="TCLayout.ActiveDocument.1">
                  <p:embed/>
                </p:oleObj>
              </mc:Choice>
              <mc:Fallback>
                <p:oleObj name="think-cell Slide" r:id="rId26" imgW="216" imgH="216"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2361601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4023"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95938719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89291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7" r:id="rId10"/>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5"/>
            </p:custDataLst>
            <p:extLst>
              <p:ext uri="{D42A27DB-BD31-4B8C-83A1-F6EECF244321}">
                <p14:modId xmlns:p14="http://schemas.microsoft.com/office/powerpoint/2010/main" val="203350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6" name="think-cell Slide" r:id="rId16" imgW="360" imgH="360" progId="TCLayout.ActiveDocument.1">
                  <p:embed/>
                </p:oleObj>
              </mc:Choice>
              <mc:Fallback>
                <p:oleObj name="think-cell Slide" r:id="rId16" imgW="360" imgH="36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751949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9"/>
            </p:custDataLst>
            <p:extLst>
              <p:ext uri="{D42A27DB-BD31-4B8C-83A1-F6EECF244321}">
                <p14:modId xmlns:p14="http://schemas.microsoft.com/office/powerpoint/2010/main" val="2439966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94366459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1" r:id="rId5"/>
    <p:sldLayoutId id="214748403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2335067536"/>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4" r:id="rId22"/>
    <p:sldLayoutId id="2147484065" r:id="rId23"/>
    <p:sldLayoutId id="2147484066" r:id="rId2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10"/>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786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55D07-2D92-414F-A42D-AA53D2D4FC92}"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315899198"/>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8" r:id="rId6"/>
    <p:sldLayoutId id="2147484089"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69753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2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38" name="think-cell Slide" r:id="rId26" imgW="216" imgH="216" progId="TCLayout.ActiveDocument.1">
                  <p:embed/>
                </p:oleObj>
              </mc:Choice>
              <mc:Fallback>
                <p:oleObj name="think-cell Slide" r:id="rId26" imgW="216" imgH="216"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483903024"/>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8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20225311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11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565116971"/>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130244289"/>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 id="2147484158" r:id="rId19"/>
    <p:sldLayoutId id="2147484159" r:id="rId20"/>
    <p:sldLayoutId id="2147484160" r:id="rId21"/>
    <p:sldLayoutId id="2147484161" r:id="rId22"/>
    <p:sldLayoutId id="2147484162" r:id="rId23"/>
    <p:sldLayoutId id="2147484163" r:id="rId24"/>
    <p:sldLayoutId id="2147484164" r:id="rId25"/>
    <p:sldLayoutId id="2147484165" r:id="rId26"/>
    <p:sldLayoutId id="2147484166" r:id="rId27"/>
    <p:sldLayoutId id="2147484167" r:id="rId2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2"/>
            </p:custDataLst>
            <p:extLst>
              <p:ext uri="{D42A27DB-BD31-4B8C-83A1-F6EECF244321}">
                <p14:modId xmlns:p14="http://schemas.microsoft.com/office/powerpoint/2010/main" val="37471352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26"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971556342"/>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4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ru-RU">
              <a:solidFill>
                <a:srgbClr val="000000">
                  <a:tint val="75000"/>
                </a:srgbClr>
              </a:solidFill>
            </a:endParaRPr>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F84216E-DF9B-440D-87FE-D1027DC01F67}" type="slidenum">
              <a:rPr lang="ru-RU" smtClean="0">
                <a:solidFill>
                  <a:srgbClr val="000000">
                    <a:tint val="75000"/>
                  </a:srgbClr>
                </a:solidFill>
              </a:rPr>
              <a:pPr defTabSz="457200"/>
              <a:t>‹#›</a:t>
            </a:fld>
            <a:endParaRPr lang="ru-RU" dirty="0">
              <a:solidFill>
                <a:srgbClr val="000000">
                  <a:tint val="75000"/>
                </a:srgbClr>
              </a:solidFill>
            </a:endParaRPr>
          </a:p>
        </p:txBody>
      </p:sp>
    </p:spTree>
    <p:extLst>
      <p:ext uri="{BB962C8B-B14F-4D97-AF65-F5344CB8AC3E}">
        <p14:creationId xmlns:p14="http://schemas.microsoft.com/office/powerpoint/2010/main" val="3163975507"/>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Нижний колонтитул 4"/>
          <p:cNvSpPr>
            <a:spLocks noGrp="1"/>
          </p:cNvSpPr>
          <p:nvPr>
            <p:ph type="ftr" sz="quarter" idx="3"/>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89"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507288"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507288"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cs typeface="Arial" panose="020B0604020202020204"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cs typeface="Arial" panose="020B0604020202020204" pitchFamily="34" charset="0"/>
            </a:endParaRPr>
          </a:p>
        </p:txBody>
      </p:sp>
      <p:sp>
        <p:nvSpPr>
          <p:cNvPr id="6" name="Номер слайда 5"/>
          <p:cNvSpPr>
            <a:spLocks noGrp="1"/>
          </p:cNvSpPr>
          <p:nvPr>
            <p:ph type="sldNum" sz="quarter" idx="4"/>
          </p:nvPr>
        </p:nvSpPr>
        <p:spPr>
          <a:xfrm>
            <a:off x="8532440" y="6356350"/>
            <a:ext cx="4320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cs typeface="Arial" panose="020B0604020202020204" pitchFamily="34" charset="0"/>
              </a:rPr>
              <a:pPr/>
              <a:t>‹#›</a:t>
            </a:fld>
            <a:endParaRPr lang="ru-RU">
              <a:solidFill>
                <a:srgbClr val="000000">
                  <a:tint val="75000"/>
                </a:srgbClr>
              </a:solidFill>
              <a:cs typeface="Arial" panose="020B0604020202020204" pitchFamily="34" charset="0"/>
            </a:endParaRPr>
          </a:p>
        </p:txBody>
      </p:sp>
    </p:spTree>
    <p:extLst>
      <p:ext uri="{BB962C8B-B14F-4D97-AF65-F5344CB8AC3E}">
        <p14:creationId xmlns:p14="http://schemas.microsoft.com/office/powerpoint/2010/main" val="4226917461"/>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5" r:id="rId7"/>
    <p:sldLayoutId id="2147484196" r:id="rId8"/>
    <p:sldLayoutId id="2147484197" r:id="rId9"/>
    <p:sldLayoutId id="214748419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8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ru-RU">
              <a:solidFill>
                <a:srgbClr val="000000">
                  <a:tint val="75000"/>
                </a:srgbClr>
              </a:solidFill>
            </a:endParaRPr>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F84216E-DF9B-440D-87FE-D1027DC01F67}" type="slidenum">
              <a:rPr lang="ru-RU" smtClean="0">
                <a:solidFill>
                  <a:srgbClr val="000000">
                    <a:tint val="75000"/>
                  </a:srgbClr>
                </a:solidFill>
              </a:rPr>
              <a:pPr defTabSz="457200"/>
              <a:t>‹#›</a:t>
            </a:fld>
            <a:endParaRPr lang="ru-RU" dirty="0">
              <a:solidFill>
                <a:srgbClr val="000000">
                  <a:tint val="75000"/>
                </a:srgbClr>
              </a:solidFill>
            </a:endParaRPr>
          </a:p>
        </p:txBody>
      </p:sp>
    </p:spTree>
    <p:extLst>
      <p:ext uri="{BB962C8B-B14F-4D97-AF65-F5344CB8AC3E}">
        <p14:creationId xmlns:p14="http://schemas.microsoft.com/office/powerpoint/2010/main" val="2572482780"/>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5" r:id="rId5"/>
    <p:sldLayoutId id="2147484206"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826"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121975955"/>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70247620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 id="2147484242" r:id="rId24"/>
    <p:sldLayoutId id="2147484243" r:id="rId25"/>
    <p:sldLayoutId id="2147484244" r:id="rId26"/>
    <p:sldLayoutId id="2147484245" r:id="rId27"/>
    <p:sldLayoutId id="2147484246" r:id="rId2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70"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507288"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507288"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8532440" y="6356350"/>
            <a:ext cx="4320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760497195"/>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2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65"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11F5F-7BDE-4839-B9DD-F06B327AFFDC}"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67041616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 id="2147484275" r:id="rId18"/>
    <p:sldLayoutId id="2147484276" r:id="rId19"/>
    <p:sldLayoutId id="2147484277" r:id="rId20"/>
    <p:sldLayoutId id="2147484278" r:id="rId21"/>
    <p:sldLayoutId id="2147484279" r:id="rId22"/>
    <p:sldLayoutId id="2147484280" r:id="rId23"/>
    <p:sldLayoutId id="2147484281" r:id="rId24"/>
    <p:sldLayoutId id="2147484282" r:id="rId2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6"/>
            </p:custDataLst>
            <p:extLst/>
          </p:nvPr>
        </p:nvGraphicFramePr>
        <p:xfrm>
          <a:off x="1590" y="2118"/>
          <a:ext cx="1587" cy="2116"/>
        </p:xfrm>
        <a:graphic>
          <a:graphicData uri="http://schemas.openxmlformats.org/presentationml/2006/ole">
            <mc:AlternateContent xmlns:mc="http://schemas.openxmlformats.org/markup-compatibility/2006">
              <mc:Choice xmlns:v="urn:schemas-microsoft-com:vml" Requires="v">
                <p:oleObj spid="_x0000_s87135"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0" y="2118"/>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p:nvPr>
        </p:nvSpPr>
        <p:spPr>
          <a:xfrm>
            <a:off x="457200" y="274637"/>
            <a:ext cx="8229600" cy="1143000"/>
          </a:xfrm>
          <a:prstGeom prst="rect">
            <a:avLst/>
          </a:prstGeom>
        </p:spPr>
        <p:txBody>
          <a:bodyPr vert="horz" lIns="103163" tIns="51581" rIns="103163" bIns="5158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103163" tIns="51581" rIns="103163" bIns="5158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3"/>
            <a:ext cx="2133600" cy="365125"/>
          </a:xfrm>
          <a:prstGeom prst="rect">
            <a:avLst/>
          </a:prstGeom>
        </p:spPr>
        <p:txBody>
          <a:bodyPr vert="horz" lIns="103163" tIns="51581" rIns="103163" bIns="51581" rtlCol="0" anchor="ctr"/>
          <a:lstStyle>
            <a:lvl1pPr algn="l">
              <a:defRPr sz="1292">
                <a:solidFill>
                  <a:schemeClr val="tx1">
                    <a:tint val="75000"/>
                  </a:schemeClr>
                </a:solidFill>
              </a:defRPr>
            </a:lvl1pPr>
          </a:lstStyle>
          <a:p>
            <a:pPr defTabSz="952294"/>
            <a:fld id="{85565970-85C8-4B65-A061-2F07D449E467}" type="datetime1">
              <a:rPr lang="ru-RU" smtClean="0">
                <a:solidFill>
                  <a:srgbClr val="000000">
                    <a:tint val="75000"/>
                  </a:srgbClr>
                </a:solidFill>
              </a:rPr>
              <a:pPr defTabSz="952294"/>
              <a:t>07.09.2018</a:t>
            </a:fld>
            <a:endParaRPr lang="ru-RU" dirty="0">
              <a:solidFill>
                <a:srgbClr val="000000">
                  <a:tint val="75000"/>
                </a:srgbClr>
              </a:solidFill>
            </a:endParaRPr>
          </a:p>
        </p:txBody>
      </p:sp>
      <p:sp>
        <p:nvSpPr>
          <p:cNvPr id="5" name="Нижний колонтитул 4"/>
          <p:cNvSpPr>
            <a:spLocks noGrp="1"/>
          </p:cNvSpPr>
          <p:nvPr>
            <p:ph type="ftr" sz="quarter" idx="3"/>
          </p:nvPr>
        </p:nvSpPr>
        <p:spPr>
          <a:xfrm>
            <a:off x="3124200" y="6356353"/>
            <a:ext cx="2895600" cy="365125"/>
          </a:xfrm>
          <a:prstGeom prst="rect">
            <a:avLst/>
          </a:prstGeom>
        </p:spPr>
        <p:txBody>
          <a:bodyPr vert="horz" lIns="103163" tIns="51581" rIns="103163" bIns="51581" rtlCol="0" anchor="ctr"/>
          <a:lstStyle>
            <a:lvl1pPr algn="ctr">
              <a:defRPr sz="1292">
                <a:solidFill>
                  <a:schemeClr val="tx1">
                    <a:tint val="75000"/>
                  </a:schemeClr>
                </a:solidFill>
              </a:defRPr>
            </a:lvl1pPr>
          </a:lstStyle>
          <a:p>
            <a:pPr defTabSz="952294"/>
            <a:endParaRPr lang="ru-RU" dirty="0">
              <a:solidFill>
                <a:srgbClr val="000000">
                  <a:tint val="75000"/>
                </a:srgbClr>
              </a:solidFill>
            </a:endParaRPr>
          </a:p>
        </p:txBody>
      </p:sp>
      <p:sp>
        <p:nvSpPr>
          <p:cNvPr id="6" name="Номер слайда 5"/>
          <p:cNvSpPr>
            <a:spLocks noGrp="1"/>
          </p:cNvSpPr>
          <p:nvPr>
            <p:ph type="sldNum" sz="quarter" idx="4"/>
          </p:nvPr>
        </p:nvSpPr>
        <p:spPr>
          <a:xfrm>
            <a:off x="6553200" y="6356353"/>
            <a:ext cx="2133600" cy="365125"/>
          </a:xfrm>
          <a:prstGeom prst="rect">
            <a:avLst/>
          </a:prstGeom>
        </p:spPr>
        <p:txBody>
          <a:bodyPr vert="horz" lIns="103163" tIns="51581" rIns="103163" bIns="51581" rtlCol="0" anchor="ctr"/>
          <a:lstStyle>
            <a:lvl1pPr algn="r">
              <a:defRPr sz="1292">
                <a:solidFill>
                  <a:schemeClr val="tx1">
                    <a:tint val="75000"/>
                  </a:schemeClr>
                </a:solidFill>
              </a:defRPr>
            </a:lvl1pPr>
          </a:lstStyle>
          <a:p>
            <a:pPr defTabSz="952294"/>
            <a:fld id="{E4E01335-259E-40F9-B4E1-7E4FDCDF6836}" type="slidenum">
              <a:rPr lang="ru-RU" smtClean="0">
                <a:solidFill>
                  <a:srgbClr val="000000">
                    <a:tint val="75000"/>
                  </a:srgbClr>
                </a:solidFill>
              </a:rPr>
              <a:pPr defTabSz="952294"/>
              <a:t>‹#›</a:t>
            </a:fld>
            <a:endParaRPr lang="ru-RU" dirty="0">
              <a:solidFill>
                <a:srgbClr val="000000">
                  <a:tint val="75000"/>
                </a:srgbClr>
              </a:solidFill>
            </a:endParaRPr>
          </a:p>
        </p:txBody>
      </p:sp>
    </p:spTree>
    <p:extLst>
      <p:ext uri="{BB962C8B-B14F-4D97-AF65-F5344CB8AC3E}">
        <p14:creationId xmlns:p14="http://schemas.microsoft.com/office/powerpoint/2010/main" val="1203317988"/>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Lst>
  <p:timing>
    <p:tnLst>
      <p:par>
        <p:cTn id="1" dur="indefinite" restart="never" nodeType="tmRoot"/>
      </p:par>
    </p:tnLst>
  </p:timing>
  <p:hf hdr="0" ftr="0" dt="0"/>
  <p:txStyles>
    <p:titleStyle>
      <a:lvl1pPr algn="ctr" defTabSz="952294" rtl="0" eaLnBrk="1" latinLnBrk="0" hangingPunct="1">
        <a:spcBef>
          <a:spcPct val="0"/>
        </a:spcBef>
        <a:buNone/>
        <a:defRPr sz="4616" kern="1200">
          <a:solidFill>
            <a:schemeClr val="tx1"/>
          </a:solidFill>
          <a:latin typeface="+mj-lt"/>
          <a:ea typeface="+mj-ea"/>
          <a:cs typeface="+mj-cs"/>
        </a:defRPr>
      </a:lvl1pPr>
    </p:titleStyle>
    <p:bodyStyle>
      <a:lvl1pPr marL="357110" indent="-357110" algn="l" defTabSz="952294" rtl="0" eaLnBrk="1" latinLnBrk="0" hangingPunct="1">
        <a:spcBef>
          <a:spcPct val="20000"/>
        </a:spcBef>
        <a:buFont typeface="Arial" pitchFamily="34" charset="0"/>
        <a:buChar char="•"/>
        <a:defRPr sz="3323" kern="1200">
          <a:solidFill>
            <a:schemeClr val="tx1"/>
          </a:solidFill>
          <a:latin typeface="+mn-lt"/>
          <a:ea typeface="+mn-ea"/>
          <a:cs typeface="+mn-cs"/>
        </a:defRPr>
      </a:lvl1pPr>
      <a:lvl2pPr marL="773739" indent="-297592" algn="l" defTabSz="952294" rtl="0" eaLnBrk="1" latinLnBrk="0" hangingPunct="1">
        <a:spcBef>
          <a:spcPct val="20000"/>
        </a:spcBef>
        <a:buFont typeface="Arial" pitchFamily="34" charset="0"/>
        <a:buChar char="–"/>
        <a:defRPr sz="2954" kern="1200">
          <a:solidFill>
            <a:schemeClr val="tx1"/>
          </a:solidFill>
          <a:latin typeface="+mn-lt"/>
          <a:ea typeface="+mn-ea"/>
          <a:cs typeface="+mn-cs"/>
        </a:defRPr>
      </a:lvl2pPr>
      <a:lvl3pPr marL="1190368" indent="-238074" algn="l" defTabSz="952294" rtl="0" eaLnBrk="1" latinLnBrk="0" hangingPunct="1">
        <a:spcBef>
          <a:spcPct val="20000"/>
        </a:spcBef>
        <a:buFont typeface="Arial" pitchFamily="34" charset="0"/>
        <a:buChar char="•"/>
        <a:defRPr sz="2492" kern="1200">
          <a:solidFill>
            <a:schemeClr val="tx1"/>
          </a:solidFill>
          <a:latin typeface="+mn-lt"/>
          <a:ea typeface="+mn-ea"/>
          <a:cs typeface="+mn-cs"/>
        </a:defRPr>
      </a:lvl3pPr>
      <a:lvl4pPr marL="1666515" indent="-238074" algn="l" defTabSz="952294" rtl="0" eaLnBrk="1" latinLnBrk="0" hangingPunct="1">
        <a:spcBef>
          <a:spcPct val="20000"/>
        </a:spcBef>
        <a:buFont typeface="Arial" pitchFamily="34" charset="0"/>
        <a:buChar char="–"/>
        <a:defRPr sz="2123" kern="1200">
          <a:solidFill>
            <a:schemeClr val="tx1"/>
          </a:solidFill>
          <a:latin typeface="+mn-lt"/>
          <a:ea typeface="+mn-ea"/>
          <a:cs typeface="+mn-cs"/>
        </a:defRPr>
      </a:lvl4pPr>
      <a:lvl5pPr marL="2142662" indent="-238074" algn="l" defTabSz="952294" rtl="0" eaLnBrk="1" latinLnBrk="0" hangingPunct="1">
        <a:spcBef>
          <a:spcPct val="20000"/>
        </a:spcBef>
        <a:buFont typeface="Arial" pitchFamily="34" charset="0"/>
        <a:buChar char="»"/>
        <a:defRPr sz="2123" kern="1200">
          <a:solidFill>
            <a:schemeClr val="tx1"/>
          </a:solidFill>
          <a:latin typeface="+mn-lt"/>
          <a:ea typeface="+mn-ea"/>
          <a:cs typeface="+mn-cs"/>
        </a:defRPr>
      </a:lvl5pPr>
      <a:lvl6pPr marL="2618809" indent="-238074" algn="l" defTabSz="952294" rtl="0" eaLnBrk="1" latinLnBrk="0" hangingPunct="1">
        <a:spcBef>
          <a:spcPct val="20000"/>
        </a:spcBef>
        <a:buFont typeface="Arial" pitchFamily="34" charset="0"/>
        <a:buChar char="•"/>
        <a:defRPr sz="2123" kern="1200">
          <a:solidFill>
            <a:schemeClr val="tx1"/>
          </a:solidFill>
          <a:latin typeface="+mn-lt"/>
          <a:ea typeface="+mn-ea"/>
          <a:cs typeface="+mn-cs"/>
        </a:defRPr>
      </a:lvl6pPr>
      <a:lvl7pPr marL="3094956" indent="-238074" algn="l" defTabSz="952294" rtl="0" eaLnBrk="1" latinLnBrk="0" hangingPunct="1">
        <a:spcBef>
          <a:spcPct val="20000"/>
        </a:spcBef>
        <a:buFont typeface="Arial" pitchFamily="34" charset="0"/>
        <a:buChar char="•"/>
        <a:defRPr sz="2123" kern="1200">
          <a:solidFill>
            <a:schemeClr val="tx1"/>
          </a:solidFill>
          <a:latin typeface="+mn-lt"/>
          <a:ea typeface="+mn-ea"/>
          <a:cs typeface="+mn-cs"/>
        </a:defRPr>
      </a:lvl7pPr>
      <a:lvl8pPr marL="3571103" indent="-238074" algn="l" defTabSz="952294" rtl="0" eaLnBrk="1" latinLnBrk="0" hangingPunct="1">
        <a:spcBef>
          <a:spcPct val="20000"/>
        </a:spcBef>
        <a:buFont typeface="Arial" pitchFamily="34" charset="0"/>
        <a:buChar char="•"/>
        <a:defRPr sz="2123" kern="1200">
          <a:solidFill>
            <a:schemeClr val="tx1"/>
          </a:solidFill>
          <a:latin typeface="+mn-lt"/>
          <a:ea typeface="+mn-ea"/>
          <a:cs typeface="+mn-cs"/>
        </a:defRPr>
      </a:lvl8pPr>
      <a:lvl9pPr marL="4047250" indent="-238074" algn="l" defTabSz="952294" rtl="0" eaLnBrk="1" latinLnBrk="0" hangingPunct="1">
        <a:spcBef>
          <a:spcPct val="20000"/>
        </a:spcBef>
        <a:buFont typeface="Arial" pitchFamily="34" charset="0"/>
        <a:buChar char="•"/>
        <a:defRPr sz="2123" kern="1200">
          <a:solidFill>
            <a:schemeClr val="tx1"/>
          </a:solidFill>
          <a:latin typeface="+mn-lt"/>
          <a:ea typeface="+mn-ea"/>
          <a:cs typeface="+mn-cs"/>
        </a:defRPr>
      </a:lvl9pPr>
    </p:bodyStyle>
    <p:otherStyle>
      <a:defPPr>
        <a:defRPr lang="ru-RU"/>
      </a:defPPr>
      <a:lvl1pPr marL="0" algn="l" defTabSz="952294" rtl="0" eaLnBrk="1" latinLnBrk="0" hangingPunct="1">
        <a:defRPr sz="1846" kern="1200">
          <a:solidFill>
            <a:schemeClr val="tx1"/>
          </a:solidFill>
          <a:latin typeface="+mn-lt"/>
          <a:ea typeface="+mn-ea"/>
          <a:cs typeface="+mn-cs"/>
        </a:defRPr>
      </a:lvl1pPr>
      <a:lvl2pPr marL="476147" algn="l" defTabSz="952294" rtl="0" eaLnBrk="1" latinLnBrk="0" hangingPunct="1">
        <a:defRPr sz="1846" kern="1200">
          <a:solidFill>
            <a:schemeClr val="tx1"/>
          </a:solidFill>
          <a:latin typeface="+mn-lt"/>
          <a:ea typeface="+mn-ea"/>
          <a:cs typeface="+mn-cs"/>
        </a:defRPr>
      </a:lvl2pPr>
      <a:lvl3pPr marL="952294" algn="l" defTabSz="952294" rtl="0" eaLnBrk="1" latinLnBrk="0" hangingPunct="1">
        <a:defRPr sz="1846" kern="1200">
          <a:solidFill>
            <a:schemeClr val="tx1"/>
          </a:solidFill>
          <a:latin typeface="+mn-lt"/>
          <a:ea typeface="+mn-ea"/>
          <a:cs typeface="+mn-cs"/>
        </a:defRPr>
      </a:lvl3pPr>
      <a:lvl4pPr marL="1428441" algn="l" defTabSz="952294" rtl="0" eaLnBrk="1" latinLnBrk="0" hangingPunct="1">
        <a:defRPr sz="1846" kern="1200">
          <a:solidFill>
            <a:schemeClr val="tx1"/>
          </a:solidFill>
          <a:latin typeface="+mn-lt"/>
          <a:ea typeface="+mn-ea"/>
          <a:cs typeface="+mn-cs"/>
        </a:defRPr>
      </a:lvl4pPr>
      <a:lvl5pPr marL="1904588" algn="l" defTabSz="952294" rtl="0" eaLnBrk="1" latinLnBrk="0" hangingPunct="1">
        <a:defRPr sz="1846" kern="1200">
          <a:solidFill>
            <a:schemeClr val="tx1"/>
          </a:solidFill>
          <a:latin typeface="+mn-lt"/>
          <a:ea typeface="+mn-ea"/>
          <a:cs typeface="+mn-cs"/>
        </a:defRPr>
      </a:lvl5pPr>
      <a:lvl6pPr marL="2380735" algn="l" defTabSz="952294" rtl="0" eaLnBrk="1" latinLnBrk="0" hangingPunct="1">
        <a:defRPr sz="1846" kern="1200">
          <a:solidFill>
            <a:schemeClr val="tx1"/>
          </a:solidFill>
          <a:latin typeface="+mn-lt"/>
          <a:ea typeface="+mn-ea"/>
          <a:cs typeface="+mn-cs"/>
        </a:defRPr>
      </a:lvl6pPr>
      <a:lvl7pPr marL="2856882" algn="l" defTabSz="952294" rtl="0" eaLnBrk="1" latinLnBrk="0" hangingPunct="1">
        <a:defRPr sz="1846" kern="1200">
          <a:solidFill>
            <a:schemeClr val="tx1"/>
          </a:solidFill>
          <a:latin typeface="+mn-lt"/>
          <a:ea typeface="+mn-ea"/>
          <a:cs typeface="+mn-cs"/>
        </a:defRPr>
      </a:lvl7pPr>
      <a:lvl8pPr marL="3333029" algn="l" defTabSz="952294" rtl="0" eaLnBrk="1" latinLnBrk="0" hangingPunct="1">
        <a:defRPr sz="1846" kern="1200">
          <a:solidFill>
            <a:schemeClr val="tx1"/>
          </a:solidFill>
          <a:latin typeface="+mn-lt"/>
          <a:ea typeface="+mn-ea"/>
          <a:cs typeface="+mn-cs"/>
        </a:defRPr>
      </a:lvl8pPr>
      <a:lvl9pPr marL="3809176" algn="l" defTabSz="952294" rtl="0" eaLnBrk="1" latinLnBrk="0" hangingPunct="1">
        <a:defRPr sz="1846"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70"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ru-RU">
              <a:solidFill>
                <a:srgbClr val="000000">
                  <a:tint val="75000"/>
                </a:srgbClr>
              </a:solidFill>
            </a:endParaRPr>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F84216E-DF9B-440D-87FE-D1027DC01F67}" type="slidenum">
              <a:rPr lang="ru-RU" smtClean="0">
                <a:solidFill>
                  <a:srgbClr val="000000">
                    <a:tint val="75000"/>
                  </a:srgbClr>
                </a:solidFill>
              </a:rPr>
              <a:pPr defTabSz="457200"/>
              <a:t>‹#›</a:t>
            </a:fld>
            <a:endParaRPr lang="ru-RU" dirty="0">
              <a:solidFill>
                <a:srgbClr val="000000">
                  <a:tint val="75000"/>
                </a:srgbClr>
              </a:solidFill>
            </a:endParaRPr>
          </a:p>
        </p:txBody>
      </p:sp>
    </p:spTree>
    <p:extLst>
      <p:ext uri="{BB962C8B-B14F-4D97-AF65-F5344CB8AC3E}">
        <p14:creationId xmlns:p14="http://schemas.microsoft.com/office/powerpoint/2010/main" val="426699420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11"/>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1371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9" y="1590"/>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solidFill>
                <a:srgbClr val="000000">
                  <a:tint val="75000"/>
                </a:srgbClr>
              </a:solidFill>
            </a:endParaRPr>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srgbClr val="000000">
                  <a:tint val="75000"/>
                </a:srgbClr>
              </a:solidFill>
            </a:endParaRPr>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738266887"/>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2"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179409190"/>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 id="2147484334"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68985-4416-4290-A37D-93FF0930A2B7}"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403522409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9" name="Номер слайда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184409"/>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75"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Заголовок 1"/>
          <p:cNvSpPr>
            <a:spLocks noGrp="1"/>
          </p:cNvSpPr>
          <p:nvPr>
            <p:ph type="title"/>
          </p:nvPr>
        </p:nvSpPr>
        <p:spPr>
          <a:xfrm>
            <a:off x="457200" y="274638"/>
            <a:ext cx="8507288"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507288"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8532440" y="6356350"/>
            <a:ext cx="4320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97768664"/>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cs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cs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cs typeface="Arial" charset="0"/>
              </a:rPr>
              <a:pPr/>
              <a:t>‹#›</a:t>
            </a:fld>
            <a:endParaRPr lang="ru-RU">
              <a:solidFill>
                <a:srgbClr val="000000">
                  <a:tint val="75000"/>
                </a:srgbClr>
              </a:solidFill>
              <a:cs typeface="Arial" charset="0"/>
            </a:endParaRPr>
          </a:p>
        </p:txBody>
      </p:sp>
    </p:spTree>
    <p:extLst>
      <p:ext uri="{BB962C8B-B14F-4D97-AF65-F5344CB8AC3E}">
        <p14:creationId xmlns:p14="http://schemas.microsoft.com/office/powerpoint/2010/main" val="315602288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cs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cs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cs typeface="Arial" charset="0"/>
              </a:rPr>
              <a:pPr/>
              <a:t>‹#›</a:t>
            </a:fld>
            <a:endParaRPr lang="ru-RU">
              <a:solidFill>
                <a:srgbClr val="000000">
                  <a:tint val="75000"/>
                </a:srgbClr>
              </a:solidFill>
              <a:cs typeface="Arial" charset="0"/>
            </a:endParaRPr>
          </a:p>
        </p:txBody>
      </p:sp>
    </p:spTree>
    <p:extLst>
      <p:ext uri="{BB962C8B-B14F-4D97-AF65-F5344CB8AC3E}">
        <p14:creationId xmlns:p14="http://schemas.microsoft.com/office/powerpoint/2010/main" val="285961435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a typeface="ＭＳ Ｐゴシック" charset="0"/>
              <a:cs typeface="Arial" charset="0"/>
            </a:endParaRPr>
          </a:p>
        </p:txBody>
      </p:sp>
      <p:sp>
        <p:nvSpPr>
          <p:cNvPr id="5" name="Нижний колонтитул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a typeface="ＭＳ Ｐゴシック" charset="0"/>
              <a:cs typeface="Arial" charset="0"/>
            </a:endParaRPr>
          </a:p>
        </p:txBody>
      </p:sp>
      <p:sp>
        <p:nvSpPr>
          <p:cNvPr id="6" name="Номер слайда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ea typeface="ＭＳ Ｐゴシック" charset="0"/>
                <a:cs typeface="Arial" charset="0"/>
              </a:rPr>
              <a:pPr/>
              <a:t>‹#›</a:t>
            </a:fld>
            <a:endParaRPr lang="ru-RU">
              <a:solidFill>
                <a:srgbClr val="000000">
                  <a:tint val="75000"/>
                </a:srgbClr>
              </a:solidFill>
              <a:ea typeface="ＭＳ Ｐゴシック" charset="0"/>
              <a:cs typeface="Arial" charset="0"/>
            </a:endParaRPr>
          </a:p>
        </p:txBody>
      </p:sp>
    </p:spTree>
    <p:extLst>
      <p:ext uri="{BB962C8B-B14F-4D97-AF65-F5344CB8AC3E}">
        <p14:creationId xmlns:p14="http://schemas.microsoft.com/office/powerpoint/2010/main" val="42848324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9.xml"/></Relationships>
</file>

<file path=ppt/slides/_rels/slide10.xml.rels><?xml version="1.0" encoding="UTF-8" standalone="yes"?>
<Relationships xmlns="http://schemas.openxmlformats.org/package/2006/relationships"><Relationship Id="rId3" Type="http://schemas.openxmlformats.org/officeDocument/2006/relationships/tags" Target="../tags/tag450.xml"/><Relationship Id="rId7" Type="http://schemas.openxmlformats.org/officeDocument/2006/relationships/image" Target="../media/image1.emf"/><Relationship Id="rId2" Type="http://schemas.openxmlformats.org/officeDocument/2006/relationships/tags" Target="../tags/tag449.xml"/><Relationship Id="rId1" Type="http://schemas.openxmlformats.org/officeDocument/2006/relationships/vmlDrawing" Target="../drawings/vmlDrawing71.vml"/><Relationship Id="rId6" Type="http://schemas.openxmlformats.org/officeDocument/2006/relationships/oleObject" Target="../embeddings/oleObject95.bin"/><Relationship Id="rId5" Type="http://schemas.openxmlformats.org/officeDocument/2006/relationships/notesSlide" Target="../notesSlides/notesSlide6.xml"/><Relationship Id="rId4" Type="http://schemas.openxmlformats.org/officeDocument/2006/relationships/slideLayout" Target="../slideLayouts/slideLayout523.xml"/></Relationships>
</file>

<file path=ppt/slides/_rels/slide11.xml.rels><?xml version="1.0" encoding="UTF-8" standalone="yes"?>
<Relationships xmlns="http://schemas.openxmlformats.org/package/2006/relationships"><Relationship Id="rId26" Type="http://schemas.openxmlformats.org/officeDocument/2006/relationships/tags" Target="../tags/tag475.xml"/><Relationship Id="rId117" Type="http://schemas.openxmlformats.org/officeDocument/2006/relationships/tags" Target="../tags/tag566.xml"/><Relationship Id="rId21" Type="http://schemas.openxmlformats.org/officeDocument/2006/relationships/tags" Target="../tags/tag470.xml"/><Relationship Id="rId42" Type="http://schemas.openxmlformats.org/officeDocument/2006/relationships/tags" Target="../tags/tag491.xml"/><Relationship Id="rId47" Type="http://schemas.openxmlformats.org/officeDocument/2006/relationships/tags" Target="../tags/tag496.xml"/><Relationship Id="rId63" Type="http://schemas.openxmlformats.org/officeDocument/2006/relationships/tags" Target="../tags/tag512.xml"/><Relationship Id="rId68" Type="http://schemas.openxmlformats.org/officeDocument/2006/relationships/tags" Target="../tags/tag517.xml"/><Relationship Id="rId84" Type="http://schemas.openxmlformats.org/officeDocument/2006/relationships/tags" Target="../tags/tag533.xml"/><Relationship Id="rId89" Type="http://schemas.openxmlformats.org/officeDocument/2006/relationships/tags" Target="../tags/tag538.xml"/><Relationship Id="rId112" Type="http://schemas.openxmlformats.org/officeDocument/2006/relationships/tags" Target="../tags/tag561.xml"/><Relationship Id="rId133" Type="http://schemas.openxmlformats.org/officeDocument/2006/relationships/tags" Target="../tags/tag582.xml"/><Relationship Id="rId138" Type="http://schemas.openxmlformats.org/officeDocument/2006/relationships/oleObject" Target="../embeddings/oleObject96.bin"/><Relationship Id="rId16" Type="http://schemas.openxmlformats.org/officeDocument/2006/relationships/tags" Target="../tags/tag465.xml"/><Relationship Id="rId107" Type="http://schemas.openxmlformats.org/officeDocument/2006/relationships/tags" Target="../tags/tag556.xml"/><Relationship Id="rId11" Type="http://schemas.openxmlformats.org/officeDocument/2006/relationships/tags" Target="../tags/tag460.xml"/><Relationship Id="rId32" Type="http://schemas.openxmlformats.org/officeDocument/2006/relationships/tags" Target="../tags/tag481.xml"/><Relationship Id="rId37" Type="http://schemas.openxmlformats.org/officeDocument/2006/relationships/tags" Target="../tags/tag486.xml"/><Relationship Id="rId53" Type="http://schemas.openxmlformats.org/officeDocument/2006/relationships/tags" Target="../tags/tag502.xml"/><Relationship Id="rId58" Type="http://schemas.openxmlformats.org/officeDocument/2006/relationships/tags" Target="../tags/tag507.xml"/><Relationship Id="rId74" Type="http://schemas.openxmlformats.org/officeDocument/2006/relationships/tags" Target="../tags/tag523.xml"/><Relationship Id="rId79" Type="http://schemas.openxmlformats.org/officeDocument/2006/relationships/tags" Target="../tags/tag528.xml"/><Relationship Id="rId102" Type="http://schemas.openxmlformats.org/officeDocument/2006/relationships/tags" Target="../tags/tag551.xml"/><Relationship Id="rId123" Type="http://schemas.openxmlformats.org/officeDocument/2006/relationships/tags" Target="../tags/tag572.xml"/><Relationship Id="rId128" Type="http://schemas.openxmlformats.org/officeDocument/2006/relationships/tags" Target="../tags/tag577.xml"/><Relationship Id="rId144" Type="http://schemas.openxmlformats.org/officeDocument/2006/relationships/image" Target="../media/image62.emf"/><Relationship Id="rId5" Type="http://schemas.openxmlformats.org/officeDocument/2006/relationships/tags" Target="../tags/tag454.xml"/><Relationship Id="rId90" Type="http://schemas.openxmlformats.org/officeDocument/2006/relationships/tags" Target="../tags/tag539.xml"/><Relationship Id="rId95" Type="http://schemas.openxmlformats.org/officeDocument/2006/relationships/tags" Target="../tags/tag544.xml"/><Relationship Id="rId22" Type="http://schemas.openxmlformats.org/officeDocument/2006/relationships/tags" Target="../tags/tag471.xml"/><Relationship Id="rId27" Type="http://schemas.openxmlformats.org/officeDocument/2006/relationships/tags" Target="../tags/tag476.xml"/><Relationship Id="rId43" Type="http://schemas.openxmlformats.org/officeDocument/2006/relationships/tags" Target="../tags/tag492.xml"/><Relationship Id="rId48" Type="http://schemas.openxmlformats.org/officeDocument/2006/relationships/tags" Target="../tags/tag497.xml"/><Relationship Id="rId64" Type="http://schemas.openxmlformats.org/officeDocument/2006/relationships/tags" Target="../tags/tag513.xml"/><Relationship Id="rId69" Type="http://schemas.openxmlformats.org/officeDocument/2006/relationships/tags" Target="../tags/tag518.xml"/><Relationship Id="rId113" Type="http://schemas.openxmlformats.org/officeDocument/2006/relationships/tags" Target="../tags/tag562.xml"/><Relationship Id="rId118" Type="http://schemas.openxmlformats.org/officeDocument/2006/relationships/tags" Target="../tags/tag567.xml"/><Relationship Id="rId134" Type="http://schemas.openxmlformats.org/officeDocument/2006/relationships/tags" Target="../tags/tag583.xml"/><Relationship Id="rId139" Type="http://schemas.openxmlformats.org/officeDocument/2006/relationships/image" Target="../media/image30.emf"/><Relationship Id="rId80" Type="http://schemas.openxmlformats.org/officeDocument/2006/relationships/tags" Target="../tags/tag529.xml"/><Relationship Id="rId85" Type="http://schemas.openxmlformats.org/officeDocument/2006/relationships/tags" Target="../tags/tag534.xml"/><Relationship Id="rId3" Type="http://schemas.openxmlformats.org/officeDocument/2006/relationships/tags" Target="../tags/tag452.xml"/><Relationship Id="rId12" Type="http://schemas.openxmlformats.org/officeDocument/2006/relationships/tags" Target="../tags/tag461.xml"/><Relationship Id="rId17" Type="http://schemas.openxmlformats.org/officeDocument/2006/relationships/tags" Target="../tags/tag466.xml"/><Relationship Id="rId25" Type="http://schemas.openxmlformats.org/officeDocument/2006/relationships/tags" Target="../tags/tag474.xml"/><Relationship Id="rId33" Type="http://schemas.openxmlformats.org/officeDocument/2006/relationships/tags" Target="../tags/tag482.xml"/><Relationship Id="rId38" Type="http://schemas.openxmlformats.org/officeDocument/2006/relationships/tags" Target="../tags/tag487.xml"/><Relationship Id="rId46" Type="http://schemas.openxmlformats.org/officeDocument/2006/relationships/tags" Target="../tags/tag495.xml"/><Relationship Id="rId59" Type="http://schemas.openxmlformats.org/officeDocument/2006/relationships/tags" Target="../tags/tag508.xml"/><Relationship Id="rId67" Type="http://schemas.openxmlformats.org/officeDocument/2006/relationships/tags" Target="../tags/tag516.xml"/><Relationship Id="rId103" Type="http://schemas.openxmlformats.org/officeDocument/2006/relationships/tags" Target="../tags/tag552.xml"/><Relationship Id="rId108" Type="http://schemas.openxmlformats.org/officeDocument/2006/relationships/tags" Target="../tags/tag557.xml"/><Relationship Id="rId116" Type="http://schemas.openxmlformats.org/officeDocument/2006/relationships/tags" Target="../tags/tag565.xml"/><Relationship Id="rId124" Type="http://schemas.openxmlformats.org/officeDocument/2006/relationships/tags" Target="../tags/tag573.xml"/><Relationship Id="rId129" Type="http://schemas.openxmlformats.org/officeDocument/2006/relationships/tags" Target="../tags/tag578.xml"/><Relationship Id="rId137" Type="http://schemas.openxmlformats.org/officeDocument/2006/relationships/slideLayout" Target="../slideLayouts/slideLayout593.xml"/><Relationship Id="rId20" Type="http://schemas.openxmlformats.org/officeDocument/2006/relationships/tags" Target="../tags/tag469.xml"/><Relationship Id="rId41" Type="http://schemas.openxmlformats.org/officeDocument/2006/relationships/tags" Target="../tags/tag490.xml"/><Relationship Id="rId54" Type="http://schemas.openxmlformats.org/officeDocument/2006/relationships/tags" Target="../tags/tag503.xml"/><Relationship Id="rId62" Type="http://schemas.openxmlformats.org/officeDocument/2006/relationships/tags" Target="../tags/tag511.xml"/><Relationship Id="rId70" Type="http://schemas.openxmlformats.org/officeDocument/2006/relationships/tags" Target="../tags/tag519.xml"/><Relationship Id="rId75" Type="http://schemas.openxmlformats.org/officeDocument/2006/relationships/tags" Target="../tags/tag524.xml"/><Relationship Id="rId83" Type="http://schemas.openxmlformats.org/officeDocument/2006/relationships/tags" Target="../tags/tag532.xml"/><Relationship Id="rId88" Type="http://schemas.openxmlformats.org/officeDocument/2006/relationships/tags" Target="../tags/tag537.xml"/><Relationship Id="rId91" Type="http://schemas.openxmlformats.org/officeDocument/2006/relationships/tags" Target="../tags/tag540.xml"/><Relationship Id="rId96" Type="http://schemas.openxmlformats.org/officeDocument/2006/relationships/tags" Target="../tags/tag545.xml"/><Relationship Id="rId111" Type="http://schemas.openxmlformats.org/officeDocument/2006/relationships/tags" Target="../tags/tag560.xml"/><Relationship Id="rId132" Type="http://schemas.openxmlformats.org/officeDocument/2006/relationships/tags" Target="../tags/tag581.xml"/><Relationship Id="rId140" Type="http://schemas.openxmlformats.org/officeDocument/2006/relationships/chart" Target="../charts/chart8.xml"/><Relationship Id="rId145" Type="http://schemas.openxmlformats.org/officeDocument/2006/relationships/oleObject" Target="../embeddings/oleObject99.bin"/><Relationship Id="rId1" Type="http://schemas.openxmlformats.org/officeDocument/2006/relationships/vmlDrawing" Target="../drawings/vmlDrawing72.vml"/><Relationship Id="rId6" Type="http://schemas.openxmlformats.org/officeDocument/2006/relationships/tags" Target="../tags/tag455.xml"/><Relationship Id="rId15" Type="http://schemas.openxmlformats.org/officeDocument/2006/relationships/tags" Target="../tags/tag464.xml"/><Relationship Id="rId23" Type="http://schemas.openxmlformats.org/officeDocument/2006/relationships/tags" Target="../tags/tag472.xml"/><Relationship Id="rId28" Type="http://schemas.openxmlformats.org/officeDocument/2006/relationships/tags" Target="../tags/tag477.xml"/><Relationship Id="rId36" Type="http://schemas.openxmlformats.org/officeDocument/2006/relationships/tags" Target="../tags/tag485.xml"/><Relationship Id="rId49" Type="http://schemas.openxmlformats.org/officeDocument/2006/relationships/tags" Target="../tags/tag498.xml"/><Relationship Id="rId57" Type="http://schemas.openxmlformats.org/officeDocument/2006/relationships/tags" Target="../tags/tag506.xml"/><Relationship Id="rId106" Type="http://schemas.openxmlformats.org/officeDocument/2006/relationships/tags" Target="../tags/tag555.xml"/><Relationship Id="rId114" Type="http://schemas.openxmlformats.org/officeDocument/2006/relationships/tags" Target="../tags/tag563.xml"/><Relationship Id="rId119" Type="http://schemas.openxmlformats.org/officeDocument/2006/relationships/tags" Target="../tags/tag568.xml"/><Relationship Id="rId127" Type="http://schemas.openxmlformats.org/officeDocument/2006/relationships/tags" Target="../tags/tag576.xml"/><Relationship Id="rId10" Type="http://schemas.openxmlformats.org/officeDocument/2006/relationships/tags" Target="../tags/tag459.xml"/><Relationship Id="rId31" Type="http://schemas.openxmlformats.org/officeDocument/2006/relationships/tags" Target="../tags/tag480.xml"/><Relationship Id="rId44" Type="http://schemas.openxmlformats.org/officeDocument/2006/relationships/tags" Target="../tags/tag493.xml"/><Relationship Id="rId52" Type="http://schemas.openxmlformats.org/officeDocument/2006/relationships/tags" Target="../tags/tag501.xml"/><Relationship Id="rId60" Type="http://schemas.openxmlformats.org/officeDocument/2006/relationships/tags" Target="../tags/tag509.xml"/><Relationship Id="rId65" Type="http://schemas.openxmlformats.org/officeDocument/2006/relationships/tags" Target="../tags/tag514.xml"/><Relationship Id="rId73" Type="http://schemas.openxmlformats.org/officeDocument/2006/relationships/tags" Target="../tags/tag522.xml"/><Relationship Id="rId78" Type="http://schemas.openxmlformats.org/officeDocument/2006/relationships/tags" Target="../tags/tag527.xml"/><Relationship Id="rId81" Type="http://schemas.openxmlformats.org/officeDocument/2006/relationships/tags" Target="../tags/tag530.xml"/><Relationship Id="rId86" Type="http://schemas.openxmlformats.org/officeDocument/2006/relationships/tags" Target="../tags/tag535.xml"/><Relationship Id="rId94" Type="http://schemas.openxmlformats.org/officeDocument/2006/relationships/tags" Target="../tags/tag543.xml"/><Relationship Id="rId99" Type="http://schemas.openxmlformats.org/officeDocument/2006/relationships/tags" Target="../tags/tag548.xml"/><Relationship Id="rId101" Type="http://schemas.openxmlformats.org/officeDocument/2006/relationships/tags" Target="../tags/tag550.xml"/><Relationship Id="rId122" Type="http://schemas.openxmlformats.org/officeDocument/2006/relationships/tags" Target="../tags/tag571.xml"/><Relationship Id="rId130" Type="http://schemas.openxmlformats.org/officeDocument/2006/relationships/tags" Target="../tags/tag579.xml"/><Relationship Id="rId135" Type="http://schemas.openxmlformats.org/officeDocument/2006/relationships/tags" Target="../tags/tag584.xml"/><Relationship Id="rId143" Type="http://schemas.openxmlformats.org/officeDocument/2006/relationships/oleObject" Target="../embeddings/oleObject98.bin"/><Relationship Id="rId4" Type="http://schemas.openxmlformats.org/officeDocument/2006/relationships/tags" Target="../tags/tag453.xml"/><Relationship Id="rId9" Type="http://schemas.openxmlformats.org/officeDocument/2006/relationships/tags" Target="../tags/tag458.xml"/><Relationship Id="rId13" Type="http://schemas.openxmlformats.org/officeDocument/2006/relationships/tags" Target="../tags/tag462.xml"/><Relationship Id="rId18" Type="http://schemas.openxmlformats.org/officeDocument/2006/relationships/tags" Target="../tags/tag467.xml"/><Relationship Id="rId39" Type="http://schemas.openxmlformats.org/officeDocument/2006/relationships/tags" Target="../tags/tag488.xml"/><Relationship Id="rId109" Type="http://schemas.openxmlformats.org/officeDocument/2006/relationships/tags" Target="../tags/tag558.xml"/><Relationship Id="rId34" Type="http://schemas.openxmlformats.org/officeDocument/2006/relationships/tags" Target="../tags/tag483.xml"/><Relationship Id="rId50" Type="http://schemas.openxmlformats.org/officeDocument/2006/relationships/tags" Target="../tags/tag499.xml"/><Relationship Id="rId55" Type="http://schemas.openxmlformats.org/officeDocument/2006/relationships/tags" Target="../tags/tag504.xml"/><Relationship Id="rId76" Type="http://schemas.openxmlformats.org/officeDocument/2006/relationships/tags" Target="../tags/tag525.xml"/><Relationship Id="rId97" Type="http://schemas.openxmlformats.org/officeDocument/2006/relationships/tags" Target="../tags/tag546.xml"/><Relationship Id="rId104" Type="http://schemas.openxmlformats.org/officeDocument/2006/relationships/tags" Target="../tags/tag553.xml"/><Relationship Id="rId120" Type="http://schemas.openxmlformats.org/officeDocument/2006/relationships/tags" Target="../tags/tag569.xml"/><Relationship Id="rId125" Type="http://schemas.openxmlformats.org/officeDocument/2006/relationships/tags" Target="../tags/tag574.xml"/><Relationship Id="rId141" Type="http://schemas.openxmlformats.org/officeDocument/2006/relationships/oleObject" Target="../embeddings/oleObject97.bin"/><Relationship Id="rId146" Type="http://schemas.openxmlformats.org/officeDocument/2006/relationships/image" Target="../media/image63.emf"/><Relationship Id="rId7" Type="http://schemas.openxmlformats.org/officeDocument/2006/relationships/tags" Target="../tags/tag456.xml"/><Relationship Id="rId71" Type="http://schemas.openxmlformats.org/officeDocument/2006/relationships/tags" Target="../tags/tag520.xml"/><Relationship Id="rId92" Type="http://schemas.openxmlformats.org/officeDocument/2006/relationships/tags" Target="../tags/tag541.xml"/><Relationship Id="rId2" Type="http://schemas.openxmlformats.org/officeDocument/2006/relationships/tags" Target="../tags/tag451.xml"/><Relationship Id="rId29" Type="http://schemas.openxmlformats.org/officeDocument/2006/relationships/tags" Target="../tags/tag478.xml"/><Relationship Id="rId24" Type="http://schemas.openxmlformats.org/officeDocument/2006/relationships/tags" Target="../tags/tag473.xml"/><Relationship Id="rId40" Type="http://schemas.openxmlformats.org/officeDocument/2006/relationships/tags" Target="../tags/tag489.xml"/><Relationship Id="rId45" Type="http://schemas.openxmlformats.org/officeDocument/2006/relationships/tags" Target="../tags/tag494.xml"/><Relationship Id="rId66" Type="http://schemas.openxmlformats.org/officeDocument/2006/relationships/tags" Target="../tags/tag515.xml"/><Relationship Id="rId87" Type="http://schemas.openxmlformats.org/officeDocument/2006/relationships/tags" Target="../tags/tag536.xml"/><Relationship Id="rId110" Type="http://schemas.openxmlformats.org/officeDocument/2006/relationships/tags" Target="../tags/tag559.xml"/><Relationship Id="rId115" Type="http://schemas.openxmlformats.org/officeDocument/2006/relationships/tags" Target="../tags/tag564.xml"/><Relationship Id="rId131" Type="http://schemas.openxmlformats.org/officeDocument/2006/relationships/tags" Target="../tags/tag580.xml"/><Relationship Id="rId136" Type="http://schemas.openxmlformats.org/officeDocument/2006/relationships/tags" Target="../tags/tag585.xml"/><Relationship Id="rId61" Type="http://schemas.openxmlformats.org/officeDocument/2006/relationships/tags" Target="../tags/tag510.xml"/><Relationship Id="rId82" Type="http://schemas.openxmlformats.org/officeDocument/2006/relationships/tags" Target="../tags/tag531.xml"/><Relationship Id="rId19" Type="http://schemas.openxmlformats.org/officeDocument/2006/relationships/tags" Target="../tags/tag468.xml"/><Relationship Id="rId14" Type="http://schemas.openxmlformats.org/officeDocument/2006/relationships/tags" Target="../tags/tag463.xml"/><Relationship Id="rId30" Type="http://schemas.openxmlformats.org/officeDocument/2006/relationships/tags" Target="../tags/tag479.xml"/><Relationship Id="rId35" Type="http://schemas.openxmlformats.org/officeDocument/2006/relationships/tags" Target="../tags/tag484.xml"/><Relationship Id="rId56" Type="http://schemas.openxmlformats.org/officeDocument/2006/relationships/tags" Target="../tags/tag505.xml"/><Relationship Id="rId77" Type="http://schemas.openxmlformats.org/officeDocument/2006/relationships/tags" Target="../tags/tag526.xml"/><Relationship Id="rId100" Type="http://schemas.openxmlformats.org/officeDocument/2006/relationships/tags" Target="../tags/tag549.xml"/><Relationship Id="rId105" Type="http://schemas.openxmlformats.org/officeDocument/2006/relationships/tags" Target="../tags/tag554.xml"/><Relationship Id="rId126" Type="http://schemas.openxmlformats.org/officeDocument/2006/relationships/tags" Target="../tags/tag575.xml"/><Relationship Id="rId8" Type="http://schemas.openxmlformats.org/officeDocument/2006/relationships/tags" Target="../tags/tag457.xml"/><Relationship Id="rId51" Type="http://schemas.openxmlformats.org/officeDocument/2006/relationships/tags" Target="../tags/tag500.xml"/><Relationship Id="rId72" Type="http://schemas.openxmlformats.org/officeDocument/2006/relationships/tags" Target="../tags/tag521.xml"/><Relationship Id="rId93" Type="http://schemas.openxmlformats.org/officeDocument/2006/relationships/tags" Target="../tags/tag542.xml"/><Relationship Id="rId98" Type="http://schemas.openxmlformats.org/officeDocument/2006/relationships/tags" Target="../tags/tag547.xml"/><Relationship Id="rId121" Type="http://schemas.openxmlformats.org/officeDocument/2006/relationships/tags" Target="../tags/tag570.xml"/><Relationship Id="rId142" Type="http://schemas.openxmlformats.org/officeDocument/2006/relationships/image" Target="../media/image61.emf"/></Relationships>
</file>

<file path=ppt/slides/_rels/slide12.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tags" Target="../tags/tag597.xml"/><Relationship Id="rId18" Type="http://schemas.openxmlformats.org/officeDocument/2006/relationships/tags" Target="../tags/tag602.xml"/><Relationship Id="rId26" Type="http://schemas.openxmlformats.org/officeDocument/2006/relationships/oleObject" Target="../embeddings/oleObject100.bin"/><Relationship Id="rId3" Type="http://schemas.openxmlformats.org/officeDocument/2006/relationships/tags" Target="../tags/tag587.xml"/><Relationship Id="rId21" Type="http://schemas.openxmlformats.org/officeDocument/2006/relationships/tags" Target="../tags/tag605.xml"/><Relationship Id="rId7" Type="http://schemas.openxmlformats.org/officeDocument/2006/relationships/tags" Target="../tags/tag591.xml"/><Relationship Id="rId12" Type="http://schemas.openxmlformats.org/officeDocument/2006/relationships/tags" Target="../tags/tag596.xml"/><Relationship Id="rId17" Type="http://schemas.openxmlformats.org/officeDocument/2006/relationships/tags" Target="../tags/tag601.xml"/><Relationship Id="rId25" Type="http://schemas.openxmlformats.org/officeDocument/2006/relationships/slideLayout" Target="../slideLayouts/slideLayout448.xml"/><Relationship Id="rId2" Type="http://schemas.openxmlformats.org/officeDocument/2006/relationships/tags" Target="../tags/tag586.xml"/><Relationship Id="rId16" Type="http://schemas.openxmlformats.org/officeDocument/2006/relationships/tags" Target="../tags/tag600.xml"/><Relationship Id="rId20" Type="http://schemas.openxmlformats.org/officeDocument/2006/relationships/tags" Target="../tags/tag604.xml"/><Relationship Id="rId1" Type="http://schemas.openxmlformats.org/officeDocument/2006/relationships/vmlDrawing" Target="../drawings/vmlDrawing73.vml"/><Relationship Id="rId6" Type="http://schemas.openxmlformats.org/officeDocument/2006/relationships/tags" Target="../tags/tag590.xml"/><Relationship Id="rId11" Type="http://schemas.openxmlformats.org/officeDocument/2006/relationships/tags" Target="../tags/tag595.xml"/><Relationship Id="rId24" Type="http://schemas.openxmlformats.org/officeDocument/2006/relationships/tags" Target="../tags/tag608.xml"/><Relationship Id="rId5" Type="http://schemas.openxmlformats.org/officeDocument/2006/relationships/tags" Target="../tags/tag589.xml"/><Relationship Id="rId15" Type="http://schemas.openxmlformats.org/officeDocument/2006/relationships/tags" Target="../tags/tag599.xml"/><Relationship Id="rId23" Type="http://schemas.openxmlformats.org/officeDocument/2006/relationships/tags" Target="../tags/tag607.xml"/><Relationship Id="rId28" Type="http://schemas.openxmlformats.org/officeDocument/2006/relationships/chart" Target="../charts/chart9.xml"/><Relationship Id="rId10" Type="http://schemas.openxmlformats.org/officeDocument/2006/relationships/tags" Target="../tags/tag594.xml"/><Relationship Id="rId19" Type="http://schemas.openxmlformats.org/officeDocument/2006/relationships/tags" Target="../tags/tag603.xml"/><Relationship Id="rId4" Type="http://schemas.openxmlformats.org/officeDocument/2006/relationships/tags" Target="../tags/tag588.xml"/><Relationship Id="rId9" Type="http://schemas.openxmlformats.org/officeDocument/2006/relationships/tags" Target="../tags/tag593.xml"/><Relationship Id="rId14" Type="http://schemas.openxmlformats.org/officeDocument/2006/relationships/tags" Target="../tags/tag598.xml"/><Relationship Id="rId22" Type="http://schemas.openxmlformats.org/officeDocument/2006/relationships/tags" Target="../tags/tag606.xml"/><Relationship Id="rId27"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tags" Target="../tags/tag615.xml"/><Relationship Id="rId13" Type="http://schemas.openxmlformats.org/officeDocument/2006/relationships/tags" Target="../tags/tag620.xml"/><Relationship Id="rId18" Type="http://schemas.openxmlformats.org/officeDocument/2006/relationships/slideLayout" Target="../slideLayouts/slideLayout448.xml"/><Relationship Id="rId3" Type="http://schemas.openxmlformats.org/officeDocument/2006/relationships/tags" Target="../tags/tag610.xml"/><Relationship Id="rId21" Type="http://schemas.openxmlformats.org/officeDocument/2006/relationships/chart" Target="../charts/chart10.xml"/><Relationship Id="rId7" Type="http://schemas.openxmlformats.org/officeDocument/2006/relationships/tags" Target="../tags/tag614.xml"/><Relationship Id="rId12" Type="http://schemas.openxmlformats.org/officeDocument/2006/relationships/tags" Target="../tags/tag619.xml"/><Relationship Id="rId17" Type="http://schemas.openxmlformats.org/officeDocument/2006/relationships/tags" Target="../tags/tag624.xml"/><Relationship Id="rId2" Type="http://schemas.openxmlformats.org/officeDocument/2006/relationships/tags" Target="../tags/tag609.xml"/><Relationship Id="rId16" Type="http://schemas.openxmlformats.org/officeDocument/2006/relationships/tags" Target="../tags/tag623.xml"/><Relationship Id="rId20" Type="http://schemas.openxmlformats.org/officeDocument/2006/relationships/image" Target="../media/image30.emf"/><Relationship Id="rId1" Type="http://schemas.openxmlformats.org/officeDocument/2006/relationships/vmlDrawing" Target="../drawings/vmlDrawing74.vml"/><Relationship Id="rId6" Type="http://schemas.openxmlformats.org/officeDocument/2006/relationships/tags" Target="../tags/tag613.xml"/><Relationship Id="rId11" Type="http://schemas.openxmlformats.org/officeDocument/2006/relationships/tags" Target="../tags/tag618.xml"/><Relationship Id="rId5" Type="http://schemas.openxmlformats.org/officeDocument/2006/relationships/tags" Target="../tags/tag612.xml"/><Relationship Id="rId15" Type="http://schemas.openxmlformats.org/officeDocument/2006/relationships/tags" Target="../tags/tag622.xml"/><Relationship Id="rId10" Type="http://schemas.openxmlformats.org/officeDocument/2006/relationships/tags" Target="../tags/tag617.xml"/><Relationship Id="rId19" Type="http://schemas.openxmlformats.org/officeDocument/2006/relationships/oleObject" Target="../embeddings/oleObject101.bin"/><Relationship Id="rId4" Type="http://schemas.openxmlformats.org/officeDocument/2006/relationships/tags" Target="../tags/tag611.xml"/><Relationship Id="rId9" Type="http://schemas.openxmlformats.org/officeDocument/2006/relationships/tags" Target="../tags/tag616.xml"/><Relationship Id="rId14" Type="http://schemas.openxmlformats.org/officeDocument/2006/relationships/tags" Target="../tags/tag621.xml"/><Relationship Id="rId22" Type="http://schemas.openxmlformats.org/officeDocument/2006/relationships/hyperlink" Target="https://place.moex.com/" TargetMode="External"/></Relationships>
</file>

<file path=ppt/slides/_rels/slide14.xml.rels><?xml version="1.0" encoding="UTF-8" standalone="yes"?>
<Relationships xmlns="http://schemas.openxmlformats.org/package/2006/relationships"><Relationship Id="rId13" Type="http://schemas.openxmlformats.org/officeDocument/2006/relationships/tags" Target="../tags/tag636.xml"/><Relationship Id="rId18" Type="http://schemas.openxmlformats.org/officeDocument/2006/relationships/tags" Target="../tags/tag641.xml"/><Relationship Id="rId26" Type="http://schemas.openxmlformats.org/officeDocument/2006/relationships/tags" Target="../tags/tag649.xml"/><Relationship Id="rId39" Type="http://schemas.openxmlformats.org/officeDocument/2006/relationships/tags" Target="../tags/tag662.xml"/><Relationship Id="rId3" Type="http://schemas.openxmlformats.org/officeDocument/2006/relationships/tags" Target="../tags/tag626.xml"/><Relationship Id="rId21" Type="http://schemas.openxmlformats.org/officeDocument/2006/relationships/tags" Target="../tags/tag644.xml"/><Relationship Id="rId34" Type="http://schemas.openxmlformats.org/officeDocument/2006/relationships/tags" Target="../tags/tag657.xml"/><Relationship Id="rId42" Type="http://schemas.openxmlformats.org/officeDocument/2006/relationships/tags" Target="../tags/tag665.xml"/><Relationship Id="rId47" Type="http://schemas.openxmlformats.org/officeDocument/2006/relationships/slideLayout" Target="../slideLayouts/slideLayout448.xml"/><Relationship Id="rId50" Type="http://schemas.openxmlformats.org/officeDocument/2006/relationships/image" Target="../media/image1.emf"/><Relationship Id="rId7" Type="http://schemas.openxmlformats.org/officeDocument/2006/relationships/tags" Target="../tags/tag630.xml"/><Relationship Id="rId12" Type="http://schemas.openxmlformats.org/officeDocument/2006/relationships/tags" Target="../tags/tag635.xml"/><Relationship Id="rId17" Type="http://schemas.openxmlformats.org/officeDocument/2006/relationships/tags" Target="../tags/tag640.xml"/><Relationship Id="rId25" Type="http://schemas.openxmlformats.org/officeDocument/2006/relationships/tags" Target="../tags/tag648.xml"/><Relationship Id="rId33" Type="http://schemas.openxmlformats.org/officeDocument/2006/relationships/tags" Target="../tags/tag656.xml"/><Relationship Id="rId38" Type="http://schemas.openxmlformats.org/officeDocument/2006/relationships/tags" Target="../tags/tag661.xml"/><Relationship Id="rId46" Type="http://schemas.openxmlformats.org/officeDocument/2006/relationships/tags" Target="../tags/tag669.xml"/><Relationship Id="rId2" Type="http://schemas.openxmlformats.org/officeDocument/2006/relationships/tags" Target="../tags/tag625.xml"/><Relationship Id="rId16" Type="http://schemas.openxmlformats.org/officeDocument/2006/relationships/tags" Target="../tags/tag639.xml"/><Relationship Id="rId20" Type="http://schemas.openxmlformats.org/officeDocument/2006/relationships/tags" Target="../tags/tag643.xml"/><Relationship Id="rId29" Type="http://schemas.openxmlformats.org/officeDocument/2006/relationships/tags" Target="../tags/tag652.xml"/><Relationship Id="rId41" Type="http://schemas.openxmlformats.org/officeDocument/2006/relationships/tags" Target="../tags/tag664.xml"/><Relationship Id="rId1" Type="http://schemas.openxmlformats.org/officeDocument/2006/relationships/vmlDrawing" Target="../drawings/vmlDrawing75.vml"/><Relationship Id="rId6" Type="http://schemas.openxmlformats.org/officeDocument/2006/relationships/tags" Target="../tags/tag629.xml"/><Relationship Id="rId11" Type="http://schemas.openxmlformats.org/officeDocument/2006/relationships/tags" Target="../tags/tag634.xml"/><Relationship Id="rId24" Type="http://schemas.openxmlformats.org/officeDocument/2006/relationships/tags" Target="../tags/tag647.xml"/><Relationship Id="rId32" Type="http://schemas.openxmlformats.org/officeDocument/2006/relationships/tags" Target="../tags/tag655.xml"/><Relationship Id="rId37" Type="http://schemas.openxmlformats.org/officeDocument/2006/relationships/tags" Target="../tags/tag660.xml"/><Relationship Id="rId40" Type="http://schemas.openxmlformats.org/officeDocument/2006/relationships/tags" Target="../tags/tag663.xml"/><Relationship Id="rId45" Type="http://schemas.openxmlformats.org/officeDocument/2006/relationships/tags" Target="../tags/tag668.xml"/><Relationship Id="rId53" Type="http://schemas.openxmlformats.org/officeDocument/2006/relationships/chart" Target="../charts/chart13.xml"/><Relationship Id="rId5" Type="http://schemas.openxmlformats.org/officeDocument/2006/relationships/tags" Target="../tags/tag628.xml"/><Relationship Id="rId15" Type="http://schemas.openxmlformats.org/officeDocument/2006/relationships/tags" Target="../tags/tag638.xml"/><Relationship Id="rId23" Type="http://schemas.openxmlformats.org/officeDocument/2006/relationships/tags" Target="../tags/tag646.xml"/><Relationship Id="rId28" Type="http://schemas.openxmlformats.org/officeDocument/2006/relationships/tags" Target="../tags/tag651.xml"/><Relationship Id="rId36" Type="http://schemas.openxmlformats.org/officeDocument/2006/relationships/tags" Target="../tags/tag659.xml"/><Relationship Id="rId49" Type="http://schemas.openxmlformats.org/officeDocument/2006/relationships/oleObject" Target="../embeddings/oleObject102.bin"/><Relationship Id="rId10" Type="http://schemas.openxmlformats.org/officeDocument/2006/relationships/tags" Target="../tags/tag633.xml"/><Relationship Id="rId19" Type="http://schemas.openxmlformats.org/officeDocument/2006/relationships/tags" Target="../tags/tag642.xml"/><Relationship Id="rId31" Type="http://schemas.openxmlformats.org/officeDocument/2006/relationships/tags" Target="../tags/tag654.xml"/><Relationship Id="rId44" Type="http://schemas.openxmlformats.org/officeDocument/2006/relationships/tags" Target="../tags/tag667.xml"/><Relationship Id="rId52" Type="http://schemas.openxmlformats.org/officeDocument/2006/relationships/chart" Target="../charts/chart12.xml"/><Relationship Id="rId4" Type="http://schemas.openxmlformats.org/officeDocument/2006/relationships/tags" Target="../tags/tag627.xml"/><Relationship Id="rId9" Type="http://schemas.openxmlformats.org/officeDocument/2006/relationships/tags" Target="../tags/tag632.xml"/><Relationship Id="rId14" Type="http://schemas.openxmlformats.org/officeDocument/2006/relationships/tags" Target="../tags/tag637.xml"/><Relationship Id="rId22" Type="http://schemas.openxmlformats.org/officeDocument/2006/relationships/tags" Target="../tags/tag645.xml"/><Relationship Id="rId27" Type="http://schemas.openxmlformats.org/officeDocument/2006/relationships/tags" Target="../tags/tag650.xml"/><Relationship Id="rId30" Type="http://schemas.openxmlformats.org/officeDocument/2006/relationships/tags" Target="../tags/tag653.xml"/><Relationship Id="rId35" Type="http://schemas.openxmlformats.org/officeDocument/2006/relationships/tags" Target="../tags/tag658.xml"/><Relationship Id="rId43" Type="http://schemas.openxmlformats.org/officeDocument/2006/relationships/tags" Target="../tags/tag666.xml"/><Relationship Id="rId48" Type="http://schemas.openxmlformats.org/officeDocument/2006/relationships/notesSlide" Target="../notesSlides/notesSlide7.xml"/><Relationship Id="rId8" Type="http://schemas.openxmlformats.org/officeDocument/2006/relationships/tags" Target="../tags/tag631.xml"/><Relationship Id="rId51"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48.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oleObject" Target="../embeddings/oleObject64.bin"/></Relationships>
</file>

<file path=ppt/slides/_rels/slide3.xml.rels><?xml version="1.0" encoding="UTF-8" standalone="yes"?>
<Relationships xmlns="http://schemas.openxmlformats.org/package/2006/relationships"><Relationship Id="rId117" Type="http://schemas.openxmlformats.org/officeDocument/2006/relationships/tags" Target="../tags/tag181.xml"/><Relationship Id="rId21" Type="http://schemas.openxmlformats.org/officeDocument/2006/relationships/tags" Target="../tags/tag85.xml"/><Relationship Id="rId42" Type="http://schemas.openxmlformats.org/officeDocument/2006/relationships/tags" Target="../tags/tag106.xml"/><Relationship Id="rId63" Type="http://schemas.openxmlformats.org/officeDocument/2006/relationships/tags" Target="../tags/tag127.xml"/><Relationship Id="rId84" Type="http://schemas.openxmlformats.org/officeDocument/2006/relationships/tags" Target="../tags/tag148.xml"/><Relationship Id="rId138" Type="http://schemas.openxmlformats.org/officeDocument/2006/relationships/tags" Target="../tags/tag202.xml"/><Relationship Id="rId159" Type="http://schemas.openxmlformats.org/officeDocument/2006/relationships/tags" Target="../tags/tag223.xml"/><Relationship Id="rId170" Type="http://schemas.openxmlformats.org/officeDocument/2006/relationships/tags" Target="../tags/tag234.xml"/><Relationship Id="rId191" Type="http://schemas.openxmlformats.org/officeDocument/2006/relationships/tags" Target="../tags/tag255.xml"/><Relationship Id="rId205" Type="http://schemas.openxmlformats.org/officeDocument/2006/relationships/tags" Target="../tags/tag269.xml"/><Relationship Id="rId226" Type="http://schemas.openxmlformats.org/officeDocument/2006/relationships/tags" Target="../tags/tag290.xml"/><Relationship Id="rId247" Type="http://schemas.openxmlformats.org/officeDocument/2006/relationships/oleObject" Target="../embeddings/oleObject72.bin"/><Relationship Id="rId107" Type="http://schemas.openxmlformats.org/officeDocument/2006/relationships/tags" Target="../tags/tag171.xml"/><Relationship Id="rId268" Type="http://schemas.openxmlformats.org/officeDocument/2006/relationships/image" Target="../media/image51.emf"/><Relationship Id="rId11" Type="http://schemas.openxmlformats.org/officeDocument/2006/relationships/tags" Target="../tags/tag75.xml"/><Relationship Id="rId32" Type="http://schemas.openxmlformats.org/officeDocument/2006/relationships/tags" Target="../tags/tag96.xml"/><Relationship Id="rId53" Type="http://schemas.openxmlformats.org/officeDocument/2006/relationships/tags" Target="../tags/tag117.xml"/><Relationship Id="rId74" Type="http://schemas.openxmlformats.org/officeDocument/2006/relationships/tags" Target="../tags/tag138.xml"/><Relationship Id="rId128" Type="http://schemas.openxmlformats.org/officeDocument/2006/relationships/tags" Target="../tags/tag192.xml"/><Relationship Id="rId149" Type="http://schemas.openxmlformats.org/officeDocument/2006/relationships/tags" Target="../tags/tag213.xml"/><Relationship Id="rId5" Type="http://schemas.openxmlformats.org/officeDocument/2006/relationships/tags" Target="../tags/tag69.xml"/><Relationship Id="rId95" Type="http://schemas.openxmlformats.org/officeDocument/2006/relationships/tags" Target="../tags/tag159.xml"/><Relationship Id="rId160" Type="http://schemas.openxmlformats.org/officeDocument/2006/relationships/tags" Target="../tags/tag224.xml"/><Relationship Id="rId181" Type="http://schemas.openxmlformats.org/officeDocument/2006/relationships/tags" Target="../tags/tag245.xml"/><Relationship Id="rId216" Type="http://schemas.openxmlformats.org/officeDocument/2006/relationships/tags" Target="../tags/tag280.xml"/><Relationship Id="rId237" Type="http://schemas.openxmlformats.org/officeDocument/2006/relationships/oleObject" Target="../embeddings/oleObject67.bin"/><Relationship Id="rId258" Type="http://schemas.openxmlformats.org/officeDocument/2006/relationships/image" Target="../media/image46.emf"/><Relationship Id="rId22" Type="http://schemas.openxmlformats.org/officeDocument/2006/relationships/tags" Target="../tags/tag86.xml"/><Relationship Id="rId43" Type="http://schemas.openxmlformats.org/officeDocument/2006/relationships/tags" Target="../tags/tag107.xml"/><Relationship Id="rId64" Type="http://schemas.openxmlformats.org/officeDocument/2006/relationships/tags" Target="../tags/tag128.xml"/><Relationship Id="rId118" Type="http://schemas.openxmlformats.org/officeDocument/2006/relationships/tags" Target="../tags/tag182.xml"/><Relationship Id="rId139" Type="http://schemas.openxmlformats.org/officeDocument/2006/relationships/tags" Target="../tags/tag203.xml"/><Relationship Id="rId85" Type="http://schemas.openxmlformats.org/officeDocument/2006/relationships/tags" Target="../tags/tag149.xml"/><Relationship Id="rId150" Type="http://schemas.openxmlformats.org/officeDocument/2006/relationships/tags" Target="../tags/tag214.xml"/><Relationship Id="rId171" Type="http://schemas.openxmlformats.org/officeDocument/2006/relationships/tags" Target="../tags/tag235.xml"/><Relationship Id="rId192" Type="http://schemas.openxmlformats.org/officeDocument/2006/relationships/tags" Target="../tags/tag256.xml"/><Relationship Id="rId206" Type="http://schemas.openxmlformats.org/officeDocument/2006/relationships/tags" Target="../tags/tag270.xml"/><Relationship Id="rId227" Type="http://schemas.openxmlformats.org/officeDocument/2006/relationships/tags" Target="../tags/tag291.xml"/><Relationship Id="rId248" Type="http://schemas.openxmlformats.org/officeDocument/2006/relationships/image" Target="../media/image41.emf"/><Relationship Id="rId269" Type="http://schemas.openxmlformats.org/officeDocument/2006/relationships/oleObject" Target="../embeddings/oleObject83.bin"/><Relationship Id="rId12" Type="http://schemas.openxmlformats.org/officeDocument/2006/relationships/tags" Target="../tags/tag76.xml"/><Relationship Id="rId33" Type="http://schemas.openxmlformats.org/officeDocument/2006/relationships/tags" Target="../tags/tag97.xml"/><Relationship Id="rId108" Type="http://schemas.openxmlformats.org/officeDocument/2006/relationships/tags" Target="../tags/tag172.xml"/><Relationship Id="rId129" Type="http://schemas.openxmlformats.org/officeDocument/2006/relationships/tags" Target="../tags/tag193.xml"/><Relationship Id="rId54" Type="http://schemas.openxmlformats.org/officeDocument/2006/relationships/tags" Target="../tags/tag118.xml"/><Relationship Id="rId75" Type="http://schemas.openxmlformats.org/officeDocument/2006/relationships/tags" Target="../tags/tag139.xml"/><Relationship Id="rId96" Type="http://schemas.openxmlformats.org/officeDocument/2006/relationships/tags" Target="../tags/tag160.xml"/><Relationship Id="rId140" Type="http://schemas.openxmlformats.org/officeDocument/2006/relationships/tags" Target="../tags/tag204.xml"/><Relationship Id="rId161" Type="http://schemas.openxmlformats.org/officeDocument/2006/relationships/tags" Target="../tags/tag225.xml"/><Relationship Id="rId182" Type="http://schemas.openxmlformats.org/officeDocument/2006/relationships/tags" Target="../tags/tag246.xml"/><Relationship Id="rId217" Type="http://schemas.openxmlformats.org/officeDocument/2006/relationships/tags" Target="../tags/tag281.xml"/><Relationship Id="rId6" Type="http://schemas.openxmlformats.org/officeDocument/2006/relationships/tags" Target="../tags/tag70.xml"/><Relationship Id="rId238" Type="http://schemas.openxmlformats.org/officeDocument/2006/relationships/image" Target="../media/image36.emf"/><Relationship Id="rId259" Type="http://schemas.openxmlformats.org/officeDocument/2006/relationships/oleObject" Target="../embeddings/oleObject78.bin"/><Relationship Id="rId23" Type="http://schemas.openxmlformats.org/officeDocument/2006/relationships/tags" Target="../tags/tag87.xml"/><Relationship Id="rId119" Type="http://schemas.openxmlformats.org/officeDocument/2006/relationships/tags" Target="../tags/tag183.xml"/><Relationship Id="rId270" Type="http://schemas.openxmlformats.org/officeDocument/2006/relationships/image" Target="../media/image52.emf"/><Relationship Id="rId44" Type="http://schemas.openxmlformats.org/officeDocument/2006/relationships/tags" Target="../tags/tag108.xml"/><Relationship Id="rId60" Type="http://schemas.openxmlformats.org/officeDocument/2006/relationships/tags" Target="../tags/tag124.xml"/><Relationship Id="rId65" Type="http://schemas.openxmlformats.org/officeDocument/2006/relationships/tags" Target="../tags/tag129.xml"/><Relationship Id="rId81" Type="http://schemas.openxmlformats.org/officeDocument/2006/relationships/tags" Target="../tags/tag145.xml"/><Relationship Id="rId86" Type="http://schemas.openxmlformats.org/officeDocument/2006/relationships/tags" Target="../tags/tag150.xml"/><Relationship Id="rId130" Type="http://schemas.openxmlformats.org/officeDocument/2006/relationships/tags" Target="../tags/tag194.xml"/><Relationship Id="rId135" Type="http://schemas.openxmlformats.org/officeDocument/2006/relationships/tags" Target="../tags/tag199.xml"/><Relationship Id="rId151" Type="http://schemas.openxmlformats.org/officeDocument/2006/relationships/tags" Target="../tags/tag215.xml"/><Relationship Id="rId156" Type="http://schemas.openxmlformats.org/officeDocument/2006/relationships/tags" Target="../tags/tag220.xml"/><Relationship Id="rId177" Type="http://schemas.openxmlformats.org/officeDocument/2006/relationships/tags" Target="../tags/tag241.xml"/><Relationship Id="rId198" Type="http://schemas.openxmlformats.org/officeDocument/2006/relationships/tags" Target="../tags/tag262.xml"/><Relationship Id="rId172" Type="http://schemas.openxmlformats.org/officeDocument/2006/relationships/tags" Target="../tags/tag236.xml"/><Relationship Id="rId193" Type="http://schemas.openxmlformats.org/officeDocument/2006/relationships/tags" Target="../tags/tag257.xml"/><Relationship Id="rId202" Type="http://schemas.openxmlformats.org/officeDocument/2006/relationships/tags" Target="../tags/tag266.xml"/><Relationship Id="rId207" Type="http://schemas.openxmlformats.org/officeDocument/2006/relationships/tags" Target="../tags/tag271.xml"/><Relationship Id="rId223" Type="http://schemas.openxmlformats.org/officeDocument/2006/relationships/tags" Target="../tags/tag287.xml"/><Relationship Id="rId228" Type="http://schemas.openxmlformats.org/officeDocument/2006/relationships/tags" Target="../tags/tag292.xml"/><Relationship Id="rId244" Type="http://schemas.openxmlformats.org/officeDocument/2006/relationships/image" Target="../media/image39.emf"/><Relationship Id="rId249" Type="http://schemas.openxmlformats.org/officeDocument/2006/relationships/oleObject" Target="../embeddings/oleObject73.bin"/><Relationship Id="rId13" Type="http://schemas.openxmlformats.org/officeDocument/2006/relationships/tags" Target="../tags/tag77.xml"/><Relationship Id="rId18" Type="http://schemas.openxmlformats.org/officeDocument/2006/relationships/tags" Target="../tags/tag82.xml"/><Relationship Id="rId39" Type="http://schemas.openxmlformats.org/officeDocument/2006/relationships/tags" Target="../tags/tag103.xml"/><Relationship Id="rId109" Type="http://schemas.openxmlformats.org/officeDocument/2006/relationships/tags" Target="../tags/tag173.xml"/><Relationship Id="rId260" Type="http://schemas.openxmlformats.org/officeDocument/2006/relationships/image" Target="../media/image47.emf"/><Relationship Id="rId265" Type="http://schemas.openxmlformats.org/officeDocument/2006/relationships/oleObject" Target="../embeddings/oleObject81.bin"/><Relationship Id="rId34" Type="http://schemas.openxmlformats.org/officeDocument/2006/relationships/tags" Target="../tags/tag98.xml"/><Relationship Id="rId50" Type="http://schemas.openxmlformats.org/officeDocument/2006/relationships/tags" Target="../tags/tag114.xml"/><Relationship Id="rId55" Type="http://schemas.openxmlformats.org/officeDocument/2006/relationships/tags" Target="../tags/tag119.xml"/><Relationship Id="rId76" Type="http://schemas.openxmlformats.org/officeDocument/2006/relationships/tags" Target="../tags/tag140.xml"/><Relationship Id="rId97" Type="http://schemas.openxmlformats.org/officeDocument/2006/relationships/tags" Target="../tags/tag161.xml"/><Relationship Id="rId104" Type="http://schemas.openxmlformats.org/officeDocument/2006/relationships/tags" Target="../tags/tag168.xml"/><Relationship Id="rId120" Type="http://schemas.openxmlformats.org/officeDocument/2006/relationships/tags" Target="../tags/tag184.xml"/><Relationship Id="rId125" Type="http://schemas.openxmlformats.org/officeDocument/2006/relationships/tags" Target="../tags/tag189.xml"/><Relationship Id="rId141" Type="http://schemas.openxmlformats.org/officeDocument/2006/relationships/tags" Target="../tags/tag205.xml"/><Relationship Id="rId146" Type="http://schemas.openxmlformats.org/officeDocument/2006/relationships/tags" Target="../tags/tag210.xml"/><Relationship Id="rId167" Type="http://schemas.openxmlformats.org/officeDocument/2006/relationships/tags" Target="../tags/tag231.xml"/><Relationship Id="rId188" Type="http://schemas.openxmlformats.org/officeDocument/2006/relationships/tags" Target="../tags/tag252.xml"/><Relationship Id="rId7" Type="http://schemas.openxmlformats.org/officeDocument/2006/relationships/tags" Target="../tags/tag71.xml"/><Relationship Id="rId71" Type="http://schemas.openxmlformats.org/officeDocument/2006/relationships/tags" Target="../tags/tag135.xml"/><Relationship Id="rId92" Type="http://schemas.openxmlformats.org/officeDocument/2006/relationships/tags" Target="../tags/tag156.xml"/><Relationship Id="rId162" Type="http://schemas.openxmlformats.org/officeDocument/2006/relationships/tags" Target="../tags/tag226.xml"/><Relationship Id="rId183" Type="http://schemas.openxmlformats.org/officeDocument/2006/relationships/tags" Target="../tags/tag247.xml"/><Relationship Id="rId213" Type="http://schemas.openxmlformats.org/officeDocument/2006/relationships/tags" Target="../tags/tag277.xml"/><Relationship Id="rId218" Type="http://schemas.openxmlformats.org/officeDocument/2006/relationships/tags" Target="../tags/tag282.xml"/><Relationship Id="rId234" Type="http://schemas.openxmlformats.org/officeDocument/2006/relationships/image" Target="../media/image20.emf"/><Relationship Id="rId239" Type="http://schemas.openxmlformats.org/officeDocument/2006/relationships/oleObject" Target="../embeddings/oleObject68.bin"/><Relationship Id="rId2" Type="http://schemas.openxmlformats.org/officeDocument/2006/relationships/tags" Target="../tags/tag66.xml"/><Relationship Id="rId29" Type="http://schemas.openxmlformats.org/officeDocument/2006/relationships/tags" Target="../tags/tag93.xml"/><Relationship Id="rId250" Type="http://schemas.openxmlformats.org/officeDocument/2006/relationships/image" Target="../media/image42.emf"/><Relationship Id="rId255" Type="http://schemas.openxmlformats.org/officeDocument/2006/relationships/oleObject" Target="../embeddings/oleObject76.bin"/><Relationship Id="rId271" Type="http://schemas.openxmlformats.org/officeDocument/2006/relationships/oleObject" Target="../embeddings/oleObject84.bin"/><Relationship Id="rId24" Type="http://schemas.openxmlformats.org/officeDocument/2006/relationships/tags" Target="../tags/tag88.xml"/><Relationship Id="rId40" Type="http://schemas.openxmlformats.org/officeDocument/2006/relationships/tags" Target="../tags/tag104.xml"/><Relationship Id="rId45" Type="http://schemas.openxmlformats.org/officeDocument/2006/relationships/tags" Target="../tags/tag109.xml"/><Relationship Id="rId66" Type="http://schemas.openxmlformats.org/officeDocument/2006/relationships/tags" Target="../tags/tag130.xml"/><Relationship Id="rId87" Type="http://schemas.openxmlformats.org/officeDocument/2006/relationships/tags" Target="../tags/tag151.xml"/><Relationship Id="rId110" Type="http://schemas.openxmlformats.org/officeDocument/2006/relationships/tags" Target="../tags/tag174.xml"/><Relationship Id="rId115" Type="http://schemas.openxmlformats.org/officeDocument/2006/relationships/tags" Target="../tags/tag179.xml"/><Relationship Id="rId131" Type="http://schemas.openxmlformats.org/officeDocument/2006/relationships/tags" Target="../tags/tag195.xml"/><Relationship Id="rId136" Type="http://schemas.openxmlformats.org/officeDocument/2006/relationships/tags" Target="../tags/tag200.xml"/><Relationship Id="rId157" Type="http://schemas.openxmlformats.org/officeDocument/2006/relationships/tags" Target="../tags/tag221.xml"/><Relationship Id="rId178" Type="http://schemas.openxmlformats.org/officeDocument/2006/relationships/tags" Target="../tags/tag242.xml"/><Relationship Id="rId61" Type="http://schemas.openxmlformats.org/officeDocument/2006/relationships/tags" Target="../tags/tag125.xml"/><Relationship Id="rId82" Type="http://schemas.openxmlformats.org/officeDocument/2006/relationships/tags" Target="../tags/tag146.xml"/><Relationship Id="rId152" Type="http://schemas.openxmlformats.org/officeDocument/2006/relationships/tags" Target="../tags/tag216.xml"/><Relationship Id="rId173" Type="http://schemas.openxmlformats.org/officeDocument/2006/relationships/tags" Target="../tags/tag237.xml"/><Relationship Id="rId194" Type="http://schemas.openxmlformats.org/officeDocument/2006/relationships/tags" Target="../tags/tag258.xml"/><Relationship Id="rId199" Type="http://schemas.openxmlformats.org/officeDocument/2006/relationships/tags" Target="../tags/tag263.xml"/><Relationship Id="rId203" Type="http://schemas.openxmlformats.org/officeDocument/2006/relationships/tags" Target="../tags/tag267.xml"/><Relationship Id="rId208" Type="http://schemas.openxmlformats.org/officeDocument/2006/relationships/tags" Target="../tags/tag272.xml"/><Relationship Id="rId229" Type="http://schemas.openxmlformats.org/officeDocument/2006/relationships/tags" Target="../tags/tag293.xml"/><Relationship Id="rId19" Type="http://schemas.openxmlformats.org/officeDocument/2006/relationships/tags" Target="../tags/tag83.xml"/><Relationship Id="rId224" Type="http://schemas.openxmlformats.org/officeDocument/2006/relationships/tags" Target="../tags/tag288.xml"/><Relationship Id="rId240" Type="http://schemas.openxmlformats.org/officeDocument/2006/relationships/image" Target="../media/image37.emf"/><Relationship Id="rId245" Type="http://schemas.openxmlformats.org/officeDocument/2006/relationships/oleObject" Target="../embeddings/oleObject71.bin"/><Relationship Id="rId261" Type="http://schemas.openxmlformats.org/officeDocument/2006/relationships/oleObject" Target="../embeddings/oleObject79.bin"/><Relationship Id="rId266" Type="http://schemas.openxmlformats.org/officeDocument/2006/relationships/image" Target="../media/image50.emf"/><Relationship Id="rId14" Type="http://schemas.openxmlformats.org/officeDocument/2006/relationships/tags" Target="../tags/tag78.xml"/><Relationship Id="rId30" Type="http://schemas.openxmlformats.org/officeDocument/2006/relationships/tags" Target="../tags/tag94.xml"/><Relationship Id="rId35" Type="http://schemas.openxmlformats.org/officeDocument/2006/relationships/tags" Target="../tags/tag99.xml"/><Relationship Id="rId56" Type="http://schemas.openxmlformats.org/officeDocument/2006/relationships/tags" Target="../tags/tag120.xml"/><Relationship Id="rId77" Type="http://schemas.openxmlformats.org/officeDocument/2006/relationships/tags" Target="../tags/tag141.xml"/><Relationship Id="rId100" Type="http://schemas.openxmlformats.org/officeDocument/2006/relationships/tags" Target="../tags/tag164.xml"/><Relationship Id="rId105" Type="http://schemas.openxmlformats.org/officeDocument/2006/relationships/tags" Target="../tags/tag169.xml"/><Relationship Id="rId126" Type="http://schemas.openxmlformats.org/officeDocument/2006/relationships/tags" Target="../tags/tag190.xml"/><Relationship Id="rId147" Type="http://schemas.openxmlformats.org/officeDocument/2006/relationships/tags" Target="../tags/tag211.xml"/><Relationship Id="rId168" Type="http://schemas.openxmlformats.org/officeDocument/2006/relationships/tags" Target="../tags/tag232.xml"/><Relationship Id="rId8" Type="http://schemas.openxmlformats.org/officeDocument/2006/relationships/tags" Target="../tags/tag72.xml"/><Relationship Id="rId51" Type="http://schemas.openxmlformats.org/officeDocument/2006/relationships/tags" Target="../tags/tag115.xml"/><Relationship Id="rId72" Type="http://schemas.openxmlformats.org/officeDocument/2006/relationships/tags" Target="../tags/tag136.xml"/><Relationship Id="rId93" Type="http://schemas.openxmlformats.org/officeDocument/2006/relationships/tags" Target="../tags/tag157.xml"/><Relationship Id="rId98" Type="http://schemas.openxmlformats.org/officeDocument/2006/relationships/tags" Target="../tags/tag162.xml"/><Relationship Id="rId121" Type="http://schemas.openxmlformats.org/officeDocument/2006/relationships/tags" Target="../tags/tag185.xml"/><Relationship Id="rId142" Type="http://schemas.openxmlformats.org/officeDocument/2006/relationships/tags" Target="../tags/tag206.xml"/><Relationship Id="rId163" Type="http://schemas.openxmlformats.org/officeDocument/2006/relationships/tags" Target="../tags/tag227.xml"/><Relationship Id="rId184" Type="http://schemas.openxmlformats.org/officeDocument/2006/relationships/tags" Target="../tags/tag248.xml"/><Relationship Id="rId189" Type="http://schemas.openxmlformats.org/officeDocument/2006/relationships/tags" Target="../tags/tag253.xml"/><Relationship Id="rId219" Type="http://schemas.openxmlformats.org/officeDocument/2006/relationships/tags" Target="../tags/tag283.xml"/><Relationship Id="rId3" Type="http://schemas.openxmlformats.org/officeDocument/2006/relationships/tags" Target="../tags/tag67.xml"/><Relationship Id="rId214" Type="http://schemas.openxmlformats.org/officeDocument/2006/relationships/tags" Target="../tags/tag278.xml"/><Relationship Id="rId230" Type="http://schemas.openxmlformats.org/officeDocument/2006/relationships/tags" Target="../tags/tag294.xml"/><Relationship Id="rId235" Type="http://schemas.openxmlformats.org/officeDocument/2006/relationships/oleObject" Target="../embeddings/oleObject66.bin"/><Relationship Id="rId251" Type="http://schemas.openxmlformats.org/officeDocument/2006/relationships/oleObject" Target="../embeddings/oleObject74.bin"/><Relationship Id="rId256" Type="http://schemas.openxmlformats.org/officeDocument/2006/relationships/image" Target="../media/image45.emf"/><Relationship Id="rId25" Type="http://schemas.openxmlformats.org/officeDocument/2006/relationships/tags" Target="../tags/tag89.xml"/><Relationship Id="rId46" Type="http://schemas.openxmlformats.org/officeDocument/2006/relationships/tags" Target="../tags/tag110.xml"/><Relationship Id="rId67" Type="http://schemas.openxmlformats.org/officeDocument/2006/relationships/tags" Target="../tags/tag131.xml"/><Relationship Id="rId116" Type="http://schemas.openxmlformats.org/officeDocument/2006/relationships/tags" Target="../tags/tag180.xml"/><Relationship Id="rId137" Type="http://schemas.openxmlformats.org/officeDocument/2006/relationships/tags" Target="../tags/tag201.xml"/><Relationship Id="rId158" Type="http://schemas.openxmlformats.org/officeDocument/2006/relationships/tags" Target="../tags/tag222.xml"/><Relationship Id="rId272" Type="http://schemas.openxmlformats.org/officeDocument/2006/relationships/image" Target="../media/image53.emf"/><Relationship Id="rId20" Type="http://schemas.openxmlformats.org/officeDocument/2006/relationships/tags" Target="../tags/tag84.xml"/><Relationship Id="rId41" Type="http://schemas.openxmlformats.org/officeDocument/2006/relationships/tags" Target="../tags/tag105.xml"/><Relationship Id="rId62" Type="http://schemas.openxmlformats.org/officeDocument/2006/relationships/tags" Target="../tags/tag126.xml"/><Relationship Id="rId83" Type="http://schemas.openxmlformats.org/officeDocument/2006/relationships/tags" Target="../tags/tag147.xml"/><Relationship Id="rId88" Type="http://schemas.openxmlformats.org/officeDocument/2006/relationships/tags" Target="../tags/tag152.xml"/><Relationship Id="rId111" Type="http://schemas.openxmlformats.org/officeDocument/2006/relationships/tags" Target="../tags/tag175.xml"/><Relationship Id="rId132" Type="http://schemas.openxmlformats.org/officeDocument/2006/relationships/tags" Target="../tags/tag196.xml"/><Relationship Id="rId153" Type="http://schemas.openxmlformats.org/officeDocument/2006/relationships/tags" Target="../tags/tag217.xml"/><Relationship Id="rId174" Type="http://schemas.openxmlformats.org/officeDocument/2006/relationships/tags" Target="../tags/tag238.xml"/><Relationship Id="rId179" Type="http://schemas.openxmlformats.org/officeDocument/2006/relationships/tags" Target="../tags/tag243.xml"/><Relationship Id="rId195" Type="http://schemas.openxmlformats.org/officeDocument/2006/relationships/tags" Target="../tags/tag259.xml"/><Relationship Id="rId209" Type="http://schemas.openxmlformats.org/officeDocument/2006/relationships/tags" Target="../tags/tag273.xml"/><Relationship Id="rId190" Type="http://schemas.openxmlformats.org/officeDocument/2006/relationships/tags" Target="../tags/tag254.xml"/><Relationship Id="rId204" Type="http://schemas.openxmlformats.org/officeDocument/2006/relationships/tags" Target="../tags/tag268.xml"/><Relationship Id="rId220" Type="http://schemas.openxmlformats.org/officeDocument/2006/relationships/tags" Target="../tags/tag284.xml"/><Relationship Id="rId225" Type="http://schemas.openxmlformats.org/officeDocument/2006/relationships/tags" Target="../tags/tag289.xml"/><Relationship Id="rId241" Type="http://schemas.openxmlformats.org/officeDocument/2006/relationships/oleObject" Target="../embeddings/oleObject69.bin"/><Relationship Id="rId246" Type="http://schemas.openxmlformats.org/officeDocument/2006/relationships/image" Target="../media/image40.emf"/><Relationship Id="rId267" Type="http://schemas.openxmlformats.org/officeDocument/2006/relationships/oleObject" Target="../embeddings/oleObject82.bin"/><Relationship Id="rId15" Type="http://schemas.openxmlformats.org/officeDocument/2006/relationships/tags" Target="../tags/tag79.xml"/><Relationship Id="rId36" Type="http://schemas.openxmlformats.org/officeDocument/2006/relationships/tags" Target="../tags/tag100.xml"/><Relationship Id="rId57" Type="http://schemas.openxmlformats.org/officeDocument/2006/relationships/tags" Target="../tags/tag121.xml"/><Relationship Id="rId106" Type="http://schemas.openxmlformats.org/officeDocument/2006/relationships/tags" Target="../tags/tag170.xml"/><Relationship Id="rId127" Type="http://schemas.openxmlformats.org/officeDocument/2006/relationships/tags" Target="../tags/tag191.xml"/><Relationship Id="rId262" Type="http://schemas.openxmlformats.org/officeDocument/2006/relationships/image" Target="../media/image48.emf"/><Relationship Id="rId10" Type="http://schemas.openxmlformats.org/officeDocument/2006/relationships/tags" Target="../tags/tag74.xml"/><Relationship Id="rId31" Type="http://schemas.openxmlformats.org/officeDocument/2006/relationships/tags" Target="../tags/tag95.xml"/><Relationship Id="rId52" Type="http://schemas.openxmlformats.org/officeDocument/2006/relationships/tags" Target="../tags/tag116.xml"/><Relationship Id="rId73" Type="http://schemas.openxmlformats.org/officeDocument/2006/relationships/tags" Target="../tags/tag137.xml"/><Relationship Id="rId78" Type="http://schemas.openxmlformats.org/officeDocument/2006/relationships/tags" Target="../tags/tag142.xml"/><Relationship Id="rId94" Type="http://schemas.openxmlformats.org/officeDocument/2006/relationships/tags" Target="../tags/tag158.xml"/><Relationship Id="rId99" Type="http://schemas.openxmlformats.org/officeDocument/2006/relationships/tags" Target="../tags/tag163.xml"/><Relationship Id="rId101" Type="http://schemas.openxmlformats.org/officeDocument/2006/relationships/tags" Target="../tags/tag165.xml"/><Relationship Id="rId122" Type="http://schemas.openxmlformats.org/officeDocument/2006/relationships/tags" Target="../tags/tag186.xml"/><Relationship Id="rId143" Type="http://schemas.openxmlformats.org/officeDocument/2006/relationships/tags" Target="../tags/tag207.xml"/><Relationship Id="rId148" Type="http://schemas.openxmlformats.org/officeDocument/2006/relationships/tags" Target="../tags/tag212.xml"/><Relationship Id="rId164" Type="http://schemas.openxmlformats.org/officeDocument/2006/relationships/tags" Target="../tags/tag228.xml"/><Relationship Id="rId169" Type="http://schemas.openxmlformats.org/officeDocument/2006/relationships/tags" Target="../tags/tag233.xml"/><Relationship Id="rId185" Type="http://schemas.openxmlformats.org/officeDocument/2006/relationships/tags" Target="../tags/tag249.xml"/><Relationship Id="rId4" Type="http://schemas.openxmlformats.org/officeDocument/2006/relationships/tags" Target="../tags/tag68.xml"/><Relationship Id="rId9" Type="http://schemas.openxmlformats.org/officeDocument/2006/relationships/tags" Target="../tags/tag73.xml"/><Relationship Id="rId180" Type="http://schemas.openxmlformats.org/officeDocument/2006/relationships/tags" Target="../tags/tag244.xml"/><Relationship Id="rId210" Type="http://schemas.openxmlformats.org/officeDocument/2006/relationships/tags" Target="../tags/tag274.xml"/><Relationship Id="rId215" Type="http://schemas.openxmlformats.org/officeDocument/2006/relationships/tags" Target="../tags/tag279.xml"/><Relationship Id="rId236" Type="http://schemas.openxmlformats.org/officeDocument/2006/relationships/image" Target="../media/image35.emf"/><Relationship Id="rId257" Type="http://schemas.openxmlformats.org/officeDocument/2006/relationships/oleObject" Target="../embeddings/oleObject77.bin"/><Relationship Id="rId26" Type="http://schemas.openxmlformats.org/officeDocument/2006/relationships/tags" Target="../tags/tag90.xml"/><Relationship Id="rId231" Type="http://schemas.openxmlformats.org/officeDocument/2006/relationships/slideLayout" Target="../slideLayouts/slideLayout583.xml"/><Relationship Id="rId252" Type="http://schemas.openxmlformats.org/officeDocument/2006/relationships/image" Target="../media/image43.emf"/><Relationship Id="rId273" Type="http://schemas.openxmlformats.org/officeDocument/2006/relationships/oleObject" Target="../embeddings/oleObject85.bin"/><Relationship Id="rId47" Type="http://schemas.openxmlformats.org/officeDocument/2006/relationships/tags" Target="../tags/tag111.xml"/><Relationship Id="rId68" Type="http://schemas.openxmlformats.org/officeDocument/2006/relationships/tags" Target="../tags/tag132.xml"/><Relationship Id="rId89" Type="http://schemas.openxmlformats.org/officeDocument/2006/relationships/tags" Target="../tags/tag153.xml"/><Relationship Id="rId112" Type="http://schemas.openxmlformats.org/officeDocument/2006/relationships/tags" Target="../tags/tag176.xml"/><Relationship Id="rId133" Type="http://schemas.openxmlformats.org/officeDocument/2006/relationships/tags" Target="../tags/tag197.xml"/><Relationship Id="rId154" Type="http://schemas.openxmlformats.org/officeDocument/2006/relationships/tags" Target="../tags/tag218.xml"/><Relationship Id="rId175" Type="http://schemas.openxmlformats.org/officeDocument/2006/relationships/tags" Target="../tags/tag239.xml"/><Relationship Id="rId196" Type="http://schemas.openxmlformats.org/officeDocument/2006/relationships/tags" Target="../tags/tag260.xml"/><Relationship Id="rId200" Type="http://schemas.openxmlformats.org/officeDocument/2006/relationships/tags" Target="../tags/tag264.xml"/><Relationship Id="rId16" Type="http://schemas.openxmlformats.org/officeDocument/2006/relationships/tags" Target="../tags/tag80.xml"/><Relationship Id="rId221" Type="http://schemas.openxmlformats.org/officeDocument/2006/relationships/tags" Target="../tags/tag285.xml"/><Relationship Id="rId242" Type="http://schemas.openxmlformats.org/officeDocument/2006/relationships/image" Target="../media/image38.emf"/><Relationship Id="rId263" Type="http://schemas.openxmlformats.org/officeDocument/2006/relationships/oleObject" Target="../embeddings/oleObject80.bin"/><Relationship Id="rId37" Type="http://schemas.openxmlformats.org/officeDocument/2006/relationships/tags" Target="../tags/tag101.xml"/><Relationship Id="rId58" Type="http://schemas.openxmlformats.org/officeDocument/2006/relationships/tags" Target="../tags/tag122.xml"/><Relationship Id="rId79" Type="http://schemas.openxmlformats.org/officeDocument/2006/relationships/tags" Target="../tags/tag143.xml"/><Relationship Id="rId102" Type="http://schemas.openxmlformats.org/officeDocument/2006/relationships/tags" Target="../tags/tag166.xml"/><Relationship Id="rId123" Type="http://schemas.openxmlformats.org/officeDocument/2006/relationships/tags" Target="../tags/tag187.xml"/><Relationship Id="rId144" Type="http://schemas.openxmlformats.org/officeDocument/2006/relationships/tags" Target="../tags/tag208.xml"/><Relationship Id="rId90" Type="http://schemas.openxmlformats.org/officeDocument/2006/relationships/tags" Target="../tags/tag154.xml"/><Relationship Id="rId165" Type="http://schemas.openxmlformats.org/officeDocument/2006/relationships/tags" Target="../tags/tag229.xml"/><Relationship Id="rId186" Type="http://schemas.openxmlformats.org/officeDocument/2006/relationships/tags" Target="../tags/tag250.xml"/><Relationship Id="rId211" Type="http://schemas.openxmlformats.org/officeDocument/2006/relationships/tags" Target="../tags/tag275.xml"/><Relationship Id="rId232" Type="http://schemas.openxmlformats.org/officeDocument/2006/relationships/notesSlide" Target="../notesSlides/notesSlide2.xml"/><Relationship Id="rId253" Type="http://schemas.openxmlformats.org/officeDocument/2006/relationships/oleObject" Target="../embeddings/oleObject75.bin"/><Relationship Id="rId274" Type="http://schemas.openxmlformats.org/officeDocument/2006/relationships/image" Target="../media/image54.emf"/><Relationship Id="rId27" Type="http://schemas.openxmlformats.org/officeDocument/2006/relationships/tags" Target="../tags/tag91.xml"/><Relationship Id="rId48" Type="http://schemas.openxmlformats.org/officeDocument/2006/relationships/tags" Target="../tags/tag112.xml"/><Relationship Id="rId69" Type="http://schemas.openxmlformats.org/officeDocument/2006/relationships/tags" Target="../tags/tag133.xml"/><Relationship Id="rId113" Type="http://schemas.openxmlformats.org/officeDocument/2006/relationships/tags" Target="../tags/tag177.xml"/><Relationship Id="rId134" Type="http://schemas.openxmlformats.org/officeDocument/2006/relationships/tags" Target="../tags/tag198.xml"/><Relationship Id="rId80" Type="http://schemas.openxmlformats.org/officeDocument/2006/relationships/tags" Target="../tags/tag144.xml"/><Relationship Id="rId155" Type="http://schemas.openxmlformats.org/officeDocument/2006/relationships/tags" Target="../tags/tag219.xml"/><Relationship Id="rId176" Type="http://schemas.openxmlformats.org/officeDocument/2006/relationships/tags" Target="../tags/tag240.xml"/><Relationship Id="rId197" Type="http://schemas.openxmlformats.org/officeDocument/2006/relationships/tags" Target="../tags/tag261.xml"/><Relationship Id="rId201" Type="http://schemas.openxmlformats.org/officeDocument/2006/relationships/tags" Target="../tags/tag265.xml"/><Relationship Id="rId222" Type="http://schemas.openxmlformats.org/officeDocument/2006/relationships/tags" Target="../tags/tag286.xml"/><Relationship Id="rId243" Type="http://schemas.openxmlformats.org/officeDocument/2006/relationships/oleObject" Target="../embeddings/oleObject70.bin"/><Relationship Id="rId264" Type="http://schemas.openxmlformats.org/officeDocument/2006/relationships/image" Target="../media/image49.emf"/><Relationship Id="rId17" Type="http://schemas.openxmlformats.org/officeDocument/2006/relationships/tags" Target="../tags/tag81.xml"/><Relationship Id="rId38" Type="http://schemas.openxmlformats.org/officeDocument/2006/relationships/tags" Target="../tags/tag102.xml"/><Relationship Id="rId59" Type="http://schemas.openxmlformats.org/officeDocument/2006/relationships/tags" Target="../tags/tag123.xml"/><Relationship Id="rId103" Type="http://schemas.openxmlformats.org/officeDocument/2006/relationships/tags" Target="../tags/tag167.xml"/><Relationship Id="rId124" Type="http://schemas.openxmlformats.org/officeDocument/2006/relationships/tags" Target="../tags/tag188.xml"/><Relationship Id="rId70" Type="http://schemas.openxmlformats.org/officeDocument/2006/relationships/tags" Target="../tags/tag134.xml"/><Relationship Id="rId91" Type="http://schemas.openxmlformats.org/officeDocument/2006/relationships/tags" Target="../tags/tag155.xml"/><Relationship Id="rId145" Type="http://schemas.openxmlformats.org/officeDocument/2006/relationships/tags" Target="../tags/tag209.xml"/><Relationship Id="rId166" Type="http://schemas.openxmlformats.org/officeDocument/2006/relationships/tags" Target="../tags/tag230.xml"/><Relationship Id="rId187" Type="http://schemas.openxmlformats.org/officeDocument/2006/relationships/tags" Target="../tags/tag251.xml"/><Relationship Id="rId1" Type="http://schemas.openxmlformats.org/officeDocument/2006/relationships/vmlDrawing" Target="../drawings/vmlDrawing65.vml"/><Relationship Id="rId212" Type="http://schemas.openxmlformats.org/officeDocument/2006/relationships/tags" Target="../tags/tag276.xml"/><Relationship Id="rId233" Type="http://schemas.openxmlformats.org/officeDocument/2006/relationships/oleObject" Target="../embeddings/oleObject65.bin"/><Relationship Id="rId254" Type="http://schemas.openxmlformats.org/officeDocument/2006/relationships/image" Target="../media/image44.emf"/><Relationship Id="rId28" Type="http://schemas.openxmlformats.org/officeDocument/2006/relationships/tags" Target="../tags/tag92.xml"/><Relationship Id="rId49" Type="http://schemas.openxmlformats.org/officeDocument/2006/relationships/tags" Target="../tags/tag113.xml"/><Relationship Id="rId114" Type="http://schemas.openxmlformats.org/officeDocument/2006/relationships/tags" Target="../tags/tag178.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296.xml"/><Relationship Id="rId7" Type="http://schemas.openxmlformats.org/officeDocument/2006/relationships/image" Target="../media/image1.emf"/><Relationship Id="rId2" Type="http://schemas.openxmlformats.org/officeDocument/2006/relationships/tags" Target="../tags/tag295.xml"/><Relationship Id="rId1" Type="http://schemas.openxmlformats.org/officeDocument/2006/relationships/vmlDrawing" Target="../drawings/vmlDrawing66.vml"/><Relationship Id="rId6" Type="http://schemas.openxmlformats.org/officeDocument/2006/relationships/oleObject" Target="../embeddings/oleObject86.bin"/><Relationship Id="rId5" Type="http://schemas.openxmlformats.org/officeDocument/2006/relationships/notesSlide" Target="../notesSlides/notesSlide3.xml"/><Relationship Id="rId4" Type="http://schemas.openxmlformats.org/officeDocument/2006/relationships/slideLayout" Target="../slideLayouts/slideLayout482.xml"/><Relationship Id="rId9"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chart" Target="../charts/chart3.xml"/><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image" Target="../media/image55.emf"/><Relationship Id="rId2" Type="http://schemas.openxmlformats.org/officeDocument/2006/relationships/tags" Target="../tags/tag297.xml"/><Relationship Id="rId1" Type="http://schemas.openxmlformats.org/officeDocument/2006/relationships/vmlDrawing" Target="../drawings/vmlDrawing67.vml"/><Relationship Id="rId6" Type="http://schemas.openxmlformats.org/officeDocument/2006/relationships/tags" Target="../tags/tag301.xml"/><Relationship Id="rId11" Type="http://schemas.openxmlformats.org/officeDocument/2006/relationships/oleObject" Target="../embeddings/oleObject88.bin"/><Relationship Id="rId5" Type="http://schemas.openxmlformats.org/officeDocument/2006/relationships/tags" Target="../tags/tag300.xml"/><Relationship Id="rId10" Type="http://schemas.openxmlformats.org/officeDocument/2006/relationships/image" Target="../media/image30.emf"/><Relationship Id="rId4" Type="http://schemas.openxmlformats.org/officeDocument/2006/relationships/tags" Target="../tags/tag299.xml"/><Relationship Id="rId9" Type="http://schemas.openxmlformats.org/officeDocument/2006/relationships/oleObject" Target="../embeddings/oleObject87.bin"/></Relationships>
</file>

<file path=ppt/slides/_rels/slide6.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tags" Target="../tags/tag314.xml"/><Relationship Id="rId18" Type="http://schemas.openxmlformats.org/officeDocument/2006/relationships/tags" Target="../tags/tag319.xml"/><Relationship Id="rId26" Type="http://schemas.openxmlformats.org/officeDocument/2006/relationships/image" Target="../media/image56.emf"/><Relationship Id="rId3" Type="http://schemas.openxmlformats.org/officeDocument/2006/relationships/tags" Target="../tags/tag304.xml"/><Relationship Id="rId21" Type="http://schemas.openxmlformats.org/officeDocument/2006/relationships/oleObject" Target="../embeddings/oleObject89.bin"/><Relationship Id="rId7" Type="http://schemas.openxmlformats.org/officeDocument/2006/relationships/tags" Target="../tags/tag308.xml"/><Relationship Id="rId12" Type="http://schemas.openxmlformats.org/officeDocument/2006/relationships/tags" Target="../tags/tag313.xml"/><Relationship Id="rId17" Type="http://schemas.openxmlformats.org/officeDocument/2006/relationships/tags" Target="../tags/tag318.xml"/><Relationship Id="rId25" Type="http://schemas.openxmlformats.org/officeDocument/2006/relationships/oleObject" Target="../embeddings/oleObject90.bin"/><Relationship Id="rId2" Type="http://schemas.openxmlformats.org/officeDocument/2006/relationships/tags" Target="../tags/tag303.xml"/><Relationship Id="rId16" Type="http://schemas.openxmlformats.org/officeDocument/2006/relationships/tags" Target="../tags/tag317.xml"/><Relationship Id="rId20" Type="http://schemas.openxmlformats.org/officeDocument/2006/relationships/slideLayout" Target="../slideLayouts/slideLayout425.xml"/><Relationship Id="rId1" Type="http://schemas.openxmlformats.org/officeDocument/2006/relationships/vmlDrawing" Target="../drawings/vmlDrawing68.vml"/><Relationship Id="rId6" Type="http://schemas.openxmlformats.org/officeDocument/2006/relationships/tags" Target="../tags/tag307.xml"/><Relationship Id="rId11" Type="http://schemas.openxmlformats.org/officeDocument/2006/relationships/tags" Target="../tags/tag312.xml"/><Relationship Id="rId24" Type="http://schemas.openxmlformats.org/officeDocument/2006/relationships/image" Target="../media/image58.jpeg"/><Relationship Id="rId5" Type="http://schemas.openxmlformats.org/officeDocument/2006/relationships/tags" Target="../tags/tag306.xml"/><Relationship Id="rId15" Type="http://schemas.openxmlformats.org/officeDocument/2006/relationships/tags" Target="../tags/tag316.xml"/><Relationship Id="rId23" Type="http://schemas.openxmlformats.org/officeDocument/2006/relationships/image" Target="../media/image57.jpeg"/><Relationship Id="rId10" Type="http://schemas.openxmlformats.org/officeDocument/2006/relationships/tags" Target="../tags/tag311.xml"/><Relationship Id="rId19" Type="http://schemas.openxmlformats.org/officeDocument/2006/relationships/tags" Target="../tags/tag320.xml"/><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tags" Target="../tags/tag315.xml"/><Relationship Id="rId22" Type="http://schemas.openxmlformats.org/officeDocument/2006/relationships/image" Target="../media/image1.emf"/><Relationship Id="rId27" Type="http://schemas.openxmlformats.org/officeDocument/2006/relationships/chart" Target="../charts/chart4.xml"/></Relationships>
</file>

<file path=ppt/slides/_rels/slide7.xml.rels><?xml version="1.0" encoding="UTF-8" standalone="yes"?>
<Relationships xmlns="http://schemas.openxmlformats.org/package/2006/relationships"><Relationship Id="rId13" Type="http://schemas.openxmlformats.org/officeDocument/2006/relationships/tags" Target="../tags/tag332.xml"/><Relationship Id="rId18" Type="http://schemas.openxmlformats.org/officeDocument/2006/relationships/tags" Target="../tags/tag337.xml"/><Relationship Id="rId26" Type="http://schemas.openxmlformats.org/officeDocument/2006/relationships/tags" Target="../tags/tag345.xml"/><Relationship Id="rId39" Type="http://schemas.openxmlformats.org/officeDocument/2006/relationships/tags" Target="../tags/tag358.xml"/><Relationship Id="rId21" Type="http://schemas.openxmlformats.org/officeDocument/2006/relationships/tags" Target="../tags/tag340.xml"/><Relationship Id="rId34" Type="http://schemas.openxmlformats.org/officeDocument/2006/relationships/tags" Target="../tags/tag353.xml"/><Relationship Id="rId42" Type="http://schemas.openxmlformats.org/officeDocument/2006/relationships/tags" Target="../tags/tag361.xml"/><Relationship Id="rId47" Type="http://schemas.openxmlformats.org/officeDocument/2006/relationships/tags" Target="../tags/tag366.xml"/><Relationship Id="rId50" Type="http://schemas.openxmlformats.org/officeDocument/2006/relationships/tags" Target="../tags/tag369.xml"/><Relationship Id="rId55" Type="http://schemas.openxmlformats.org/officeDocument/2006/relationships/tags" Target="../tags/tag374.xml"/><Relationship Id="rId63" Type="http://schemas.openxmlformats.org/officeDocument/2006/relationships/tags" Target="../tags/tag382.xml"/><Relationship Id="rId68" Type="http://schemas.openxmlformats.org/officeDocument/2006/relationships/tags" Target="../tags/tag387.xml"/><Relationship Id="rId76" Type="http://schemas.openxmlformats.org/officeDocument/2006/relationships/tags" Target="../tags/tag395.xml"/><Relationship Id="rId84" Type="http://schemas.openxmlformats.org/officeDocument/2006/relationships/oleObject" Target="../embeddings/oleObject91.bin"/><Relationship Id="rId89" Type="http://schemas.openxmlformats.org/officeDocument/2006/relationships/image" Target="../media/image60.emf"/><Relationship Id="rId7" Type="http://schemas.openxmlformats.org/officeDocument/2006/relationships/tags" Target="../tags/tag326.xml"/><Relationship Id="rId71" Type="http://schemas.openxmlformats.org/officeDocument/2006/relationships/tags" Target="../tags/tag390.xml"/><Relationship Id="rId2" Type="http://schemas.openxmlformats.org/officeDocument/2006/relationships/tags" Target="../tags/tag321.xml"/><Relationship Id="rId16" Type="http://schemas.openxmlformats.org/officeDocument/2006/relationships/tags" Target="../tags/tag335.xml"/><Relationship Id="rId29" Type="http://schemas.openxmlformats.org/officeDocument/2006/relationships/tags" Target="../tags/tag348.xml"/><Relationship Id="rId11" Type="http://schemas.openxmlformats.org/officeDocument/2006/relationships/tags" Target="../tags/tag330.xml"/><Relationship Id="rId24" Type="http://schemas.openxmlformats.org/officeDocument/2006/relationships/tags" Target="../tags/tag343.xml"/><Relationship Id="rId32" Type="http://schemas.openxmlformats.org/officeDocument/2006/relationships/tags" Target="../tags/tag351.xml"/><Relationship Id="rId37" Type="http://schemas.openxmlformats.org/officeDocument/2006/relationships/tags" Target="../tags/tag356.xml"/><Relationship Id="rId40" Type="http://schemas.openxmlformats.org/officeDocument/2006/relationships/tags" Target="../tags/tag359.xml"/><Relationship Id="rId45" Type="http://schemas.openxmlformats.org/officeDocument/2006/relationships/tags" Target="../tags/tag364.xml"/><Relationship Id="rId53" Type="http://schemas.openxmlformats.org/officeDocument/2006/relationships/tags" Target="../tags/tag372.xml"/><Relationship Id="rId58" Type="http://schemas.openxmlformats.org/officeDocument/2006/relationships/tags" Target="../tags/tag377.xml"/><Relationship Id="rId66" Type="http://schemas.openxmlformats.org/officeDocument/2006/relationships/tags" Target="../tags/tag385.xml"/><Relationship Id="rId74" Type="http://schemas.openxmlformats.org/officeDocument/2006/relationships/tags" Target="../tags/tag393.xml"/><Relationship Id="rId79" Type="http://schemas.openxmlformats.org/officeDocument/2006/relationships/tags" Target="../tags/tag398.xml"/><Relationship Id="rId87" Type="http://schemas.openxmlformats.org/officeDocument/2006/relationships/image" Target="../media/image59.emf"/><Relationship Id="rId5" Type="http://schemas.openxmlformats.org/officeDocument/2006/relationships/tags" Target="../tags/tag324.xml"/><Relationship Id="rId61" Type="http://schemas.openxmlformats.org/officeDocument/2006/relationships/tags" Target="../tags/tag380.xml"/><Relationship Id="rId82" Type="http://schemas.openxmlformats.org/officeDocument/2006/relationships/slideLayout" Target="../slideLayouts/slideLayout448.xml"/><Relationship Id="rId19" Type="http://schemas.openxmlformats.org/officeDocument/2006/relationships/tags" Target="../tags/tag338.xml"/><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 Id="rId22" Type="http://schemas.openxmlformats.org/officeDocument/2006/relationships/tags" Target="../tags/tag341.xml"/><Relationship Id="rId27" Type="http://schemas.openxmlformats.org/officeDocument/2006/relationships/tags" Target="../tags/tag346.xml"/><Relationship Id="rId30" Type="http://schemas.openxmlformats.org/officeDocument/2006/relationships/tags" Target="../tags/tag349.xml"/><Relationship Id="rId35" Type="http://schemas.openxmlformats.org/officeDocument/2006/relationships/tags" Target="../tags/tag354.xml"/><Relationship Id="rId43" Type="http://schemas.openxmlformats.org/officeDocument/2006/relationships/tags" Target="../tags/tag362.xml"/><Relationship Id="rId48" Type="http://schemas.openxmlformats.org/officeDocument/2006/relationships/tags" Target="../tags/tag367.xml"/><Relationship Id="rId56" Type="http://schemas.openxmlformats.org/officeDocument/2006/relationships/tags" Target="../tags/tag375.xml"/><Relationship Id="rId64" Type="http://schemas.openxmlformats.org/officeDocument/2006/relationships/tags" Target="../tags/tag383.xml"/><Relationship Id="rId69" Type="http://schemas.openxmlformats.org/officeDocument/2006/relationships/tags" Target="../tags/tag388.xml"/><Relationship Id="rId77" Type="http://schemas.openxmlformats.org/officeDocument/2006/relationships/tags" Target="../tags/tag396.xml"/><Relationship Id="rId8" Type="http://schemas.openxmlformats.org/officeDocument/2006/relationships/tags" Target="../tags/tag327.xml"/><Relationship Id="rId51" Type="http://schemas.openxmlformats.org/officeDocument/2006/relationships/tags" Target="../tags/tag370.xml"/><Relationship Id="rId72" Type="http://schemas.openxmlformats.org/officeDocument/2006/relationships/tags" Target="../tags/tag391.xml"/><Relationship Id="rId80" Type="http://schemas.openxmlformats.org/officeDocument/2006/relationships/tags" Target="../tags/tag399.xml"/><Relationship Id="rId85" Type="http://schemas.openxmlformats.org/officeDocument/2006/relationships/image" Target="../media/image1.emf"/><Relationship Id="rId3" Type="http://schemas.openxmlformats.org/officeDocument/2006/relationships/tags" Target="../tags/tag322.xml"/><Relationship Id="rId12" Type="http://schemas.openxmlformats.org/officeDocument/2006/relationships/tags" Target="../tags/tag331.xml"/><Relationship Id="rId17" Type="http://schemas.openxmlformats.org/officeDocument/2006/relationships/tags" Target="../tags/tag336.xml"/><Relationship Id="rId25" Type="http://schemas.openxmlformats.org/officeDocument/2006/relationships/tags" Target="../tags/tag344.xml"/><Relationship Id="rId33" Type="http://schemas.openxmlformats.org/officeDocument/2006/relationships/tags" Target="../tags/tag352.xml"/><Relationship Id="rId38" Type="http://schemas.openxmlformats.org/officeDocument/2006/relationships/tags" Target="../tags/tag357.xml"/><Relationship Id="rId46" Type="http://schemas.openxmlformats.org/officeDocument/2006/relationships/tags" Target="../tags/tag365.xml"/><Relationship Id="rId59" Type="http://schemas.openxmlformats.org/officeDocument/2006/relationships/tags" Target="../tags/tag378.xml"/><Relationship Id="rId67" Type="http://schemas.openxmlformats.org/officeDocument/2006/relationships/tags" Target="../tags/tag386.xml"/><Relationship Id="rId20" Type="http://schemas.openxmlformats.org/officeDocument/2006/relationships/tags" Target="../tags/tag339.xml"/><Relationship Id="rId41" Type="http://schemas.openxmlformats.org/officeDocument/2006/relationships/tags" Target="../tags/tag360.xml"/><Relationship Id="rId54" Type="http://schemas.openxmlformats.org/officeDocument/2006/relationships/tags" Target="../tags/tag373.xml"/><Relationship Id="rId62" Type="http://schemas.openxmlformats.org/officeDocument/2006/relationships/tags" Target="../tags/tag381.xml"/><Relationship Id="rId70" Type="http://schemas.openxmlformats.org/officeDocument/2006/relationships/tags" Target="../tags/tag389.xml"/><Relationship Id="rId75" Type="http://schemas.openxmlformats.org/officeDocument/2006/relationships/tags" Target="../tags/tag394.xml"/><Relationship Id="rId83" Type="http://schemas.openxmlformats.org/officeDocument/2006/relationships/notesSlide" Target="../notesSlides/notesSlide4.xml"/><Relationship Id="rId88" Type="http://schemas.openxmlformats.org/officeDocument/2006/relationships/oleObject" Target="../embeddings/oleObject93.bin"/><Relationship Id="rId1" Type="http://schemas.openxmlformats.org/officeDocument/2006/relationships/vmlDrawing" Target="../drawings/vmlDrawing69.vml"/><Relationship Id="rId6" Type="http://schemas.openxmlformats.org/officeDocument/2006/relationships/tags" Target="../tags/tag325.xml"/><Relationship Id="rId15" Type="http://schemas.openxmlformats.org/officeDocument/2006/relationships/tags" Target="../tags/tag334.xml"/><Relationship Id="rId23" Type="http://schemas.openxmlformats.org/officeDocument/2006/relationships/tags" Target="../tags/tag342.xml"/><Relationship Id="rId28" Type="http://schemas.openxmlformats.org/officeDocument/2006/relationships/tags" Target="../tags/tag347.xml"/><Relationship Id="rId36" Type="http://schemas.openxmlformats.org/officeDocument/2006/relationships/tags" Target="../tags/tag355.xml"/><Relationship Id="rId49" Type="http://schemas.openxmlformats.org/officeDocument/2006/relationships/tags" Target="../tags/tag368.xml"/><Relationship Id="rId57" Type="http://schemas.openxmlformats.org/officeDocument/2006/relationships/tags" Target="../tags/tag376.xml"/><Relationship Id="rId10" Type="http://schemas.openxmlformats.org/officeDocument/2006/relationships/tags" Target="../tags/tag329.xml"/><Relationship Id="rId31" Type="http://schemas.openxmlformats.org/officeDocument/2006/relationships/tags" Target="../tags/tag350.xml"/><Relationship Id="rId44" Type="http://schemas.openxmlformats.org/officeDocument/2006/relationships/tags" Target="../tags/tag363.xml"/><Relationship Id="rId52" Type="http://schemas.openxmlformats.org/officeDocument/2006/relationships/tags" Target="../tags/tag371.xml"/><Relationship Id="rId60" Type="http://schemas.openxmlformats.org/officeDocument/2006/relationships/tags" Target="../tags/tag379.xml"/><Relationship Id="rId65" Type="http://schemas.openxmlformats.org/officeDocument/2006/relationships/tags" Target="../tags/tag384.xml"/><Relationship Id="rId73" Type="http://schemas.openxmlformats.org/officeDocument/2006/relationships/tags" Target="../tags/tag392.xml"/><Relationship Id="rId78" Type="http://schemas.openxmlformats.org/officeDocument/2006/relationships/tags" Target="../tags/tag397.xml"/><Relationship Id="rId81" Type="http://schemas.openxmlformats.org/officeDocument/2006/relationships/tags" Target="../tags/tag400.xml"/><Relationship Id="rId86" Type="http://schemas.openxmlformats.org/officeDocument/2006/relationships/oleObject" Target="../embeddings/oleObject92.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73.xml"/></Relationships>
</file>

<file path=ppt/slides/_rels/slide9.xml.rels><?xml version="1.0" encoding="UTF-8" standalone="yes"?>
<Relationships xmlns="http://schemas.openxmlformats.org/package/2006/relationships"><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tags" Target="../tags/tag425.xml"/><Relationship Id="rId39" Type="http://schemas.openxmlformats.org/officeDocument/2006/relationships/tags" Target="../tags/tag438.xml"/><Relationship Id="rId21" Type="http://schemas.openxmlformats.org/officeDocument/2006/relationships/tags" Target="../tags/tag420.xml"/><Relationship Id="rId34" Type="http://schemas.openxmlformats.org/officeDocument/2006/relationships/tags" Target="../tags/tag433.xml"/><Relationship Id="rId42" Type="http://schemas.openxmlformats.org/officeDocument/2006/relationships/tags" Target="../tags/tag441.xml"/><Relationship Id="rId47" Type="http://schemas.openxmlformats.org/officeDocument/2006/relationships/tags" Target="../tags/tag446.xml"/><Relationship Id="rId50" Type="http://schemas.openxmlformats.org/officeDocument/2006/relationships/slideLayout" Target="../slideLayouts/slideLayout448.xml"/><Relationship Id="rId55" Type="http://schemas.openxmlformats.org/officeDocument/2006/relationships/chart" Target="../charts/chart7.xml"/><Relationship Id="rId7" Type="http://schemas.openxmlformats.org/officeDocument/2006/relationships/tags" Target="../tags/tag406.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tags" Target="../tags/tag424.xml"/><Relationship Id="rId33" Type="http://schemas.openxmlformats.org/officeDocument/2006/relationships/tags" Target="../tags/tag432.xml"/><Relationship Id="rId38" Type="http://schemas.openxmlformats.org/officeDocument/2006/relationships/tags" Target="../tags/tag437.xml"/><Relationship Id="rId46" Type="http://schemas.openxmlformats.org/officeDocument/2006/relationships/tags" Target="../tags/tag445.xml"/><Relationship Id="rId2" Type="http://schemas.openxmlformats.org/officeDocument/2006/relationships/tags" Target="../tags/tag401.xml"/><Relationship Id="rId16" Type="http://schemas.openxmlformats.org/officeDocument/2006/relationships/tags" Target="../tags/tag415.xml"/><Relationship Id="rId20" Type="http://schemas.openxmlformats.org/officeDocument/2006/relationships/tags" Target="../tags/tag419.xml"/><Relationship Id="rId29" Type="http://schemas.openxmlformats.org/officeDocument/2006/relationships/tags" Target="../tags/tag428.xml"/><Relationship Id="rId41" Type="http://schemas.openxmlformats.org/officeDocument/2006/relationships/tags" Target="../tags/tag440.xml"/><Relationship Id="rId54" Type="http://schemas.openxmlformats.org/officeDocument/2006/relationships/chart" Target="../charts/chart6.xml"/><Relationship Id="rId1" Type="http://schemas.openxmlformats.org/officeDocument/2006/relationships/vmlDrawing" Target="../drawings/vmlDrawing70.vml"/><Relationship Id="rId6" Type="http://schemas.openxmlformats.org/officeDocument/2006/relationships/tags" Target="../tags/tag405.xml"/><Relationship Id="rId11" Type="http://schemas.openxmlformats.org/officeDocument/2006/relationships/tags" Target="../tags/tag410.xml"/><Relationship Id="rId24" Type="http://schemas.openxmlformats.org/officeDocument/2006/relationships/tags" Target="../tags/tag423.xml"/><Relationship Id="rId32" Type="http://schemas.openxmlformats.org/officeDocument/2006/relationships/tags" Target="../tags/tag431.xml"/><Relationship Id="rId37" Type="http://schemas.openxmlformats.org/officeDocument/2006/relationships/tags" Target="../tags/tag436.xml"/><Relationship Id="rId40" Type="http://schemas.openxmlformats.org/officeDocument/2006/relationships/tags" Target="../tags/tag439.xml"/><Relationship Id="rId45" Type="http://schemas.openxmlformats.org/officeDocument/2006/relationships/tags" Target="../tags/tag444.xml"/><Relationship Id="rId53" Type="http://schemas.openxmlformats.org/officeDocument/2006/relationships/chart" Target="../charts/chart5.xml"/><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tags" Target="../tags/tag427.xml"/><Relationship Id="rId36" Type="http://schemas.openxmlformats.org/officeDocument/2006/relationships/tags" Target="../tags/tag435.xml"/><Relationship Id="rId49" Type="http://schemas.openxmlformats.org/officeDocument/2006/relationships/tags" Target="../tags/tag448.xml"/><Relationship Id="rId10" Type="http://schemas.openxmlformats.org/officeDocument/2006/relationships/tags" Target="../tags/tag409.xml"/><Relationship Id="rId19" Type="http://schemas.openxmlformats.org/officeDocument/2006/relationships/tags" Target="../tags/tag418.xml"/><Relationship Id="rId31" Type="http://schemas.openxmlformats.org/officeDocument/2006/relationships/tags" Target="../tags/tag430.xml"/><Relationship Id="rId44" Type="http://schemas.openxmlformats.org/officeDocument/2006/relationships/tags" Target="../tags/tag443.xml"/><Relationship Id="rId52" Type="http://schemas.openxmlformats.org/officeDocument/2006/relationships/image" Target="../media/image1.emf"/><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tags" Target="../tags/tag426.xml"/><Relationship Id="rId30" Type="http://schemas.openxmlformats.org/officeDocument/2006/relationships/tags" Target="../tags/tag429.xml"/><Relationship Id="rId35" Type="http://schemas.openxmlformats.org/officeDocument/2006/relationships/tags" Target="../tags/tag434.xml"/><Relationship Id="rId43" Type="http://schemas.openxmlformats.org/officeDocument/2006/relationships/tags" Target="../tags/tag442.xml"/><Relationship Id="rId48" Type="http://schemas.openxmlformats.org/officeDocument/2006/relationships/tags" Target="../tags/tag447.xml"/><Relationship Id="rId8" Type="http://schemas.openxmlformats.org/officeDocument/2006/relationships/tags" Target="../tags/tag407.xml"/><Relationship Id="rId51" Type="http://schemas.openxmlformats.org/officeDocument/2006/relationships/oleObject" Target="../embeddings/oleObject94.bin"/><Relationship Id="rId3" Type="http://schemas.openxmlformats.org/officeDocument/2006/relationships/tags" Target="../tags/tag4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585237" y="3311986"/>
            <a:ext cx="4525251" cy="981110"/>
          </a:xfrm>
        </p:spPr>
        <p:txBody>
          <a:bodyPr>
            <a:noAutofit/>
          </a:bodyPr>
          <a:lstStyle/>
          <a:p>
            <a:r>
              <a:rPr lang="ru-RU" sz="1800" b="1" dirty="0"/>
              <a:t>БИРЖЕВОЙ ВАЛЮТНО-ДЕНЕЖНЫЙ РЫНОК: НОВЫЕ СЕГМЕНТЫ И </a:t>
            </a:r>
            <a:r>
              <a:rPr lang="ru-RU" sz="1800" b="1" dirty="0" smtClean="0"/>
              <a:t>СЕРВИСЫ </a:t>
            </a:r>
            <a:r>
              <a:rPr lang="ru-RU" sz="1800" b="1" dirty="0"/>
              <a:t>КАК ДРАЙВЕРЫ РОСТА </a:t>
            </a:r>
            <a:endParaRPr lang="ru-RU" sz="1800" b="1" dirty="0" smtClean="0"/>
          </a:p>
        </p:txBody>
      </p:sp>
      <p:sp>
        <p:nvSpPr>
          <p:cNvPr id="4" name="Заголовок 1"/>
          <p:cNvSpPr txBox="1">
            <a:spLocks/>
          </p:cNvSpPr>
          <p:nvPr/>
        </p:nvSpPr>
        <p:spPr>
          <a:xfrm>
            <a:off x="4585237" y="5499812"/>
            <a:ext cx="4068000" cy="504056"/>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pPr fontAlgn="base">
              <a:spcBef>
                <a:spcPct val="0"/>
              </a:spcBef>
              <a:spcAft>
                <a:spcPct val="0"/>
              </a:spcAft>
            </a:pPr>
            <a:r>
              <a:rPr lang="ru-RU" sz="1200" dirty="0" smtClean="0">
                <a:solidFill>
                  <a:srgbClr val="000000"/>
                </a:solidFill>
              </a:rPr>
              <a:t>Париж</a:t>
            </a:r>
            <a:endParaRPr lang="en-US" sz="1200" dirty="0" smtClean="0">
              <a:solidFill>
                <a:srgbClr val="000000"/>
              </a:solidFill>
            </a:endParaRPr>
          </a:p>
          <a:p>
            <a:pPr fontAlgn="base">
              <a:spcBef>
                <a:spcPct val="0"/>
              </a:spcBef>
              <a:spcAft>
                <a:spcPct val="0"/>
              </a:spcAft>
            </a:pPr>
            <a:r>
              <a:rPr lang="ru-RU" sz="1200" dirty="0" smtClean="0">
                <a:solidFill>
                  <a:srgbClr val="000000"/>
                </a:solidFill>
              </a:rPr>
              <a:t>Сентябрь 2018</a:t>
            </a:r>
          </a:p>
        </p:txBody>
      </p:sp>
      <p:sp>
        <p:nvSpPr>
          <p:cNvPr id="2" name="Прямоугольник 1"/>
          <p:cNvSpPr/>
          <p:nvPr/>
        </p:nvSpPr>
        <p:spPr>
          <a:xfrm>
            <a:off x="4572000" y="4527122"/>
            <a:ext cx="4572000" cy="738664"/>
          </a:xfrm>
          <a:prstGeom prst="rect">
            <a:avLst/>
          </a:prstGeom>
        </p:spPr>
        <p:txBody>
          <a:bodyPr>
            <a:spAutoFit/>
          </a:bodyPr>
          <a:lstStyle/>
          <a:p>
            <a:r>
              <a:rPr lang="ru-RU" sz="1400" b="1" dirty="0" smtClean="0">
                <a:solidFill>
                  <a:srgbClr val="000000"/>
                </a:solidFill>
                <a:ea typeface="Tahoma" panose="020B0604030504040204" pitchFamily="34" charset="0"/>
                <a:cs typeface="Tahoma" panose="020B0604030504040204" pitchFamily="34" charset="0"/>
              </a:rPr>
              <a:t>МИШИНА В.Ю.</a:t>
            </a:r>
            <a:r>
              <a:rPr lang="ru-RU" sz="1400" b="1" dirty="0">
                <a:solidFill>
                  <a:srgbClr val="000000"/>
                </a:solidFill>
                <a:ea typeface="Tahoma" panose="020B0604030504040204" pitchFamily="34" charset="0"/>
                <a:cs typeface="Tahoma" panose="020B0604030504040204" pitchFamily="34" charset="0"/>
              </a:rPr>
              <a:t/>
            </a:r>
            <a:br>
              <a:rPr lang="ru-RU" sz="1400" b="1" dirty="0">
                <a:solidFill>
                  <a:srgbClr val="000000"/>
                </a:solidFill>
                <a:ea typeface="Tahoma" panose="020B0604030504040204" pitchFamily="34" charset="0"/>
                <a:cs typeface="Tahoma" panose="020B0604030504040204" pitchFamily="34" charset="0"/>
              </a:rPr>
            </a:br>
            <a:r>
              <a:rPr lang="ru-RU" sz="1400" dirty="0" smtClean="0">
                <a:solidFill>
                  <a:srgbClr val="000000"/>
                </a:solidFill>
                <a:ea typeface="Tahoma" panose="020B0604030504040204" pitchFamily="34" charset="0"/>
                <a:cs typeface="Tahoma" panose="020B0604030504040204" pitchFamily="34" charset="0"/>
              </a:rPr>
              <a:t>Главный специалист Управления развития </a:t>
            </a:r>
            <a:r>
              <a:rPr lang="ru-RU" sz="1400" dirty="0">
                <a:solidFill>
                  <a:srgbClr val="000000"/>
                </a:solidFill>
                <a:ea typeface="Tahoma" panose="020B0604030504040204" pitchFamily="34" charset="0"/>
                <a:cs typeface="Tahoma" panose="020B0604030504040204" pitchFamily="34" charset="0"/>
              </a:rPr>
              <a:t/>
            </a:r>
            <a:br>
              <a:rPr lang="ru-RU" sz="1400" dirty="0">
                <a:solidFill>
                  <a:srgbClr val="000000"/>
                </a:solidFill>
                <a:ea typeface="Tahoma" panose="020B0604030504040204" pitchFamily="34" charset="0"/>
                <a:cs typeface="Tahoma" panose="020B0604030504040204" pitchFamily="34" charset="0"/>
              </a:rPr>
            </a:br>
            <a:r>
              <a:rPr lang="ru-RU" sz="1400" dirty="0" smtClean="0">
                <a:solidFill>
                  <a:srgbClr val="000000"/>
                </a:solidFill>
                <a:ea typeface="Tahoma" panose="020B0604030504040204" pitchFamily="34" charset="0"/>
                <a:cs typeface="Tahoma" panose="020B0604030504040204" pitchFamily="34" charset="0"/>
              </a:rPr>
              <a:t>валютного рынка</a:t>
            </a:r>
            <a:endParaRPr lang="ru-RU" sz="1400" dirty="0"/>
          </a:p>
        </p:txBody>
      </p:sp>
    </p:spTree>
    <p:extLst>
      <p:ext uri="{BB962C8B-B14F-4D97-AF65-F5344CB8AC3E}">
        <p14:creationId xmlns:p14="http://schemas.microsoft.com/office/powerpoint/2010/main" val="1509478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2897835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40"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Прямоугольник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ru-RU" sz="2000" b="1" dirty="0">
              <a:latin typeface="Tahoma" panose="020B0604030504040204" pitchFamily="34" charset="0"/>
              <a:ea typeface="Verdana" panose="020B0604030504040204" pitchFamily="34" charset="0"/>
              <a:cs typeface="Verdana" panose="020B0604030504040204" pitchFamily="34" charset="0"/>
              <a:sym typeface="Tahoma" panose="020B0604030504040204" pitchFamily="34" charset="0"/>
            </a:endParaRPr>
          </a:p>
        </p:txBody>
      </p:sp>
      <p:sp>
        <p:nvSpPr>
          <p:cNvPr id="2" name="Заголовок 1"/>
          <p:cNvSpPr>
            <a:spLocks noGrp="1"/>
          </p:cNvSpPr>
          <p:nvPr>
            <p:ph type="title"/>
          </p:nvPr>
        </p:nvSpPr>
        <p:spPr/>
        <p:txBody>
          <a:bodyPr/>
          <a:lstStyle/>
          <a:p>
            <a:r>
              <a:rPr lang="ru-RU" b="1" dirty="0"/>
              <a:t>Н</a:t>
            </a:r>
            <a:r>
              <a:rPr lang="ru-RU" sz="2000" b="1" dirty="0" smtClean="0"/>
              <a:t>акопления населения, средства суверенных фондов, накопления и резервы пенсионной системы</a:t>
            </a:r>
            <a:endParaRPr lang="ru-RU" sz="1200" i="1" dirty="0"/>
          </a:p>
        </p:txBody>
      </p:sp>
      <p:sp>
        <p:nvSpPr>
          <p:cNvPr id="3" name="Номер слайда 2"/>
          <p:cNvSpPr>
            <a:spLocks noGrp="1"/>
          </p:cNvSpPr>
          <p:nvPr>
            <p:ph type="sldNum" sz="quarter" idx="12"/>
          </p:nvPr>
        </p:nvSpPr>
        <p:spPr/>
        <p:txBody>
          <a:bodyPr/>
          <a:lstStyle/>
          <a:p>
            <a:pPr>
              <a:defRPr/>
            </a:pPr>
            <a:fld id="{DF84216E-DF9B-440D-87FE-D1027DC01F67}" type="slidenum">
              <a:rPr lang="ru-RU" smtClean="0">
                <a:solidFill>
                  <a:srgbClr val="000000">
                    <a:tint val="75000"/>
                  </a:srgbClr>
                </a:solidFill>
              </a:rPr>
              <a:pPr>
                <a:defRPr/>
              </a:pPr>
              <a:t>10</a:t>
            </a:fld>
            <a:endParaRPr lang="ru-RU" dirty="0">
              <a:solidFill>
                <a:srgbClr val="000000">
                  <a:tint val="75000"/>
                </a:srgb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54893399"/>
              </p:ext>
            </p:extLst>
          </p:nvPr>
        </p:nvGraphicFramePr>
        <p:xfrm>
          <a:off x="1134751" y="1138437"/>
          <a:ext cx="7865249" cy="4713817"/>
        </p:xfrm>
        <a:graphic>
          <a:graphicData uri="http://schemas.openxmlformats.org/drawingml/2006/table">
            <a:tbl>
              <a:tblPr/>
              <a:tblGrid>
                <a:gridCol w="3139343">
                  <a:extLst>
                    <a:ext uri="{9D8B030D-6E8A-4147-A177-3AD203B41FA5}">
                      <a16:colId xmlns:a16="http://schemas.microsoft.com/office/drawing/2014/main" xmlns="" val="1111051595"/>
                    </a:ext>
                  </a:extLst>
                </a:gridCol>
                <a:gridCol w="787651">
                  <a:extLst>
                    <a:ext uri="{9D8B030D-6E8A-4147-A177-3AD203B41FA5}">
                      <a16:colId xmlns:a16="http://schemas.microsoft.com/office/drawing/2014/main" xmlns="" val="2856919194"/>
                    </a:ext>
                  </a:extLst>
                </a:gridCol>
                <a:gridCol w="787651">
                  <a:extLst>
                    <a:ext uri="{9D8B030D-6E8A-4147-A177-3AD203B41FA5}">
                      <a16:colId xmlns:a16="http://schemas.microsoft.com/office/drawing/2014/main" xmlns="" val="1300608026"/>
                    </a:ext>
                  </a:extLst>
                </a:gridCol>
                <a:gridCol w="787651">
                  <a:extLst>
                    <a:ext uri="{9D8B030D-6E8A-4147-A177-3AD203B41FA5}">
                      <a16:colId xmlns:a16="http://schemas.microsoft.com/office/drawing/2014/main" xmlns="" val="2218513557"/>
                    </a:ext>
                  </a:extLst>
                </a:gridCol>
                <a:gridCol w="787651">
                  <a:extLst>
                    <a:ext uri="{9D8B030D-6E8A-4147-A177-3AD203B41FA5}">
                      <a16:colId xmlns:a16="http://schemas.microsoft.com/office/drawing/2014/main" xmlns="" val="4168572661"/>
                    </a:ext>
                  </a:extLst>
                </a:gridCol>
                <a:gridCol w="787651">
                  <a:extLst>
                    <a:ext uri="{9D8B030D-6E8A-4147-A177-3AD203B41FA5}">
                      <a16:colId xmlns:a16="http://schemas.microsoft.com/office/drawing/2014/main" xmlns="" val="2017470740"/>
                    </a:ext>
                  </a:extLst>
                </a:gridCol>
                <a:gridCol w="787651">
                  <a:extLst>
                    <a:ext uri="{9D8B030D-6E8A-4147-A177-3AD203B41FA5}">
                      <a16:colId xmlns:a16="http://schemas.microsoft.com/office/drawing/2014/main" xmlns="" val="20006"/>
                    </a:ext>
                  </a:extLst>
                </a:gridCol>
              </a:tblGrid>
              <a:tr h="238101">
                <a:tc>
                  <a:txBody>
                    <a:bodyPr/>
                    <a:lstStyle/>
                    <a:p>
                      <a:pPr algn="r" fontAlgn="ctr"/>
                      <a:endParaRPr lang="ru-RU" sz="1200" b="0" i="0" u="none" strike="noStrike" dirty="0">
                        <a:solidFill>
                          <a:srgbClr val="000000"/>
                        </a:solidFill>
                        <a:effectLst/>
                        <a:latin typeface="+mn-lt"/>
                      </a:endParaRPr>
                    </a:p>
                  </a:txBody>
                  <a:tcPr marL="72000" marR="72000" marT="36000" marB="3600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1" i="0" u="none" strike="noStrike" dirty="0">
                          <a:solidFill>
                            <a:srgbClr val="FFFFFF"/>
                          </a:solidFill>
                          <a:effectLst/>
                          <a:latin typeface="+mn-lt"/>
                        </a:rPr>
                        <a:t>2012</a:t>
                      </a:r>
                    </a:p>
                  </a:txBody>
                  <a:tcPr marL="72000" marR="72000" marT="36000" marB="3600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C00000"/>
                    </a:solidFill>
                  </a:tcPr>
                </a:tc>
                <a:tc>
                  <a:txBody>
                    <a:bodyPr/>
                    <a:lstStyle/>
                    <a:p>
                      <a:pPr algn="r" fontAlgn="ctr"/>
                      <a:r>
                        <a:rPr lang="ru-RU" sz="1200" b="1" i="0" u="none" strike="noStrike">
                          <a:solidFill>
                            <a:srgbClr val="FFFFFF"/>
                          </a:solidFill>
                          <a:effectLst/>
                          <a:latin typeface="+mn-lt"/>
                        </a:rPr>
                        <a:t>2013</a:t>
                      </a:r>
                    </a:p>
                  </a:txBody>
                  <a:tcPr marL="72000" marR="72000" marT="36000" marB="3600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C00000"/>
                    </a:solidFill>
                  </a:tcPr>
                </a:tc>
                <a:tc>
                  <a:txBody>
                    <a:bodyPr/>
                    <a:lstStyle/>
                    <a:p>
                      <a:pPr algn="r" fontAlgn="ctr"/>
                      <a:r>
                        <a:rPr lang="ru-RU" sz="1200" b="1" i="0" u="none" strike="noStrike">
                          <a:solidFill>
                            <a:srgbClr val="FFFFFF"/>
                          </a:solidFill>
                          <a:effectLst/>
                          <a:latin typeface="+mn-lt"/>
                        </a:rPr>
                        <a:t>2014</a:t>
                      </a:r>
                    </a:p>
                  </a:txBody>
                  <a:tcPr marL="72000" marR="72000" marT="36000" marB="3600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C00000"/>
                    </a:solidFill>
                  </a:tcPr>
                </a:tc>
                <a:tc>
                  <a:txBody>
                    <a:bodyPr/>
                    <a:lstStyle/>
                    <a:p>
                      <a:pPr algn="r" fontAlgn="ctr"/>
                      <a:r>
                        <a:rPr lang="ru-RU" sz="1200" b="1" i="0" u="none" strike="noStrike">
                          <a:solidFill>
                            <a:srgbClr val="FFFFFF"/>
                          </a:solidFill>
                          <a:effectLst/>
                          <a:latin typeface="+mn-lt"/>
                        </a:rPr>
                        <a:t>2015</a:t>
                      </a:r>
                    </a:p>
                  </a:txBody>
                  <a:tcPr marL="72000" marR="72000" marT="36000" marB="3600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C00000"/>
                    </a:solidFill>
                  </a:tcPr>
                </a:tc>
                <a:tc>
                  <a:txBody>
                    <a:bodyPr/>
                    <a:lstStyle/>
                    <a:p>
                      <a:pPr algn="r" fontAlgn="ctr"/>
                      <a:r>
                        <a:rPr lang="ru-RU" sz="1200" b="1" i="0" u="none" strike="noStrike">
                          <a:solidFill>
                            <a:srgbClr val="FFFFFF"/>
                          </a:solidFill>
                          <a:effectLst/>
                          <a:latin typeface="+mn-lt"/>
                        </a:rPr>
                        <a:t>2016</a:t>
                      </a:r>
                    </a:p>
                  </a:txBody>
                  <a:tcPr marL="72000" marR="72000" marT="36000" marB="3600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C00000"/>
                    </a:solidFill>
                  </a:tcPr>
                </a:tc>
                <a:tc>
                  <a:txBody>
                    <a:bodyPr/>
                    <a:lstStyle/>
                    <a:p>
                      <a:pPr algn="r" fontAlgn="ctr"/>
                      <a:r>
                        <a:rPr lang="ru-RU" sz="1200" b="1" i="0" u="none" strike="noStrike" dirty="0" smtClean="0">
                          <a:solidFill>
                            <a:srgbClr val="FFFFFF"/>
                          </a:solidFill>
                          <a:effectLst/>
                          <a:latin typeface="+mn-lt"/>
                        </a:rPr>
                        <a:t>2017</a:t>
                      </a:r>
                      <a:r>
                        <a:rPr lang="ru-RU" sz="1200" b="1" i="0" u="none" strike="noStrike" baseline="30000" dirty="0" smtClean="0">
                          <a:solidFill>
                            <a:srgbClr val="FFFFFF"/>
                          </a:solidFill>
                          <a:effectLst/>
                          <a:latin typeface="+mn-lt"/>
                        </a:rPr>
                        <a:t>2</a:t>
                      </a:r>
                      <a:endParaRPr lang="ru-RU" sz="1200" b="1" i="0" u="none" strike="noStrike" baseline="30000" dirty="0">
                        <a:solidFill>
                          <a:srgbClr val="FFFFFF"/>
                        </a:solidFill>
                        <a:effectLst/>
                        <a:latin typeface="+mn-lt"/>
                      </a:endParaRPr>
                    </a:p>
                  </a:txBody>
                  <a:tcPr marL="72000" marR="72000" marT="36000" marB="3600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C00000"/>
                    </a:solidFill>
                  </a:tcPr>
                </a:tc>
                <a:extLst>
                  <a:ext uri="{0D108BD9-81ED-4DB2-BD59-A6C34878D82A}">
                    <a16:rowId xmlns:a16="http://schemas.microsoft.com/office/drawing/2014/main" xmlns="" val="3194729506"/>
                  </a:ext>
                </a:extLst>
              </a:tr>
              <a:tr h="238101">
                <a:tc>
                  <a:txBody>
                    <a:bodyPr/>
                    <a:lstStyle/>
                    <a:p>
                      <a:pPr algn="l" fontAlgn="ctr"/>
                      <a:r>
                        <a:rPr lang="ru-RU" sz="1200" b="1" i="0" u="none" strike="noStrike" dirty="0" smtClean="0">
                          <a:solidFill>
                            <a:srgbClr val="000000"/>
                          </a:solidFill>
                          <a:effectLst/>
                          <a:latin typeface="+mn-lt"/>
                        </a:rPr>
                        <a:t>Накопления населения, всего</a:t>
                      </a:r>
                      <a:endParaRPr lang="ru-RU" sz="1200" b="1"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tc>
                  <a:txBody>
                    <a:bodyPr/>
                    <a:lstStyle/>
                    <a:p>
                      <a:pPr marL="0" algn="r" defTabSz="914400" rtl="0" eaLnBrk="1" fontAlgn="ctr" latinLnBrk="0" hangingPunct="1"/>
                      <a:r>
                        <a:rPr lang="ru-RU" sz="1200" b="1" i="0" u="none" strike="noStrike" kern="1200" dirty="0" smtClean="0">
                          <a:solidFill>
                            <a:srgbClr val="000000"/>
                          </a:solidFill>
                          <a:effectLst/>
                          <a:latin typeface="+mn-lt"/>
                          <a:ea typeface="+mn-ea"/>
                          <a:cs typeface="+mn-cs"/>
                        </a:rPr>
                        <a:t>17 267</a:t>
                      </a:r>
                      <a:endParaRPr lang="ru-RU" sz="12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tc>
                  <a:txBody>
                    <a:bodyPr/>
                    <a:lstStyle/>
                    <a:p>
                      <a:pPr marL="0" algn="r" defTabSz="914400" rtl="0" eaLnBrk="1" fontAlgn="ctr" latinLnBrk="0" hangingPunct="1"/>
                      <a:r>
                        <a:rPr lang="ru-RU" sz="1200" b="1" i="0" u="none" strike="noStrike" kern="1200" dirty="0" smtClean="0">
                          <a:solidFill>
                            <a:srgbClr val="000000"/>
                          </a:solidFill>
                          <a:effectLst/>
                          <a:latin typeface="+mn-lt"/>
                          <a:ea typeface="+mn-ea"/>
                          <a:cs typeface="+mn-cs"/>
                        </a:rPr>
                        <a:t>20 315</a:t>
                      </a:r>
                      <a:endParaRPr lang="ru-RU" sz="12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tc>
                  <a:txBody>
                    <a:bodyPr/>
                    <a:lstStyle/>
                    <a:p>
                      <a:pPr marL="0" algn="r" defTabSz="914400" rtl="0" eaLnBrk="1" fontAlgn="ctr" latinLnBrk="0" hangingPunct="1"/>
                      <a:r>
                        <a:rPr lang="ru-RU" sz="1200" b="1" i="0" u="none" strike="noStrike" kern="1200" dirty="0" smtClean="0">
                          <a:solidFill>
                            <a:srgbClr val="000000"/>
                          </a:solidFill>
                          <a:effectLst/>
                          <a:latin typeface="+mn-lt"/>
                          <a:ea typeface="+mn-ea"/>
                          <a:cs typeface="+mn-cs"/>
                        </a:rPr>
                        <a:t>20 886</a:t>
                      </a:r>
                      <a:endParaRPr lang="ru-RU" sz="12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tc>
                  <a:txBody>
                    <a:bodyPr/>
                    <a:lstStyle/>
                    <a:p>
                      <a:pPr marL="0" algn="r" defTabSz="914400" rtl="0" eaLnBrk="1" fontAlgn="ctr" latinLnBrk="0" hangingPunct="1"/>
                      <a:r>
                        <a:rPr lang="ru-RU" sz="1200" b="1" i="0" u="none" strike="noStrike" kern="1200" dirty="0" smtClean="0">
                          <a:solidFill>
                            <a:srgbClr val="000000"/>
                          </a:solidFill>
                          <a:effectLst/>
                          <a:latin typeface="+mn-lt"/>
                          <a:ea typeface="+mn-ea"/>
                          <a:cs typeface="+mn-cs"/>
                        </a:rPr>
                        <a:t>24 130</a:t>
                      </a:r>
                      <a:endParaRPr lang="ru-RU" sz="12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tc>
                  <a:txBody>
                    <a:bodyPr/>
                    <a:lstStyle/>
                    <a:p>
                      <a:pPr marL="0" algn="r" defTabSz="914400" rtl="0" eaLnBrk="1" fontAlgn="ctr" latinLnBrk="0" hangingPunct="1"/>
                      <a:r>
                        <a:rPr lang="ru-RU" sz="1200" b="1" i="0" u="none" strike="noStrike" kern="1200" dirty="0" smtClean="0">
                          <a:solidFill>
                            <a:srgbClr val="000000"/>
                          </a:solidFill>
                          <a:effectLst/>
                          <a:latin typeface="+mn-lt"/>
                          <a:ea typeface="+mn-ea"/>
                          <a:cs typeface="+mn-cs"/>
                        </a:rPr>
                        <a:t>27 423</a:t>
                      </a:r>
                      <a:endParaRPr lang="ru-RU" sz="12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tc>
                  <a:txBody>
                    <a:bodyPr/>
                    <a:lstStyle/>
                    <a:p>
                      <a:pPr marL="0" algn="r" defTabSz="914400" rtl="0" eaLnBrk="1" fontAlgn="ctr" latinLnBrk="0" hangingPunct="1"/>
                      <a:r>
                        <a:rPr lang="ru-RU" sz="1200" b="1" i="0" u="none" strike="noStrike" kern="1200" dirty="0" smtClean="0">
                          <a:solidFill>
                            <a:srgbClr val="000000"/>
                          </a:solidFill>
                          <a:effectLst/>
                          <a:latin typeface="+mn-lt"/>
                          <a:ea typeface="+mn-ea"/>
                          <a:cs typeface="+mn-cs"/>
                        </a:rPr>
                        <a:t>29 490</a:t>
                      </a:r>
                      <a:endParaRPr lang="ru-RU" sz="12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238101">
                <a:tc>
                  <a:txBody>
                    <a:bodyPr/>
                    <a:lstStyle/>
                    <a:p>
                      <a:pPr algn="l" fontAlgn="ctr"/>
                      <a:r>
                        <a:rPr lang="ru-RU" sz="1200" b="0" i="0" u="none" strike="noStrike" dirty="0">
                          <a:solidFill>
                            <a:srgbClr val="000000"/>
                          </a:solidFill>
                          <a:effectLst/>
                          <a:latin typeface="+mn-lt"/>
                        </a:rPr>
                        <a:t>О</a:t>
                      </a:r>
                      <a:r>
                        <a:rPr lang="ru-RU" sz="1200" b="0" i="0" u="none" strike="noStrike" dirty="0" smtClean="0">
                          <a:solidFill>
                            <a:srgbClr val="000000"/>
                          </a:solidFill>
                          <a:effectLst/>
                          <a:latin typeface="+mn-lt"/>
                        </a:rPr>
                        <a:t>статки вкладов</a:t>
                      </a:r>
                      <a:r>
                        <a:rPr lang="ru-RU" sz="1200" b="0" i="0" u="none" strike="noStrike" baseline="30000" dirty="0" smtClean="0">
                          <a:solidFill>
                            <a:srgbClr val="000000"/>
                          </a:solidFill>
                          <a:effectLst/>
                          <a:latin typeface="+mn-lt"/>
                        </a:rPr>
                        <a:t>1</a:t>
                      </a:r>
                      <a:r>
                        <a:rPr lang="ru-RU" sz="1200" b="0" i="0" u="none" strike="noStrike" dirty="0" smtClean="0">
                          <a:solidFill>
                            <a:srgbClr val="000000"/>
                          </a:solidFill>
                          <a:effectLst/>
                          <a:latin typeface="+mn-lt"/>
                        </a:rPr>
                        <a:t>, млрд руб.</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11 740</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14 022</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13 699</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16 347</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18 472</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19 689</a:t>
                      </a:r>
                      <a:endParaRPr lang="en-US" sz="1200" b="0" i="0" u="none" strike="noStrike" dirty="0" smtClean="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2675664382"/>
                  </a:ext>
                </a:extLst>
              </a:tr>
              <a:tr h="238101">
                <a:tc>
                  <a:txBody>
                    <a:bodyPr/>
                    <a:lstStyle/>
                    <a:p>
                      <a:pPr algn="l" fontAlgn="ctr"/>
                      <a:r>
                        <a:rPr lang="ru-RU" sz="1200" b="0" i="1" u="none" strike="noStrike" dirty="0">
                          <a:solidFill>
                            <a:srgbClr val="4472C4"/>
                          </a:solidFill>
                          <a:effectLst/>
                          <a:latin typeface="+mn-lt"/>
                        </a:rPr>
                        <a:t>в % к  общему объему накоплений</a:t>
                      </a:r>
                    </a:p>
                  </a:txBody>
                  <a:tcPr marL="27432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a:solidFill>
                            <a:srgbClr val="4472C4"/>
                          </a:solidFill>
                          <a:effectLst/>
                          <a:latin typeface="+mn-lt"/>
                        </a:rPr>
                        <a:t>68%</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a:solidFill>
                            <a:srgbClr val="4472C4"/>
                          </a:solidFill>
                          <a:effectLst/>
                          <a:latin typeface="+mn-lt"/>
                        </a:rPr>
                        <a:t>69%</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a:solidFill>
                            <a:srgbClr val="4472C4"/>
                          </a:solidFill>
                          <a:effectLst/>
                          <a:latin typeface="+mn-lt"/>
                        </a:rPr>
                        <a:t>66%</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a:solidFill>
                            <a:srgbClr val="4472C4"/>
                          </a:solidFill>
                          <a:effectLst/>
                          <a:latin typeface="+mn-lt"/>
                        </a:rPr>
                        <a:t>68%</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a:solidFill>
                            <a:srgbClr val="4472C4"/>
                          </a:solidFill>
                          <a:effectLst/>
                          <a:latin typeface="+mn-lt"/>
                        </a:rPr>
                        <a:t>67%</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4472C4"/>
                          </a:solidFill>
                          <a:effectLst/>
                          <a:latin typeface="+mn-lt"/>
                        </a:rPr>
                        <a:t>67%</a:t>
                      </a:r>
                      <a:endParaRPr lang="ru-RU" sz="1200" b="0" i="1" u="none" strike="noStrike" dirty="0">
                        <a:solidFill>
                          <a:srgbClr val="4472C4"/>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96434176"/>
                  </a:ext>
                </a:extLst>
              </a:tr>
              <a:tr h="238101">
                <a:tc>
                  <a:txBody>
                    <a:bodyPr/>
                    <a:lstStyle/>
                    <a:p>
                      <a:pPr algn="l" fontAlgn="ctr"/>
                      <a:r>
                        <a:rPr lang="ru-RU" sz="1200" b="0" i="0" u="none" strike="noStrike" dirty="0">
                          <a:solidFill>
                            <a:srgbClr val="000000"/>
                          </a:solidFill>
                          <a:effectLst/>
                          <a:latin typeface="+mn-lt"/>
                        </a:rPr>
                        <a:t>О</a:t>
                      </a:r>
                      <a:r>
                        <a:rPr lang="ru-RU" sz="1200" b="0" i="0" u="none" strike="noStrike" dirty="0" smtClean="0">
                          <a:solidFill>
                            <a:srgbClr val="000000"/>
                          </a:solidFill>
                          <a:effectLst/>
                          <a:latin typeface="+mn-lt"/>
                        </a:rPr>
                        <a:t>статки </a:t>
                      </a:r>
                      <a:r>
                        <a:rPr lang="ru-RU" sz="1200" b="0" i="0" u="none" strike="noStrike" dirty="0">
                          <a:solidFill>
                            <a:srgbClr val="000000"/>
                          </a:solidFill>
                          <a:effectLst/>
                          <a:latin typeface="+mn-lt"/>
                        </a:rPr>
                        <a:t>наличных денег, </a:t>
                      </a:r>
                      <a:r>
                        <a:rPr lang="ru-RU" sz="1200" b="0" i="0" u="none" strike="noStrike" dirty="0" smtClean="0">
                          <a:solidFill>
                            <a:srgbClr val="000000"/>
                          </a:solidFill>
                          <a:effectLst/>
                          <a:latin typeface="+mn-lt"/>
                        </a:rPr>
                        <a:t>млрд</a:t>
                      </a:r>
                      <a:r>
                        <a:rPr lang="ru-RU" sz="1200" b="0" i="0" u="none" strike="noStrike" baseline="0" dirty="0" smtClean="0">
                          <a:solidFill>
                            <a:srgbClr val="000000"/>
                          </a:solidFill>
                          <a:effectLst/>
                          <a:latin typeface="+mn-lt"/>
                        </a:rPr>
                        <a:t> руб.</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4 071</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4 272</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4 479</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4 270</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4 690</a:t>
                      </a:r>
                      <a:endParaRPr lang="ru-RU" sz="1200" b="0" i="0" u="none" strike="noStrike" dirty="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000000"/>
                          </a:solidFill>
                          <a:effectLst/>
                          <a:latin typeface="+mn-lt"/>
                        </a:rPr>
                        <a:t>5 039</a:t>
                      </a:r>
                      <a:endParaRPr lang="en-US" sz="1200" b="0" i="0" u="none" strike="noStrike" dirty="0" smtClean="0">
                        <a:solidFill>
                          <a:srgbClr val="00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810796314"/>
                  </a:ext>
                </a:extLst>
              </a:tr>
              <a:tr h="238101">
                <a:tc>
                  <a:txBody>
                    <a:bodyPr/>
                    <a:lstStyle/>
                    <a:p>
                      <a:pPr algn="l" fontAlgn="ctr"/>
                      <a:r>
                        <a:rPr lang="ru-RU" sz="1200" b="0" i="1" u="none" strike="noStrike" dirty="0">
                          <a:solidFill>
                            <a:srgbClr val="4472C4"/>
                          </a:solidFill>
                          <a:effectLst/>
                          <a:latin typeface="+mn-lt"/>
                        </a:rPr>
                        <a:t>в % к  общему объему накоплений</a:t>
                      </a:r>
                    </a:p>
                  </a:txBody>
                  <a:tcPr marL="27432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a:solidFill>
                            <a:srgbClr val="4472C4"/>
                          </a:solidFill>
                          <a:effectLst/>
                          <a:latin typeface="+mn-lt"/>
                        </a:rPr>
                        <a:t>24%</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a:solidFill>
                            <a:srgbClr val="4472C4"/>
                          </a:solidFill>
                          <a:effectLst/>
                          <a:latin typeface="+mn-lt"/>
                        </a:rPr>
                        <a:t>21%</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a:solidFill>
                            <a:srgbClr val="4472C4"/>
                          </a:solidFill>
                          <a:effectLst/>
                          <a:latin typeface="+mn-lt"/>
                        </a:rPr>
                        <a:t>21%</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a:solidFill>
                            <a:srgbClr val="4472C4"/>
                          </a:solidFill>
                          <a:effectLst/>
                          <a:latin typeface="+mn-lt"/>
                        </a:rPr>
                        <a:t>18%</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a:solidFill>
                            <a:srgbClr val="4472C4"/>
                          </a:solidFill>
                          <a:effectLst/>
                          <a:latin typeface="+mn-lt"/>
                        </a:rPr>
                        <a:t>17%</a:t>
                      </a: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4472C4"/>
                          </a:solidFill>
                          <a:effectLst/>
                          <a:latin typeface="+mn-lt"/>
                        </a:rPr>
                        <a:t>17%</a:t>
                      </a:r>
                      <a:endParaRPr lang="ru-RU" sz="1200" b="0" i="1" u="none" strike="noStrike" dirty="0">
                        <a:solidFill>
                          <a:srgbClr val="4472C4"/>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376619760"/>
                  </a:ext>
                </a:extLst>
              </a:tr>
              <a:tr h="238101">
                <a:tc>
                  <a:txBody>
                    <a:bodyPr/>
                    <a:lstStyle/>
                    <a:p>
                      <a:pPr algn="l" fontAlgn="ctr"/>
                      <a:r>
                        <a:rPr lang="ru-RU" sz="1200" b="0" i="0" u="none" strike="noStrike" dirty="0">
                          <a:solidFill>
                            <a:srgbClr val="FF0000"/>
                          </a:solidFill>
                          <a:effectLst/>
                          <a:latin typeface="+mn-lt"/>
                        </a:rPr>
                        <a:t>Ц</a:t>
                      </a:r>
                      <a:r>
                        <a:rPr lang="ru-RU" sz="1200" b="0" i="0" u="none" strike="noStrike" dirty="0" smtClean="0">
                          <a:solidFill>
                            <a:srgbClr val="FF0000"/>
                          </a:solidFill>
                          <a:effectLst/>
                          <a:latin typeface="+mn-lt"/>
                        </a:rPr>
                        <a:t>енные </a:t>
                      </a:r>
                      <a:r>
                        <a:rPr lang="ru-RU" sz="1200" b="0" i="0" u="none" strike="noStrike" dirty="0">
                          <a:solidFill>
                            <a:srgbClr val="FF0000"/>
                          </a:solidFill>
                          <a:effectLst/>
                          <a:latin typeface="+mn-lt"/>
                        </a:rPr>
                        <a:t>бумаги, </a:t>
                      </a:r>
                      <a:r>
                        <a:rPr lang="ru-RU" sz="1200" b="0" i="0" u="none" strike="noStrike" dirty="0" smtClean="0">
                          <a:solidFill>
                            <a:srgbClr val="FF0000"/>
                          </a:solidFill>
                          <a:effectLst/>
                          <a:latin typeface="+mn-lt"/>
                        </a:rPr>
                        <a:t>млрд руб.</a:t>
                      </a:r>
                      <a:endParaRPr lang="ru-RU" sz="1200" b="0" i="0"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FF0000"/>
                          </a:solidFill>
                          <a:effectLst/>
                          <a:latin typeface="+mn-lt"/>
                        </a:rPr>
                        <a:t>1 456</a:t>
                      </a:r>
                      <a:endParaRPr lang="ru-RU" sz="1200" b="0" i="0"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FF0000"/>
                          </a:solidFill>
                          <a:effectLst/>
                          <a:latin typeface="+mn-lt"/>
                        </a:rPr>
                        <a:t>2 021</a:t>
                      </a:r>
                      <a:endParaRPr lang="ru-RU" sz="1200" b="0" i="0"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FF0000"/>
                          </a:solidFill>
                          <a:effectLst/>
                          <a:latin typeface="+mn-lt"/>
                        </a:rPr>
                        <a:t>2 708</a:t>
                      </a:r>
                      <a:endParaRPr lang="ru-RU" sz="1200" b="0" i="0"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FF0000"/>
                          </a:solidFill>
                          <a:effectLst/>
                          <a:latin typeface="+mn-lt"/>
                        </a:rPr>
                        <a:t>3 513</a:t>
                      </a:r>
                      <a:endParaRPr lang="ru-RU" sz="1200" b="0" i="0"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FF0000"/>
                          </a:solidFill>
                          <a:effectLst/>
                          <a:latin typeface="+mn-lt"/>
                        </a:rPr>
                        <a:t>4 261</a:t>
                      </a:r>
                      <a:endParaRPr lang="ru-RU" sz="1200" b="0" i="0"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0" u="none" strike="noStrike" dirty="0" smtClean="0">
                          <a:solidFill>
                            <a:srgbClr val="FF0000"/>
                          </a:solidFill>
                          <a:effectLst/>
                          <a:latin typeface="+mn-lt"/>
                        </a:rPr>
                        <a:t>4 762</a:t>
                      </a:r>
                      <a:endParaRPr lang="en-US" sz="1200" b="0" i="0" u="none" strike="noStrike" dirty="0" smtClean="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989193662"/>
                  </a:ext>
                </a:extLst>
              </a:tr>
              <a:tr h="238101">
                <a:tc>
                  <a:txBody>
                    <a:bodyPr/>
                    <a:lstStyle/>
                    <a:p>
                      <a:pPr algn="l" fontAlgn="ctr"/>
                      <a:r>
                        <a:rPr lang="ru-RU" sz="1200" b="0" i="1" u="none" strike="noStrike" dirty="0">
                          <a:solidFill>
                            <a:srgbClr val="FF0000"/>
                          </a:solidFill>
                          <a:effectLst/>
                          <a:latin typeface="+mn-lt"/>
                        </a:rPr>
                        <a:t>в % к  общему объему накоплений</a:t>
                      </a:r>
                    </a:p>
                  </a:txBody>
                  <a:tcPr marL="27432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FF0000"/>
                          </a:solidFill>
                          <a:effectLst/>
                          <a:latin typeface="+mn-lt"/>
                        </a:rPr>
                        <a:t>8%</a:t>
                      </a:r>
                      <a:endParaRPr lang="ru-RU" sz="1200" b="0" i="1"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FF0000"/>
                          </a:solidFill>
                          <a:effectLst/>
                          <a:latin typeface="+mn-lt"/>
                        </a:rPr>
                        <a:t>10%</a:t>
                      </a:r>
                      <a:endParaRPr lang="ru-RU" sz="1200" b="0" i="1"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FF0000"/>
                          </a:solidFill>
                          <a:effectLst/>
                          <a:latin typeface="+mn-lt"/>
                        </a:rPr>
                        <a:t>13%</a:t>
                      </a:r>
                      <a:endParaRPr lang="ru-RU" sz="1200" b="0" i="1"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FF0000"/>
                          </a:solidFill>
                          <a:effectLst/>
                          <a:latin typeface="+mn-lt"/>
                        </a:rPr>
                        <a:t>15%</a:t>
                      </a:r>
                      <a:endParaRPr lang="ru-RU" sz="1200" b="0" i="1"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FF0000"/>
                          </a:solidFill>
                          <a:effectLst/>
                          <a:latin typeface="+mn-lt"/>
                        </a:rPr>
                        <a:t>16%</a:t>
                      </a:r>
                      <a:endParaRPr lang="ru-RU" sz="1200" b="0" i="1"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ru-RU" sz="1200" b="0" i="1" u="none" strike="noStrike" dirty="0" smtClean="0">
                          <a:solidFill>
                            <a:srgbClr val="FF0000"/>
                          </a:solidFill>
                          <a:effectLst/>
                          <a:latin typeface="+mn-lt"/>
                        </a:rPr>
                        <a:t>16%</a:t>
                      </a:r>
                      <a:endParaRPr lang="ru-RU" sz="1200" b="0" i="1" u="none" strike="noStrike" dirty="0">
                        <a:solidFill>
                          <a:srgbClr val="FF0000"/>
                        </a:solidFill>
                        <a:effectLst/>
                        <a:latin typeface="+mn-lt"/>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457816175"/>
                  </a:ext>
                </a:extLst>
              </a:tr>
              <a:tr h="177959">
                <a:tc>
                  <a:txBody>
                    <a:bodyPr/>
                    <a:lstStyle/>
                    <a:p>
                      <a:pPr algn="l" fontAlgn="b"/>
                      <a:endParaRPr lang="ru-RU" sz="100" b="0" i="0" u="none" strike="noStrike" dirty="0">
                        <a:solidFill>
                          <a:srgbClr val="000000"/>
                        </a:solidFill>
                        <a:effectLst/>
                        <a:latin typeface="+mn-lt"/>
                      </a:endParaRPr>
                    </a:p>
                  </a:txBody>
                  <a:tcPr marL="72000" marR="72000" marT="36000" marB="36000" anchor="b">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endParaRPr lang="ru-RU" sz="100" b="0" i="0" u="none" strike="noStrike">
                        <a:solidFill>
                          <a:srgbClr val="000000"/>
                        </a:solidFill>
                        <a:effectLst/>
                        <a:latin typeface="+mn-lt"/>
                      </a:endParaRPr>
                    </a:p>
                  </a:txBody>
                  <a:tcPr marL="72000" marR="72000" marT="36000" marB="36000" anchor="b">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endParaRPr lang="ru-RU" sz="100" b="0" i="0" u="none" strike="noStrike">
                        <a:solidFill>
                          <a:srgbClr val="000000"/>
                        </a:solidFill>
                        <a:effectLst/>
                        <a:latin typeface="+mn-lt"/>
                      </a:endParaRPr>
                    </a:p>
                  </a:txBody>
                  <a:tcPr marL="72000" marR="72000" marT="36000" marB="36000" anchor="b">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endParaRPr lang="ru-RU" sz="100" b="0" i="0" u="none" strike="noStrike" dirty="0">
                        <a:solidFill>
                          <a:srgbClr val="000000"/>
                        </a:solidFill>
                        <a:effectLst/>
                        <a:latin typeface="+mn-lt"/>
                      </a:endParaRPr>
                    </a:p>
                  </a:txBody>
                  <a:tcPr marL="72000" marR="72000" marT="36000" marB="36000" anchor="b">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endParaRPr lang="ru-RU" sz="100" b="0" i="0" u="none" strike="noStrike" dirty="0">
                        <a:solidFill>
                          <a:srgbClr val="000000"/>
                        </a:solidFill>
                        <a:effectLst/>
                        <a:latin typeface="+mn-lt"/>
                      </a:endParaRPr>
                    </a:p>
                  </a:txBody>
                  <a:tcPr marL="72000" marR="72000" marT="36000" marB="36000" anchor="b">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endParaRPr lang="ru-RU" sz="100" b="0" i="0" u="none" strike="noStrike" dirty="0">
                        <a:solidFill>
                          <a:srgbClr val="000000"/>
                        </a:solidFill>
                        <a:effectLst/>
                        <a:latin typeface="+mn-lt"/>
                      </a:endParaRPr>
                    </a:p>
                  </a:txBody>
                  <a:tcPr marL="72000" marR="72000" marT="36000" marB="36000" anchor="b">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endParaRPr lang="ru-RU" sz="100" b="0" i="0" u="none" strike="noStrike" dirty="0">
                        <a:solidFill>
                          <a:srgbClr val="000000"/>
                        </a:solidFill>
                        <a:effectLst/>
                        <a:latin typeface="+mn-lt"/>
                      </a:endParaRPr>
                    </a:p>
                  </a:txBody>
                  <a:tcPr marL="72000" marR="72000" marT="36000" marB="36000" anchor="b">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056058233"/>
                  </a:ext>
                </a:extLst>
              </a:tr>
              <a:tr h="408941">
                <a:tc>
                  <a:txBody>
                    <a:bodyPr/>
                    <a:lstStyle/>
                    <a:p>
                      <a:pPr marL="0" algn="l" defTabSz="914400" rtl="0" eaLnBrk="1" fontAlgn="ctr" latinLnBrk="0" hangingPunct="1"/>
                      <a:r>
                        <a:rPr lang="ru-RU" sz="1200" b="0" i="0" u="none" strike="noStrike" kern="1200" dirty="0" smtClean="0">
                          <a:solidFill>
                            <a:schemeClr val="tx1"/>
                          </a:solidFill>
                          <a:effectLst/>
                          <a:latin typeface="+mn-lt"/>
                          <a:ea typeface="+mn-ea"/>
                          <a:cs typeface="+mn-cs"/>
                        </a:rPr>
                        <a:t>Объем средств </a:t>
                      </a:r>
                      <a:r>
                        <a:rPr lang="ru-RU" sz="1200" b="1" i="0" u="none" strike="noStrike" kern="1200" dirty="0" smtClean="0">
                          <a:solidFill>
                            <a:schemeClr val="tx1"/>
                          </a:solidFill>
                          <a:effectLst/>
                          <a:latin typeface="+mn-lt"/>
                          <a:ea typeface="+mn-ea"/>
                          <a:cs typeface="+mn-cs"/>
                        </a:rPr>
                        <a:t>Фонда национального благосостояния</a:t>
                      </a:r>
                      <a:r>
                        <a:rPr lang="ru-RU" sz="1200" b="0" i="0" u="none" strike="noStrike" kern="1200" dirty="0" smtClean="0">
                          <a:solidFill>
                            <a:schemeClr val="tx1"/>
                          </a:solidFill>
                          <a:effectLst/>
                          <a:latin typeface="+mn-lt"/>
                          <a:ea typeface="+mn-ea"/>
                          <a:cs typeface="+mn-cs"/>
                        </a:rPr>
                        <a:t>, млрд руб.</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2 691</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2 901</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4 388</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5 227</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4 359</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3 753</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148574">
                <a:tc>
                  <a:txBody>
                    <a:bodyPr/>
                    <a:lstStyle/>
                    <a:p>
                      <a:pPr marL="0" algn="l" defTabSz="914400" rtl="0" eaLnBrk="1" fontAlgn="ctr" latinLnBrk="0" hangingPunct="1"/>
                      <a:endParaRPr lang="ru-RU" sz="100" b="0" i="1" u="none" strike="noStrike" kern="1200" dirty="0">
                        <a:solidFill>
                          <a:schemeClr val="tx1"/>
                        </a:solidFill>
                        <a:effectLst/>
                        <a:latin typeface="+mn-lt"/>
                        <a:ea typeface="+mn-ea"/>
                        <a:cs typeface="+mn-cs"/>
                      </a:endParaRPr>
                    </a:p>
                  </a:txBody>
                  <a:tcPr marL="18288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100" b="0" i="1" u="none" strike="noStrike" kern="1200" dirty="0">
                        <a:solidFill>
                          <a:schemeClr val="tx1"/>
                        </a:solidFill>
                        <a:effectLst/>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100" b="0" i="1" u="none" strike="noStrike" kern="1200" dirty="0">
                        <a:solidFill>
                          <a:schemeClr val="tx1"/>
                        </a:solidFill>
                        <a:effectLst/>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100" b="0" i="1" u="none" strike="noStrike" kern="1200" dirty="0">
                        <a:solidFill>
                          <a:schemeClr val="tx1"/>
                        </a:solidFill>
                        <a:effectLst/>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100" b="0" i="1" u="none" strike="noStrike" kern="1200" dirty="0">
                        <a:solidFill>
                          <a:schemeClr val="tx1"/>
                        </a:solidFill>
                        <a:effectLst/>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100" b="0" i="1" u="none" strike="noStrike" kern="1200" dirty="0">
                        <a:solidFill>
                          <a:schemeClr val="tx1"/>
                        </a:solidFill>
                        <a:effectLst/>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100" b="0" i="1" u="none" strike="noStrike" kern="1200" dirty="0">
                        <a:solidFill>
                          <a:schemeClr val="tx1"/>
                        </a:solidFill>
                        <a:effectLst/>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408941">
                <a:tc>
                  <a:txBody>
                    <a:bodyPr/>
                    <a:lstStyle/>
                    <a:p>
                      <a:pPr marL="0" algn="l" defTabSz="914400" rtl="0" eaLnBrk="1" fontAlgn="ctr" latinLnBrk="0" hangingPunct="1"/>
                      <a:r>
                        <a:rPr lang="ru-RU" sz="1200" b="0" i="0" u="none" strike="noStrike" kern="1200" dirty="0" smtClean="0">
                          <a:solidFill>
                            <a:schemeClr val="tx1"/>
                          </a:solidFill>
                          <a:effectLst/>
                          <a:latin typeface="+mn-lt"/>
                          <a:ea typeface="+mn-ea"/>
                          <a:cs typeface="+mn-cs"/>
                        </a:rPr>
                        <a:t>Объем средств </a:t>
                      </a:r>
                      <a:r>
                        <a:rPr lang="ru-RU" sz="1200" b="1" i="0" u="none" strike="noStrike" kern="1200" dirty="0" smtClean="0">
                          <a:solidFill>
                            <a:schemeClr val="tx1"/>
                          </a:solidFill>
                          <a:effectLst/>
                          <a:latin typeface="+mn-lt"/>
                          <a:ea typeface="+mn-ea"/>
                          <a:cs typeface="+mn-cs"/>
                        </a:rPr>
                        <a:t>Резервного</a:t>
                      </a:r>
                      <a:r>
                        <a:rPr lang="ru-RU" sz="1200" b="1" i="0" u="none" strike="noStrike" kern="1200" baseline="0" dirty="0" smtClean="0">
                          <a:solidFill>
                            <a:schemeClr val="tx1"/>
                          </a:solidFill>
                          <a:effectLst/>
                          <a:latin typeface="+mn-lt"/>
                          <a:ea typeface="+mn-ea"/>
                          <a:cs typeface="+mn-cs"/>
                        </a:rPr>
                        <a:t> фонда</a:t>
                      </a:r>
                      <a:r>
                        <a:rPr lang="ru-RU" sz="1200" b="0" i="0" u="none" strike="noStrike" kern="1200" dirty="0" smtClean="0">
                          <a:solidFill>
                            <a:schemeClr val="tx1"/>
                          </a:solidFill>
                          <a:effectLst/>
                          <a:latin typeface="+mn-lt"/>
                          <a:ea typeface="+mn-ea"/>
                          <a:cs typeface="+mn-cs"/>
                        </a:rPr>
                        <a:t>, млрд руб.</a:t>
                      </a:r>
                      <a:endParaRPr lang="ru-RU" sz="1200" b="0" i="0" u="none" strike="noStrike" kern="1200" dirty="0">
                        <a:solidFill>
                          <a:schemeClr val="tx1"/>
                        </a:solidFill>
                        <a:effectLst/>
                        <a:latin typeface="+mn-lt"/>
                        <a:ea typeface="+mn-ea"/>
                        <a:cs typeface="+mn-cs"/>
                      </a:endParaRPr>
                    </a:p>
                  </a:txBody>
                  <a:tcPr marL="72000"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1 886</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2 860</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4 945</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3 641</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a:solidFill>
                            <a:schemeClr val="tx1"/>
                          </a:solidFill>
                          <a:effectLst/>
                          <a:latin typeface="+mn-lt"/>
                          <a:ea typeface="+mn-ea"/>
                          <a:cs typeface="+mn-cs"/>
                        </a:rPr>
                        <a:t>972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a:solidFill>
                            <a:schemeClr val="tx1"/>
                          </a:solidFill>
                          <a:effectLst/>
                          <a:latin typeface="+mn-lt"/>
                          <a:ea typeface="+mn-ea"/>
                          <a:cs typeface="+mn-cs"/>
                        </a:rPr>
                        <a:t>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174624">
                <a:tc>
                  <a:txBody>
                    <a:bodyPr/>
                    <a:lstStyle/>
                    <a:p>
                      <a:pPr marL="0" algn="l" defTabSz="914400" rtl="0" eaLnBrk="1" fontAlgn="ctr" latinLnBrk="0" hangingPunct="1"/>
                      <a:endParaRPr lang="ru-RU" sz="300" b="0" i="1" u="none" strike="noStrike" kern="1200" dirty="0">
                        <a:solidFill>
                          <a:schemeClr val="tx1"/>
                        </a:solidFill>
                        <a:effectLst/>
                        <a:latin typeface="+mn-lt"/>
                        <a:ea typeface="+mn-ea"/>
                        <a:cs typeface="+mn-cs"/>
                      </a:endParaRPr>
                    </a:p>
                  </a:txBody>
                  <a:tcPr marL="18288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ru-RU" sz="2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300" b="0" i="1" u="none" strike="noStrike" kern="1200" dirty="0">
                        <a:solidFill>
                          <a:schemeClr val="tx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300" b="0" i="1" u="none" strike="noStrike" kern="1200" dirty="0">
                        <a:solidFill>
                          <a:schemeClr val="tx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300" b="0" i="1" u="none" strike="noStrike" kern="1200" dirty="0">
                        <a:solidFill>
                          <a:schemeClr val="tx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300" b="0" i="1" u="none" strike="noStrike" kern="1200" dirty="0">
                        <a:solidFill>
                          <a:schemeClr val="tx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endParaRPr lang="ru-RU" sz="300" b="0" i="1" u="none" strike="noStrike" kern="1200" dirty="0">
                        <a:solidFill>
                          <a:schemeClr val="tx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286780">
                <a:tc>
                  <a:txBody>
                    <a:bodyPr/>
                    <a:lstStyle/>
                    <a:p>
                      <a:pPr marL="0" algn="l" defTabSz="914400" rtl="0" eaLnBrk="1" fontAlgn="ctr" latinLnBrk="0" hangingPunct="1"/>
                      <a:r>
                        <a:rPr lang="ru-RU" sz="1200" b="0" i="0" u="none" strike="noStrike" kern="1200" dirty="0" smtClean="0">
                          <a:solidFill>
                            <a:schemeClr val="tx1"/>
                          </a:solidFill>
                          <a:effectLst/>
                          <a:latin typeface="+mn-lt"/>
                          <a:ea typeface="+mn-ea"/>
                          <a:cs typeface="+mn-cs"/>
                        </a:rPr>
                        <a:t>Накопления</a:t>
                      </a:r>
                      <a:r>
                        <a:rPr lang="ru-RU" sz="1200" b="0" i="0" u="none" strike="noStrike" kern="1200" baseline="0" dirty="0" smtClean="0">
                          <a:solidFill>
                            <a:schemeClr val="tx1"/>
                          </a:solidFill>
                          <a:effectLst/>
                          <a:latin typeface="+mn-lt"/>
                          <a:ea typeface="+mn-ea"/>
                          <a:cs typeface="+mn-cs"/>
                        </a:rPr>
                        <a:t> ПФР, млрд руб.</a:t>
                      </a:r>
                      <a:endParaRPr lang="ru-RU" sz="1200" b="0" i="0" u="none" strike="noStrike" kern="1200" dirty="0">
                        <a:solidFill>
                          <a:schemeClr val="tx1"/>
                        </a:solidFill>
                        <a:effectLst/>
                        <a:latin typeface="+mn-lt"/>
                        <a:ea typeface="+mn-ea"/>
                        <a:cs typeface="+mn-cs"/>
                      </a:endParaRPr>
                    </a:p>
                  </a:txBody>
                  <a:tcPr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1 656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905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1 943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2</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060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2</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020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839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86780">
                <a:tc>
                  <a:txBody>
                    <a:bodyPr/>
                    <a:lstStyle/>
                    <a:p>
                      <a:pPr marL="0" algn="l" defTabSz="914400" rtl="0" eaLnBrk="1" fontAlgn="ctr" latinLnBrk="0" hangingPunct="1"/>
                      <a:r>
                        <a:rPr lang="ru-RU" sz="1200" b="0" i="0" u="none" strike="noStrike" kern="1200" dirty="0" smtClean="0">
                          <a:solidFill>
                            <a:schemeClr val="tx1"/>
                          </a:solidFill>
                          <a:effectLst/>
                          <a:latin typeface="+mn-lt"/>
                          <a:ea typeface="+mn-ea"/>
                          <a:cs typeface="+mn-cs"/>
                        </a:rPr>
                        <a:t>Накопления</a:t>
                      </a:r>
                      <a:r>
                        <a:rPr lang="ru-RU" sz="1200" b="0" i="0" u="none" strike="noStrike" kern="1200" baseline="0" dirty="0" smtClean="0">
                          <a:solidFill>
                            <a:schemeClr val="tx1"/>
                          </a:solidFill>
                          <a:effectLst/>
                          <a:latin typeface="+mn-lt"/>
                          <a:ea typeface="+mn-ea"/>
                          <a:cs typeface="+mn-cs"/>
                        </a:rPr>
                        <a:t> НПФ, млрд руб.</a:t>
                      </a:r>
                      <a:endParaRPr lang="ru-RU" sz="1200" b="0" i="0" u="none" strike="noStrike" kern="1200" dirty="0">
                        <a:solidFill>
                          <a:schemeClr val="tx1"/>
                        </a:solidFill>
                        <a:effectLst/>
                        <a:latin typeface="+mn-lt"/>
                        <a:ea typeface="+mn-ea"/>
                        <a:cs typeface="+mn-cs"/>
                      </a:endParaRPr>
                    </a:p>
                  </a:txBody>
                  <a:tcPr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671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1 094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1 138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1 734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2 149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   2 415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286780">
                <a:tc>
                  <a:txBody>
                    <a:bodyPr/>
                    <a:lstStyle/>
                    <a:p>
                      <a:pPr marL="0" algn="l" defTabSz="914400" rtl="0" eaLnBrk="1" fontAlgn="ctr" latinLnBrk="0" hangingPunct="1"/>
                      <a:r>
                        <a:rPr lang="ru-RU" sz="1200" b="0" i="0" u="none" strike="noStrike" kern="1200" dirty="0" smtClean="0">
                          <a:solidFill>
                            <a:schemeClr val="tx1"/>
                          </a:solidFill>
                          <a:effectLst/>
                          <a:latin typeface="+mn-lt"/>
                          <a:ea typeface="+mn-ea"/>
                          <a:cs typeface="+mn-cs"/>
                        </a:rPr>
                        <a:t>Резервы НПФ, млрд руб.</a:t>
                      </a:r>
                      <a:endParaRPr lang="ru-RU" sz="1200" b="0" i="0" u="none" strike="noStrike" kern="1200" dirty="0">
                        <a:solidFill>
                          <a:schemeClr val="tx1"/>
                        </a:solidFill>
                        <a:effectLst/>
                        <a:latin typeface="+mn-lt"/>
                        <a:ea typeface="+mn-ea"/>
                        <a:cs typeface="+mn-cs"/>
                      </a:endParaRPr>
                    </a:p>
                  </a:txBody>
                  <a:tcPr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754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836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905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1</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000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112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0" i="0" u="none" strike="noStrike" kern="1200" dirty="0" smtClean="0">
                          <a:solidFill>
                            <a:schemeClr val="tx1"/>
                          </a:solidFill>
                          <a:effectLst/>
                          <a:latin typeface="+mn-lt"/>
                          <a:ea typeface="+mn-ea"/>
                          <a:cs typeface="+mn-cs"/>
                        </a:rPr>
                        <a:t>1</a:t>
                      </a:r>
                      <a:r>
                        <a:rPr lang="ru-RU" sz="1200" b="0" i="0" u="none" strike="noStrike" kern="1200" baseline="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rPr>
                        <a:t>152 </a:t>
                      </a:r>
                      <a:endParaRPr lang="ru-RU" sz="12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408941">
                <a:tc>
                  <a:txBody>
                    <a:bodyPr/>
                    <a:lstStyle/>
                    <a:p>
                      <a:pPr marL="0" algn="l" defTabSz="914400" rtl="0" eaLnBrk="1" fontAlgn="ctr" latinLnBrk="0" hangingPunct="1"/>
                      <a:r>
                        <a:rPr lang="ru-RU" sz="1200" b="1" i="0" u="none" strike="noStrike" kern="1200" dirty="0" smtClean="0">
                          <a:solidFill>
                            <a:schemeClr val="tx1"/>
                          </a:solidFill>
                          <a:effectLst/>
                          <a:latin typeface="+mn-lt"/>
                          <a:ea typeface="+mn-ea"/>
                          <a:cs typeface="+mn-cs"/>
                        </a:rPr>
                        <a:t>Итого пенсионные накопления и резервы</a:t>
                      </a:r>
                      <a:r>
                        <a:rPr lang="ru-RU" sz="1200" b="0" i="0" u="none" strike="noStrike" kern="1200" dirty="0" smtClean="0">
                          <a:solidFill>
                            <a:schemeClr val="tx1"/>
                          </a:solidFill>
                          <a:effectLst/>
                          <a:latin typeface="+mn-lt"/>
                          <a:ea typeface="+mn-ea"/>
                          <a:cs typeface="+mn-cs"/>
                        </a:rPr>
                        <a:t>, млрд руб.</a:t>
                      </a:r>
                      <a:endParaRPr lang="ru-RU" sz="1200" b="0" i="0" u="none" strike="noStrike" kern="1200" dirty="0">
                        <a:solidFill>
                          <a:schemeClr val="tx1"/>
                        </a:solidFill>
                        <a:effectLst/>
                        <a:latin typeface="+mn-lt"/>
                        <a:ea typeface="+mn-ea"/>
                        <a:cs typeface="+mn-cs"/>
                      </a:endParaRPr>
                    </a:p>
                  </a:txBody>
                  <a:tcPr marR="72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1" i="0" u="none" strike="noStrike" kern="1200" dirty="0" smtClean="0">
                          <a:solidFill>
                            <a:schemeClr val="tx1"/>
                          </a:solidFill>
                          <a:effectLst/>
                          <a:latin typeface="+mn-lt"/>
                          <a:ea typeface="+mn-ea"/>
                          <a:cs typeface="+mn-cs"/>
                        </a:rPr>
                        <a:t>3 081 </a:t>
                      </a:r>
                      <a:endParaRPr lang="ru-RU"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1" i="0" u="none" strike="noStrike" kern="1200" dirty="0">
                          <a:solidFill>
                            <a:schemeClr val="tx1"/>
                          </a:solidFill>
                          <a:effectLst/>
                          <a:latin typeface="+mn-lt"/>
                          <a:ea typeface="+mn-ea"/>
                          <a:cs typeface="+mn-cs"/>
                        </a:rPr>
                        <a:t> </a:t>
                      </a:r>
                      <a:r>
                        <a:rPr lang="ru-RU" sz="1200" b="1" i="0" u="none" strike="noStrike" kern="1200" dirty="0" smtClean="0">
                          <a:solidFill>
                            <a:schemeClr val="tx1"/>
                          </a:solidFill>
                          <a:effectLst/>
                          <a:latin typeface="+mn-lt"/>
                          <a:ea typeface="+mn-ea"/>
                          <a:cs typeface="+mn-cs"/>
                        </a:rPr>
                        <a:t>3</a:t>
                      </a:r>
                      <a:r>
                        <a:rPr lang="ru-RU" sz="1200" b="1" i="0" u="none" strike="noStrike" kern="1200" baseline="0" dirty="0" smtClean="0">
                          <a:solidFill>
                            <a:schemeClr val="tx1"/>
                          </a:solidFill>
                          <a:effectLst/>
                          <a:latin typeface="+mn-lt"/>
                          <a:ea typeface="+mn-ea"/>
                          <a:cs typeface="+mn-cs"/>
                        </a:rPr>
                        <a:t> </a:t>
                      </a:r>
                      <a:r>
                        <a:rPr lang="ru-RU" sz="1200" b="1" i="0" u="none" strike="noStrike" kern="1200" dirty="0" smtClean="0">
                          <a:solidFill>
                            <a:schemeClr val="tx1"/>
                          </a:solidFill>
                          <a:effectLst/>
                          <a:latin typeface="+mn-lt"/>
                          <a:ea typeface="+mn-ea"/>
                          <a:cs typeface="+mn-cs"/>
                        </a:rPr>
                        <a:t>835 </a:t>
                      </a:r>
                      <a:endParaRPr lang="ru-RU"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1" i="0" u="none" strike="noStrike" kern="1200" dirty="0" smtClean="0">
                          <a:solidFill>
                            <a:schemeClr val="tx1"/>
                          </a:solidFill>
                          <a:effectLst/>
                          <a:latin typeface="+mn-lt"/>
                          <a:ea typeface="+mn-ea"/>
                          <a:cs typeface="+mn-cs"/>
                        </a:rPr>
                        <a:t>3</a:t>
                      </a:r>
                      <a:r>
                        <a:rPr lang="ru-RU" sz="1200" b="1" i="0" u="none" strike="noStrike" kern="1200" baseline="0" dirty="0" smtClean="0">
                          <a:solidFill>
                            <a:schemeClr val="tx1"/>
                          </a:solidFill>
                          <a:effectLst/>
                          <a:latin typeface="+mn-lt"/>
                          <a:ea typeface="+mn-ea"/>
                          <a:cs typeface="+mn-cs"/>
                        </a:rPr>
                        <a:t> </a:t>
                      </a:r>
                      <a:r>
                        <a:rPr lang="ru-RU" sz="1200" b="1" i="0" u="none" strike="noStrike" kern="1200" dirty="0" smtClean="0">
                          <a:solidFill>
                            <a:schemeClr val="tx1"/>
                          </a:solidFill>
                          <a:effectLst/>
                          <a:latin typeface="+mn-lt"/>
                          <a:ea typeface="+mn-ea"/>
                          <a:cs typeface="+mn-cs"/>
                        </a:rPr>
                        <a:t>986 </a:t>
                      </a:r>
                      <a:endParaRPr lang="ru-RU"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1" i="0" u="none" strike="noStrike" kern="1200" dirty="0" smtClean="0">
                          <a:solidFill>
                            <a:schemeClr val="tx1"/>
                          </a:solidFill>
                          <a:effectLst/>
                          <a:latin typeface="+mn-lt"/>
                          <a:ea typeface="+mn-ea"/>
                          <a:cs typeface="+mn-cs"/>
                        </a:rPr>
                        <a:t>4</a:t>
                      </a:r>
                      <a:r>
                        <a:rPr lang="ru-RU" sz="1200" b="1" i="0" u="none" strike="noStrike" kern="1200" baseline="0" dirty="0" smtClean="0">
                          <a:solidFill>
                            <a:schemeClr val="tx1"/>
                          </a:solidFill>
                          <a:effectLst/>
                          <a:latin typeface="+mn-lt"/>
                          <a:ea typeface="+mn-ea"/>
                          <a:cs typeface="+mn-cs"/>
                        </a:rPr>
                        <a:t> </a:t>
                      </a:r>
                      <a:r>
                        <a:rPr lang="ru-RU" sz="1200" b="1" i="0" u="none" strike="noStrike" kern="1200" dirty="0" smtClean="0">
                          <a:solidFill>
                            <a:schemeClr val="tx1"/>
                          </a:solidFill>
                          <a:effectLst/>
                          <a:latin typeface="+mn-lt"/>
                          <a:ea typeface="+mn-ea"/>
                          <a:cs typeface="+mn-cs"/>
                        </a:rPr>
                        <a:t>794 </a:t>
                      </a:r>
                      <a:endParaRPr lang="ru-RU"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1" i="0" u="none" strike="noStrike" kern="1200" dirty="0" smtClean="0">
                          <a:solidFill>
                            <a:schemeClr val="tx1"/>
                          </a:solidFill>
                          <a:effectLst/>
                          <a:latin typeface="+mn-lt"/>
                          <a:ea typeface="+mn-ea"/>
                          <a:cs typeface="+mn-cs"/>
                        </a:rPr>
                        <a:t>5</a:t>
                      </a:r>
                      <a:r>
                        <a:rPr lang="ru-RU" sz="1200" b="1" i="0" u="none" strike="noStrike" kern="1200" baseline="0" dirty="0" smtClean="0">
                          <a:solidFill>
                            <a:schemeClr val="tx1"/>
                          </a:solidFill>
                          <a:effectLst/>
                          <a:latin typeface="+mn-lt"/>
                          <a:ea typeface="+mn-ea"/>
                          <a:cs typeface="+mn-cs"/>
                        </a:rPr>
                        <a:t> </a:t>
                      </a:r>
                      <a:r>
                        <a:rPr lang="ru-RU" sz="1200" b="1" i="0" u="none" strike="noStrike" kern="1200" dirty="0" smtClean="0">
                          <a:solidFill>
                            <a:schemeClr val="tx1"/>
                          </a:solidFill>
                          <a:effectLst/>
                          <a:latin typeface="+mn-lt"/>
                          <a:ea typeface="+mn-ea"/>
                          <a:cs typeface="+mn-cs"/>
                        </a:rPr>
                        <a:t>281 </a:t>
                      </a:r>
                      <a:endParaRPr lang="ru-RU"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200" b="1" i="0" u="none" strike="noStrike" kern="1200" dirty="0" smtClean="0">
                          <a:solidFill>
                            <a:schemeClr val="tx1"/>
                          </a:solidFill>
                          <a:effectLst/>
                          <a:latin typeface="+mn-lt"/>
                          <a:ea typeface="+mn-ea"/>
                          <a:cs typeface="+mn-cs"/>
                        </a:rPr>
                        <a:t>5</a:t>
                      </a:r>
                      <a:r>
                        <a:rPr lang="ru-RU" sz="1200" b="1" i="0" u="none" strike="noStrike" kern="1200" baseline="0" dirty="0" smtClean="0">
                          <a:solidFill>
                            <a:schemeClr val="tx1"/>
                          </a:solidFill>
                          <a:effectLst/>
                          <a:latin typeface="+mn-lt"/>
                          <a:ea typeface="+mn-ea"/>
                          <a:cs typeface="+mn-cs"/>
                        </a:rPr>
                        <a:t> </a:t>
                      </a:r>
                      <a:r>
                        <a:rPr lang="ru-RU" sz="1200" b="1" i="0" u="none" strike="noStrike" kern="1200" dirty="0" smtClean="0">
                          <a:solidFill>
                            <a:schemeClr val="tx1"/>
                          </a:solidFill>
                          <a:effectLst/>
                          <a:latin typeface="+mn-lt"/>
                          <a:ea typeface="+mn-ea"/>
                          <a:cs typeface="+mn-cs"/>
                        </a:rPr>
                        <a:t>407 </a:t>
                      </a:r>
                      <a:endParaRPr lang="ru-RU"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6"/>
                  </a:ext>
                </a:extLst>
              </a:tr>
            </a:tbl>
          </a:graphicData>
        </a:graphic>
      </p:graphicFrame>
      <p:sp>
        <p:nvSpPr>
          <p:cNvPr id="7" name="Прямоугольник 6"/>
          <p:cNvSpPr/>
          <p:nvPr/>
        </p:nvSpPr>
        <p:spPr>
          <a:xfrm>
            <a:off x="2421497" y="6169563"/>
            <a:ext cx="6372103" cy="553998"/>
          </a:xfrm>
          <a:prstGeom prst="rect">
            <a:avLst/>
          </a:prstGeom>
        </p:spPr>
        <p:txBody>
          <a:bodyPr wrap="square">
            <a:spAutoFit/>
          </a:bodyPr>
          <a:lstStyle/>
          <a:p>
            <a:pPr defTabSz="457200">
              <a:defRPr/>
            </a:pPr>
            <a:r>
              <a:rPr lang="ru-RU" sz="1000" dirty="0">
                <a:solidFill>
                  <a:srgbClr val="000000"/>
                </a:solidFill>
              </a:rPr>
              <a:t>Источник: </a:t>
            </a:r>
            <a:r>
              <a:rPr lang="ru-RU" sz="1000" dirty="0" smtClean="0">
                <a:solidFill>
                  <a:srgbClr val="000000"/>
                </a:solidFill>
              </a:rPr>
              <a:t>Росстат, Минфин, Банк России. Данные на конец года.</a:t>
            </a:r>
          </a:p>
          <a:p>
            <a:pPr defTabSz="457200">
              <a:defRPr/>
            </a:pPr>
            <a:r>
              <a:rPr lang="ru-RU" sz="1000" dirty="0" smtClean="0">
                <a:solidFill>
                  <a:srgbClr val="000000"/>
                </a:solidFill>
              </a:rPr>
              <a:t>1 – Вклады </a:t>
            </a:r>
            <a:r>
              <a:rPr lang="ru-RU" sz="1000" dirty="0">
                <a:solidFill>
                  <a:srgbClr val="000000"/>
                </a:solidFill>
              </a:rPr>
              <a:t>(без учета валютных счетов и наличности в иностранной </a:t>
            </a:r>
            <a:r>
              <a:rPr lang="ru-RU" sz="1000" dirty="0" smtClean="0">
                <a:solidFill>
                  <a:srgbClr val="000000"/>
                </a:solidFill>
              </a:rPr>
              <a:t>валюте)</a:t>
            </a:r>
          </a:p>
          <a:p>
            <a:pPr defTabSz="457200">
              <a:defRPr/>
            </a:pPr>
            <a:r>
              <a:rPr lang="ru-RU" sz="1000" dirty="0">
                <a:solidFill>
                  <a:srgbClr val="000000"/>
                </a:solidFill>
              </a:rPr>
              <a:t>2</a:t>
            </a:r>
            <a:r>
              <a:rPr lang="ru-RU" sz="1000" dirty="0" smtClean="0">
                <a:solidFill>
                  <a:srgbClr val="000000"/>
                </a:solidFill>
              </a:rPr>
              <a:t> – Предварительные данные. Данные по пенсионным накоплениям и резервам – на 30.09.2017</a:t>
            </a:r>
            <a:endParaRPr lang="ru-RU" sz="1000" dirty="0">
              <a:solidFill>
                <a:srgbClr val="000000"/>
              </a:solidFill>
            </a:endParaRPr>
          </a:p>
        </p:txBody>
      </p:sp>
    </p:spTree>
    <p:extLst>
      <p:ext uri="{BB962C8B-B14F-4D97-AF65-F5344CB8AC3E}">
        <p14:creationId xmlns:p14="http://schemas.microsoft.com/office/powerpoint/2010/main" val="1366372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 name="Объект 172"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143398" name="think-cell Slide" r:id="rId138" imgW="324" imgH="324" progId="TCLayout.ActiveDocument.1">
                  <p:embed/>
                </p:oleObj>
              </mc:Choice>
              <mc:Fallback>
                <p:oleObj name="think-cell Slide" r:id="rId138" imgW="324" imgH="324" progId="TCLayout.ActiveDocument.1">
                  <p:embed/>
                  <p:pic>
                    <p:nvPicPr>
                      <p:cNvPr id="0" name=""/>
                      <p:cNvPicPr/>
                      <p:nvPr/>
                    </p:nvPicPr>
                    <p:blipFill>
                      <a:blip r:embed="rId139"/>
                      <a:stretch>
                        <a:fillRect/>
                      </a:stretch>
                    </p:blipFill>
                    <p:spPr>
                      <a:xfrm>
                        <a:off x="1192" y="858442"/>
                        <a:ext cx="1190" cy="1190"/>
                      </a:xfrm>
                      <a:prstGeom prst="rect">
                        <a:avLst/>
                      </a:prstGeom>
                    </p:spPr>
                  </p:pic>
                </p:oleObj>
              </mc:Fallback>
            </mc:AlternateContent>
          </a:graphicData>
        </a:graphic>
      </p:graphicFrame>
      <p:sp>
        <p:nvSpPr>
          <p:cNvPr id="2" name="Номер слайда 1"/>
          <p:cNvSpPr>
            <a:spLocks noGrp="1"/>
          </p:cNvSpPr>
          <p:nvPr>
            <p:ph type="sldNum" sz="quarter" idx="12"/>
          </p:nvPr>
        </p:nvSpPr>
        <p:spPr/>
        <p:txBody>
          <a:bodyPr/>
          <a:lstStyle/>
          <a:p>
            <a:pPr defTabSz="685800">
              <a:defRPr/>
            </a:pPr>
            <a:fld id="{B9E2B10B-2B5B-4D21-B621-3C15B0884A5E}" type="slidenum">
              <a:rPr lang="ru-RU">
                <a:solidFill>
                  <a:srgbClr val="000000">
                    <a:tint val="75000"/>
                  </a:srgbClr>
                </a:solidFill>
              </a:rPr>
              <a:pPr defTabSz="685800">
                <a:defRPr/>
              </a:pPr>
              <a:t>11</a:t>
            </a:fld>
            <a:endParaRPr lang="ru-RU">
              <a:solidFill>
                <a:srgbClr val="000000">
                  <a:tint val="75000"/>
                </a:srgbClr>
              </a:solidFill>
            </a:endParaRPr>
          </a:p>
        </p:txBody>
      </p:sp>
      <p:sp>
        <p:nvSpPr>
          <p:cNvPr id="3" name="Номер слайда 3"/>
          <p:cNvSpPr txBox="1">
            <a:spLocks/>
          </p:cNvSpPr>
          <p:nvPr/>
        </p:nvSpPr>
        <p:spPr>
          <a:xfrm>
            <a:off x="8576317" y="5501251"/>
            <a:ext cx="270035" cy="270000"/>
          </a:xfrm>
          <a:prstGeom prst="rect">
            <a:avLst/>
          </a:prstGeom>
        </p:spPr>
        <p:txBody>
          <a:bodyPr vert="horz" lIns="91438" tIns="45719" rIns="0" bIns="0" rtlCol="0" anchor="ctr"/>
          <a:lstStyle>
            <a:defPPr>
              <a:defRPr lang="en-US"/>
            </a:defPPr>
            <a:lvl1pPr algn="r" rtl="0" fontAlgn="base">
              <a:spcBef>
                <a:spcPct val="0"/>
              </a:spcBef>
              <a:spcAft>
                <a:spcPct val="0"/>
              </a:spcAft>
              <a:defRPr sz="1200" kern="1200">
                <a:solidFill>
                  <a:schemeClr val="tx1">
                    <a:tint val="75000"/>
                  </a:schemeClr>
                </a:solidFill>
                <a:latin typeface="+mj-lt"/>
                <a:ea typeface="Verdana" pitchFamily="34" charset="0"/>
                <a:cs typeface="Verdana" pitchFamily="34" charset="0"/>
              </a:defRPr>
            </a:lvl1pPr>
            <a:lvl2pPr marL="457200" algn="l" rtl="0" fontAlgn="base">
              <a:spcBef>
                <a:spcPct val="0"/>
              </a:spcBef>
              <a:spcAft>
                <a:spcPct val="0"/>
              </a:spcAft>
              <a:defRPr sz="2400" kern="1200">
                <a:solidFill>
                  <a:schemeClr val="tx1"/>
                </a:solidFill>
                <a:latin typeface="Tahoma"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ahoma"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ahoma"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Tahoma" pitchFamily="34" charset="0"/>
                <a:ea typeface="ＭＳ Ｐゴシック" pitchFamily="34" charset="-128"/>
                <a:cs typeface="+mn-cs"/>
              </a:defRPr>
            </a:lvl9pPr>
          </a:lstStyle>
          <a:p>
            <a:pPr defTabSz="685800">
              <a:defRPr/>
            </a:pPr>
            <a:endParaRPr lang="ru-RU" sz="900" dirty="0">
              <a:solidFill>
                <a:srgbClr val="000000">
                  <a:tint val="75000"/>
                </a:srgbClr>
              </a:solidFill>
            </a:endParaRPr>
          </a:p>
        </p:txBody>
      </p:sp>
      <p:sp>
        <p:nvSpPr>
          <p:cNvPr id="4" name="Title 1"/>
          <p:cNvSpPr txBox="1">
            <a:spLocks/>
          </p:cNvSpPr>
          <p:nvPr/>
        </p:nvSpPr>
        <p:spPr>
          <a:xfrm>
            <a:off x="1187530" y="551032"/>
            <a:ext cx="7974917" cy="842205"/>
          </a:xfrm>
          <a:prstGeom prst="rect">
            <a:avLst/>
          </a:prstGeom>
        </p:spPr>
        <p:txBody>
          <a:bodyPr/>
          <a:lstStyle>
            <a:lvl1pPr algn="ctr" defTabSz="1218926" rtl="0" eaLnBrk="1" latinLnBrk="0" hangingPunct="1">
              <a:spcBef>
                <a:spcPct val="0"/>
              </a:spcBef>
              <a:buNone/>
              <a:defRPr sz="5899" kern="1200">
                <a:solidFill>
                  <a:schemeClr val="tx1"/>
                </a:solidFill>
                <a:latin typeface="+mj-lt"/>
                <a:ea typeface="+mj-ea"/>
                <a:cs typeface="+mj-cs"/>
              </a:defRPr>
            </a:lvl1pPr>
          </a:lstStyle>
          <a:p>
            <a:pPr algn="l" defTabSz="914195" fontAlgn="base">
              <a:spcAft>
                <a:spcPct val="0"/>
              </a:spcAft>
              <a:defRPr/>
            </a:pPr>
            <a:r>
              <a:rPr lang="ru-RU" sz="2000" b="1" dirty="0">
                <a:ea typeface="Verdana" pitchFamily="34" charset="0"/>
                <a:cs typeface="Verdana" pitchFamily="34" charset="0"/>
              </a:rPr>
              <a:t>В</a:t>
            </a:r>
            <a:r>
              <a:rPr lang="ru-RU" sz="2000" b="1" dirty="0">
                <a:ea typeface="Verdana" pitchFamily="34" charset="0"/>
                <a:cs typeface="Verdana" pitchFamily="34" charset="0"/>
              </a:rPr>
              <a:t>нутренний спрос </a:t>
            </a:r>
            <a:r>
              <a:rPr lang="ru-RU" sz="2000" dirty="0">
                <a:ea typeface="Verdana" pitchFamily="34" charset="0"/>
                <a:cs typeface="Verdana" pitchFamily="34" charset="0"/>
              </a:rPr>
              <a:t>на финансовые активы постепенно растет</a:t>
            </a:r>
            <a:endParaRPr lang="ru-RU" sz="2000" dirty="0">
              <a:ea typeface="Verdana" pitchFamily="34" charset="0"/>
              <a:cs typeface="Verdana" pitchFamily="34" charset="0"/>
            </a:endParaRPr>
          </a:p>
        </p:txBody>
      </p:sp>
      <p:sp>
        <p:nvSpPr>
          <p:cNvPr id="5" name="Footer Placeholder 2"/>
          <p:cNvSpPr txBox="1">
            <a:spLocks/>
          </p:cNvSpPr>
          <p:nvPr/>
        </p:nvSpPr>
        <p:spPr>
          <a:xfrm>
            <a:off x="2892133" y="5654184"/>
            <a:ext cx="4471634" cy="412032"/>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ru-RU" sz="525" dirty="0">
                <a:solidFill>
                  <a:srgbClr val="000000"/>
                </a:solidFill>
              </a:rPr>
              <a:t>Источник</a:t>
            </a:r>
            <a:r>
              <a:rPr lang="en-US" sz="525" dirty="0">
                <a:solidFill>
                  <a:srgbClr val="000000"/>
                </a:solidFill>
              </a:rPr>
              <a:t>: EIU, World Bank, IMF, </a:t>
            </a:r>
            <a:r>
              <a:rPr lang="ru-RU" sz="525" dirty="0">
                <a:solidFill>
                  <a:srgbClr val="000000"/>
                </a:solidFill>
              </a:rPr>
              <a:t>центральные банки Южной Кореи, Турции, Мексики, статистическое ведомство Китая, </a:t>
            </a:r>
            <a:r>
              <a:rPr lang="en-GB" sz="525" dirty="0">
                <a:solidFill>
                  <a:srgbClr val="000000"/>
                </a:solidFill>
              </a:rPr>
              <a:t>Allianz, </a:t>
            </a:r>
            <a:r>
              <a:rPr lang="en-US" sz="525" dirty="0">
                <a:solidFill>
                  <a:srgbClr val="000000"/>
                </a:solidFill>
              </a:rPr>
              <a:t>SZSE </a:t>
            </a:r>
            <a:r>
              <a:rPr lang="en-US" sz="525" dirty="0" err="1">
                <a:solidFill>
                  <a:srgbClr val="000000"/>
                </a:solidFill>
              </a:rPr>
              <a:t>Factbook</a:t>
            </a:r>
            <a:r>
              <a:rPr lang="en-US" sz="525" dirty="0">
                <a:solidFill>
                  <a:srgbClr val="000000"/>
                </a:solidFill>
              </a:rPr>
              <a:t>, </a:t>
            </a:r>
            <a:r>
              <a:rPr lang="ru-RU" sz="525" dirty="0">
                <a:solidFill>
                  <a:srgbClr val="000000"/>
                </a:solidFill>
              </a:rPr>
              <a:t>Банк России, Московская Биржа</a:t>
            </a:r>
          </a:p>
        </p:txBody>
      </p:sp>
      <p:sp>
        <p:nvSpPr>
          <p:cNvPr id="6" name="TextBox 5"/>
          <p:cNvSpPr txBox="1"/>
          <p:nvPr/>
        </p:nvSpPr>
        <p:spPr>
          <a:xfrm>
            <a:off x="4916245" y="1291642"/>
            <a:ext cx="2700000" cy="387286"/>
          </a:xfrm>
          <a:prstGeom prst="rect">
            <a:avLst/>
          </a:prstGeom>
          <a:noFill/>
        </p:spPr>
        <p:txBody>
          <a:bodyPr wrap="square" rtlCol="0">
            <a:spAutoFit/>
          </a:bodyPr>
          <a:lstStyle/>
          <a:p>
            <a:pPr defTabSz="685800" eaLnBrk="0" fontAlgn="base" hangingPunct="0">
              <a:spcBef>
                <a:spcPct val="0"/>
              </a:spcBef>
              <a:spcAft>
                <a:spcPts val="450"/>
              </a:spcAft>
              <a:defRPr/>
            </a:pPr>
            <a:r>
              <a:rPr lang="ru-RU" sz="750" b="1" dirty="0">
                <a:solidFill>
                  <a:srgbClr val="000000"/>
                </a:solidFill>
                <a:ea typeface="ＭＳ Ｐゴシック" pitchFamily="34" charset="-128"/>
                <a:cs typeface="Tahoma" panose="020B0604030504040204" pitchFamily="34" charset="0"/>
              </a:rPr>
              <a:t>Рост активов пенсионной системы</a:t>
            </a:r>
          </a:p>
          <a:p>
            <a:pPr defTabSz="685800" eaLnBrk="0" fontAlgn="base" hangingPunct="0">
              <a:spcBef>
                <a:spcPct val="0"/>
              </a:spcBef>
              <a:spcAft>
                <a:spcPts val="450"/>
              </a:spcAft>
              <a:defRPr/>
            </a:pPr>
            <a:r>
              <a:rPr lang="ru-RU" sz="750" dirty="0">
                <a:solidFill>
                  <a:srgbClr val="000000"/>
                </a:solidFill>
                <a:ea typeface="ＭＳ Ｐゴシック" pitchFamily="34" charset="-128"/>
                <a:cs typeface="Tahoma" panose="020B0604030504040204" pitchFamily="34" charset="0"/>
              </a:rPr>
              <a:t>Накопленным итогом, трлн руб.</a:t>
            </a:r>
            <a:endParaRPr lang="en-GB" sz="750" dirty="0">
              <a:solidFill>
                <a:srgbClr val="000000"/>
              </a:solidFill>
              <a:ea typeface="ＭＳ Ｐゴシック" pitchFamily="34" charset="-128"/>
              <a:cs typeface="Tahoma" panose="020B0604030504040204" pitchFamily="34" charset="0"/>
            </a:endParaRPr>
          </a:p>
        </p:txBody>
      </p:sp>
      <p:sp>
        <p:nvSpPr>
          <p:cNvPr id="7" name="TextBox 6"/>
          <p:cNvSpPr txBox="1"/>
          <p:nvPr/>
        </p:nvSpPr>
        <p:spPr>
          <a:xfrm>
            <a:off x="1171856" y="3539050"/>
            <a:ext cx="1986534" cy="364202"/>
          </a:xfrm>
          <a:prstGeom prst="rect">
            <a:avLst/>
          </a:prstGeom>
          <a:noFill/>
        </p:spPr>
        <p:txBody>
          <a:bodyPr wrap="square" rtlCol="0">
            <a:spAutoFit/>
          </a:bodyPr>
          <a:lstStyle/>
          <a:p>
            <a:pPr defTabSz="685800" fontAlgn="base">
              <a:spcBef>
                <a:spcPct val="0"/>
              </a:spcBef>
              <a:spcAft>
                <a:spcPts val="450"/>
              </a:spcAft>
              <a:defRPr/>
            </a:pPr>
            <a:r>
              <a:rPr lang="ru-RU" sz="675" b="1" dirty="0">
                <a:solidFill>
                  <a:srgbClr val="000000"/>
                </a:solidFill>
                <a:ea typeface="ＭＳ Ｐゴシック" pitchFamily="34" charset="-128"/>
              </a:rPr>
              <a:t>Приток средств в </a:t>
            </a:r>
            <a:r>
              <a:rPr lang="ru-RU" sz="675" b="1" dirty="0" err="1">
                <a:solidFill>
                  <a:srgbClr val="000000"/>
                </a:solidFill>
                <a:ea typeface="ＭＳ Ｐゴシック" pitchFamily="34" charset="-128"/>
              </a:rPr>
              <a:t>ПИФы</a:t>
            </a:r>
            <a:r>
              <a:rPr lang="ru-RU" sz="675" b="1" dirty="0">
                <a:solidFill>
                  <a:srgbClr val="000000"/>
                </a:solidFill>
                <a:ea typeface="ＭＳ Ｐゴシック" pitchFamily="34" charset="-128"/>
              </a:rPr>
              <a:t> с конца 2016</a:t>
            </a:r>
            <a:endParaRPr lang="ru-RU" sz="675" dirty="0">
              <a:solidFill>
                <a:srgbClr val="000000"/>
              </a:solidFill>
              <a:ea typeface="ＭＳ Ｐゴシック" pitchFamily="34" charset="-128"/>
            </a:endParaRPr>
          </a:p>
          <a:p>
            <a:pPr defTabSz="685800" fontAlgn="base">
              <a:spcBef>
                <a:spcPct val="0"/>
              </a:spcBef>
              <a:spcAft>
                <a:spcPts val="450"/>
              </a:spcAft>
              <a:defRPr/>
            </a:pPr>
            <a:r>
              <a:rPr lang="ru-RU" sz="675" dirty="0">
                <a:solidFill>
                  <a:srgbClr val="000000"/>
                </a:solidFill>
                <a:ea typeface="ＭＳ Ｐゴシック" pitchFamily="34" charset="-128"/>
              </a:rPr>
              <a:t>Приток/отток средств в </a:t>
            </a:r>
            <a:r>
              <a:rPr lang="ru-RU" sz="675" dirty="0" err="1">
                <a:solidFill>
                  <a:srgbClr val="000000"/>
                </a:solidFill>
                <a:ea typeface="ＭＳ Ｐゴシック" pitchFamily="34" charset="-128"/>
              </a:rPr>
              <a:t>ПИФы</a:t>
            </a:r>
            <a:r>
              <a:rPr lang="ru-RU" sz="675" dirty="0">
                <a:solidFill>
                  <a:srgbClr val="000000"/>
                </a:solidFill>
                <a:ea typeface="ＭＳ Ｐゴシック" pitchFamily="34" charset="-128"/>
              </a:rPr>
              <a:t>,</a:t>
            </a:r>
            <a:r>
              <a:rPr lang="en-US" sz="675" dirty="0">
                <a:solidFill>
                  <a:srgbClr val="000000"/>
                </a:solidFill>
                <a:ea typeface="ＭＳ Ｐゴシック" pitchFamily="34" charset="-128"/>
              </a:rPr>
              <a:t> </a:t>
            </a:r>
            <a:r>
              <a:rPr lang="ru-RU" sz="675" dirty="0">
                <a:solidFill>
                  <a:srgbClr val="000000"/>
                </a:solidFill>
                <a:ea typeface="ＭＳ Ｐゴシック" pitchFamily="34" charset="-128"/>
              </a:rPr>
              <a:t>млрд руб.</a:t>
            </a:r>
            <a:endParaRPr lang="ru-RU" sz="750" b="1" dirty="0">
              <a:solidFill>
                <a:srgbClr val="000000"/>
              </a:solidFill>
              <a:ea typeface="ＭＳ Ｐゴシック" pitchFamily="34" charset="-128"/>
            </a:endParaRPr>
          </a:p>
        </p:txBody>
      </p:sp>
      <p:cxnSp>
        <p:nvCxnSpPr>
          <p:cNvPr id="8" name="Прямая соединительная линия 7"/>
          <p:cNvCxnSpPr/>
          <p:nvPr/>
        </p:nvCxnSpPr>
        <p:spPr>
          <a:xfrm flipV="1">
            <a:off x="1187530" y="3682818"/>
            <a:ext cx="3382270" cy="0"/>
          </a:xfrm>
          <a:prstGeom prst="line">
            <a:avLst/>
          </a:prstGeom>
          <a:noFill/>
          <a:ln w="6350" cap="flat" cmpd="sng" algn="ctr">
            <a:solidFill>
              <a:srgbClr val="000000"/>
            </a:solidFill>
            <a:prstDash val="solid"/>
          </a:ln>
          <a:effectLst/>
        </p:spPr>
      </p:cxnSp>
      <p:sp>
        <p:nvSpPr>
          <p:cNvPr id="9" name="Прямоугольник 8"/>
          <p:cNvSpPr/>
          <p:nvPr>
            <p:custDataLst>
              <p:tags r:id="rId3"/>
            </p:custDataLst>
          </p:nvPr>
        </p:nvSpPr>
        <p:spPr bwMode="auto">
          <a:xfrm>
            <a:off x="3019761" y="1605188"/>
            <a:ext cx="193377" cy="8518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wrap="square" lIns="0" tIns="0" rIns="0" bIns="0" rtlCol="0" anchor="t"/>
          <a:lstStyle/>
          <a:p>
            <a:pPr algn="ctr" defTabSz="685800">
              <a:defRPr/>
            </a:pPr>
            <a:endParaRPr lang="ru-RU" sz="600" b="1" kern="0" dirty="0">
              <a:solidFill>
                <a:srgbClr val="000000"/>
              </a:solidFill>
              <a:ea typeface="Tahoma" panose="020B0604030504040204" pitchFamily="34" charset="0"/>
              <a:cs typeface="Tahoma" panose="020B0604030504040204" pitchFamily="34" charset="0"/>
              <a:sym typeface="Tahoma"/>
            </a:endParaRPr>
          </a:p>
        </p:txBody>
      </p:sp>
      <p:sp>
        <p:nvSpPr>
          <p:cNvPr id="10" name="TextBox 9"/>
          <p:cNvSpPr txBox="1"/>
          <p:nvPr/>
        </p:nvSpPr>
        <p:spPr>
          <a:xfrm>
            <a:off x="1197925" y="1275925"/>
            <a:ext cx="2940197" cy="364202"/>
          </a:xfrm>
          <a:prstGeom prst="rect">
            <a:avLst/>
          </a:prstGeom>
          <a:noFill/>
        </p:spPr>
        <p:txBody>
          <a:bodyPr wrap="square" rtlCol="0">
            <a:spAutoFit/>
          </a:bodyPr>
          <a:lstStyle/>
          <a:p>
            <a:pPr defTabSz="685800" fontAlgn="base">
              <a:spcBef>
                <a:spcPct val="0"/>
              </a:spcBef>
              <a:spcAft>
                <a:spcPts val="450"/>
              </a:spcAft>
              <a:defRPr/>
            </a:pPr>
            <a:r>
              <a:rPr lang="ru-RU" sz="675" b="1" dirty="0">
                <a:solidFill>
                  <a:srgbClr val="000000"/>
                </a:solidFill>
                <a:ea typeface="ＭＳ Ｐゴシック" pitchFamily="34" charset="-128"/>
              </a:rPr>
              <a:t>Потенциал для роста спроса со стороны частных инвесторов</a:t>
            </a:r>
            <a:r>
              <a:rPr lang="en-US" sz="675" b="1" dirty="0">
                <a:solidFill>
                  <a:srgbClr val="000000"/>
                </a:solidFill>
                <a:ea typeface="ＭＳ Ｐゴシック" pitchFamily="34" charset="-128"/>
              </a:rPr>
              <a:t>  </a:t>
            </a:r>
            <a:endParaRPr lang="en-US" sz="675" b="1" baseline="30000" dirty="0">
              <a:solidFill>
                <a:srgbClr val="000000"/>
              </a:solidFill>
              <a:ea typeface="ＭＳ Ｐゴシック" pitchFamily="34" charset="-128"/>
            </a:endParaRPr>
          </a:p>
          <a:p>
            <a:pPr defTabSz="685800" fontAlgn="base">
              <a:spcBef>
                <a:spcPct val="0"/>
              </a:spcBef>
              <a:spcAft>
                <a:spcPts val="450"/>
              </a:spcAft>
              <a:defRPr/>
            </a:pPr>
            <a:r>
              <a:rPr lang="ru-RU" sz="675" dirty="0">
                <a:solidFill>
                  <a:srgbClr val="000000"/>
                </a:solidFill>
                <a:ea typeface="ＭＳ Ｐゴシック" pitchFamily="34" charset="-128"/>
              </a:rPr>
              <a:t>Структура финансовых активов населения</a:t>
            </a:r>
            <a:r>
              <a:rPr lang="en-US" sz="675" dirty="0">
                <a:solidFill>
                  <a:srgbClr val="000000"/>
                </a:solidFill>
                <a:ea typeface="ＭＳ Ｐゴシック" pitchFamily="34" charset="-128"/>
              </a:rPr>
              <a:t>, %</a:t>
            </a:r>
            <a:endParaRPr lang="ru-RU" sz="675" dirty="0">
              <a:solidFill>
                <a:srgbClr val="000000"/>
              </a:solidFill>
              <a:ea typeface="ＭＳ Ｐゴシック" pitchFamily="34" charset="-128"/>
            </a:endParaRPr>
          </a:p>
        </p:txBody>
      </p:sp>
      <p:graphicFrame>
        <p:nvGraphicFramePr>
          <p:cNvPr id="11" name="Диаграмма 10"/>
          <p:cNvGraphicFramePr/>
          <p:nvPr>
            <p:extLst/>
          </p:nvPr>
        </p:nvGraphicFramePr>
        <p:xfrm>
          <a:off x="1197925" y="1715212"/>
          <a:ext cx="3383948" cy="1779035"/>
        </p:xfrm>
        <a:graphic>
          <a:graphicData uri="http://schemas.openxmlformats.org/drawingml/2006/chart">
            <c:chart xmlns:c="http://schemas.openxmlformats.org/drawingml/2006/chart" xmlns:r="http://schemas.openxmlformats.org/officeDocument/2006/relationships" r:id="rId140"/>
          </a:graphicData>
        </a:graphic>
      </p:graphicFrame>
      <p:sp>
        <p:nvSpPr>
          <p:cNvPr id="12" name="Прямоугольник 11"/>
          <p:cNvSpPr/>
          <p:nvPr>
            <p:custDataLst>
              <p:tags r:id="rId4"/>
            </p:custDataLst>
          </p:nvPr>
        </p:nvSpPr>
        <p:spPr bwMode="auto">
          <a:xfrm>
            <a:off x="3009859" y="1786739"/>
            <a:ext cx="193377" cy="8518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wrap="square" lIns="0" tIns="0" rIns="0" bIns="0" rtlCol="0" anchor="t"/>
          <a:lstStyle/>
          <a:p>
            <a:pPr algn="ctr" defTabSz="685800">
              <a:defRPr/>
            </a:pPr>
            <a:endParaRPr lang="ru-RU" sz="600" b="1" kern="0" dirty="0">
              <a:solidFill>
                <a:srgbClr val="000000"/>
              </a:solidFill>
              <a:ea typeface="Tahoma" panose="020B0604030504040204" pitchFamily="34" charset="0"/>
              <a:cs typeface="Tahoma" panose="020B0604030504040204" pitchFamily="34" charset="0"/>
              <a:sym typeface="Tahoma"/>
            </a:endParaRPr>
          </a:p>
        </p:txBody>
      </p:sp>
      <p:sp>
        <p:nvSpPr>
          <p:cNvPr id="13" name="TextBox 12"/>
          <p:cNvSpPr txBox="1"/>
          <p:nvPr/>
        </p:nvSpPr>
        <p:spPr>
          <a:xfrm>
            <a:off x="4937462" y="3496208"/>
            <a:ext cx="2680116" cy="387286"/>
          </a:xfrm>
          <a:prstGeom prst="rect">
            <a:avLst/>
          </a:prstGeom>
          <a:noFill/>
        </p:spPr>
        <p:txBody>
          <a:bodyPr wrap="square" rtlCol="0">
            <a:spAutoFit/>
          </a:bodyPr>
          <a:lstStyle/>
          <a:p>
            <a:pPr fontAlgn="base">
              <a:spcBef>
                <a:spcPct val="0"/>
              </a:spcBef>
              <a:spcAft>
                <a:spcPts val="450"/>
              </a:spcAft>
              <a:defRPr/>
            </a:pPr>
            <a:r>
              <a:rPr lang="ru-RU" sz="750" b="1" dirty="0">
                <a:solidFill>
                  <a:srgbClr val="000000"/>
                </a:solidFill>
                <a:latin typeface="Arial" charset="0"/>
                <a:ea typeface="ＭＳ Ｐゴシック" pitchFamily="34" charset="-128"/>
              </a:rPr>
              <a:t>Новые открытые счета физических лиц</a:t>
            </a:r>
          </a:p>
          <a:p>
            <a:pPr fontAlgn="base">
              <a:spcBef>
                <a:spcPct val="0"/>
              </a:spcBef>
              <a:spcAft>
                <a:spcPts val="450"/>
              </a:spcAft>
              <a:defRPr/>
            </a:pPr>
            <a:r>
              <a:rPr lang="ru-RU" sz="750" dirty="0">
                <a:solidFill>
                  <a:srgbClr val="000000"/>
                </a:solidFill>
                <a:latin typeface="Arial" charset="0"/>
                <a:ea typeface="ＭＳ Ｐゴシック" pitchFamily="34" charset="-128"/>
              </a:rPr>
              <a:t>тыс. счетов</a:t>
            </a:r>
          </a:p>
        </p:txBody>
      </p:sp>
      <p:cxnSp>
        <p:nvCxnSpPr>
          <p:cNvPr id="14" name="Прямая соединительная линия 13"/>
          <p:cNvCxnSpPr>
            <a:stCxn id="13" idx="1"/>
          </p:cNvCxnSpPr>
          <p:nvPr/>
        </p:nvCxnSpPr>
        <p:spPr>
          <a:xfrm>
            <a:off x="4937462" y="3675104"/>
            <a:ext cx="3873870" cy="0"/>
          </a:xfrm>
          <a:prstGeom prst="line">
            <a:avLst/>
          </a:prstGeom>
          <a:noFill/>
          <a:ln w="6350" cap="flat" cmpd="sng" algn="ctr">
            <a:solidFill>
              <a:srgbClr val="000000"/>
            </a:solidFill>
            <a:prstDash val="solid"/>
          </a:ln>
          <a:effectLst/>
        </p:spPr>
      </p:cxnSp>
      <p:sp>
        <p:nvSpPr>
          <p:cNvPr id="15" name="Прямоугольник 14"/>
          <p:cNvSpPr/>
          <p:nvPr/>
        </p:nvSpPr>
        <p:spPr>
          <a:xfrm>
            <a:off x="4193232" y="1618614"/>
            <a:ext cx="335066" cy="1466282"/>
          </a:xfrm>
          <a:prstGeom prst="rect">
            <a:avLst/>
          </a:prstGeom>
          <a:noFill/>
          <a:ln w="9525" cap="flat" cmpd="sng" algn="ctr">
            <a:solidFill>
              <a:srgbClr val="C8102E"/>
            </a:solidFill>
            <a:prstDash val="dash"/>
          </a:ln>
          <a:effectLst/>
        </p:spPr>
        <p:txBody>
          <a:bodyPr rtlCol="0" anchor="ctr"/>
          <a:lstStyle/>
          <a:p>
            <a:pPr algn="ctr" defTabSz="685800">
              <a:defRPr/>
            </a:pPr>
            <a:endParaRPr lang="ru-RU" sz="1350" kern="0">
              <a:solidFill>
                <a:prstClr val="white"/>
              </a:solidFill>
              <a:ea typeface="ＭＳ Ｐゴシック" pitchFamily="34" charset="-128"/>
            </a:endParaRPr>
          </a:p>
        </p:txBody>
      </p:sp>
      <p:sp>
        <p:nvSpPr>
          <p:cNvPr id="16" name="Прямоугольник 15"/>
          <p:cNvSpPr/>
          <p:nvPr>
            <p:custDataLst>
              <p:tags r:id="rId5"/>
            </p:custDataLst>
          </p:nvPr>
        </p:nvSpPr>
        <p:spPr bwMode="auto">
          <a:xfrm>
            <a:off x="7567062" y="3214979"/>
            <a:ext cx="204788" cy="91679"/>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defTabSz="685800">
              <a:defRPr/>
            </a:pPr>
            <a:endParaRPr lang="ru-RU" sz="600" b="1" dirty="0">
              <a:solidFill>
                <a:srgbClr val="000000"/>
              </a:solidFill>
              <a:ea typeface="Tahoma" panose="020B0604030504040204" pitchFamily="34" charset="0"/>
              <a:cs typeface="Tahoma" panose="020B0604030504040204" pitchFamily="34" charset="0"/>
              <a:sym typeface="Tahoma"/>
            </a:endParaRPr>
          </a:p>
        </p:txBody>
      </p:sp>
      <p:graphicFrame>
        <p:nvGraphicFramePr>
          <p:cNvPr id="17" name="Объект 16"/>
          <p:cNvGraphicFramePr>
            <a:graphicFrameLocks/>
          </p:cNvGraphicFramePr>
          <p:nvPr>
            <p:custDataLst>
              <p:tags r:id="rId6"/>
            </p:custDataLst>
            <p:extLst/>
          </p:nvPr>
        </p:nvGraphicFramePr>
        <p:xfrm>
          <a:off x="4906268" y="1883162"/>
          <a:ext cx="3832548" cy="1285875"/>
        </p:xfrm>
        <a:graphic>
          <a:graphicData uri="http://schemas.openxmlformats.org/presentationml/2006/ole">
            <mc:AlternateContent xmlns:mc="http://schemas.openxmlformats.org/markup-compatibility/2006">
              <mc:Choice xmlns:v="urn:schemas-microsoft-com:vml" Requires="v">
                <p:oleObj spid="_x0000_s143399" name="Диаграмма" r:id="rId141" imgW="4427155" imgH="1714608" progId="MSGraph.Chart.8">
                  <p:embed followColorScheme="full"/>
                </p:oleObj>
              </mc:Choice>
              <mc:Fallback>
                <p:oleObj name="Диаграмма" r:id="rId141" imgW="4427155" imgH="1714608" progId="MSGraph.Chart.8">
                  <p:embed followColorScheme="full"/>
                  <p:pic>
                    <p:nvPicPr>
                      <p:cNvPr id="0" name=""/>
                      <p:cNvPicPr/>
                      <p:nvPr/>
                    </p:nvPicPr>
                    <p:blipFill>
                      <a:blip r:embed="rId142"/>
                      <a:stretch>
                        <a:fillRect/>
                      </a:stretch>
                    </p:blipFill>
                    <p:spPr>
                      <a:xfrm>
                        <a:off x="4906268" y="1883162"/>
                        <a:ext cx="3832548" cy="1285875"/>
                      </a:xfrm>
                      <a:prstGeom prst="rect">
                        <a:avLst/>
                      </a:prstGeom>
                    </p:spPr>
                  </p:pic>
                </p:oleObj>
              </mc:Fallback>
            </mc:AlternateContent>
          </a:graphicData>
        </a:graphic>
      </p:graphicFrame>
      <p:cxnSp>
        <p:nvCxnSpPr>
          <p:cNvPr id="18" name="Прямая соединительная линия 17"/>
          <p:cNvCxnSpPr/>
          <p:nvPr>
            <p:custDataLst>
              <p:tags r:id="rId7"/>
            </p:custDataLst>
          </p:nvPr>
        </p:nvCxnSpPr>
        <p:spPr bwMode="gray">
          <a:xfrm flipH="1">
            <a:off x="7518088" y="1744099"/>
            <a:ext cx="2516" cy="110489"/>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custDataLst>
              <p:tags r:id="rId8"/>
            </p:custDataLst>
          </p:nvPr>
        </p:nvCxnSpPr>
        <p:spPr bwMode="gray">
          <a:xfrm flipV="1">
            <a:off x="6860322" y="1744099"/>
            <a:ext cx="0" cy="228316"/>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custDataLst>
              <p:tags r:id="rId9"/>
            </p:custDataLst>
          </p:nvPr>
        </p:nvCxnSpPr>
        <p:spPr bwMode="gray">
          <a:xfrm>
            <a:off x="8293363" y="1690824"/>
            <a:ext cx="0" cy="114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custDataLst>
              <p:tags r:id="rId10"/>
            </p:custDataLst>
          </p:nvPr>
        </p:nvCxnSpPr>
        <p:spPr bwMode="gray">
          <a:xfrm flipV="1">
            <a:off x="6148891" y="1801248"/>
            <a:ext cx="634944" cy="736"/>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custDataLst>
              <p:tags r:id="rId11"/>
            </p:custDataLst>
          </p:nvPr>
        </p:nvCxnSpPr>
        <p:spPr bwMode="gray">
          <a:xfrm>
            <a:off x="6069674" y="2000882"/>
            <a:ext cx="0" cy="14583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custDataLst>
              <p:tags r:id="rId12"/>
            </p:custDataLst>
          </p:nvPr>
        </p:nvCxnSpPr>
        <p:spPr bwMode="gray">
          <a:xfrm>
            <a:off x="7587021" y="1685512"/>
            <a:ext cx="711583" cy="3464"/>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custDataLst>
              <p:tags r:id="rId13"/>
            </p:custDataLst>
          </p:nvPr>
        </p:nvCxnSpPr>
        <p:spPr bwMode="gray">
          <a:xfrm>
            <a:off x="5343527" y="2000881"/>
            <a:ext cx="726148" cy="5714"/>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custDataLst>
              <p:tags r:id="rId14"/>
            </p:custDataLst>
          </p:nvPr>
        </p:nvCxnSpPr>
        <p:spPr bwMode="gray">
          <a:xfrm flipV="1">
            <a:off x="6854946" y="1744099"/>
            <a:ext cx="672127" cy="3401"/>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custDataLst>
              <p:tags r:id="rId15"/>
            </p:custDataLst>
          </p:nvPr>
        </p:nvCxnSpPr>
        <p:spPr bwMode="gray">
          <a:xfrm flipH="1" flipV="1">
            <a:off x="6146827" y="1801986"/>
            <a:ext cx="2064" cy="344726"/>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custDataLst>
              <p:tags r:id="rId16"/>
            </p:custDataLst>
          </p:nvPr>
        </p:nvCxnSpPr>
        <p:spPr bwMode="gray">
          <a:xfrm flipV="1">
            <a:off x="7592518" y="1684186"/>
            <a:ext cx="0" cy="15308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custDataLst>
              <p:tags r:id="rId17"/>
            </p:custDataLst>
          </p:nvPr>
        </p:nvCxnSpPr>
        <p:spPr bwMode="gray">
          <a:xfrm>
            <a:off x="6783835" y="1801248"/>
            <a:ext cx="0" cy="171167"/>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custDataLst>
              <p:tags r:id="rId18"/>
            </p:custDataLst>
          </p:nvPr>
        </p:nvCxnSpPr>
        <p:spPr bwMode="gray">
          <a:xfrm flipV="1">
            <a:off x="5341919" y="1994996"/>
            <a:ext cx="0" cy="14287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Текст 2"/>
          <p:cNvSpPr>
            <a:spLocks noGrp="1"/>
          </p:cNvSpPr>
          <p:nvPr>
            <p:custDataLst>
              <p:tags r:id="rId19"/>
            </p:custDataLst>
          </p:nvPr>
        </p:nvSpPr>
        <p:spPr bwMode="gray">
          <a:xfrm>
            <a:off x="5289644" y="2822883"/>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943735DA-8F97-41EA-B43A-9E4D65277828}" type="datetime'''''1.''''''''''''''''''''''''''''''''''''''9'">
              <a:rPr lang="ru-RU" altLang="en-US" sz="675">
                <a:solidFill>
                  <a:srgbClr val="000000"/>
                </a:solidFill>
              </a:rPr>
              <a:pPr marL="0" indent="0" algn="ctr" defTabSz="685800">
                <a:spcBef>
                  <a:spcPct val="0"/>
                </a:spcBef>
                <a:buFont typeface="Arial" pitchFamily="34" charset="0"/>
                <a:buNone/>
                <a:defRPr/>
              </a:pPr>
              <a:t>1.9</a:t>
            </a:fld>
            <a:endParaRPr lang="ru-RU" sz="675" dirty="0">
              <a:solidFill>
                <a:srgbClr val="000000"/>
              </a:solidFill>
              <a:sym typeface="+mn-lt"/>
            </a:endParaRPr>
          </a:p>
        </p:txBody>
      </p:sp>
      <p:sp>
        <p:nvSpPr>
          <p:cNvPr id="31" name="Текст 2"/>
          <p:cNvSpPr>
            <a:spLocks noGrp="1"/>
          </p:cNvSpPr>
          <p:nvPr>
            <p:custDataLst>
              <p:tags r:id="rId20"/>
            </p:custDataLst>
          </p:nvPr>
        </p:nvSpPr>
        <p:spPr bwMode="gray">
          <a:xfrm>
            <a:off x="5286431" y="2156622"/>
            <a:ext cx="171416"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r>
              <a:rPr lang="en-US" altLang="en-US" sz="675" b="1" dirty="0">
                <a:solidFill>
                  <a:srgbClr val="000000"/>
                </a:solidFill>
              </a:rPr>
              <a:t>3.8</a:t>
            </a:r>
            <a:endParaRPr lang="ru-RU" sz="675" b="1" dirty="0">
              <a:solidFill>
                <a:srgbClr val="000000"/>
              </a:solidFill>
              <a:sym typeface="+mn-lt"/>
            </a:endParaRPr>
          </a:p>
        </p:txBody>
      </p:sp>
      <p:sp>
        <p:nvSpPr>
          <p:cNvPr id="32" name="Текст 2"/>
          <p:cNvSpPr>
            <a:spLocks noGrp="1"/>
          </p:cNvSpPr>
          <p:nvPr>
            <p:custDataLst>
              <p:tags r:id="rId21"/>
            </p:custDataLst>
          </p:nvPr>
        </p:nvSpPr>
        <p:spPr bwMode="auto">
          <a:xfrm>
            <a:off x="6247438" y="1736500"/>
            <a:ext cx="426632" cy="132160"/>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D57CC82C-0273-4AD4-9EDF-5560EF1C540C}" type="datetime'''+''''''''''''''2''''''''''''''''''0%'''''''''">
              <a:rPr lang="ru-RU" altLang="en-US" sz="675" b="1">
                <a:solidFill>
                  <a:srgbClr val="000000"/>
                </a:solidFill>
                <a:sym typeface="+mn-lt"/>
              </a:rPr>
              <a:pPr marL="0" indent="0" algn="ctr" defTabSz="685800">
                <a:lnSpc>
                  <a:spcPct val="90000"/>
                </a:lnSpc>
                <a:spcBef>
                  <a:spcPct val="0"/>
                </a:spcBef>
                <a:buFont typeface="Arial" pitchFamily="34" charset="0"/>
                <a:buNone/>
                <a:defRPr/>
              </a:pPr>
              <a:t>+20%</a:t>
            </a:fld>
            <a:endParaRPr lang="ru-RU" sz="675" b="1" dirty="0">
              <a:solidFill>
                <a:srgbClr val="000000"/>
              </a:solidFill>
              <a:sym typeface="+mn-lt"/>
            </a:endParaRPr>
          </a:p>
        </p:txBody>
      </p:sp>
      <p:sp>
        <p:nvSpPr>
          <p:cNvPr id="33" name="Текст 2"/>
          <p:cNvSpPr>
            <a:spLocks noGrp="1"/>
          </p:cNvSpPr>
          <p:nvPr>
            <p:custDataLst>
              <p:tags r:id="rId22"/>
            </p:custDataLst>
          </p:nvPr>
        </p:nvSpPr>
        <p:spPr bwMode="auto">
          <a:xfrm>
            <a:off x="6968032" y="1678887"/>
            <a:ext cx="426632" cy="132160"/>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22689BC2-AED7-45E4-83B8-9C11501DB233}" type="datetime'''''''''''''''''''''+10''''''%'''''''''''''''">
              <a:rPr lang="ru-RU" altLang="en-US" sz="675" b="1">
                <a:solidFill>
                  <a:srgbClr val="000000"/>
                </a:solidFill>
                <a:sym typeface="+mn-lt"/>
              </a:rPr>
              <a:pPr marL="0" indent="0" algn="ctr" defTabSz="685800">
                <a:lnSpc>
                  <a:spcPct val="90000"/>
                </a:lnSpc>
                <a:spcBef>
                  <a:spcPct val="0"/>
                </a:spcBef>
                <a:buFont typeface="Arial" pitchFamily="34" charset="0"/>
                <a:buNone/>
                <a:defRPr/>
              </a:pPr>
              <a:t>+10%</a:t>
            </a:fld>
            <a:endParaRPr lang="ru-RU" sz="675" b="1" dirty="0">
              <a:solidFill>
                <a:srgbClr val="000000"/>
              </a:solidFill>
              <a:sym typeface="+mn-lt"/>
            </a:endParaRPr>
          </a:p>
        </p:txBody>
      </p:sp>
      <p:sp>
        <p:nvSpPr>
          <p:cNvPr id="34" name="Текст 2"/>
          <p:cNvSpPr>
            <a:spLocks noGrp="1"/>
          </p:cNvSpPr>
          <p:nvPr>
            <p:custDataLst>
              <p:tags r:id="rId23"/>
            </p:custDataLst>
          </p:nvPr>
        </p:nvSpPr>
        <p:spPr bwMode="auto">
          <a:xfrm>
            <a:off x="8092010" y="3109291"/>
            <a:ext cx="356798" cy="10239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24347B3B-D271-4E9B-A56B-6053F0AE5C56}" type="datetime'''''''''''''''''''9M ''''''2''''0''''1''''''''''''''''''''7'''">
              <a:rPr lang="ru-RU" altLang="en-US" sz="675">
                <a:solidFill>
                  <a:srgbClr val="000000"/>
                </a:solidFill>
              </a:rPr>
              <a:pPr marL="0" indent="0" algn="ctr" defTabSz="685800">
                <a:spcBef>
                  <a:spcPct val="0"/>
                </a:spcBef>
                <a:buFont typeface="Arial" pitchFamily="34" charset="0"/>
                <a:buNone/>
                <a:defRPr/>
              </a:pPr>
              <a:t>9M 2017</a:t>
            </a:fld>
            <a:endParaRPr lang="ru-RU" sz="675" dirty="0">
              <a:solidFill>
                <a:srgbClr val="000000"/>
              </a:solidFill>
              <a:sym typeface="+mn-lt"/>
            </a:endParaRPr>
          </a:p>
        </p:txBody>
      </p:sp>
      <p:sp>
        <p:nvSpPr>
          <p:cNvPr id="35" name="Текст 2"/>
          <p:cNvSpPr>
            <a:spLocks noGrp="1"/>
          </p:cNvSpPr>
          <p:nvPr>
            <p:custDataLst>
              <p:tags r:id="rId24"/>
            </p:custDataLst>
          </p:nvPr>
        </p:nvSpPr>
        <p:spPr bwMode="auto">
          <a:xfrm>
            <a:off x="7378573" y="3109291"/>
            <a:ext cx="208238" cy="10239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A95AB0C6-AF09-4F09-91AF-DBFCB7996EA1}" type="datetime'''''''''''''2''''''''0''''''''''''''''''''1''''6'''''''''''">
              <a:rPr lang="ru-RU" altLang="en-US" sz="675">
                <a:solidFill>
                  <a:srgbClr val="000000"/>
                </a:solidFill>
              </a:rPr>
              <a:pPr marL="0" indent="0" algn="ctr" defTabSz="685800">
                <a:spcBef>
                  <a:spcPct val="0"/>
                </a:spcBef>
                <a:buFont typeface="Arial" pitchFamily="34" charset="0"/>
                <a:buNone/>
                <a:defRPr/>
              </a:pPr>
              <a:t>2016</a:t>
            </a:fld>
            <a:endParaRPr lang="ru-RU" sz="675" dirty="0">
              <a:solidFill>
                <a:srgbClr val="000000"/>
              </a:solidFill>
              <a:sym typeface="+mn-lt"/>
            </a:endParaRPr>
          </a:p>
        </p:txBody>
      </p:sp>
      <p:sp>
        <p:nvSpPr>
          <p:cNvPr id="36" name="Текст 2"/>
          <p:cNvSpPr>
            <a:spLocks noGrp="1"/>
          </p:cNvSpPr>
          <p:nvPr>
            <p:custDataLst>
              <p:tags r:id="rId25"/>
            </p:custDataLst>
          </p:nvPr>
        </p:nvSpPr>
        <p:spPr bwMode="gray">
          <a:xfrm>
            <a:off x="8196740" y="1816359"/>
            <a:ext cx="171416"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913D04AA-09A1-4E93-B1A3-D644E7533D95}" type="datetime'5''''''''''''''''''''''.''''''''''''''''''''''5'">
              <a:rPr lang="ru-RU" altLang="en-US" sz="675" b="1">
                <a:solidFill>
                  <a:srgbClr val="000000"/>
                </a:solidFill>
              </a:rPr>
              <a:pPr marL="0" indent="0" algn="ctr" defTabSz="685800">
                <a:spcBef>
                  <a:spcPct val="0"/>
                </a:spcBef>
                <a:buFont typeface="Arial" pitchFamily="34" charset="0"/>
                <a:buNone/>
                <a:defRPr/>
              </a:pPr>
              <a:t>5.5</a:t>
            </a:fld>
            <a:endParaRPr lang="ru-RU" sz="675" b="1" dirty="0">
              <a:solidFill>
                <a:srgbClr val="000000"/>
              </a:solidFill>
              <a:sym typeface="+mn-lt"/>
            </a:endParaRPr>
          </a:p>
        </p:txBody>
      </p:sp>
      <p:sp>
        <p:nvSpPr>
          <p:cNvPr id="37" name="Текст 2"/>
          <p:cNvSpPr>
            <a:spLocks noGrp="1"/>
          </p:cNvSpPr>
          <p:nvPr>
            <p:custDataLst>
              <p:tags r:id="rId26"/>
            </p:custDataLst>
          </p:nvPr>
        </p:nvSpPr>
        <p:spPr bwMode="gray">
          <a:xfrm>
            <a:off x="7465944" y="1875808"/>
            <a:ext cx="171416"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r>
              <a:rPr lang="en-US" altLang="en-US" sz="675" b="1" dirty="0">
                <a:solidFill>
                  <a:srgbClr val="000000"/>
                </a:solidFill>
              </a:rPr>
              <a:t>5.3</a:t>
            </a:r>
            <a:endParaRPr lang="ru-RU" sz="675" b="1" dirty="0">
              <a:solidFill>
                <a:srgbClr val="000000"/>
              </a:solidFill>
              <a:sym typeface="+mn-lt"/>
            </a:endParaRPr>
          </a:p>
        </p:txBody>
      </p:sp>
      <p:sp>
        <p:nvSpPr>
          <p:cNvPr id="38" name="Текст 2"/>
          <p:cNvSpPr>
            <a:spLocks noGrp="1"/>
          </p:cNvSpPr>
          <p:nvPr>
            <p:custDataLst>
              <p:tags r:id="rId27"/>
            </p:custDataLst>
          </p:nvPr>
        </p:nvSpPr>
        <p:spPr bwMode="gray">
          <a:xfrm>
            <a:off x="8201833" y="2024841"/>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1A31AABC-BD55-4F95-8F81-5193FB58A12F}" type="datetime'''''1''.''''''''2'''''''''''''''''''">
              <a:rPr lang="ru-RU" altLang="en-US" sz="675">
                <a:solidFill>
                  <a:prstClr val="white"/>
                </a:solidFill>
              </a:rPr>
              <a:pPr marL="0" indent="0" algn="ctr" defTabSz="685800">
                <a:spcBef>
                  <a:spcPct val="0"/>
                </a:spcBef>
                <a:buFont typeface="Arial" pitchFamily="34" charset="0"/>
                <a:buNone/>
                <a:defRPr/>
              </a:pPr>
              <a:t>1.2</a:t>
            </a:fld>
            <a:endParaRPr lang="ru-RU" sz="675" dirty="0">
              <a:solidFill>
                <a:prstClr val="white"/>
              </a:solidFill>
              <a:sym typeface="+mn-lt"/>
            </a:endParaRPr>
          </a:p>
        </p:txBody>
      </p:sp>
      <p:sp>
        <p:nvSpPr>
          <p:cNvPr id="39" name="Текст 2"/>
          <p:cNvSpPr>
            <a:spLocks noGrp="1"/>
          </p:cNvSpPr>
          <p:nvPr>
            <p:custDataLst>
              <p:tags r:id="rId28"/>
            </p:custDataLst>
          </p:nvPr>
        </p:nvSpPr>
        <p:spPr bwMode="gray">
          <a:xfrm>
            <a:off x="8208016" y="2376677"/>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11D37EC6-2400-4EC7-8369-DBDA81A273B5}" type="datetime'''''2''''''''''''''''''''''''''''''.''''''''''4'">
              <a:rPr lang="ru-RU" altLang="en-US" sz="675">
                <a:solidFill>
                  <a:prstClr val="white"/>
                </a:solidFill>
              </a:rPr>
              <a:pPr marL="0" indent="0" algn="ctr" defTabSz="685800">
                <a:spcBef>
                  <a:spcPct val="0"/>
                </a:spcBef>
                <a:buFont typeface="Arial" pitchFamily="34" charset="0"/>
                <a:buNone/>
                <a:defRPr/>
              </a:pPr>
              <a:t>2.4</a:t>
            </a:fld>
            <a:endParaRPr lang="ru-RU" sz="675" dirty="0">
              <a:solidFill>
                <a:prstClr val="white"/>
              </a:solidFill>
              <a:sym typeface="+mn-lt"/>
            </a:endParaRPr>
          </a:p>
        </p:txBody>
      </p:sp>
      <p:sp>
        <p:nvSpPr>
          <p:cNvPr id="40" name="Текст 2"/>
          <p:cNvSpPr>
            <a:spLocks noGrp="1"/>
          </p:cNvSpPr>
          <p:nvPr>
            <p:custDataLst>
              <p:tags r:id="rId29"/>
            </p:custDataLst>
          </p:nvPr>
        </p:nvSpPr>
        <p:spPr bwMode="auto">
          <a:xfrm>
            <a:off x="5505311" y="1935399"/>
            <a:ext cx="344100" cy="132160"/>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DA369594-3E66-429E-9C8E-C0B8DDBE99EF}" type="datetime'''''''''''+''''4''''''''''''''%'''''''''''''''''''''''''''">
              <a:rPr lang="ru-RU" altLang="en-US" sz="675" b="1">
                <a:solidFill>
                  <a:srgbClr val="000000"/>
                </a:solidFill>
                <a:sym typeface="+mn-lt"/>
              </a:rPr>
              <a:pPr marL="0" indent="0" algn="ctr" defTabSz="685800">
                <a:lnSpc>
                  <a:spcPct val="90000"/>
                </a:lnSpc>
                <a:spcBef>
                  <a:spcPct val="0"/>
                </a:spcBef>
                <a:buFont typeface="Arial" pitchFamily="34" charset="0"/>
                <a:buNone/>
                <a:defRPr/>
              </a:pPr>
              <a:t>+4%</a:t>
            </a:fld>
            <a:endParaRPr lang="ru-RU" sz="675" b="1" dirty="0">
              <a:solidFill>
                <a:srgbClr val="000000"/>
              </a:solidFill>
              <a:sym typeface="+mn-lt"/>
            </a:endParaRPr>
          </a:p>
        </p:txBody>
      </p:sp>
      <p:sp>
        <p:nvSpPr>
          <p:cNvPr id="41" name="Текст 2"/>
          <p:cNvSpPr>
            <a:spLocks noGrp="1"/>
          </p:cNvSpPr>
          <p:nvPr>
            <p:custDataLst>
              <p:tags r:id="rId30"/>
            </p:custDataLst>
          </p:nvPr>
        </p:nvSpPr>
        <p:spPr bwMode="auto">
          <a:xfrm>
            <a:off x="6665137" y="3109291"/>
            <a:ext cx="208238" cy="10239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B75B52AA-E653-44B8-B5D7-8E3B3A36EDB1}" type="datetime'2''''''0''''''1''''''''''''''''''''''5'''''''''''''">
              <a:rPr lang="ru-RU" altLang="en-US" sz="675">
                <a:solidFill>
                  <a:srgbClr val="000000"/>
                </a:solidFill>
              </a:rPr>
              <a:pPr marL="0" indent="0" algn="ctr" defTabSz="685800">
                <a:spcBef>
                  <a:spcPct val="0"/>
                </a:spcBef>
                <a:buFont typeface="Arial" pitchFamily="34" charset="0"/>
                <a:buNone/>
                <a:defRPr/>
              </a:pPr>
              <a:t>2015</a:t>
            </a:fld>
            <a:endParaRPr lang="ru-RU" sz="675" dirty="0">
              <a:solidFill>
                <a:srgbClr val="000000"/>
              </a:solidFill>
              <a:sym typeface="+mn-lt"/>
            </a:endParaRPr>
          </a:p>
        </p:txBody>
      </p:sp>
      <p:sp>
        <p:nvSpPr>
          <p:cNvPr id="42" name="Текст 2"/>
          <p:cNvSpPr>
            <a:spLocks noGrp="1"/>
          </p:cNvSpPr>
          <p:nvPr>
            <p:custDataLst>
              <p:tags r:id="rId31"/>
            </p:custDataLst>
          </p:nvPr>
        </p:nvSpPr>
        <p:spPr bwMode="gray">
          <a:xfrm>
            <a:off x="6730371" y="1984616"/>
            <a:ext cx="171416"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r>
              <a:rPr lang="en-US" altLang="en-US" sz="675" b="1" dirty="0">
                <a:solidFill>
                  <a:srgbClr val="000000"/>
                </a:solidFill>
              </a:rPr>
              <a:t>4.8</a:t>
            </a:r>
            <a:endParaRPr lang="ru-RU" sz="675" b="1" dirty="0">
              <a:solidFill>
                <a:srgbClr val="000000"/>
              </a:solidFill>
              <a:sym typeface="+mn-lt"/>
            </a:endParaRPr>
          </a:p>
        </p:txBody>
      </p:sp>
      <p:sp>
        <p:nvSpPr>
          <p:cNvPr id="43" name="Текст 2"/>
          <p:cNvSpPr>
            <a:spLocks noGrp="1"/>
          </p:cNvSpPr>
          <p:nvPr>
            <p:custDataLst>
              <p:tags r:id="rId32"/>
            </p:custDataLst>
          </p:nvPr>
        </p:nvSpPr>
        <p:spPr bwMode="gray">
          <a:xfrm>
            <a:off x="7476634" y="2073254"/>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17C383A1-F281-4D1C-86AA-F043516BBFDC}" type="datetime'''''''''''''''1''''''''.''''''''1'''''''''''">
              <a:rPr lang="ru-RU" altLang="en-US" sz="675">
                <a:solidFill>
                  <a:prstClr val="white"/>
                </a:solidFill>
              </a:rPr>
              <a:pPr marL="0" indent="0" algn="ctr" defTabSz="685800">
                <a:spcBef>
                  <a:spcPct val="0"/>
                </a:spcBef>
                <a:buFont typeface="Arial" pitchFamily="34" charset="0"/>
                <a:buNone/>
                <a:defRPr/>
              </a:pPr>
              <a:t>1.1</a:t>
            </a:fld>
            <a:endParaRPr lang="ru-RU" sz="675" dirty="0">
              <a:solidFill>
                <a:prstClr val="white"/>
              </a:solidFill>
              <a:sym typeface="+mn-lt"/>
            </a:endParaRPr>
          </a:p>
        </p:txBody>
      </p:sp>
      <p:sp>
        <p:nvSpPr>
          <p:cNvPr id="44" name="Текст 2"/>
          <p:cNvSpPr>
            <a:spLocks noGrp="1"/>
          </p:cNvSpPr>
          <p:nvPr>
            <p:custDataLst>
              <p:tags r:id="rId33"/>
            </p:custDataLst>
          </p:nvPr>
        </p:nvSpPr>
        <p:spPr bwMode="gray">
          <a:xfrm>
            <a:off x="7475909" y="2385428"/>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F3976DA3-D267-4814-B105-A77B4D3CDFD5}" type="datetime'''''''''''''''''''''2''''''''''''''''''.1'''">
              <a:rPr lang="ru-RU" altLang="en-US" sz="675">
                <a:solidFill>
                  <a:prstClr val="white"/>
                </a:solidFill>
              </a:rPr>
              <a:pPr marL="0" indent="0" algn="ctr" defTabSz="685800">
                <a:spcBef>
                  <a:spcPct val="0"/>
                </a:spcBef>
                <a:buFont typeface="Arial" pitchFamily="34" charset="0"/>
                <a:buNone/>
                <a:defRPr/>
              </a:pPr>
              <a:t>2.1</a:t>
            </a:fld>
            <a:endParaRPr lang="ru-RU" sz="675" dirty="0">
              <a:solidFill>
                <a:prstClr val="white"/>
              </a:solidFill>
              <a:sym typeface="+mn-lt"/>
            </a:endParaRPr>
          </a:p>
        </p:txBody>
      </p:sp>
      <p:sp>
        <p:nvSpPr>
          <p:cNvPr id="45" name="Текст 2"/>
          <p:cNvSpPr>
            <a:spLocks noGrp="1"/>
          </p:cNvSpPr>
          <p:nvPr>
            <p:custDataLst>
              <p:tags r:id="rId34"/>
            </p:custDataLst>
          </p:nvPr>
        </p:nvSpPr>
        <p:spPr bwMode="gray">
          <a:xfrm>
            <a:off x="8207988" y="2822016"/>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598720E1-EAA8-49C8-90A1-6C36C98D6248}" type="datetime'1.''''''9'''''''''''''''">
              <a:rPr lang="ru-RU" altLang="en-US" sz="675">
                <a:solidFill>
                  <a:srgbClr val="000000"/>
                </a:solidFill>
              </a:rPr>
              <a:pPr marL="0" indent="0" algn="ctr" defTabSz="685800">
                <a:spcBef>
                  <a:spcPct val="0"/>
                </a:spcBef>
                <a:buFont typeface="Arial" pitchFamily="34" charset="0"/>
                <a:buNone/>
                <a:defRPr/>
              </a:pPr>
              <a:t>1.9</a:t>
            </a:fld>
            <a:endParaRPr lang="ru-RU" sz="675" dirty="0">
              <a:solidFill>
                <a:srgbClr val="000000"/>
              </a:solidFill>
              <a:sym typeface="+mn-lt"/>
            </a:endParaRPr>
          </a:p>
        </p:txBody>
      </p:sp>
      <p:sp>
        <p:nvSpPr>
          <p:cNvPr id="46" name="Текст 2"/>
          <p:cNvSpPr>
            <a:spLocks noGrp="1"/>
          </p:cNvSpPr>
          <p:nvPr>
            <p:custDataLst>
              <p:tags r:id="rId35"/>
            </p:custDataLst>
          </p:nvPr>
        </p:nvSpPr>
        <p:spPr bwMode="auto">
          <a:xfrm>
            <a:off x="5951700" y="3109291"/>
            <a:ext cx="208238" cy="10239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DFF14614-A245-4CFF-8450-C12CE77FEA31}" type="datetime'''''''2''''''''''''''''''0''''''''''14'''''''''''">
              <a:rPr lang="ru-RU" altLang="en-US" sz="675">
                <a:solidFill>
                  <a:srgbClr val="000000"/>
                </a:solidFill>
              </a:rPr>
              <a:pPr marL="0" indent="0" algn="ctr" defTabSz="685800">
                <a:spcBef>
                  <a:spcPct val="0"/>
                </a:spcBef>
                <a:buFont typeface="Arial" pitchFamily="34" charset="0"/>
                <a:buNone/>
                <a:defRPr/>
              </a:pPr>
              <a:t>2014</a:t>
            </a:fld>
            <a:endParaRPr lang="ru-RU" sz="675" dirty="0">
              <a:solidFill>
                <a:srgbClr val="000000"/>
              </a:solidFill>
              <a:sym typeface="+mn-lt"/>
            </a:endParaRPr>
          </a:p>
        </p:txBody>
      </p:sp>
      <p:sp>
        <p:nvSpPr>
          <p:cNvPr id="47" name="Текст 2"/>
          <p:cNvSpPr>
            <a:spLocks noGrp="1"/>
          </p:cNvSpPr>
          <p:nvPr>
            <p:custDataLst>
              <p:tags r:id="rId36"/>
            </p:custDataLst>
          </p:nvPr>
        </p:nvSpPr>
        <p:spPr bwMode="gray">
          <a:xfrm>
            <a:off x="6007570" y="2146712"/>
            <a:ext cx="171416"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r>
              <a:rPr lang="en-US" altLang="en-US" sz="675" b="1" dirty="0">
                <a:solidFill>
                  <a:srgbClr val="000000"/>
                </a:solidFill>
              </a:rPr>
              <a:t>4.0</a:t>
            </a:r>
            <a:endParaRPr lang="ru-RU" sz="675" b="1" dirty="0">
              <a:solidFill>
                <a:srgbClr val="000000"/>
              </a:solidFill>
              <a:sym typeface="+mn-lt"/>
            </a:endParaRPr>
          </a:p>
        </p:txBody>
      </p:sp>
      <p:sp>
        <p:nvSpPr>
          <p:cNvPr id="48" name="Текст 2"/>
          <p:cNvSpPr>
            <a:spLocks noGrp="1"/>
          </p:cNvSpPr>
          <p:nvPr>
            <p:custDataLst>
              <p:tags r:id="rId37"/>
            </p:custDataLst>
          </p:nvPr>
        </p:nvSpPr>
        <p:spPr bwMode="gray">
          <a:xfrm>
            <a:off x="6744902" y="2144160"/>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5865E82C-D5D7-412C-99B0-77714672BB6E}" type="datetime'''''1.''''''''''''''''''''''''0'''''''''''''''''">
              <a:rPr lang="ru-RU" altLang="en-US" sz="675">
                <a:solidFill>
                  <a:prstClr val="white"/>
                </a:solidFill>
              </a:rPr>
              <a:pPr marL="0" indent="0" algn="ctr" defTabSz="685800">
                <a:spcBef>
                  <a:spcPct val="0"/>
                </a:spcBef>
                <a:buFont typeface="Arial" pitchFamily="34" charset="0"/>
                <a:buNone/>
                <a:defRPr/>
              </a:pPr>
              <a:t>1.0</a:t>
            </a:fld>
            <a:endParaRPr lang="ru-RU" sz="675" dirty="0">
              <a:solidFill>
                <a:prstClr val="white"/>
              </a:solidFill>
              <a:sym typeface="+mn-lt"/>
            </a:endParaRPr>
          </a:p>
        </p:txBody>
      </p:sp>
      <p:sp>
        <p:nvSpPr>
          <p:cNvPr id="49" name="Текст 2"/>
          <p:cNvSpPr>
            <a:spLocks noGrp="1"/>
          </p:cNvSpPr>
          <p:nvPr>
            <p:custDataLst>
              <p:tags r:id="rId38"/>
            </p:custDataLst>
          </p:nvPr>
        </p:nvSpPr>
        <p:spPr bwMode="gray">
          <a:xfrm>
            <a:off x="6744902" y="2426338"/>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92BAF3AC-F6FE-430E-93B4-F8BAFE38D340}" type="datetime'''''''''''1''''''''''''.''''''7'''''''''''''''">
              <a:rPr lang="ru-RU" altLang="en-US" sz="675">
                <a:solidFill>
                  <a:prstClr val="white"/>
                </a:solidFill>
              </a:rPr>
              <a:pPr marL="0" indent="0" algn="ctr" defTabSz="685800">
                <a:spcBef>
                  <a:spcPct val="0"/>
                </a:spcBef>
                <a:buFont typeface="Arial" pitchFamily="34" charset="0"/>
                <a:buNone/>
                <a:defRPr/>
              </a:pPr>
              <a:t>1.7</a:t>
            </a:fld>
            <a:endParaRPr lang="ru-RU" sz="675" dirty="0">
              <a:solidFill>
                <a:prstClr val="white"/>
              </a:solidFill>
              <a:sym typeface="+mn-lt"/>
            </a:endParaRPr>
          </a:p>
        </p:txBody>
      </p:sp>
      <p:sp>
        <p:nvSpPr>
          <p:cNvPr id="50" name="Текст 2"/>
          <p:cNvSpPr>
            <a:spLocks noGrp="1"/>
          </p:cNvSpPr>
          <p:nvPr>
            <p:custDataLst>
              <p:tags r:id="rId39"/>
            </p:custDataLst>
          </p:nvPr>
        </p:nvSpPr>
        <p:spPr bwMode="gray">
          <a:xfrm>
            <a:off x="7472229" y="2828340"/>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317022F1-1CE3-4D46-B294-47D832B35DAE}" type="datetime'''''''''''''''''''''2''''''''''''.''''''''''''''0'''''''''''''">
              <a:rPr lang="ru-RU" altLang="en-US" sz="675">
                <a:solidFill>
                  <a:srgbClr val="000000"/>
                </a:solidFill>
              </a:rPr>
              <a:pPr marL="0" indent="0" algn="ctr" defTabSz="685800">
                <a:spcBef>
                  <a:spcPct val="0"/>
                </a:spcBef>
                <a:buFont typeface="Arial" pitchFamily="34" charset="0"/>
                <a:buNone/>
                <a:defRPr/>
              </a:pPr>
              <a:t>2.0</a:t>
            </a:fld>
            <a:endParaRPr lang="ru-RU" sz="675" dirty="0">
              <a:solidFill>
                <a:srgbClr val="000000"/>
              </a:solidFill>
              <a:sym typeface="+mn-lt"/>
            </a:endParaRPr>
          </a:p>
        </p:txBody>
      </p:sp>
      <p:sp>
        <p:nvSpPr>
          <p:cNvPr id="51" name="Текст 2"/>
          <p:cNvSpPr>
            <a:spLocks noGrp="1"/>
          </p:cNvSpPr>
          <p:nvPr>
            <p:custDataLst>
              <p:tags r:id="rId40"/>
            </p:custDataLst>
          </p:nvPr>
        </p:nvSpPr>
        <p:spPr bwMode="gray">
          <a:xfrm>
            <a:off x="6031133" y="2826132"/>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92A11F90-3A78-468E-955B-4F240AA8F166}" type="datetime'''''''1''''''''''''''''''''''''''.''''''''''''''''9'''''''''''">
              <a:rPr lang="ru-RU" altLang="en-US" sz="675">
                <a:solidFill>
                  <a:srgbClr val="000000"/>
                </a:solidFill>
              </a:rPr>
              <a:pPr marL="0" indent="0" algn="ctr" defTabSz="685800">
                <a:spcBef>
                  <a:spcPct val="0"/>
                </a:spcBef>
                <a:buFont typeface="Arial" pitchFamily="34" charset="0"/>
                <a:buNone/>
                <a:defRPr/>
              </a:pPr>
              <a:t>1.9</a:t>
            </a:fld>
            <a:endParaRPr lang="ru-RU" sz="675" dirty="0">
              <a:solidFill>
                <a:srgbClr val="000000"/>
              </a:solidFill>
              <a:sym typeface="+mn-lt"/>
            </a:endParaRPr>
          </a:p>
        </p:txBody>
      </p:sp>
      <p:sp>
        <p:nvSpPr>
          <p:cNvPr id="52" name="Текст 2"/>
          <p:cNvSpPr>
            <a:spLocks noGrp="1"/>
          </p:cNvSpPr>
          <p:nvPr>
            <p:custDataLst>
              <p:tags r:id="rId41"/>
            </p:custDataLst>
          </p:nvPr>
        </p:nvSpPr>
        <p:spPr bwMode="gray">
          <a:xfrm>
            <a:off x="6027121" y="2295146"/>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06C353AD-7C61-412C-861B-96FA986B8EA1}" type="datetime'''''''''''''''''''''''''''''''''0''''''''''''''.''''''''''9'">
              <a:rPr lang="ru-RU" altLang="en-US" sz="675">
                <a:solidFill>
                  <a:prstClr val="white"/>
                </a:solidFill>
              </a:rPr>
              <a:pPr marL="0" indent="0" algn="ctr" defTabSz="685800">
                <a:spcBef>
                  <a:spcPct val="0"/>
                </a:spcBef>
                <a:buFont typeface="Arial" pitchFamily="34" charset="0"/>
                <a:buNone/>
                <a:defRPr/>
              </a:pPr>
              <a:t>0.9</a:t>
            </a:fld>
            <a:endParaRPr lang="ru-RU" sz="675" dirty="0">
              <a:solidFill>
                <a:prstClr val="white"/>
              </a:solidFill>
              <a:sym typeface="+mn-lt"/>
            </a:endParaRPr>
          </a:p>
        </p:txBody>
      </p:sp>
      <p:sp>
        <p:nvSpPr>
          <p:cNvPr id="53" name="Текст 2"/>
          <p:cNvSpPr>
            <a:spLocks noGrp="1"/>
          </p:cNvSpPr>
          <p:nvPr>
            <p:custDataLst>
              <p:tags r:id="rId42"/>
            </p:custDataLst>
          </p:nvPr>
        </p:nvSpPr>
        <p:spPr bwMode="gray">
          <a:xfrm>
            <a:off x="6027121" y="2505886"/>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2272F69B-C3CE-4008-B7CF-F39EC7661E94}" type="datetime'''''''1''''''''''.''''''''''''''''''''''''''''1'''''''''">
              <a:rPr lang="ru-RU" altLang="en-US" sz="675">
                <a:solidFill>
                  <a:prstClr val="white"/>
                </a:solidFill>
              </a:rPr>
              <a:pPr marL="0" indent="0" algn="ctr" defTabSz="685800">
                <a:spcBef>
                  <a:spcPct val="0"/>
                </a:spcBef>
                <a:buFont typeface="Arial" pitchFamily="34" charset="0"/>
                <a:buNone/>
                <a:defRPr/>
              </a:pPr>
              <a:t>1.1</a:t>
            </a:fld>
            <a:endParaRPr lang="ru-RU" sz="675" dirty="0">
              <a:solidFill>
                <a:prstClr val="white"/>
              </a:solidFill>
              <a:sym typeface="+mn-lt"/>
            </a:endParaRPr>
          </a:p>
        </p:txBody>
      </p:sp>
      <p:sp>
        <p:nvSpPr>
          <p:cNvPr id="54" name="Текст 2"/>
          <p:cNvSpPr>
            <a:spLocks noGrp="1"/>
          </p:cNvSpPr>
          <p:nvPr>
            <p:custDataLst>
              <p:tags r:id="rId43"/>
            </p:custDataLst>
          </p:nvPr>
        </p:nvSpPr>
        <p:spPr bwMode="gray">
          <a:xfrm>
            <a:off x="6749418" y="2836208"/>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C18E0E33-8BC0-4540-8CA2-6F7B3AB90585}" type="datetime'''''''''''''''''''2''''''.''''''1'''''">
              <a:rPr lang="ru-RU" altLang="en-US" sz="675">
                <a:solidFill>
                  <a:srgbClr val="000000"/>
                </a:solidFill>
              </a:rPr>
              <a:pPr marL="0" indent="0" algn="ctr" defTabSz="685800">
                <a:spcBef>
                  <a:spcPct val="0"/>
                </a:spcBef>
                <a:buFont typeface="Arial" pitchFamily="34" charset="0"/>
                <a:buNone/>
                <a:defRPr/>
              </a:pPr>
              <a:t>2.1</a:t>
            </a:fld>
            <a:endParaRPr lang="ru-RU" sz="675" dirty="0">
              <a:solidFill>
                <a:srgbClr val="000000"/>
              </a:solidFill>
              <a:sym typeface="+mn-lt"/>
            </a:endParaRPr>
          </a:p>
        </p:txBody>
      </p:sp>
      <p:sp>
        <p:nvSpPr>
          <p:cNvPr id="55" name="Текст 2"/>
          <p:cNvSpPr>
            <a:spLocks noGrp="1"/>
          </p:cNvSpPr>
          <p:nvPr>
            <p:custDataLst>
              <p:tags r:id="rId44"/>
            </p:custDataLst>
          </p:nvPr>
        </p:nvSpPr>
        <p:spPr bwMode="auto">
          <a:xfrm>
            <a:off x="5238263" y="3109291"/>
            <a:ext cx="208238" cy="10239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73E5BB21-7124-49C1-A885-613620CBEB1D}" type="datetime'''''''''''''20''1''3'''''''''''''''''''''''">
              <a:rPr lang="ru-RU" altLang="en-US" sz="675">
                <a:solidFill>
                  <a:srgbClr val="000000"/>
                </a:solidFill>
              </a:rPr>
              <a:pPr marL="0" indent="0" algn="ctr" defTabSz="685800">
                <a:spcBef>
                  <a:spcPct val="0"/>
                </a:spcBef>
                <a:buFont typeface="Arial" pitchFamily="34" charset="0"/>
                <a:buNone/>
                <a:defRPr/>
              </a:pPr>
              <a:t>2013</a:t>
            </a:fld>
            <a:endParaRPr lang="ru-RU" sz="675" dirty="0">
              <a:solidFill>
                <a:srgbClr val="000000"/>
              </a:solidFill>
              <a:sym typeface="+mn-lt"/>
            </a:endParaRPr>
          </a:p>
        </p:txBody>
      </p:sp>
      <p:sp>
        <p:nvSpPr>
          <p:cNvPr id="56" name="Текст 2"/>
          <p:cNvSpPr>
            <a:spLocks noGrp="1"/>
          </p:cNvSpPr>
          <p:nvPr>
            <p:custDataLst>
              <p:tags r:id="rId45"/>
            </p:custDataLst>
          </p:nvPr>
        </p:nvSpPr>
        <p:spPr bwMode="auto">
          <a:xfrm>
            <a:off x="7770761" y="1615815"/>
            <a:ext cx="344100" cy="132160"/>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1DA87F45-EC3C-4FFB-BF87-EE8C05AFED66}" type="datetime'''''''''''''''''''+''4''''''''''''''''''''''''''''''''''%'">
              <a:rPr lang="ru-RU" altLang="en-US" sz="675" b="1">
                <a:solidFill>
                  <a:srgbClr val="000000"/>
                </a:solidFill>
              </a:rPr>
              <a:pPr marL="0" indent="0" algn="ctr" defTabSz="685800">
                <a:lnSpc>
                  <a:spcPct val="90000"/>
                </a:lnSpc>
                <a:spcBef>
                  <a:spcPct val="0"/>
                </a:spcBef>
                <a:buFont typeface="Arial" pitchFamily="34" charset="0"/>
                <a:buNone/>
                <a:defRPr/>
              </a:pPr>
              <a:t>+4%</a:t>
            </a:fld>
            <a:endParaRPr lang="ru-RU" sz="675" b="1" dirty="0">
              <a:solidFill>
                <a:srgbClr val="000000"/>
              </a:solidFill>
              <a:sym typeface="+mn-lt"/>
            </a:endParaRPr>
          </a:p>
        </p:txBody>
      </p:sp>
      <p:sp>
        <p:nvSpPr>
          <p:cNvPr id="57" name="Текст 2"/>
          <p:cNvSpPr>
            <a:spLocks noGrp="1"/>
          </p:cNvSpPr>
          <p:nvPr>
            <p:custDataLst>
              <p:tags r:id="rId46"/>
            </p:custDataLst>
          </p:nvPr>
        </p:nvSpPr>
        <p:spPr bwMode="gray">
          <a:xfrm>
            <a:off x="5291965" y="2512572"/>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5FB997A3-5DA2-411A-963C-880701C11667}" type="datetime'''''''''1''''''''''.''1'''''''''''''''''''">
              <a:rPr lang="ru-RU" altLang="en-US" sz="675">
                <a:solidFill>
                  <a:prstClr val="white"/>
                </a:solidFill>
              </a:rPr>
              <a:pPr marL="0" indent="0" algn="ctr" defTabSz="685800">
                <a:spcBef>
                  <a:spcPct val="0"/>
                </a:spcBef>
                <a:buFont typeface="Arial" pitchFamily="34" charset="0"/>
                <a:buNone/>
                <a:defRPr/>
              </a:pPr>
              <a:t>1.1</a:t>
            </a:fld>
            <a:endParaRPr lang="ru-RU" sz="675" dirty="0">
              <a:solidFill>
                <a:prstClr val="white"/>
              </a:solidFill>
              <a:sym typeface="+mn-lt"/>
            </a:endParaRPr>
          </a:p>
        </p:txBody>
      </p:sp>
      <p:sp>
        <p:nvSpPr>
          <p:cNvPr id="58" name="Текст 2"/>
          <p:cNvSpPr>
            <a:spLocks noGrp="1"/>
          </p:cNvSpPr>
          <p:nvPr>
            <p:custDataLst>
              <p:tags r:id="rId47"/>
            </p:custDataLst>
          </p:nvPr>
        </p:nvSpPr>
        <p:spPr bwMode="gray">
          <a:xfrm>
            <a:off x="5292321" y="2323398"/>
            <a:ext cx="152369"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1906" tIns="0" rIns="1190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9C9304AA-5E4F-4BDA-9E2A-5164583371C8}" type="datetime'''0.''''''''''''''''''''''''''''''''8'">
              <a:rPr lang="ru-RU" altLang="en-US" sz="675">
                <a:solidFill>
                  <a:prstClr val="white"/>
                </a:solidFill>
              </a:rPr>
              <a:pPr marL="0" indent="0" algn="ctr" defTabSz="685800">
                <a:spcBef>
                  <a:spcPct val="0"/>
                </a:spcBef>
                <a:buFont typeface="Arial" pitchFamily="34" charset="0"/>
                <a:buNone/>
                <a:defRPr/>
              </a:pPr>
              <a:t>0.8</a:t>
            </a:fld>
            <a:endParaRPr lang="ru-RU" sz="675" dirty="0">
              <a:solidFill>
                <a:prstClr val="white"/>
              </a:solidFill>
              <a:sym typeface="+mn-lt"/>
            </a:endParaRPr>
          </a:p>
        </p:txBody>
      </p:sp>
      <p:sp>
        <p:nvSpPr>
          <p:cNvPr id="59" name="Прямоугольник 58"/>
          <p:cNvSpPr/>
          <p:nvPr>
            <p:custDataLst>
              <p:tags r:id="rId48"/>
            </p:custDataLst>
          </p:nvPr>
        </p:nvSpPr>
        <p:spPr bwMode="auto">
          <a:xfrm>
            <a:off x="6413545" y="3275789"/>
            <a:ext cx="55196" cy="65689"/>
          </a:xfrm>
          <a:prstGeom prst="rect">
            <a:avLst/>
          </a:prstGeom>
          <a:solidFill>
            <a:srgbClr val="C00000"/>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endParaRPr>
          </a:p>
        </p:txBody>
      </p:sp>
      <p:sp>
        <p:nvSpPr>
          <p:cNvPr id="60" name="Текст 2"/>
          <p:cNvSpPr>
            <a:spLocks noGrp="1"/>
          </p:cNvSpPr>
          <p:nvPr>
            <p:custDataLst>
              <p:tags r:id="rId49"/>
            </p:custDataLst>
          </p:nvPr>
        </p:nvSpPr>
        <p:spPr bwMode="auto">
          <a:xfrm>
            <a:off x="6500350" y="3255387"/>
            <a:ext cx="1682354"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ct val="0"/>
              </a:spcBef>
              <a:buFont typeface="Arial" pitchFamily="34" charset="0"/>
              <a:buNone/>
              <a:defRPr/>
            </a:pPr>
            <a:r>
              <a:rPr lang="ru-RU" altLang="en-US" sz="600" dirty="0">
                <a:solidFill>
                  <a:srgbClr val="000000"/>
                </a:solidFill>
                <a:sym typeface="+mn-lt"/>
              </a:rPr>
              <a:t>Пенсионные накопления в НПФ</a:t>
            </a:r>
            <a:endParaRPr lang="ru-RU" sz="600" dirty="0">
              <a:solidFill>
                <a:srgbClr val="000000"/>
              </a:solidFill>
              <a:sym typeface="+mn-lt"/>
            </a:endParaRPr>
          </a:p>
        </p:txBody>
      </p:sp>
      <p:sp>
        <p:nvSpPr>
          <p:cNvPr id="61" name="Текст 2"/>
          <p:cNvSpPr>
            <a:spLocks noGrp="1"/>
          </p:cNvSpPr>
          <p:nvPr>
            <p:custDataLst>
              <p:tags r:id="rId50"/>
            </p:custDataLst>
          </p:nvPr>
        </p:nvSpPr>
        <p:spPr bwMode="auto">
          <a:xfrm>
            <a:off x="5033785" y="3251376"/>
            <a:ext cx="1489472"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ct val="0"/>
              </a:spcBef>
              <a:buFont typeface="Arial" pitchFamily="34" charset="0"/>
              <a:buNone/>
              <a:defRPr/>
            </a:pPr>
            <a:r>
              <a:rPr lang="ru-RU" sz="600" dirty="0">
                <a:solidFill>
                  <a:srgbClr val="000000"/>
                </a:solidFill>
                <a:sym typeface="+mn-lt"/>
              </a:rPr>
              <a:t>Пенсионные накопления в ПФР</a:t>
            </a:r>
          </a:p>
        </p:txBody>
      </p:sp>
      <p:sp>
        <p:nvSpPr>
          <p:cNvPr id="62" name="Текст 2"/>
          <p:cNvSpPr>
            <a:spLocks noGrp="1"/>
          </p:cNvSpPr>
          <p:nvPr>
            <p:custDataLst>
              <p:tags r:id="rId51"/>
            </p:custDataLst>
          </p:nvPr>
        </p:nvSpPr>
        <p:spPr bwMode="auto">
          <a:xfrm>
            <a:off x="6501208" y="3401247"/>
            <a:ext cx="1315641" cy="10239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ct val="0"/>
              </a:spcBef>
              <a:buFont typeface="Arial" pitchFamily="34" charset="0"/>
              <a:buNone/>
              <a:defRPr/>
            </a:pPr>
            <a:r>
              <a:rPr lang="ru-RU" altLang="en-US" sz="600" dirty="0">
                <a:solidFill>
                  <a:srgbClr val="000000"/>
                </a:solidFill>
                <a:sym typeface="+mn-lt"/>
              </a:rPr>
              <a:t>Пенсионные резервы в НПФ</a:t>
            </a:r>
            <a:endParaRPr lang="ru-RU" sz="600" dirty="0">
              <a:solidFill>
                <a:srgbClr val="000000"/>
              </a:solidFill>
              <a:sym typeface="+mn-lt"/>
            </a:endParaRPr>
          </a:p>
        </p:txBody>
      </p:sp>
      <p:sp>
        <p:nvSpPr>
          <p:cNvPr id="63" name="Правая фигурная скобка 62"/>
          <p:cNvSpPr/>
          <p:nvPr/>
        </p:nvSpPr>
        <p:spPr>
          <a:xfrm>
            <a:off x="8409982" y="1960812"/>
            <a:ext cx="91493" cy="74064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ru-RU" sz="1350">
              <a:solidFill>
                <a:srgbClr val="000000"/>
              </a:solidFill>
            </a:endParaRPr>
          </a:p>
        </p:txBody>
      </p:sp>
      <p:grpSp>
        <p:nvGrpSpPr>
          <p:cNvPr id="64" name="Группа 63"/>
          <p:cNvGrpSpPr/>
          <p:nvPr/>
        </p:nvGrpSpPr>
        <p:grpSpPr>
          <a:xfrm>
            <a:off x="8488679" y="2210891"/>
            <a:ext cx="421910" cy="259614"/>
            <a:chOff x="3827600" y="1955243"/>
            <a:chExt cx="527495" cy="346152"/>
          </a:xfrm>
          <a:solidFill>
            <a:srgbClr val="C00000"/>
          </a:solidFill>
        </p:grpSpPr>
        <p:sp>
          <p:nvSpPr>
            <p:cNvPr id="65" name="Овал 64"/>
            <p:cNvSpPr/>
            <p:nvPr/>
          </p:nvSpPr>
          <p:spPr>
            <a:xfrm>
              <a:off x="3865697" y="1955243"/>
              <a:ext cx="365300" cy="346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endParaRPr>
            </a:p>
          </p:txBody>
        </p:sp>
        <p:sp>
          <p:nvSpPr>
            <p:cNvPr id="66" name="TextBox 65"/>
            <p:cNvSpPr txBox="1"/>
            <p:nvPr/>
          </p:nvSpPr>
          <p:spPr>
            <a:xfrm>
              <a:off x="3827600" y="1988864"/>
              <a:ext cx="527495" cy="276999"/>
            </a:xfrm>
            <a:prstGeom prst="rect">
              <a:avLst/>
            </a:prstGeom>
            <a:noFill/>
          </p:spPr>
          <p:txBody>
            <a:bodyPr wrap="none" rtlCol="0">
              <a:spAutoFit/>
            </a:bodyPr>
            <a:lstStyle/>
            <a:p>
              <a:pPr defTabSz="685800">
                <a:defRPr/>
              </a:pPr>
              <a:r>
                <a:rPr lang="en-US" sz="750" b="1" dirty="0">
                  <a:solidFill>
                    <a:prstClr val="white"/>
                  </a:solidFill>
                  <a:ea typeface="ＭＳ Ｐゴシック" pitchFamily="34" charset="-128"/>
                </a:rPr>
                <a:t>66%</a:t>
              </a:r>
              <a:endParaRPr lang="ru-RU" sz="750" b="1" dirty="0">
                <a:solidFill>
                  <a:prstClr val="white"/>
                </a:solidFill>
                <a:ea typeface="ＭＳ Ｐゴシック" pitchFamily="34" charset="-128"/>
              </a:endParaRPr>
            </a:p>
          </p:txBody>
        </p:sp>
      </p:grpSp>
      <p:sp>
        <p:nvSpPr>
          <p:cNvPr id="67" name="Прямоугольник 66"/>
          <p:cNvSpPr/>
          <p:nvPr>
            <p:custDataLst>
              <p:tags r:id="rId52"/>
            </p:custDataLst>
          </p:nvPr>
        </p:nvSpPr>
        <p:spPr bwMode="auto">
          <a:xfrm>
            <a:off x="4946979" y="3269727"/>
            <a:ext cx="55196" cy="65689"/>
          </a:xfrm>
          <a:prstGeom prst="rect">
            <a:avLst/>
          </a:prstGeom>
          <a:solidFill>
            <a:srgbClr val="7F7F7F"/>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srgbClr val="CFCFCF"/>
              </a:solidFill>
            </a:endParaRPr>
          </a:p>
        </p:txBody>
      </p:sp>
      <p:sp>
        <p:nvSpPr>
          <p:cNvPr id="68" name="Прямоугольник 67"/>
          <p:cNvSpPr/>
          <p:nvPr>
            <p:custDataLst>
              <p:tags r:id="rId53"/>
            </p:custDataLst>
          </p:nvPr>
        </p:nvSpPr>
        <p:spPr bwMode="auto">
          <a:xfrm>
            <a:off x="6413545" y="3426591"/>
            <a:ext cx="55196" cy="65689"/>
          </a:xfrm>
          <a:prstGeom prst="rect">
            <a:avLst/>
          </a:prstGeom>
          <a:solidFill>
            <a:srgbClr val="364D6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endParaRPr>
          </a:p>
        </p:txBody>
      </p:sp>
      <p:cxnSp>
        <p:nvCxnSpPr>
          <p:cNvPr id="69" name="Прямая соединительная линия 68"/>
          <p:cNvCxnSpPr/>
          <p:nvPr>
            <p:custDataLst>
              <p:tags r:id="rId54"/>
            </p:custDataLst>
          </p:nvPr>
        </p:nvCxnSpPr>
        <p:spPr bwMode="gray">
          <a:xfrm flipV="1">
            <a:off x="3049127" y="3778029"/>
            <a:ext cx="100039" cy="2066"/>
          </a:xfrm>
          <a:prstGeom prst="line">
            <a:avLst/>
          </a:prstGeom>
          <a:ln w="28575">
            <a:solidFill>
              <a:srgbClr val="CE112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0" name="Прямоугольник 69"/>
          <p:cNvSpPr/>
          <p:nvPr>
            <p:custDataLst>
              <p:tags r:id="rId55"/>
            </p:custDataLst>
          </p:nvPr>
        </p:nvSpPr>
        <p:spPr bwMode="auto">
          <a:xfrm>
            <a:off x="4066461" y="3737433"/>
            <a:ext cx="100039" cy="78233"/>
          </a:xfrm>
          <a:prstGeom prst="rect">
            <a:avLst/>
          </a:prstGeom>
          <a:solidFill>
            <a:schemeClr val="tx2"/>
          </a:solidFill>
          <a:ln w="3175">
            <a:solidFill>
              <a:srgbClr val="9DB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endParaRPr>
          </a:p>
        </p:txBody>
      </p:sp>
      <p:sp>
        <p:nvSpPr>
          <p:cNvPr id="71" name="Текст 2"/>
          <p:cNvSpPr>
            <a:spLocks noGrp="1"/>
          </p:cNvSpPr>
          <p:nvPr>
            <p:custDataLst>
              <p:tags r:id="rId56"/>
            </p:custDataLst>
          </p:nvPr>
        </p:nvSpPr>
        <p:spPr bwMode="auto">
          <a:xfrm>
            <a:off x="4211597" y="3722993"/>
            <a:ext cx="550874" cy="10611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ct val="0"/>
              </a:spcBef>
              <a:buFont typeface="Arial" pitchFamily="34" charset="0"/>
              <a:buNone/>
              <a:defRPr/>
            </a:pPr>
            <a:r>
              <a:rPr lang="ru-RU" sz="600" dirty="0">
                <a:solidFill>
                  <a:srgbClr val="000000"/>
                </a:solidFill>
                <a:sym typeface="+mn-lt"/>
              </a:rPr>
              <a:t>Приток/отток</a:t>
            </a:r>
          </a:p>
        </p:txBody>
      </p:sp>
      <p:sp>
        <p:nvSpPr>
          <p:cNvPr id="73" name="TextBox 72"/>
          <p:cNvSpPr txBox="1"/>
          <p:nvPr/>
        </p:nvSpPr>
        <p:spPr>
          <a:xfrm>
            <a:off x="5506705" y="4228811"/>
            <a:ext cx="1373294" cy="507831"/>
          </a:xfrm>
          <a:prstGeom prst="rect">
            <a:avLst/>
          </a:prstGeom>
          <a:noFill/>
        </p:spPr>
        <p:txBody>
          <a:bodyPr wrap="square" rtlCol="0">
            <a:spAutoFit/>
          </a:bodyPr>
          <a:lstStyle/>
          <a:p>
            <a:pPr algn="ctr" defTabSz="685800">
              <a:defRPr/>
            </a:pPr>
            <a:r>
              <a:rPr lang="ru-RU" sz="675" dirty="0">
                <a:solidFill>
                  <a:srgbClr val="000000"/>
                </a:solidFill>
                <a:ea typeface="ＭＳ Ｐゴシック" pitchFamily="34" charset="-128"/>
              </a:rPr>
              <a:t>Налоговые стимулы для </a:t>
            </a:r>
            <a:r>
              <a:rPr lang="ru-RU" sz="675" b="1" dirty="0">
                <a:solidFill>
                  <a:srgbClr val="000000"/>
                </a:solidFill>
                <a:ea typeface="ＭＳ Ｐゴシック" pitchFamily="34" charset="-128"/>
              </a:rPr>
              <a:t>Индивидуальных инвестиционных счетов (ИИС)</a:t>
            </a:r>
          </a:p>
        </p:txBody>
      </p:sp>
      <p:cxnSp>
        <p:nvCxnSpPr>
          <p:cNvPr id="74" name="Прямая соединительная линия 73"/>
          <p:cNvCxnSpPr/>
          <p:nvPr/>
        </p:nvCxnSpPr>
        <p:spPr>
          <a:xfrm>
            <a:off x="6728403" y="4402641"/>
            <a:ext cx="503674" cy="0"/>
          </a:xfrm>
          <a:prstGeom prst="line">
            <a:avLst/>
          </a:prstGeom>
          <a:ln>
            <a:solidFill>
              <a:srgbClr val="CE1126"/>
            </a:solidFill>
            <a:prstDash val="dash"/>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7228315" y="4006163"/>
            <a:ext cx="1728000" cy="1429948"/>
          </a:xfrm>
          <a:prstGeom prst="rect">
            <a:avLst/>
          </a:prstGeom>
          <a:noFill/>
          <a:ln w="9525">
            <a:solidFill>
              <a:srgbClr val="CE11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endParaRPr>
          </a:p>
        </p:txBody>
      </p:sp>
      <p:graphicFrame>
        <p:nvGraphicFramePr>
          <p:cNvPr id="76" name="Объект 75"/>
          <p:cNvGraphicFramePr>
            <a:graphicFrameLocks/>
          </p:cNvGraphicFramePr>
          <p:nvPr>
            <p:custDataLst>
              <p:tags r:id="rId57"/>
            </p:custDataLst>
            <p:extLst/>
          </p:nvPr>
        </p:nvGraphicFramePr>
        <p:xfrm>
          <a:off x="4937462" y="4387162"/>
          <a:ext cx="4007625" cy="957218"/>
        </p:xfrm>
        <a:graphic>
          <a:graphicData uri="http://schemas.openxmlformats.org/presentationml/2006/ole">
            <mc:AlternateContent xmlns:mc="http://schemas.openxmlformats.org/markup-compatibility/2006">
              <mc:Choice xmlns:v="urn:schemas-microsoft-com:vml" Requires="v">
                <p:oleObj spid="_x0000_s143400" name="Диаграмма" r:id="rId143" imgW="5341717" imgH="1272456" progId="MSGraph.Chart.8">
                  <p:embed followColorScheme="full"/>
                </p:oleObj>
              </mc:Choice>
              <mc:Fallback>
                <p:oleObj name="Диаграмма" r:id="rId143" imgW="5341717" imgH="1272456" progId="MSGraph.Chart.8">
                  <p:embed followColorScheme="full"/>
                  <p:pic>
                    <p:nvPicPr>
                      <p:cNvPr id="0" name=""/>
                      <p:cNvPicPr/>
                      <p:nvPr/>
                    </p:nvPicPr>
                    <p:blipFill>
                      <a:blip r:embed="rId144"/>
                      <a:stretch>
                        <a:fillRect/>
                      </a:stretch>
                    </p:blipFill>
                    <p:spPr>
                      <a:xfrm>
                        <a:off x="4937462" y="4387162"/>
                        <a:ext cx="4007625" cy="957218"/>
                      </a:xfrm>
                      <a:prstGeom prst="rect">
                        <a:avLst/>
                      </a:prstGeom>
                    </p:spPr>
                  </p:pic>
                </p:oleObj>
              </mc:Fallback>
            </mc:AlternateContent>
          </a:graphicData>
        </a:graphic>
      </p:graphicFrame>
      <p:cxnSp>
        <p:nvCxnSpPr>
          <p:cNvPr id="77" name="Прямая соединительная линия 76"/>
          <p:cNvCxnSpPr/>
          <p:nvPr>
            <p:custDataLst>
              <p:tags r:id="rId58"/>
            </p:custDataLst>
          </p:nvPr>
        </p:nvCxnSpPr>
        <p:spPr bwMode="gray">
          <a:xfrm>
            <a:off x="6426935" y="4847935"/>
            <a:ext cx="492919"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custDataLst>
              <p:tags r:id="rId59"/>
            </p:custDataLst>
          </p:nvPr>
        </p:nvCxnSpPr>
        <p:spPr bwMode="gray">
          <a:xfrm flipV="1">
            <a:off x="6977003" y="4690772"/>
            <a:ext cx="0" cy="27146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custDataLst>
              <p:tags r:id="rId60"/>
            </p:custDataLst>
          </p:nvPr>
        </p:nvCxnSpPr>
        <p:spPr bwMode="gray">
          <a:xfrm flipV="1">
            <a:off x="5305366" y="4933660"/>
            <a:ext cx="0" cy="5715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custDataLst>
              <p:tags r:id="rId61"/>
            </p:custDataLst>
          </p:nvPr>
        </p:nvCxnSpPr>
        <p:spPr bwMode="gray">
          <a:xfrm flipV="1">
            <a:off x="6426935" y="4847935"/>
            <a:ext cx="0" cy="178594"/>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custDataLst>
              <p:tags r:id="rId62"/>
            </p:custDataLst>
          </p:nvPr>
        </p:nvCxnSpPr>
        <p:spPr bwMode="gray">
          <a:xfrm>
            <a:off x="5880438" y="4912229"/>
            <a:ext cx="489347"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custDataLst>
              <p:tags r:id="rId63"/>
            </p:custDataLst>
          </p:nvPr>
        </p:nvCxnSpPr>
        <p:spPr bwMode="gray">
          <a:xfrm>
            <a:off x="6369785" y="4912229"/>
            <a:ext cx="0" cy="114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custDataLst>
              <p:tags r:id="rId64"/>
            </p:custDataLst>
          </p:nvPr>
        </p:nvCxnSpPr>
        <p:spPr bwMode="gray">
          <a:xfrm flipV="1">
            <a:off x="5880437" y="4912229"/>
            <a:ext cx="0" cy="14287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custDataLst>
              <p:tags r:id="rId65"/>
            </p:custDataLst>
          </p:nvPr>
        </p:nvCxnSpPr>
        <p:spPr bwMode="gray">
          <a:xfrm>
            <a:off x="5823287" y="4933660"/>
            <a:ext cx="0" cy="121444"/>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custDataLst>
              <p:tags r:id="rId66"/>
            </p:custDataLst>
          </p:nvPr>
        </p:nvCxnSpPr>
        <p:spPr bwMode="gray">
          <a:xfrm>
            <a:off x="5305366" y="4933660"/>
            <a:ext cx="517922"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custDataLst>
              <p:tags r:id="rId67"/>
            </p:custDataLst>
          </p:nvPr>
        </p:nvCxnSpPr>
        <p:spPr bwMode="gray">
          <a:xfrm>
            <a:off x="6977004" y="4690772"/>
            <a:ext cx="492919"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custDataLst>
              <p:tags r:id="rId68"/>
            </p:custDataLst>
          </p:nvPr>
        </p:nvCxnSpPr>
        <p:spPr bwMode="gray">
          <a:xfrm>
            <a:off x="7469922" y="4690772"/>
            <a:ext cx="0" cy="114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custDataLst>
              <p:tags r:id="rId69"/>
            </p:custDataLst>
          </p:nvPr>
        </p:nvCxnSpPr>
        <p:spPr bwMode="gray">
          <a:xfrm>
            <a:off x="8016419" y="4612191"/>
            <a:ext cx="0" cy="114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custDataLst>
              <p:tags r:id="rId70"/>
            </p:custDataLst>
          </p:nvPr>
        </p:nvCxnSpPr>
        <p:spPr bwMode="gray">
          <a:xfrm flipV="1">
            <a:off x="7527072" y="4612192"/>
            <a:ext cx="0" cy="192881"/>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custDataLst>
              <p:tags r:id="rId71"/>
            </p:custDataLst>
          </p:nvPr>
        </p:nvCxnSpPr>
        <p:spPr bwMode="gray">
          <a:xfrm>
            <a:off x="6919853" y="4847935"/>
            <a:ext cx="0" cy="114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custDataLst>
              <p:tags r:id="rId72"/>
            </p:custDataLst>
          </p:nvPr>
        </p:nvCxnSpPr>
        <p:spPr bwMode="gray">
          <a:xfrm>
            <a:off x="7527073" y="4612191"/>
            <a:ext cx="489347"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custDataLst>
              <p:tags r:id="rId73"/>
            </p:custDataLst>
          </p:nvPr>
        </p:nvCxnSpPr>
        <p:spPr bwMode="gray">
          <a:xfrm>
            <a:off x="8591491" y="4219285"/>
            <a:ext cx="0" cy="114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custDataLst>
              <p:tags r:id="rId74"/>
            </p:custDataLst>
          </p:nvPr>
        </p:nvCxnSpPr>
        <p:spPr bwMode="gray">
          <a:xfrm flipV="1">
            <a:off x="8073569" y="4219285"/>
            <a:ext cx="0" cy="507206"/>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custDataLst>
              <p:tags r:id="rId75"/>
            </p:custDataLst>
          </p:nvPr>
        </p:nvCxnSpPr>
        <p:spPr bwMode="gray">
          <a:xfrm>
            <a:off x="8073569" y="4219285"/>
            <a:ext cx="517922"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5" name="Текст 2"/>
          <p:cNvSpPr>
            <a:spLocks noGrp="1"/>
          </p:cNvSpPr>
          <p:nvPr>
            <p:custDataLst>
              <p:tags r:id="rId76"/>
            </p:custDataLst>
          </p:nvPr>
        </p:nvSpPr>
        <p:spPr bwMode="gray">
          <a:xfrm>
            <a:off x="8518863" y="4534800"/>
            <a:ext cx="146447"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A75901D7-304F-4299-8FB5-A5711955FBAC}" type="datetime'''''''''''''''''''''''''''''''''''''''1''''07'''''">
              <a:rPr lang="ru-RU" altLang="en-US" sz="600">
                <a:solidFill>
                  <a:srgbClr val="000000"/>
                </a:solidFill>
                <a:ea typeface="Tahoma" panose="020B0604030504040204" pitchFamily="34" charset="0"/>
                <a:cs typeface="Tahoma" panose="020B0604030504040204" pitchFamily="34" charset="0"/>
              </a:rPr>
              <a:pPr marL="0" indent="0" algn="ctr" defTabSz="685800">
                <a:spcBef>
                  <a:spcPct val="0"/>
                </a:spcBef>
                <a:buFont typeface="Arial" pitchFamily="34" charset="0"/>
                <a:buNone/>
                <a:defRPr/>
              </a:pPr>
              <a:t>107</a:t>
            </a:fld>
            <a:endParaRPr lang="ru-RU" sz="600" dirty="0">
              <a:solidFill>
                <a:srgbClr val="000000"/>
              </a:solidFill>
              <a:ea typeface="Tahoma" panose="020B0604030504040204" pitchFamily="34" charset="0"/>
              <a:cs typeface="Tahoma" panose="020B0604030504040204" pitchFamily="34" charset="0"/>
              <a:sym typeface="Tahoma" panose="020B0604030504040204" pitchFamily="34" charset="0"/>
            </a:endParaRPr>
          </a:p>
        </p:txBody>
      </p:sp>
      <p:sp>
        <p:nvSpPr>
          <p:cNvPr id="96" name="Текст 2"/>
          <p:cNvSpPr>
            <a:spLocks noGrp="1"/>
          </p:cNvSpPr>
          <p:nvPr>
            <p:custDataLst>
              <p:tags r:id="rId77"/>
            </p:custDataLst>
          </p:nvPr>
        </p:nvSpPr>
        <p:spPr bwMode="auto">
          <a:xfrm>
            <a:off x="8154532" y="4160944"/>
            <a:ext cx="355997" cy="116681"/>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CF1D7E99-A4F4-4FC3-B6AA-1E6E40543023}" type="datetime'''''''''''''''+''''''''''''''''''''''''9''''5''''''%'''''''">
              <a:rPr lang="ru-RU" altLang="en-US" sz="600" b="1">
                <a:solidFill>
                  <a:srgbClr val="000000"/>
                </a:solidFill>
              </a:rPr>
              <a:pPr marL="0" indent="0" algn="ctr" defTabSz="685800">
                <a:lnSpc>
                  <a:spcPct val="90000"/>
                </a:lnSpc>
                <a:spcBef>
                  <a:spcPct val="0"/>
                </a:spcBef>
                <a:buFont typeface="Arial" pitchFamily="34" charset="0"/>
                <a:buNone/>
                <a:defRPr/>
              </a:pPr>
              <a:t>+95%</a:t>
            </a:fld>
            <a:endParaRPr lang="ru-RU" sz="600" b="1" dirty="0">
              <a:solidFill>
                <a:srgbClr val="000000"/>
              </a:solidFill>
              <a:sym typeface="+mn-lt"/>
            </a:endParaRPr>
          </a:p>
        </p:txBody>
      </p:sp>
      <p:sp>
        <p:nvSpPr>
          <p:cNvPr id="97" name="Текст 2"/>
          <p:cNvSpPr>
            <a:spLocks noGrp="1"/>
          </p:cNvSpPr>
          <p:nvPr>
            <p:custDataLst>
              <p:tags r:id="rId78"/>
            </p:custDataLst>
          </p:nvPr>
        </p:nvSpPr>
        <p:spPr bwMode="auto">
          <a:xfrm>
            <a:off x="7046060" y="4632432"/>
            <a:ext cx="355997" cy="116681"/>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3B5B8DA0-E0A3-4BE6-B4A0-0A838E15A953}" type="datetime'''+''''9''''''''''''''''''''''''''''''''4''''''''''%'">
              <a:rPr lang="ru-RU" altLang="en-US" sz="600" b="1">
                <a:solidFill>
                  <a:srgbClr val="000000"/>
                </a:solidFill>
              </a:rPr>
              <a:pPr marL="0" indent="0" algn="ctr" defTabSz="685800">
                <a:lnSpc>
                  <a:spcPct val="90000"/>
                </a:lnSpc>
                <a:spcBef>
                  <a:spcPct val="0"/>
                </a:spcBef>
                <a:buFont typeface="Arial" pitchFamily="34" charset="0"/>
                <a:buNone/>
                <a:defRPr/>
              </a:pPr>
              <a:t>+94%</a:t>
            </a:fld>
            <a:endParaRPr lang="ru-RU" sz="600" b="1" dirty="0">
              <a:solidFill>
                <a:srgbClr val="000000"/>
              </a:solidFill>
              <a:sym typeface="+mn-lt"/>
            </a:endParaRPr>
          </a:p>
        </p:txBody>
      </p:sp>
      <p:sp>
        <p:nvSpPr>
          <p:cNvPr id="98" name="Текст 2"/>
          <p:cNvSpPr>
            <a:spLocks noGrp="1"/>
          </p:cNvSpPr>
          <p:nvPr>
            <p:custDataLst>
              <p:tags r:id="rId79"/>
            </p:custDataLst>
          </p:nvPr>
        </p:nvSpPr>
        <p:spPr bwMode="gray">
          <a:xfrm>
            <a:off x="6338828" y="5055103"/>
            <a:ext cx="119063"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ADE642E1-4276-4E89-9359-DB5B12082D1B}" type="datetime'''''''''''''''''''''''''''5''''''''''''''1'''''''">
              <a:rPr lang="ru-RU" altLang="en-US" sz="600" b="1">
                <a:solidFill>
                  <a:srgbClr val="000000"/>
                </a:solidFill>
              </a:rPr>
              <a:pPr marL="0" indent="0" algn="ctr" defTabSz="685800">
                <a:spcBef>
                  <a:spcPct val="0"/>
                </a:spcBef>
                <a:buFont typeface="Arial" pitchFamily="34" charset="0"/>
                <a:buNone/>
                <a:defRPr/>
              </a:pPr>
              <a:t>51</a:t>
            </a:fld>
            <a:endParaRPr lang="ru-RU" sz="600" b="1" dirty="0">
              <a:solidFill>
                <a:srgbClr val="000000"/>
              </a:solidFill>
              <a:sym typeface="+mn-lt"/>
            </a:endParaRPr>
          </a:p>
        </p:txBody>
      </p:sp>
      <p:sp>
        <p:nvSpPr>
          <p:cNvPr id="99" name="Текст 2"/>
          <p:cNvSpPr>
            <a:spLocks noGrp="1"/>
          </p:cNvSpPr>
          <p:nvPr>
            <p:custDataLst>
              <p:tags r:id="rId80"/>
            </p:custDataLst>
          </p:nvPr>
        </p:nvSpPr>
        <p:spPr bwMode="gray">
          <a:xfrm>
            <a:off x="5792331" y="5083678"/>
            <a:ext cx="119063"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152C951E-28DA-4BFA-88E9-12F30728D4C1}" type="datetime'''''''''''''''''''''''''''''''''3''''''''''''''8'''''''''''''">
              <a:rPr lang="ru-RU" altLang="en-US" sz="600" b="1">
                <a:solidFill>
                  <a:srgbClr val="000000"/>
                </a:solidFill>
              </a:rPr>
              <a:pPr marL="0" indent="0" algn="ctr" defTabSz="685800">
                <a:spcBef>
                  <a:spcPct val="0"/>
                </a:spcBef>
                <a:buFont typeface="Arial" pitchFamily="34" charset="0"/>
                <a:buNone/>
                <a:defRPr/>
              </a:pPr>
              <a:t>38</a:t>
            </a:fld>
            <a:endParaRPr lang="ru-RU" sz="600" b="1" dirty="0">
              <a:solidFill>
                <a:srgbClr val="000000"/>
              </a:solidFill>
              <a:sym typeface="+mn-lt"/>
            </a:endParaRPr>
          </a:p>
        </p:txBody>
      </p:sp>
      <p:sp>
        <p:nvSpPr>
          <p:cNvPr id="100" name="Текст 40"/>
          <p:cNvSpPr>
            <a:spLocks noGrp="1"/>
          </p:cNvSpPr>
          <p:nvPr>
            <p:custDataLst>
              <p:tags r:id="rId81"/>
            </p:custDataLst>
          </p:nvPr>
        </p:nvSpPr>
        <p:spPr bwMode="auto">
          <a:xfrm>
            <a:off x="5217259" y="5317041"/>
            <a:ext cx="176213" cy="916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C54F2646-705F-4007-8777-6BEC64CCA806}" type="datetime'2''''''0''''1''''''''''''''1'''''''''''''">
              <a:rPr lang="ru-RU" altLang="en-US" sz="600">
                <a:solidFill>
                  <a:srgbClr val="000000"/>
                </a:solidFill>
              </a:rPr>
              <a:pPr marL="0" indent="0" algn="ctr" defTabSz="685800">
                <a:spcBef>
                  <a:spcPct val="0"/>
                </a:spcBef>
                <a:buFont typeface="Arial" pitchFamily="34" charset="0"/>
                <a:buNone/>
                <a:defRPr/>
              </a:pPr>
              <a:t>2011</a:t>
            </a:fld>
            <a:endParaRPr lang="ru-RU" sz="600" dirty="0">
              <a:solidFill>
                <a:srgbClr val="000000"/>
              </a:solidFill>
              <a:sym typeface="+mn-lt"/>
            </a:endParaRPr>
          </a:p>
        </p:txBody>
      </p:sp>
      <p:sp>
        <p:nvSpPr>
          <p:cNvPr id="101" name="Текст 40"/>
          <p:cNvSpPr>
            <a:spLocks noGrp="1"/>
          </p:cNvSpPr>
          <p:nvPr>
            <p:custDataLst>
              <p:tags r:id="rId82"/>
            </p:custDataLst>
          </p:nvPr>
        </p:nvSpPr>
        <p:spPr bwMode="auto">
          <a:xfrm>
            <a:off x="8503384" y="5317041"/>
            <a:ext cx="176213" cy="916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357B0597-169F-4D67-9F1B-BBEBA2C920F8}" type="datetime'2''''''0''''''1''''''''''''''''''7'''''''''''''''''''''''''''">
              <a:rPr lang="ru-RU" altLang="en-US" sz="600">
                <a:solidFill>
                  <a:srgbClr val="000000"/>
                </a:solidFill>
              </a:rPr>
              <a:pPr marL="0" indent="0" algn="ctr" defTabSz="685800">
                <a:spcBef>
                  <a:spcPct val="0"/>
                </a:spcBef>
                <a:buFont typeface="Arial" pitchFamily="34" charset="0"/>
                <a:buNone/>
                <a:defRPr/>
              </a:pPr>
              <a:t>2017</a:t>
            </a:fld>
            <a:endParaRPr lang="ru-RU" sz="600" dirty="0">
              <a:solidFill>
                <a:srgbClr val="000000"/>
              </a:solidFill>
              <a:sym typeface="+mn-lt"/>
            </a:endParaRPr>
          </a:p>
        </p:txBody>
      </p:sp>
      <p:sp>
        <p:nvSpPr>
          <p:cNvPr id="102" name="Текст 2"/>
          <p:cNvSpPr>
            <a:spLocks noGrp="1"/>
          </p:cNvSpPr>
          <p:nvPr>
            <p:custDataLst>
              <p:tags r:id="rId83"/>
            </p:custDataLst>
          </p:nvPr>
        </p:nvSpPr>
        <p:spPr bwMode="auto">
          <a:xfrm>
            <a:off x="5406569" y="4875319"/>
            <a:ext cx="315516" cy="116681"/>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B922F3B8-7238-4B63-9BDF-4D0A18A87584}" type="datetime'''''-''''''''46''''''''''''%'''''''''''''">
              <a:rPr lang="ru-RU" altLang="en-US" sz="600" b="1">
                <a:solidFill>
                  <a:srgbClr val="000000"/>
                </a:solidFill>
              </a:rPr>
              <a:pPr marL="0" indent="0" algn="ctr" defTabSz="685800">
                <a:lnSpc>
                  <a:spcPct val="90000"/>
                </a:lnSpc>
                <a:spcBef>
                  <a:spcPct val="0"/>
                </a:spcBef>
                <a:buFont typeface="Arial" pitchFamily="34" charset="0"/>
                <a:buNone/>
                <a:defRPr/>
              </a:pPr>
              <a:t>-46%</a:t>
            </a:fld>
            <a:endParaRPr lang="ru-RU" sz="600" b="1" dirty="0">
              <a:solidFill>
                <a:srgbClr val="000000"/>
              </a:solidFill>
              <a:sym typeface="+mn-lt"/>
            </a:endParaRPr>
          </a:p>
        </p:txBody>
      </p:sp>
      <p:sp>
        <p:nvSpPr>
          <p:cNvPr id="103" name="Текст 2"/>
          <p:cNvSpPr>
            <a:spLocks noGrp="1"/>
          </p:cNvSpPr>
          <p:nvPr>
            <p:custDataLst>
              <p:tags r:id="rId84"/>
            </p:custDataLst>
          </p:nvPr>
        </p:nvSpPr>
        <p:spPr bwMode="auto">
          <a:xfrm>
            <a:off x="7593748" y="4553851"/>
            <a:ext cx="355997" cy="116681"/>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E9BD01A8-1914-4FBA-82A2-0F3D9F21639D}" type="datetime'''''''+''''''''''2''''''''''3''''''%'''''''''">
              <a:rPr lang="ru-RU" altLang="en-US" sz="600" b="1">
                <a:solidFill>
                  <a:srgbClr val="000000"/>
                </a:solidFill>
              </a:rPr>
              <a:pPr marL="0" indent="0" algn="ctr" defTabSz="685800">
                <a:lnSpc>
                  <a:spcPct val="90000"/>
                </a:lnSpc>
                <a:spcBef>
                  <a:spcPct val="0"/>
                </a:spcBef>
                <a:buFont typeface="Arial" pitchFamily="34" charset="0"/>
                <a:buNone/>
                <a:defRPr/>
              </a:pPr>
              <a:t>+23%</a:t>
            </a:fld>
            <a:endParaRPr lang="ru-RU" sz="600" b="1" dirty="0">
              <a:solidFill>
                <a:srgbClr val="000000"/>
              </a:solidFill>
              <a:sym typeface="+mn-lt"/>
            </a:endParaRPr>
          </a:p>
        </p:txBody>
      </p:sp>
      <p:sp>
        <p:nvSpPr>
          <p:cNvPr id="104" name="Текст 2"/>
          <p:cNvSpPr>
            <a:spLocks noGrp="1"/>
          </p:cNvSpPr>
          <p:nvPr>
            <p:custDataLst>
              <p:tags r:id="rId85"/>
            </p:custDataLst>
          </p:nvPr>
        </p:nvSpPr>
        <p:spPr bwMode="auto">
          <a:xfrm>
            <a:off x="6495991" y="4789594"/>
            <a:ext cx="355997" cy="116681"/>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E249BFD7-D5AA-4C92-8F41-1F7312D683CC}" type="datetime'''''''''''''''''''''''+''''''''6''''''4''''%'''''">
              <a:rPr lang="ru-RU" altLang="en-US" sz="600" b="1">
                <a:solidFill>
                  <a:srgbClr val="000000"/>
                </a:solidFill>
              </a:rPr>
              <a:pPr marL="0" indent="0" algn="ctr" defTabSz="685800">
                <a:lnSpc>
                  <a:spcPct val="90000"/>
                </a:lnSpc>
                <a:spcBef>
                  <a:spcPct val="0"/>
                </a:spcBef>
                <a:buFont typeface="Arial" pitchFamily="34" charset="0"/>
                <a:buNone/>
                <a:defRPr/>
              </a:pPr>
              <a:t>+64%</a:t>
            </a:fld>
            <a:endParaRPr lang="ru-RU" sz="600" b="1" dirty="0">
              <a:solidFill>
                <a:srgbClr val="000000"/>
              </a:solidFill>
              <a:sym typeface="+mn-lt"/>
            </a:endParaRPr>
          </a:p>
        </p:txBody>
      </p:sp>
      <p:sp>
        <p:nvSpPr>
          <p:cNvPr id="105" name="Текст 2"/>
          <p:cNvSpPr>
            <a:spLocks noGrp="1"/>
          </p:cNvSpPr>
          <p:nvPr>
            <p:custDataLst>
              <p:tags r:id="rId86"/>
            </p:custDataLst>
          </p:nvPr>
        </p:nvSpPr>
        <p:spPr bwMode="auto">
          <a:xfrm>
            <a:off x="5947113" y="4853888"/>
            <a:ext cx="355997" cy="116681"/>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lnSpc>
                <a:spcPct val="90000"/>
              </a:lnSpc>
              <a:spcBef>
                <a:spcPct val="0"/>
              </a:spcBef>
              <a:buFont typeface="Arial" pitchFamily="34" charset="0"/>
              <a:buNone/>
              <a:defRPr/>
            </a:pPr>
            <a:fld id="{78EACC31-D3A5-47F0-9B8C-E79590B969E5}" type="datetime'''''''''''''''''+''''''''''''''''''''''3''''6%'''''''''">
              <a:rPr lang="ru-RU" altLang="en-US" sz="600" b="1">
                <a:solidFill>
                  <a:srgbClr val="000000"/>
                </a:solidFill>
              </a:rPr>
              <a:pPr marL="0" indent="0" algn="ctr" defTabSz="685800">
                <a:lnSpc>
                  <a:spcPct val="90000"/>
                </a:lnSpc>
                <a:spcBef>
                  <a:spcPct val="0"/>
                </a:spcBef>
                <a:buFont typeface="Arial" pitchFamily="34" charset="0"/>
                <a:buNone/>
                <a:defRPr/>
              </a:pPr>
              <a:t>+36%</a:t>
            </a:fld>
            <a:endParaRPr lang="ru-RU" sz="600" b="1" dirty="0">
              <a:solidFill>
                <a:srgbClr val="000000"/>
              </a:solidFill>
              <a:sym typeface="+mn-lt"/>
            </a:endParaRPr>
          </a:p>
        </p:txBody>
      </p:sp>
      <p:sp>
        <p:nvSpPr>
          <p:cNvPr id="106" name="Текст 40"/>
          <p:cNvSpPr>
            <a:spLocks noGrp="1"/>
          </p:cNvSpPr>
          <p:nvPr>
            <p:custDataLst>
              <p:tags r:id="rId87"/>
            </p:custDataLst>
          </p:nvPr>
        </p:nvSpPr>
        <p:spPr bwMode="auto">
          <a:xfrm>
            <a:off x="5763756" y="5317041"/>
            <a:ext cx="176213" cy="916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3C099F6D-962F-4FE1-97FD-0CE7AE1FDB5A}" type="datetime'''''2''''''''''''''''0''''''''''''''1''2'''''''''''''">
              <a:rPr lang="ru-RU" altLang="en-US" sz="600">
                <a:solidFill>
                  <a:srgbClr val="000000"/>
                </a:solidFill>
              </a:rPr>
              <a:pPr marL="0" indent="0" algn="ctr" defTabSz="685800">
                <a:spcBef>
                  <a:spcPct val="0"/>
                </a:spcBef>
                <a:buFont typeface="Arial" pitchFamily="34" charset="0"/>
                <a:buNone/>
                <a:defRPr/>
              </a:pPr>
              <a:t>2012</a:t>
            </a:fld>
            <a:endParaRPr lang="ru-RU" sz="600" dirty="0">
              <a:solidFill>
                <a:srgbClr val="000000"/>
              </a:solidFill>
              <a:sym typeface="+mn-lt"/>
            </a:endParaRPr>
          </a:p>
        </p:txBody>
      </p:sp>
      <p:sp>
        <p:nvSpPr>
          <p:cNvPr id="107" name="Текст 40"/>
          <p:cNvSpPr>
            <a:spLocks noGrp="1"/>
          </p:cNvSpPr>
          <p:nvPr>
            <p:custDataLst>
              <p:tags r:id="rId88"/>
            </p:custDataLst>
          </p:nvPr>
        </p:nvSpPr>
        <p:spPr bwMode="auto">
          <a:xfrm>
            <a:off x="6310253" y="5317041"/>
            <a:ext cx="176213" cy="916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AC316A13-371D-4A9A-B6CF-FC364C37803B}" type="datetime'''''''''''2''''''0''''''1''''''''''''''''''''3'''''''''''''">
              <a:rPr lang="ru-RU" altLang="en-US" sz="600">
                <a:solidFill>
                  <a:srgbClr val="000000"/>
                </a:solidFill>
              </a:rPr>
              <a:pPr marL="0" indent="0" algn="ctr" defTabSz="685800">
                <a:spcBef>
                  <a:spcPct val="0"/>
                </a:spcBef>
                <a:buFont typeface="Arial" pitchFamily="34" charset="0"/>
                <a:buNone/>
                <a:defRPr/>
              </a:pPr>
              <a:t>2013</a:t>
            </a:fld>
            <a:endParaRPr lang="ru-RU" sz="600" dirty="0">
              <a:solidFill>
                <a:srgbClr val="000000"/>
              </a:solidFill>
              <a:sym typeface="+mn-lt"/>
            </a:endParaRPr>
          </a:p>
        </p:txBody>
      </p:sp>
      <p:sp>
        <p:nvSpPr>
          <p:cNvPr id="108" name="Текст 2"/>
          <p:cNvSpPr>
            <a:spLocks noGrp="1"/>
          </p:cNvSpPr>
          <p:nvPr>
            <p:custDataLst>
              <p:tags r:id="rId89"/>
            </p:custDataLst>
          </p:nvPr>
        </p:nvSpPr>
        <p:spPr bwMode="gray">
          <a:xfrm>
            <a:off x="6888897" y="4990810"/>
            <a:ext cx="119063"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B9EA5C76-0777-468A-9A12-F92B6A01B955}" type="datetime'''''''''''''''''''''''''''''''''''''''''''8''''4'''">
              <a:rPr lang="ru-RU" altLang="en-US" sz="600" b="1">
                <a:solidFill>
                  <a:srgbClr val="000000"/>
                </a:solidFill>
              </a:rPr>
              <a:pPr marL="0" indent="0" algn="ctr" defTabSz="685800">
                <a:spcBef>
                  <a:spcPct val="0"/>
                </a:spcBef>
                <a:buFont typeface="Arial" pitchFamily="34" charset="0"/>
                <a:buNone/>
                <a:defRPr/>
              </a:pPr>
              <a:t>84</a:t>
            </a:fld>
            <a:endParaRPr lang="ru-RU" sz="600" b="1" dirty="0">
              <a:solidFill>
                <a:srgbClr val="000000"/>
              </a:solidFill>
              <a:sym typeface="+mn-lt"/>
            </a:endParaRPr>
          </a:p>
        </p:txBody>
      </p:sp>
      <p:sp>
        <p:nvSpPr>
          <p:cNvPr id="109" name="Текст 2"/>
          <p:cNvSpPr>
            <a:spLocks noGrp="1"/>
          </p:cNvSpPr>
          <p:nvPr>
            <p:custDataLst>
              <p:tags r:id="rId90"/>
            </p:custDataLst>
          </p:nvPr>
        </p:nvSpPr>
        <p:spPr bwMode="gray">
          <a:xfrm>
            <a:off x="7415153" y="4833647"/>
            <a:ext cx="167879"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86377861-28AF-4E9A-B100-50BDB83312D8}" type="datetime'''''''''''''''''''''''''1''''''''''''''''''''63'">
              <a:rPr lang="ru-RU" altLang="en-US" sz="600" b="1">
                <a:solidFill>
                  <a:srgbClr val="000000"/>
                </a:solidFill>
              </a:rPr>
              <a:pPr marL="0" indent="0" algn="ctr" defTabSz="685800">
                <a:spcBef>
                  <a:spcPct val="0"/>
                </a:spcBef>
                <a:buFont typeface="Arial" pitchFamily="34" charset="0"/>
                <a:buNone/>
                <a:defRPr/>
              </a:pPr>
              <a:t>163</a:t>
            </a:fld>
            <a:endParaRPr lang="ru-RU" sz="600" b="1" dirty="0">
              <a:solidFill>
                <a:srgbClr val="000000"/>
              </a:solidFill>
              <a:sym typeface="+mn-lt"/>
            </a:endParaRPr>
          </a:p>
        </p:txBody>
      </p:sp>
      <p:sp>
        <p:nvSpPr>
          <p:cNvPr id="110" name="Текст 2"/>
          <p:cNvSpPr>
            <a:spLocks noGrp="1"/>
          </p:cNvSpPr>
          <p:nvPr>
            <p:custDataLst>
              <p:tags r:id="rId91"/>
            </p:custDataLst>
          </p:nvPr>
        </p:nvSpPr>
        <p:spPr bwMode="gray">
          <a:xfrm>
            <a:off x="7446110" y="5152735"/>
            <a:ext cx="104775"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8321008D-3E94-4BFE-BAC4-47BE05EF0265}" type="datetime'''''7''''''''''''''''''''''''''''''4'''''''''''''''''''''''">
              <a:rPr lang="ru-RU" altLang="en-US" sz="600">
                <a:solidFill>
                  <a:prstClr val="white"/>
                </a:solidFill>
                <a:ea typeface="Tahoma" panose="020B0604030504040204" pitchFamily="34" charset="0"/>
                <a:cs typeface="Tahoma" panose="020B0604030504040204" pitchFamily="34" charset="0"/>
              </a:rPr>
              <a:pPr marL="0" indent="0" algn="ctr" defTabSz="685800">
                <a:spcBef>
                  <a:spcPct val="0"/>
                </a:spcBef>
                <a:buFont typeface="Arial" pitchFamily="34" charset="0"/>
                <a:buNone/>
                <a:defRPr/>
              </a:pPr>
              <a:t>74</a:t>
            </a:fld>
            <a:endParaRPr lang="ru-RU" sz="600" dirty="0">
              <a:solidFill>
                <a:prstClr val="white"/>
              </a:solidFill>
              <a:ea typeface="Tahoma" panose="020B0604030504040204" pitchFamily="34" charset="0"/>
              <a:cs typeface="Tahoma" panose="020B0604030504040204" pitchFamily="34" charset="0"/>
              <a:sym typeface="+mn-lt"/>
            </a:endParaRPr>
          </a:p>
        </p:txBody>
      </p:sp>
      <p:sp>
        <p:nvSpPr>
          <p:cNvPr id="111" name="Текст 40"/>
          <p:cNvSpPr>
            <a:spLocks noGrp="1"/>
          </p:cNvSpPr>
          <p:nvPr>
            <p:custDataLst>
              <p:tags r:id="rId92"/>
            </p:custDataLst>
          </p:nvPr>
        </p:nvSpPr>
        <p:spPr bwMode="auto">
          <a:xfrm>
            <a:off x="6860322" y="5317041"/>
            <a:ext cx="176213" cy="916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8B0EE2E0-9511-4396-A6E1-C342544EFF33}" type="datetime'''''''''2''''0''''1''''''''''''''''''''''''''''4'''''''''''''">
              <a:rPr lang="ru-RU" altLang="en-US" sz="600">
                <a:solidFill>
                  <a:srgbClr val="000000"/>
                </a:solidFill>
              </a:rPr>
              <a:pPr marL="0" indent="0" algn="ctr" defTabSz="685800">
                <a:spcBef>
                  <a:spcPct val="0"/>
                </a:spcBef>
                <a:buFont typeface="Arial" pitchFamily="34" charset="0"/>
                <a:buNone/>
                <a:defRPr/>
              </a:pPr>
              <a:t>2014</a:t>
            </a:fld>
            <a:endParaRPr lang="ru-RU" sz="600" dirty="0">
              <a:solidFill>
                <a:srgbClr val="000000"/>
              </a:solidFill>
              <a:sym typeface="+mn-lt"/>
            </a:endParaRPr>
          </a:p>
        </p:txBody>
      </p:sp>
      <p:sp>
        <p:nvSpPr>
          <p:cNvPr id="112" name="Текст 2"/>
          <p:cNvSpPr>
            <a:spLocks noGrp="1"/>
          </p:cNvSpPr>
          <p:nvPr>
            <p:custDataLst>
              <p:tags r:id="rId93"/>
            </p:custDataLst>
          </p:nvPr>
        </p:nvSpPr>
        <p:spPr bwMode="gray">
          <a:xfrm>
            <a:off x="7446110" y="4988428"/>
            <a:ext cx="104775"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F19F1C9D-DA3E-4A22-B1D4-52BC372855C9}" type="datetime'''''8''''9'''''''''''''''''''''''''''''''">
              <a:rPr lang="ru-RU" altLang="en-US" sz="600">
                <a:solidFill>
                  <a:srgbClr val="000000"/>
                </a:solidFill>
                <a:ea typeface="Tahoma" panose="020B0604030504040204" pitchFamily="34" charset="0"/>
                <a:cs typeface="Tahoma" panose="020B0604030504040204" pitchFamily="34" charset="0"/>
              </a:rPr>
              <a:pPr marL="0" indent="0" algn="ctr" defTabSz="685800">
                <a:spcBef>
                  <a:spcPct val="0"/>
                </a:spcBef>
                <a:buFont typeface="Arial" pitchFamily="34" charset="0"/>
                <a:buNone/>
                <a:defRPr/>
              </a:pPr>
              <a:t>89</a:t>
            </a:fld>
            <a:endParaRPr lang="ru-RU" sz="600" dirty="0">
              <a:solidFill>
                <a:srgbClr val="000000"/>
              </a:solidFill>
              <a:ea typeface="Tahoma" panose="020B0604030504040204" pitchFamily="34" charset="0"/>
              <a:cs typeface="Tahoma" panose="020B0604030504040204" pitchFamily="34" charset="0"/>
              <a:sym typeface="+mn-lt"/>
            </a:endParaRPr>
          </a:p>
        </p:txBody>
      </p:sp>
      <p:sp>
        <p:nvSpPr>
          <p:cNvPr id="113" name="Текст 2"/>
          <p:cNvSpPr>
            <a:spLocks noGrp="1"/>
          </p:cNvSpPr>
          <p:nvPr>
            <p:custDataLst>
              <p:tags r:id="rId94"/>
            </p:custDataLst>
          </p:nvPr>
        </p:nvSpPr>
        <p:spPr bwMode="gray">
          <a:xfrm>
            <a:off x="7961650" y="4755066"/>
            <a:ext cx="167879"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D8A173AB-F544-41EC-BDDA-BA1ABC6A9870}" type="datetime'''''''''2''''''''''''''''''02'''''''''''''''''''''''''''">
              <a:rPr lang="ru-RU" altLang="en-US" sz="600" b="1">
                <a:solidFill>
                  <a:srgbClr val="000000"/>
                </a:solidFill>
              </a:rPr>
              <a:pPr marL="0" indent="0" algn="ctr" defTabSz="685800">
                <a:spcBef>
                  <a:spcPct val="0"/>
                </a:spcBef>
                <a:buFont typeface="Arial" pitchFamily="34" charset="0"/>
                <a:buNone/>
                <a:defRPr/>
              </a:pPr>
              <a:t>202</a:t>
            </a:fld>
            <a:endParaRPr lang="ru-RU" sz="600" b="1" dirty="0">
              <a:solidFill>
                <a:srgbClr val="000000"/>
              </a:solidFill>
              <a:sym typeface="+mn-lt"/>
            </a:endParaRPr>
          </a:p>
        </p:txBody>
      </p:sp>
      <p:sp>
        <p:nvSpPr>
          <p:cNvPr id="114" name="Текст 2"/>
          <p:cNvSpPr>
            <a:spLocks noGrp="1"/>
          </p:cNvSpPr>
          <p:nvPr>
            <p:custDataLst>
              <p:tags r:id="rId95"/>
            </p:custDataLst>
          </p:nvPr>
        </p:nvSpPr>
        <p:spPr bwMode="gray">
          <a:xfrm>
            <a:off x="7992606" y="5131303"/>
            <a:ext cx="104775"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7CECAC89-B650-4498-A357-0F43BDD6A94A}" type="datetime'''''''9''''''6'''">
              <a:rPr lang="ru-RU" altLang="en-US" sz="600">
                <a:solidFill>
                  <a:prstClr val="white"/>
                </a:solidFill>
                <a:ea typeface="Tahoma" panose="020B0604030504040204" pitchFamily="34" charset="0"/>
                <a:cs typeface="Tahoma" panose="020B0604030504040204" pitchFamily="34" charset="0"/>
              </a:rPr>
              <a:pPr marL="0" indent="0" algn="ctr" defTabSz="685800">
                <a:spcBef>
                  <a:spcPct val="0"/>
                </a:spcBef>
                <a:buFont typeface="Arial" pitchFamily="34" charset="0"/>
                <a:buNone/>
                <a:defRPr/>
              </a:pPr>
              <a:t>96</a:t>
            </a:fld>
            <a:endParaRPr lang="ru-RU" sz="600" dirty="0">
              <a:solidFill>
                <a:prstClr val="white"/>
              </a:solidFill>
              <a:ea typeface="Tahoma" panose="020B0604030504040204" pitchFamily="34" charset="0"/>
              <a:cs typeface="Tahoma" panose="020B0604030504040204" pitchFamily="34" charset="0"/>
              <a:sym typeface="+mn-lt"/>
            </a:endParaRPr>
          </a:p>
        </p:txBody>
      </p:sp>
      <p:sp>
        <p:nvSpPr>
          <p:cNvPr id="115" name="Текст 2"/>
          <p:cNvSpPr>
            <a:spLocks noGrp="1"/>
          </p:cNvSpPr>
          <p:nvPr>
            <p:custDataLst>
              <p:tags r:id="rId96"/>
            </p:custDataLst>
          </p:nvPr>
        </p:nvSpPr>
        <p:spPr bwMode="gray">
          <a:xfrm>
            <a:off x="8518863" y="4934850"/>
            <a:ext cx="146447"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0DEBAB65-83CC-4F1D-B16D-4170B6AF5DE2}" type="datetime'''''''''''''''''2''''''''''''''''''''''''''''''''''''''''8''7'">
              <a:rPr lang="ru-RU" altLang="en-US" sz="600">
                <a:solidFill>
                  <a:prstClr val="white"/>
                </a:solidFill>
                <a:ea typeface="Tahoma" panose="020B0604030504040204" pitchFamily="34" charset="0"/>
                <a:cs typeface="Tahoma" panose="020B0604030504040204" pitchFamily="34" charset="0"/>
              </a:rPr>
              <a:pPr marL="0" indent="0" algn="ctr" defTabSz="685800">
                <a:spcBef>
                  <a:spcPct val="0"/>
                </a:spcBef>
                <a:buFont typeface="Arial" pitchFamily="34" charset="0"/>
                <a:buNone/>
                <a:defRPr/>
              </a:pPr>
              <a:t>287</a:t>
            </a:fld>
            <a:endParaRPr lang="ru-RU" sz="600" dirty="0">
              <a:solidFill>
                <a:prstClr val="white"/>
              </a:solidFill>
              <a:ea typeface="Tahoma" panose="020B0604030504040204" pitchFamily="34" charset="0"/>
              <a:cs typeface="Tahoma" panose="020B0604030504040204" pitchFamily="34" charset="0"/>
              <a:sym typeface="+mn-lt"/>
            </a:endParaRPr>
          </a:p>
        </p:txBody>
      </p:sp>
      <p:sp>
        <p:nvSpPr>
          <p:cNvPr id="116" name="Текст 40"/>
          <p:cNvSpPr>
            <a:spLocks noGrp="1"/>
          </p:cNvSpPr>
          <p:nvPr>
            <p:custDataLst>
              <p:tags r:id="rId97"/>
            </p:custDataLst>
          </p:nvPr>
        </p:nvSpPr>
        <p:spPr bwMode="auto">
          <a:xfrm>
            <a:off x="7410391" y="5317041"/>
            <a:ext cx="176213" cy="916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97F97DE4-01CA-4051-BB35-38AD177A9EB9}" type="datetime'''''''''''''''''''''''''''''''201''5'''''''''''''''''''''''">
              <a:rPr lang="ru-RU" altLang="en-US" sz="600">
                <a:solidFill>
                  <a:srgbClr val="000000"/>
                </a:solidFill>
              </a:rPr>
              <a:pPr marL="0" indent="0" algn="ctr" defTabSz="685800">
                <a:spcBef>
                  <a:spcPct val="0"/>
                </a:spcBef>
                <a:buFont typeface="Arial" pitchFamily="34" charset="0"/>
                <a:buNone/>
                <a:defRPr/>
              </a:pPr>
              <a:t>2015</a:t>
            </a:fld>
            <a:endParaRPr lang="ru-RU" sz="600" dirty="0">
              <a:solidFill>
                <a:srgbClr val="000000"/>
              </a:solidFill>
              <a:sym typeface="+mn-lt"/>
            </a:endParaRPr>
          </a:p>
        </p:txBody>
      </p:sp>
      <p:sp>
        <p:nvSpPr>
          <p:cNvPr id="117" name="Текст 2"/>
          <p:cNvSpPr>
            <a:spLocks noGrp="1"/>
          </p:cNvSpPr>
          <p:nvPr>
            <p:custDataLst>
              <p:tags r:id="rId98"/>
            </p:custDataLst>
          </p:nvPr>
        </p:nvSpPr>
        <p:spPr bwMode="gray">
          <a:xfrm>
            <a:off x="7972366" y="4927706"/>
            <a:ext cx="146447"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0453DE60-4574-4EF9-88E3-4E6DDF6CB252}" type="datetime'10''''''''''6'''''''''''''''''''''''''''''''''''''">
              <a:rPr lang="ru-RU" altLang="en-US" sz="600">
                <a:solidFill>
                  <a:srgbClr val="000000"/>
                </a:solidFill>
                <a:ea typeface="Tahoma" panose="020B0604030504040204" pitchFamily="34" charset="0"/>
                <a:cs typeface="Tahoma" panose="020B0604030504040204" pitchFamily="34" charset="0"/>
              </a:rPr>
              <a:pPr marL="0" indent="0" algn="ctr" defTabSz="685800">
                <a:spcBef>
                  <a:spcPct val="0"/>
                </a:spcBef>
                <a:buFont typeface="Arial" pitchFamily="34" charset="0"/>
                <a:buNone/>
                <a:defRPr/>
              </a:pPr>
              <a:t>106</a:t>
            </a:fld>
            <a:endParaRPr lang="ru-RU" sz="600" dirty="0">
              <a:solidFill>
                <a:srgbClr val="000000"/>
              </a:solidFill>
              <a:ea typeface="Tahoma" panose="020B0604030504040204" pitchFamily="34" charset="0"/>
              <a:cs typeface="Tahoma" panose="020B0604030504040204" pitchFamily="34" charset="0"/>
              <a:sym typeface="+mn-lt"/>
            </a:endParaRPr>
          </a:p>
        </p:txBody>
      </p:sp>
      <p:sp>
        <p:nvSpPr>
          <p:cNvPr id="118" name="Текст 2"/>
          <p:cNvSpPr>
            <a:spLocks noGrp="1"/>
          </p:cNvSpPr>
          <p:nvPr>
            <p:custDataLst>
              <p:tags r:id="rId99"/>
            </p:custDataLst>
          </p:nvPr>
        </p:nvSpPr>
        <p:spPr bwMode="gray">
          <a:xfrm>
            <a:off x="8508147" y="4362160"/>
            <a:ext cx="167879"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354E7E06-523A-49D1-83EE-1F24E2E5AC7D}" type="datetime'''3''''''''''''''''''''''''''''9''''''4'''''''''''''''''">
              <a:rPr lang="ru-RU" altLang="en-US" sz="600" b="1">
                <a:solidFill>
                  <a:srgbClr val="000000"/>
                </a:solidFill>
              </a:rPr>
              <a:pPr marL="0" indent="0" algn="ctr" defTabSz="685800">
                <a:spcBef>
                  <a:spcPct val="0"/>
                </a:spcBef>
                <a:buFont typeface="Arial" pitchFamily="34" charset="0"/>
                <a:buNone/>
                <a:defRPr/>
              </a:pPr>
              <a:t>394</a:t>
            </a:fld>
            <a:endParaRPr lang="ru-RU" sz="600" b="1" dirty="0">
              <a:solidFill>
                <a:srgbClr val="000000"/>
              </a:solidFill>
              <a:sym typeface="+mn-lt"/>
            </a:endParaRPr>
          </a:p>
        </p:txBody>
      </p:sp>
      <p:sp>
        <p:nvSpPr>
          <p:cNvPr id="119" name="Текст 40"/>
          <p:cNvSpPr>
            <a:spLocks noGrp="1"/>
          </p:cNvSpPr>
          <p:nvPr>
            <p:custDataLst>
              <p:tags r:id="rId100"/>
            </p:custDataLst>
          </p:nvPr>
        </p:nvSpPr>
        <p:spPr bwMode="auto">
          <a:xfrm>
            <a:off x="7956887" y="5317041"/>
            <a:ext cx="176213" cy="9167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08C65937-4380-4348-AA15-CEBD4068DE81}" type="datetime'''2''''''0''''''''''''''''''1''''''''''''''''6'">
              <a:rPr lang="ru-RU" altLang="en-US" sz="600">
                <a:solidFill>
                  <a:srgbClr val="000000"/>
                </a:solidFill>
              </a:rPr>
              <a:pPr marL="0" indent="0" algn="ctr" defTabSz="685800">
                <a:spcBef>
                  <a:spcPct val="0"/>
                </a:spcBef>
                <a:buFont typeface="Arial" pitchFamily="34" charset="0"/>
                <a:buNone/>
                <a:defRPr/>
              </a:pPr>
              <a:t>2016</a:t>
            </a:fld>
            <a:endParaRPr lang="ru-RU" sz="600" dirty="0">
              <a:solidFill>
                <a:srgbClr val="000000"/>
              </a:solidFill>
              <a:sym typeface="+mn-lt"/>
            </a:endParaRPr>
          </a:p>
        </p:txBody>
      </p:sp>
      <p:sp>
        <p:nvSpPr>
          <p:cNvPr id="120" name="Текст 2"/>
          <p:cNvSpPr>
            <a:spLocks noGrp="1"/>
          </p:cNvSpPr>
          <p:nvPr>
            <p:custDataLst>
              <p:tags r:id="rId101"/>
            </p:custDataLst>
          </p:nvPr>
        </p:nvSpPr>
        <p:spPr bwMode="gray">
          <a:xfrm>
            <a:off x="5245834" y="5019385"/>
            <a:ext cx="119063"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0716" tIns="0" rIns="10716"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27E0C765-78AC-466E-8EB5-C3E39C09F826}" type="datetime'''''''''''''''''''''''''''''''7''0'''''''''''''''''''">
              <a:rPr lang="ru-RU" altLang="en-US" sz="600" b="1">
                <a:solidFill>
                  <a:srgbClr val="000000"/>
                </a:solidFill>
              </a:rPr>
              <a:pPr marL="0" indent="0" algn="ctr" defTabSz="685800">
                <a:spcBef>
                  <a:spcPct val="0"/>
                </a:spcBef>
                <a:buFont typeface="Arial" pitchFamily="34" charset="0"/>
                <a:buNone/>
                <a:defRPr/>
              </a:pPr>
              <a:t>70</a:t>
            </a:fld>
            <a:endParaRPr lang="ru-RU" sz="600" b="1" dirty="0">
              <a:solidFill>
                <a:srgbClr val="000000"/>
              </a:solidFill>
              <a:sym typeface="+mn-lt"/>
            </a:endParaRPr>
          </a:p>
        </p:txBody>
      </p:sp>
      <p:sp>
        <p:nvSpPr>
          <p:cNvPr id="121" name="Прямоугольник 120"/>
          <p:cNvSpPr/>
          <p:nvPr>
            <p:custDataLst>
              <p:tags r:id="rId102"/>
            </p:custDataLst>
          </p:nvPr>
        </p:nvSpPr>
        <p:spPr bwMode="auto">
          <a:xfrm>
            <a:off x="7637868" y="3853718"/>
            <a:ext cx="107156" cy="79772"/>
          </a:xfrm>
          <a:prstGeom prst="rect">
            <a:avLst/>
          </a:prstGeom>
          <a:solidFill>
            <a:srgbClr val="C0C0C0"/>
          </a:solidFill>
          <a:ln w="9525" cap="flat" cmpd="sng" algn="ctr">
            <a:noFill/>
            <a:prstDash val="solid"/>
          </a:ln>
          <a:effectLst/>
          <a:extLst>
            <a:ext uri="{91240B29-F687-4F45-9708-019B960494DF}">
              <a14:hiddenLine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endParaRPr>
          </a:p>
        </p:txBody>
      </p:sp>
      <p:sp>
        <p:nvSpPr>
          <p:cNvPr id="122" name="Прямоугольник 121"/>
          <p:cNvSpPr/>
          <p:nvPr>
            <p:custDataLst>
              <p:tags r:id="rId103"/>
            </p:custDataLst>
          </p:nvPr>
        </p:nvSpPr>
        <p:spPr bwMode="auto">
          <a:xfrm>
            <a:off x="7637868" y="3740012"/>
            <a:ext cx="107156" cy="79772"/>
          </a:xfrm>
          <a:prstGeom prst="rect">
            <a:avLst/>
          </a:prstGeom>
          <a:solidFill>
            <a:srgbClr val="808080"/>
          </a:solidFill>
          <a:ln w="9525" cap="flat" cmpd="sng" algn="ctr">
            <a:noFill/>
            <a:prstDash val="solid"/>
          </a:ln>
          <a:effectLst/>
          <a:extLst>
            <a:ext uri="{91240B29-F687-4F45-9708-019B960494DF}">
              <a14:hiddenLine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endParaRPr>
          </a:p>
        </p:txBody>
      </p:sp>
      <p:sp>
        <p:nvSpPr>
          <p:cNvPr id="123" name="Текст 2"/>
          <p:cNvSpPr>
            <a:spLocks noGrp="1"/>
          </p:cNvSpPr>
          <p:nvPr>
            <p:custDataLst>
              <p:tags r:id="rId104"/>
            </p:custDataLst>
          </p:nvPr>
        </p:nvSpPr>
        <p:spPr bwMode="auto">
          <a:xfrm>
            <a:off x="7783123" y="3850144"/>
            <a:ext cx="1063229"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ct val="0"/>
              </a:spcBef>
              <a:buFont typeface="Arial" pitchFamily="34" charset="0"/>
              <a:buNone/>
              <a:defRPr/>
            </a:pPr>
            <a:r>
              <a:rPr lang="ru-RU" altLang="en-US" sz="600" dirty="0">
                <a:solidFill>
                  <a:srgbClr val="000000"/>
                </a:solidFill>
                <a:ea typeface="Tahoma" panose="020B0604030504040204" pitchFamily="34" charset="0"/>
                <a:cs typeface="Tahoma" panose="020B0604030504040204" pitchFamily="34" charset="0"/>
              </a:rPr>
              <a:t>ИИС</a:t>
            </a:r>
            <a:endParaRPr lang="ru-RU" sz="600" dirty="0">
              <a:solidFill>
                <a:srgbClr val="000000"/>
              </a:solidFill>
              <a:ea typeface="Tahoma" panose="020B0604030504040204" pitchFamily="34" charset="0"/>
              <a:cs typeface="Tahoma" panose="020B0604030504040204" pitchFamily="34" charset="0"/>
              <a:sym typeface="Tahoma" panose="020B0604030504040204" pitchFamily="34" charset="0"/>
            </a:endParaRPr>
          </a:p>
        </p:txBody>
      </p:sp>
      <p:sp>
        <p:nvSpPr>
          <p:cNvPr id="124" name="Текст 2"/>
          <p:cNvSpPr>
            <a:spLocks noGrp="1"/>
          </p:cNvSpPr>
          <p:nvPr>
            <p:custDataLst>
              <p:tags r:id="rId105"/>
            </p:custDataLst>
          </p:nvPr>
        </p:nvSpPr>
        <p:spPr bwMode="auto">
          <a:xfrm>
            <a:off x="7783124" y="3732868"/>
            <a:ext cx="752475" cy="916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ct val="0"/>
              </a:spcBef>
              <a:buFont typeface="Arial" pitchFamily="34" charset="0"/>
              <a:buNone/>
              <a:defRPr/>
            </a:pPr>
            <a:r>
              <a:rPr lang="ru-RU" altLang="en-US" sz="600" dirty="0">
                <a:solidFill>
                  <a:srgbClr val="000000"/>
                </a:solidFill>
                <a:ea typeface="Tahoma" panose="020B0604030504040204" pitchFamily="34" charset="0"/>
                <a:cs typeface="Tahoma" panose="020B0604030504040204" pitchFamily="34" charset="0"/>
              </a:rPr>
              <a:t>Прочие брокерские счета</a:t>
            </a:r>
            <a:endParaRPr lang="ru-RU" sz="600" dirty="0">
              <a:solidFill>
                <a:srgbClr val="000000"/>
              </a:solidFill>
              <a:ea typeface="Tahoma" panose="020B0604030504040204" pitchFamily="34" charset="0"/>
              <a:cs typeface="Tahoma" panose="020B0604030504040204" pitchFamily="34" charset="0"/>
              <a:sym typeface="Tahoma" panose="020B0604030504040204" pitchFamily="34" charset="0"/>
            </a:endParaRPr>
          </a:p>
        </p:txBody>
      </p:sp>
      <p:graphicFrame>
        <p:nvGraphicFramePr>
          <p:cNvPr id="125" name="Объект 124"/>
          <p:cNvGraphicFramePr>
            <a:graphicFrameLocks/>
          </p:cNvGraphicFramePr>
          <p:nvPr>
            <p:custDataLst>
              <p:tags r:id="rId106"/>
            </p:custDataLst>
            <p:extLst/>
          </p:nvPr>
        </p:nvGraphicFramePr>
        <p:xfrm>
          <a:off x="1141709" y="3772393"/>
          <a:ext cx="3428091" cy="1678106"/>
        </p:xfrm>
        <a:graphic>
          <a:graphicData uri="http://schemas.openxmlformats.org/presentationml/2006/ole">
            <mc:AlternateContent xmlns:mc="http://schemas.openxmlformats.org/markup-compatibility/2006">
              <mc:Choice xmlns:v="urn:schemas-microsoft-com:vml" Requires="v">
                <p:oleObj spid="_x0000_s143401" name="Диаграмма" r:id="rId145" imgW="5303466" imgH="3718656" progId="MSGraph.Chart.8">
                  <p:embed followColorScheme="full"/>
                </p:oleObj>
              </mc:Choice>
              <mc:Fallback>
                <p:oleObj name="Диаграмма" r:id="rId145" imgW="5303466" imgH="3718656" progId="MSGraph.Chart.8">
                  <p:embed followColorScheme="full"/>
                  <p:pic>
                    <p:nvPicPr>
                      <p:cNvPr id="0" name=""/>
                      <p:cNvPicPr/>
                      <p:nvPr/>
                    </p:nvPicPr>
                    <p:blipFill>
                      <a:blip r:embed="rId146"/>
                      <a:stretch>
                        <a:fillRect/>
                      </a:stretch>
                    </p:blipFill>
                    <p:spPr>
                      <a:xfrm>
                        <a:off x="1141709" y="3772393"/>
                        <a:ext cx="3428091" cy="1678106"/>
                      </a:xfrm>
                      <a:prstGeom prst="rect">
                        <a:avLst/>
                      </a:prstGeom>
                    </p:spPr>
                  </p:pic>
                </p:oleObj>
              </mc:Fallback>
            </mc:AlternateContent>
          </a:graphicData>
        </a:graphic>
      </p:graphicFrame>
      <p:sp>
        <p:nvSpPr>
          <p:cNvPr id="126" name="Текст 2"/>
          <p:cNvSpPr>
            <a:spLocks noGrp="1"/>
          </p:cNvSpPr>
          <p:nvPr>
            <p:custDataLst>
              <p:tags r:id="rId107"/>
            </p:custDataLst>
          </p:nvPr>
        </p:nvSpPr>
        <p:spPr bwMode="auto">
          <a:xfrm>
            <a:off x="4301817" y="5294389"/>
            <a:ext cx="196454" cy="240506"/>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B6266D71-C3B8-4CDA-A6AB-B86C1C9684D1}" type="datetime'Apr''''-''''''''''''''''''M''''''''''''''a''y'">
              <a:rPr lang="ru-RU" altLang="en-US" sz="375">
                <a:solidFill>
                  <a:srgbClr val="000000"/>
                </a:solidFill>
              </a:rPr>
              <a:pPr marL="0" indent="0" algn="ctr" defTabSz="685800">
                <a:spcBef>
                  <a:spcPct val="0"/>
                </a:spcBef>
                <a:buFont typeface="Arial" pitchFamily="34" charset="0"/>
                <a:buNone/>
                <a:defRPr/>
              </a:pPr>
              <a:t>Apr-May</a:t>
            </a:fld>
            <a:endParaRPr lang="ru-RU" sz="375" dirty="0">
              <a:solidFill>
                <a:srgbClr val="000000"/>
              </a:solidFill>
              <a:sym typeface="+mn-lt"/>
            </a:endParaRPr>
          </a:p>
        </p:txBody>
      </p:sp>
      <p:sp>
        <p:nvSpPr>
          <p:cNvPr id="127" name="Текст 2"/>
          <p:cNvSpPr>
            <a:spLocks noGrp="1"/>
          </p:cNvSpPr>
          <p:nvPr>
            <p:custDataLst>
              <p:tags r:id="rId108"/>
            </p:custDataLst>
          </p:nvPr>
        </p:nvSpPr>
        <p:spPr bwMode="auto">
          <a:xfrm>
            <a:off x="4100582" y="535748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E3A5D498-909C-466A-8582-EBB3B7E3DCDB}" type="datetime'''''''''''''''''1''''''''Q'">
              <a:rPr lang="ru-RU" altLang="en-US" sz="375">
                <a:solidFill>
                  <a:srgbClr val="000000"/>
                </a:solidFill>
              </a:rPr>
              <a:pPr marL="0" indent="0" algn="ctr" defTabSz="685800">
                <a:spcBef>
                  <a:spcPct val="0"/>
                </a:spcBef>
                <a:buFont typeface="Arial" pitchFamily="34" charset="0"/>
                <a:buNone/>
                <a:defRPr/>
              </a:pPr>
              <a:t>1Q</a:t>
            </a:fld>
            <a:endParaRPr lang="ru-RU" sz="375" dirty="0">
              <a:solidFill>
                <a:srgbClr val="000000"/>
              </a:solidFill>
              <a:sym typeface="+mn-lt"/>
            </a:endParaRPr>
          </a:p>
        </p:txBody>
      </p:sp>
      <p:sp>
        <p:nvSpPr>
          <p:cNvPr id="128" name="Текст 2"/>
          <p:cNvSpPr>
            <a:spLocks noGrp="1"/>
          </p:cNvSpPr>
          <p:nvPr>
            <p:custDataLst>
              <p:tags r:id="rId109"/>
            </p:custDataLst>
          </p:nvPr>
        </p:nvSpPr>
        <p:spPr bwMode="auto">
          <a:xfrm>
            <a:off x="2136992" y="535707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11810AE5-A4C6-4479-AF16-741A13E6F93A}" type="datetime'''4''''''''''''''Q'''''''''''''''''''''''''''''''''''">
              <a:rPr lang="ru-RU" altLang="en-US" sz="375">
                <a:solidFill>
                  <a:srgbClr val="000000"/>
                </a:solidFill>
                <a:sym typeface="+mn-lt"/>
              </a:rPr>
              <a:pPr marL="0" indent="0" algn="ctr" defTabSz="685800">
                <a:spcBef>
                  <a:spcPct val="0"/>
                </a:spcBef>
                <a:buFont typeface="Arial" pitchFamily="34" charset="0"/>
                <a:buNone/>
                <a:defRPr/>
              </a:pPr>
              <a:t>4Q</a:t>
            </a:fld>
            <a:endParaRPr lang="ru-RU" sz="375" dirty="0">
              <a:solidFill>
                <a:srgbClr val="000000"/>
              </a:solidFill>
              <a:sym typeface="+mn-lt"/>
            </a:endParaRPr>
          </a:p>
        </p:txBody>
      </p:sp>
      <p:sp>
        <p:nvSpPr>
          <p:cNvPr id="129" name="Текст 2"/>
          <p:cNvSpPr>
            <a:spLocks noGrp="1"/>
          </p:cNvSpPr>
          <p:nvPr>
            <p:custDataLst>
              <p:tags r:id="rId110"/>
            </p:custDataLst>
          </p:nvPr>
        </p:nvSpPr>
        <p:spPr bwMode="auto">
          <a:xfrm>
            <a:off x="1930073" y="535451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F96E0E5C-C43D-4149-B800-24DA5985284D}" type="datetime'''''''''''''''''''''''''''''''''''''3''''''''''''''''Q'">
              <a:rPr lang="ru-RU" altLang="en-US" sz="375">
                <a:solidFill>
                  <a:srgbClr val="000000"/>
                </a:solidFill>
                <a:sym typeface="+mn-lt"/>
              </a:rPr>
              <a:pPr marL="0" indent="0" algn="ctr" defTabSz="685800">
                <a:spcBef>
                  <a:spcPct val="0"/>
                </a:spcBef>
                <a:buFont typeface="Arial" pitchFamily="34" charset="0"/>
                <a:buNone/>
                <a:defRPr/>
              </a:pPr>
              <a:t>3Q</a:t>
            </a:fld>
            <a:endParaRPr lang="ru-RU" sz="375" dirty="0">
              <a:solidFill>
                <a:srgbClr val="000000"/>
              </a:solidFill>
              <a:sym typeface="+mn-lt"/>
            </a:endParaRPr>
          </a:p>
        </p:txBody>
      </p:sp>
      <p:sp>
        <p:nvSpPr>
          <p:cNvPr id="130" name="Текст 2"/>
          <p:cNvSpPr>
            <a:spLocks noGrp="1"/>
          </p:cNvSpPr>
          <p:nvPr>
            <p:custDataLst>
              <p:tags r:id="rId111"/>
            </p:custDataLst>
          </p:nvPr>
        </p:nvSpPr>
        <p:spPr bwMode="auto">
          <a:xfrm>
            <a:off x="1692314" y="535451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A01C8D5D-AEEB-4552-85A2-6444B7FB83F6}" type="datetime'''''''''2''''''''''''''''''''''''''''''''''''''Q'''''''''">
              <a:rPr lang="ru-RU" altLang="en-US" sz="375">
                <a:solidFill>
                  <a:srgbClr val="000000"/>
                </a:solidFill>
                <a:sym typeface="+mn-lt"/>
              </a:rPr>
              <a:pPr marL="0" indent="0" algn="ctr" defTabSz="685800">
                <a:spcBef>
                  <a:spcPct val="0"/>
                </a:spcBef>
                <a:buFont typeface="Arial" pitchFamily="34" charset="0"/>
                <a:buNone/>
                <a:defRPr/>
              </a:pPr>
              <a:t>2Q</a:t>
            </a:fld>
            <a:endParaRPr lang="ru-RU" sz="375" dirty="0">
              <a:solidFill>
                <a:srgbClr val="000000"/>
              </a:solidFill>
              <a:sym typeface="+mn-lt"/>
            </a:endParaRPr>
          </a:p>
        </p:txBody>
      </p:sp>
      <p:sp>
        <p:nvSpPr>
          <p:cNvPr id="131" name="Текст 2"/>
          <p:cNvSpPr>
            <a:spLocks noGrp="1"/>
          </p:cNvSpPr>
          <p:nvPr>
            <p:custDataLst>
              <p:tags r:id="rId112"/>
            </p:custDataLst>
          </p:nvPr>
        </p:nvSpPr>
        <p:spPr bwMode="auto">
          <a:xfrm>
            <a:off x="1474207" y="535451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6F16567F-0E43-4F02-B367-3C9862DEF182}" type="datetime'''''''''''''''''1''''''''Q'''''''''''''">
              <a:rPr lang="ru-RU" altLang="en-US" sz="375">
                <a:solidFill>
                  <a:srgbClr val="000000"/>
                </a:solidFill>
                <a:sym typeface="+mn-lt"/>
              </a:rPr>
              <a:pPr marL="0" indent="0" algn="ctr" defTabSz="685800">
                <a:spcBef>
                  <a:spcPct val="0"/>
                </a:spcBef>
                <a:buFont typeface="Arial" pitchFamily="34" charset="0"/>
                <a:buNone/>
                <a:defRPr/>
              </a:pPr>
              <a:t>1Q</a:t>
            </a:fld>
            <a:endParaRPr lang="ru-RU" sz="375" dirty="0">
              <a:solidFill>
                <a:srgbClr val="000000"/>
              </a:solidFill>
              <a:sym typeface="+mn-lt"/>
            </a:endParaRPr>
          </a:p>
        </p:txBody>
      </p:sp>
      <p:sp>
        <p:nvSpPr>
          <p:cNvPr id="132" name="TextBox 131"/>
          <p:cNvSpPr txBox="1"/>
          <p:nvPr/>
        </p:nvSpPr>
        <p:spPr>
          <a:xfrm>
            <a:off x="1600321" y="5408719"/>
            <a:ext cx="621711" cy="184666"/>
          </a:xfrm>
          <a:prstGeom prst="rect">
            <a:avLst/>
          </a:prstGeom>
          <a:noFill/>
        </p:spPr>
        <p:txBody>
          <a:bodyPr wrap="square" rtlCol="0">
            <a:spAutoFit/>
          </a:bodyPr>
          <a:lstStyle/>
          <a:p>
            <a:pPr algn="ctr" defTabSz="685800">
              <a:defRPr/>
            </a:pPr>
            <a:r>
              <a:rPr lang="en-US" sz="600" dirty="0">
                <a:solidFill>
                  <a:srgbClr val="000000"/>
                </a:solidFill>
                <a:ea typeface="ＭＳ Ｐゴシック" pitchFamily="34" charset="-128"/>
              </a:rPr>
              <a:t>2015</a:t>
            </a:r>
            <a:endParaRPr lang="ru-RU" sz="600" dirty="0">
              <a:solidFill>
                <a:srgbClr val="000000"/>
              </a:solidFill>
              <a:ea typeface="ＭＳ Ｐゴシック" pitchFamily="34" charset="-128"/>
            </a:endParaRPr>
          </a:p>
        </p:txBody>
      </p:sp>
      <p:sp>
        <p:nvSpPr>
          <p:cNvPr id="133" name="TextBox 132"/>
          <p:cNvSpPr txBox="1"/>
          <p:nvPr/>
        </p:nvSpPr>
        <p:spPr>
          <a:xfrm>
            <a:off x="2590041" y="5414889"/>
            <a:ext cx="414917" cy="184666"/>
          </a:xfrm>
          <a:prstGeom prst="rect">
            <a:avLst/>
          </a:prstGeom>
          <a:noFill/>
        </p:spPr>
        <p:txBody>
          <a:bodyPr wrap="square" rtlCol="0">
            <a:spAutoFit/>
          </a:bodyPr>
          <a:lstStyle/>
          <a:p>
            <a:pPr algn="ctr" defTabSz="685800">
              <a:defRPr/>
            </a:pPr>
            <a:r>
              <a:rPr lang="en-US" sz="600" dirty="0">
                <a:solidFill>
                  <a:srgbClr val="000000"/>
                </a:solidFill>
                <a:ea typeface="ＭＳ Ｐゴシック" pitchFamily="34" charset="-128"/>
              </a:rPr>
              <a:t>201</a:t>
            </a:r>
            <a:r>
              <a:rPr lang="ru-RU" sz="600" dirty="0">
                <a:solidFill>
                  <a:srgbClr val="000000"/>
                </a:solidFill>
                <a:ea typeface="ＭＳ Ｐゴシック" pitchFamily="34" charset="-128"/>
              </a:rPr>
              <a:t>6</a:t>
            </a:r>
          </a:p>
        </p:txBody>
      </p:sp>
      <p:sp>
        <p:nvSpPr>
          <p:cNvPr id="134" name="TextBox 133"/>
          <p:cNvSpPr txBox="1"/>
          <p:nvPr/>
        </p:nvSpPr>
        <p:spPr>
          <a:xfrm>
            <a:off x="4086756" y="5433872"/>
            <a:ext cx="508003" cy="184666"/>
          </a:xfrm>
          <a:prstGeom prst="rect">
            <a:avLst/>
          </a:prstGeom>
          <a:noFill/>
        </p:spPr>
        <p:txBody>
          <a:bodyPr wrap="square" rtlCol="0">
            <a:spAutoFit/>
          </a:bodyPr>
          <a:lstStyle/>
          <a:p>
            <a:pPr algn="ctr" defTabSz="685800">
              <a:defRPr/>
            </a:pPr>
            <a:r>
              <a:rPr lang="en-US" sz="600" dirty="0">
                <a:solidFill>
                  <a:srgbClr val="000000"/>
                </a:solidFill>
                <a:ea typeface="ＭＳ Ｐゴシック" pitchFamily="34" charset="-128"/>
              </a:rPr>
              <a:t>201</a:t>
            </a:r>
            <a:r>
              <a:rPr lang="ru-RU" sz="600" dirty="0">
                <a:solidFill>
                  <a:srgbClr val="000000"/>
                </a:solidFill>
                <a:ea typeface="ＭＳ Ｐゴシック" pitchFamily="34" charset="-128"/>
              </a:rPr>
              <a:t>8</a:t>
            </a:r>
          </a:p>
        </p:txBody>
      </p:sp>
      <p:cxnSp>
        <p:nvCxnSpPr>
          <p:cNvPr id="135" name="Прямая соединительная линия 134"/>
          <p:cNvCxnSpPr/>
          <p:nvPr/>
        </p:nvCxnSpPr>
        <p:spPr>
          <a:xfrm flipH="1" flipV="1">
            <a:off x="2294968" y="3897088"/>
            <a:ext cx="5543" cy="16687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6" name="Текст 2"/>
          <p:cNvSpPr>
            <a:spLocks noGrp="1"/>
          </p:cNvSpPr>
          <p:nvPr>
            <p:custDataLst>
              <p:tags r:id="rId113"/>
            </p:custDataLst>
          </p:nvPr>
        </p:nvSpPr>
        <p:spPr bwMode="auto">
          <a:xfrm>
            <a:off x="3017981" y="535707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11810AE5-A4C6-4479-AF16-741A13E6F93A}" type="datetime'''4''''''''''''''Q'''''''''''''''''''''''''''''''''''">
              <a:rPr lang="ru-RU" altLang="en-US" sz="375">
                <a:solidFill>
                  <a:srgbClr val="000000"/>
                </a:solidFill>
                <a:sym typeface="+mn-lt"/>
              </a:rPr>
              <a:pPr marL="0" indent="0" algn="ctr" defTabSz="685800">
                <a:spcBef>
                  <a:spcPct val="0"/>
                </a:spcBef>
                <a:buFont typeface="Arial" pitchFamily="34" charset="0"/>
                <a:buNone/>
                <a:defRPr/>
              </a:pPr>
              <a:t>4Q</a:t>
            </a:fld>
            <a:endParaRPr lang="ru-RU" sz="375" dirty="0">
              <a:solidFill>
                <a:srgbClr val="000000"/>
              </a:solidFill>
              <a:sym typeface="+mn-lt"/>
            </a:endParaRPr>
          </a:p>
        </p:txBody>
      </p:sp>
      <p:sp>
        <p:nvSpPr>
          <p:cNvPr id="137" name="Текст 2"/>
          <p:cNvSpPr>
            <a:spLocks noGrp="1"/>
          </p:cNvSpPr>
          <p:nvPr>
            <p:custDataLst>
              <p:tags r:id="rId114"/>
            </p:custDataLst>
          </p:nvPr>
        </p:nvSpPr>
        <p:spPr bwMode="auto">
          <a:xfrm>
            <a:off x="2807315" y="535707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F96E0E5C-C43D-4149-B800-24DA5985284D}" type="datetime'''''''''''''''''''''''''''''''''''''3''''''''''''''''Q'">
              <a:rPr lang="ru-RU" altLang="en-US" sz="375">
                <a:solidFill>
                  <a:srgbClr val="000000"/>
                </a:solidFill>
                <a:sym typeface="+mn-lt"/>
              </a:rPr>
              <a:pPr marL="0" indent="0" algn="ctr" defTabSz="685800">
                <a:spcBef>
                  <a:spcPct val="0"/>
                </a:spcBef>
                <a:buFont typeface="Arial" pitchFamily="34" charset="0"/>
                <a:buNone/>
                <a:defRPr/>
              </a:pPr>
              <a:t>3Q</a:t>
            </a:fld>
            <a:endParaRPr lang="ru-RU" sz="375" dirty="0">
              <a:solidFill>
                <a:srgbClr val="000000"/>
              </a:solidFill>
              <a:sym typeface="+mn-lt"/>
            </a:endParaRPr>
          </a:p>
        </p:txBody>
      </p:sp>
      <p:sp>
        <p:nvSpPr>
          <p:cNvPr id="138" name="Текст 2"/>
          <p:cNvSpPr>
            <a:spLocks noGrp="1"/>
          </p:cNvSpPr>
          <p:nvPr>
            <p:custDataLst>
              <p:tags r:id="rId115"/>
            </p:custDataLst>
          </p:nvPr>
        </p:nvSpPr>
        <p:spPr bwMode="auto">
          <a:xfrm>
            <a:off x="2573491" y="5357380"/>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A01C8D5D-AEEB-4552-85A2-6444B7FB83F6}" type="datetime'''''''''2''''''''''''''''''''''''''''''''''''''Q'''''''''">
              <a:rPr lang="ru-RU" altLang="en-US" sz="375">
                <a:solidFill>
                  <a:srgbClr val="000000"/>
                </a:solidFill>
                <a:sym typeface="+mn-lt"/>
              </a:rPr>
              <a:pPr marL="0" indent="0" algn="ctr" defTabSz="685800">
                <a:spcBef>
                  <a:spcPct val="0"/>
                </a:spcBef>
                <a:buFont typeface="Arial" pitchFamily="34" charset="0"/>
                <a:buNone/>
                <a:defRPr/>
              </a:pPr>
              <a:t>2Q</a:t>
            </a:fld>
            <a:endParaRPr lang="ru-RU" sz="375" dirty="0">
              <a:solidFill>
                <a:srgbClr val="000000"/>
              </a:solidFill>
              <a:sym typeface="+mn-lt"/>
            </a:endParaRPr>
          </a:p>
        </p:txBody>
      </p:sp>
      <p:sp>
        <p:nvSpPr>
          <p:cNvPr id="139" name="Текст 2"/>
          <p:cNvSpPr>
            <a:spLocks noGrp="1"/>
          </p:cNvSpPr>
          <p:nvPr>
            <p:custDataLst>
              <p:tags r:id="rId116"/>
            </p:custDataLst>
          </p:nvPr>
        </p:nvSpPr>
        <p:spPr bwMode="auto">
          <a:xfrm>
            <a:off x="2354888" y="535451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6F16567F-0E43-4F02-B367-3C9862DEF182}" type="datetime'''''''''''''''''1''''''''Q'''''''''''''">
              <a:rPr lang="ru-RU" altLang="en-US" sz="375">
                <a:solidFill>
                  <a:srgbClr val="000000"/>
                </a:solidFill>
                <a:sym typeface="+mn-lt"/>
              </a:rPr>
              <a:pPr marL="0" indent="0" algn="ctr" defTabSz="685800">
                <a:spcBef>
                  <a:spcPct val="0"/>
                </a:spcBef>
                <a:buFont typeface="Arial" pitchFamily="34" charset="0"/>
                <a:buNone/>
                <a:defRPr/>
              </a:pPr>
              <a:t>1Q</a:t>
            </a:fld>
            <a:endParaRPr lang="ru-RU" sz="375" dirty="0">
              <a:solidFill>
                <a:srgbClr val="000000"/>
              </a:solidFill>
              <a:sym typeface="+mn-lt"/>
            </a:endParaRPr>
          </a:p>
        </p:txBody>
      </p:sp>
      <p:sp>
        <p:nvSpPr>
          <p:cNvPr id="140" name="TextBox 139"/>
          <p:cNvSpPr txBox="1"/>
          <p:nvPr/>
        </p:nvSpPr>
        <p:spPr>
          <a:xfrm>
            <a:off x="3426491" y="5416664"/>
            <a:ext cx="414917" cy="184666"/>
          </a:xfrm>
          <a:prstGeom prst="rect">
            <a:avLst/>
          </a:prstGeom>
          <a:noFill/>
        </p:spPr>
        <p:txBody>
          <a:bodyPr wrap="square" rtlCol="0">
            <a:spAutoFit/>
          </a:bodyPr>
          <a:lstStyle/>
          <a:p>
            <a:pPr algn="ctr" defTabSz="685800">
              <a:defRPr/>
            </a:pPr>
            <a:r>
              <a:rPr lang="en-US" sz="600" dirty="0">
                <a:solidFill>
                  <a:srgbClr val="000000"/>
                </a:solidFill>
                <a:ea typeface="ＭＳ Ｐゴシック" pitchFamily="34" charset="-128"/>
              </a:rPr>
              <a:t>201</a:t>
            </a:r>
            <a:r>
              <a:rPr lang="ru-RU" sz="600" dirty="0">
                <a:solidFill>
                  <a:srgbClr val="000000"/>
                </a:solidFill>
                <a:ea typeface="ＭＳ Ｐゴシック" pitchFamily="34" charset="-128"/>
              </a:rPr>
              <a:t>7</a:t>
            </a:r>
          </a:p>
        </p:txBody>
      </p:sp>
      <p:sp>
        <p:nvSpPr>
          <p:cNvPr id="141" name="Текст 2"/>
          <p:cNvSpPr>
            <a:spLocks noGrp="1"/>
          </p:cNvSpPr>
          <p:nvPr>
            <p:custDataLst>
              <p:tags r:id="rId117"/>
            </p:custDataLst>
          </p:nvPr>
        </p:nvSpPr>
        <p:spPr bwMode="auto">
          <a:xfrm>
            <a:off x="3882965" y="535943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11810AE5-A4C6-4479-AF16-741A13E6F93A}" type="datetime'''4''''''''''''''Q'''''''''''''''''''''''''''''''''''">
              <a:rPr lang="ru-RU" altLang="en-US" sz="375">
                <a:solidFill>
                  <a:srgbClr val="000000"/>
                </a:solidFill>
                <a:sym typeface="+mn-lt"/>
              </a:rPr>
              <a:pPr marL="0" indent="0" algn="ctr" defTabSz="685800">
                <a:spcBef>
                  <a:spcPct val="0"/>
                </a:spcBef>
                <a:buFont typeface="Arial" pitchFamily="34" charset="0"/>
                <a:buNone/>
                <a:defRPr/>
              </a:pPr>
              <a:t>4Q</a:t>
            </a:fld>
            <a:endParaRPr lang="ru-RU" sz="375" dirty="0">
              <a:solidFill>
                <a:srgbClr val="000000"/>
              </a:solidFill>
              <a:sym typeface="+mn-lt"/>
            </a:endParaRPr>
          </a:p>
        </p:txBody>
      </p:sp>
      <p:sp>
        <p:nvSpPr>
          <p:cNvPr id="142" name="Текст 2"/>
          <p:cNvSpPr>
            <a:spLocks noGrp="1"/>
          </p:cNvSpPr>
          <p:nvPr>
            <p:custDataLst>
              <p:tags r:id="rId118"/>
            </p:custDataLst>
          </p:nvPr>
        </p:nvSpPr>
        <p:spPr bwMode="auto">
          <a:xfrm>
            <a:off x="3672299" y="535943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F96E0E5C-C43D-4149-B800-24DA5985284D}" type="datetime'''''''''''''''''''''''''''''''''''''3''''''''''''''''Q'">
              <a:rPr lang="ru-RU" altLang="en-US" sz="375">
                <a:solidFill>
                  <a:srgbClr val="000000"/>
                </a:solidFill>
                <a:sym typeface="+mn-lt"/>
              </a:rPr>
              <a:pPr marL="0" indent="0" algn="ctr" defTabSz="685800">
                <a:spcBef>
                  <a:spcPct val="0"/>
                </a:spcBef>
                <a:buFont typeface="Arial" pitchFamily="34" charset="0"/>
                <a:buNone/>
                <a:defRPr/>
              </a:pPr>
              <a:t>3Q</a:t>
            </a:fld>
            <a:endParaRPr lang="ru-RU" sz="375" dirty="0">
              <a:solidFill>
                <a:srgbClr val="000000"/>
              </a:solidFill>
              <a:sym typeface="+mn-lt"/>
            </a:endParaRPr>
          </a:p>
        </p:txBody>
      </p:sp>
      <p:sp>
        <p:nvSpPr>
          <p:cNvPr id="143" name="Текст 2"/>
          <p:cNvSpPr>
            <a:spLocks noGrp="1"/>
          </p:cNvSpPr>
          <p:nvPr>
            <p:custDataLst>
              <p:tags r:id="rId119"/>
            </p:custDataLst>
          </p:nvPr>
        </p:nvSpPr>
        <p:spPr bwMode="auto">
          <a:xfrm>
            <a:off x="3438475" y="5359740"/>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A01C8D5D-AEEB-4552-85A2-6444B7FB83F6}" type="datetime'''''''''2''''''''''''''''''''''''''''''''''''''Q'''''''''">
              <a:rPr lang="ru-RU" altLang="en-US" sz="375">
                <a:solidFill>
                  <a:srgbClr val="000000"/>
                </a:solidFill>
                <a:sym typeface="+mn-lt"/>
              </a:rPr>
              <a:pPr marL="0" indent="0" algn="ctr" defTabSz="685800">
                <a:spcBef>
                  <a:spcPct val="0"/>
                </a:spcBef>
                <a:buFont typeface="Arial" pitchFamily="34" charset="0"/>
                <a:buNone/>
                <a:defRPr/>
              </a:pPr>
              <a:t>2Q</a:t>
            </a:fld>
            <a:endParaRPr lang="ru-RU" sz="375" dirty="0">
              <a:solidFill>
                <a:srgbClr val="000000"/>
              </a:solidFill>
              <a:sym typeface="+mn-lt"/>
            </a:endParaRPr>
          </a:p>
        </p:txBody>
      </p:sp>
      <p:sp>
        <p:nvSpPr>
          <p:cNvPr id="144" name="Текст 2"/>
          <p:cNvSpPr>
            <a:spLocks noGrp="1"/>
          </p:cNvSpPr>
          <p:nvPr>
            <p:custDataLst>
              <p:tags r:id="rId120"/>
            </p:custDataLst>
          </p:nvPr>
        </p:nvSpPr>
        <p:spPr bwMode="auto">
          <a:xfrm>
            <a:off x="3219620" y="5359435"/>
            <a:ext cx="134541" cy="120254"/>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ct val="0"/>
              </a:spcBef>
              <a:buFont typeface="Arial" pitchFamily="34" charset="0"/>
              <a:buNone/>
              <a:defRPr/>
            </a:pPr>
            <a:fld id="{6F16567F-0E43-4F02-B367-3C9862DEF182}" type="datetime'''''''''''''''''1''''''''Q'''''''''''''">
              <a:rPr lang="ru-RU" altLang="en-US" sz="375">
                <a:solidFill>
                  <a:srgbClr val="000000"/>
                </a:solidFill>
                <a:sym typeface="+mn-lt"/>
              </a:rPr>
              <a:pPr marL="0" indent="0" algn="ctr" defTabSz="685800">
                <a:spcBef>
                  <a:spcPct val="0"/>
                </a:spcBef>
                <a:buFont typeface="Arial" pitchFamily="34" charset="0"/>
                <a:buNone/>
                <a:defRPr/>
              </a:pPr>
              <a:t>1Q</a:t>
            </a:fld>
            <a:endParaRPr lang="ru-RU" sz="375" dirty="0">
              <a:solidFill>
                <a:srgbClr val="000000"/>
              </a:solidFill>
              <a:sym typeface="+mn-lt"/>
            </a:endParaRPr>
          </a:p>
        </p:txBody>
      </p:sp>
      <p:cxnSp>
        <p:nvCxnSpPr>
          <p:cNvPr id="145" name="Прямая соединительная линия 144"/>
          <p:cNvCxnSpPr/>
          <p:nvPr/>
        </p:nvCxnSpPr>
        <p:spPr>
          <a:xfrm flipV="1">
            <a:off x="4916245" y="1449306"/>
            <a:ext cx="3911974" cy="0"/>
          </a:xfrm>
          <a:prstGeom prst="line">
            <a:avLst/>
          </a:prstGeom>
          <a:noFill/>
          <a:ln w="6350" cap="flat" cmpd="sng" algn="ctr">
            <a:solidFill>
              <a:srgbClr val="000000"/>
            </a:solidFill>
            <a:prstDash val="solid"/>
          </a:ln>
          <a:effectLst/>
        </p:spPr>
      </p:cxnSp>
      <p:cxnSp>
        <p:nvCxnSpPr>
          <p:cNvPr id="146" name="Прямая соединительная линия 145"/>
          <p:cNvCxnSpPr/>
          <p:nvPr/>
        </p:nvCxnSpPr>
        <p:spPr>
          <a:xfrm>
            <a:off x="1200688" y="1446073"/>
            <a:ext cx="3377516" cy="0"/>
          </a:xfrm>
          <a:prstGeom prst="line">
            <a:avLst/>
          </a:prstGeom>
          <a:noFill/>
          <a:ln w="6350" cap="flat" cmpd="sng" algn="ctr">
            <a:solidFill>
              <a:srgbClr val="000000"/>
            </a:solidFill>
            <a:prstDash val="solid"/>
          </a:ln>
          <a:effectLst/>
        </p:spPr>
      </p:cxnSp>
      <p:cxnSp>
        <p:nvCxnSpPr>
          <p:cNvPr id="147" name="Прямая соединительная линия 146"/>
          <p:cNvCxnSpPr/>
          <p:nvPr/>
        </p:nvCxnSpPr>
        <p:spPr>
          <a:xfrm flipH="1" flipV="1">
            <a:off x="3184376" y="3883629"/>
            <a:ext cx="5543" cy="16687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8" name="Прямая соединительная линия 147"/>
          <p:cNvCxnSpPr/>
          <p:nvPr/>
        </p:nvCxnSpPr>
        <p:spPr>
          <a:xfrm flipH="1" flipV="1">
            <a:off x="4054032" y="3862739"/>
            <a:ext cx="5543" cy="16687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104862" y="4656865"/>
            <a:ext cx="521494" cy="288541"/>
          </a:xfrm>
          <a:prstGeom prst="rect">
            <a:avLst/>
          </a:prstGeom>
          <a:noFill/>
        </p:spPr>
        <p:txBody>
          <a:bodyPr wrap="square" rtlCol="0">
            <a:spAutoFit/>
          </a:bodyPr>
          <a:lstStyle/>
          <a:p>
            <a:pPr defTabSz="685800">
              <a:defRPr/>
            </a:pPr>
            <a:r>
              <a:rPr lang="en-US" sz="600" b="1" dirty="0">
                <a:solidFill>
                  <a:srgbClr val="000000"/>
                </a:solidFill>
                <a:ea typeface="ＭＳ Ｐゴシック" pitchFamily="34" charset="-128"/>
              </a:rPr>
              <a:t>2015</a:t>
            </a:r>
          </a:p>
          <a:p>
            <a:pPr defTabSz="685800">
              <a:defRPr/>
            </a:pPr>
            <a:r>
              <a:rPr lang="ru-RU" sz="675" b="1" i="1" dirty="0">
                <a:solidFill>
                  <a:srgbClr val="C8102E"/>
                </a:solidFill>
                <a:ea typeface="ＭＳ Ｐゴシック" pitchFamily="34" charset="-128"/>
              </a:rPr>
              <a:t>+3.1</a:t>
            </a:r>
          </a:p>
        </p:txBody>
      </p:sp>
      <p:sp>
        <p:nvSpPr>
          <p:cNvPr id="150" name="TextBox 149"/>
          <p:cNvSpPr txBox="1"/>
          <p:nvPr/>
        </p:nvSpPr>
        <p:spPr>
          <a:xfrm>
            <a:off x="2753704" y="4397077"/>
            <a:ext cx="404687" cy="369332"/>
          </a:xfrm>
          <a:prstGeom prst="rect">
            <a:avLst/>
          </a:prstGeom>
          <a:noFill/>
        </p:spPr>
        <p:txBody>
          <a:bodyPr wrap="square" rtlCol="0">
            <a:spAutoFit/>
          </a:bodyPr>
          <a:lstStyle/>
          <a:p>
            <a:pPr defTabSz="685800">
              <a:defRPr/>
            </a:pPr>
            <a:r>
              <a:rPr lang="en-US" sz="600" b="1" dirty="0">
                <a:solidFill>
                  <a:srgbClr val="000000"/>
                </a:solidFill>
                <a:ea typeface="ＭＳ Ｐゴシック" pitchFamily="34" charset="-128"/>
              </a:rPr>
              <a:t>2016</a:t>
            </a:r>
          </a:p>
          <a:p>
            <a:pPr defTabSz="685800">
              <a:defRPr/>
            </a:pPr>
            <a:r>
              <a:rPr lang="ru-RU" sz="600" b="1" i="1" dirty="0">
                <a:solidFill>
                  <a:srgbClr val="C8102E"/>
                </a:solidFill>
                <a:ea typeface="ＭＳ Ｐゴシック" pitchFamily="34" charset="-128"/>
              </a:rPr>
              <a:t>+</a:t>
            </a:r>
            <a:r>
              <a:rPr lang="en-US" sz="600" b="1" i="1" dirty="0">
                <a:solidFill>
                  <a:srgbClr val="C8102E"/>
                </a:solidFill>
                <a:ea typeface="ＭＳ Ｐゴシック" pitchFamily="34" charset="-128"/>
              </a:rPr>
              <a:t>1</a:t>
            </a:r>
            <a:r>
              <a:rPr lang="ru-RU" sz="600" b="1" i="1" dirty="0">
                <a:solidFill>
                  <a:srgbClr val="C8102E"/>
                </a:solidFill>
                <a:ea typeface="ＭＳ Ｐゴシック" pitchFamily="34" charset="-128"/>
              </a:rPr>
              <a:t>3.</a:t>
            </a:r>
            <a:r>
              <a:rPr lang="en-US" sz="600" b="1" i="1" dirty="0">
                <a:solidFill>
                  <a:srgbClr val="C8102E"/>
                </a:solidFill>
                <a:ea typeface="ＭＳ Ｐゴシック" pitchFamily="34" charset="-128"/>
              </a:rPr>
              <a:t>8</a:t>
            </a:r>
            <a:endParaRPr lang="ru-RU" sz="600" b="1" i="1" dirty="0">
              <a:solidFill>
                <a:srgbClr val="C8102E"/>
              </a:solidFill>
              <a:ea typeface="ＭＳ Ｐゴシック" pitchFamily="34" charset="-128"/>
            </a:endParaRPr>
          </a:p>
        </p:txBody>
      </p:sp>
      <p:sp>
        <p:nvSpPr>
          <p:cNvPr id="151" name="TextBox 150"/>
          <p:cNvSpPr txBox="1"/>
          <p:nvPr/>
        </p:nvSpPr>
        <p:spPr>
          <a:xfrm>
            <a:off x="3411060" y="4165332"/>
            <a:ext cx="741760" cy="276999"/>
          </a:xfrm>
          <a:prstGeom prst="rect">
            <a:avLst/>
          </a:prstGeom>
          <a:noFill/>
        </p:spPr>
        <p:txBody>
          <a:bodyPr wrap="square" rtlCol="0">
            <a:spAutoFit/>
          </a:bodyPr>
          <a:lstStyle/>
          <a:p>
            <a:pPr defTabSz="685800">
              <a:defRPr/>
            </a:pPr>
            <a:r>
              <a:rPr lang="en-US" sz="600" b="1" dirty="0">
                <a:solidFill>
                  <a:srgbClr val="000000"/>
                </a:solidFill>
                <a:ea typeface="ＭＳ Ｐゴシック" pitchFamily="34" charset="-128"/>
              </a:rPr>
              <a:t>2017</a:t>
            </a:r>
            <a:br>
              <a:rPr lang="en-US" sz="600" b="1" dirty="0">
                <a:solidFill>
                  <a:srgbClr val="000000"/>
                </a:solidFill>
                <a:ea typeface="ＭＳ Ｐゴシック" pitchFamily="34" charset="-128"/>
              </a:rPr>
            </a:br>
            <a:r>
              <a:rPr lang="ru-RU" sz="600" b="1" i="1" dirty="0">
                <a:solidFill>
                  <a:srgbClr val="C8102E"/>
                </a:solidFill>
                <a:ea typeface="ＭＳ Ｐゴシック" pitchFamily="34" charset="-128"/>
              </a:rPr>
              <a:t>+72.9</a:t>
            </a:r>
          </a:p>
        </p:txBody>
      </p:sp>
      <p:sp>
        <p:nvSpPr>
          <p:cNvPr id="152" name="TextBox 151"/>
          <p:cNvSpPr txBox="1"/>
          <p:nvPr/>
        </p:nvSpPr>
        <p:spPr>
          <a:xfrm>
            <a:off x="3690939" y="3869353"/>
            <a:ext cx="741760" cy="276999"/>
          </a:xfrm>
          <a:prstGeom prst="rect">
            <a:avLst/>
          </a:prstGeom>
          <a:noFill/>
        </p:spPr>
        <p:txBody>
          <a:bodyPr wrap="square" rtlCol="0">
            <a:spAutoFit/>
          </a:bodyPr>
          <a:lstStyle/>
          <a:p>
            <a:pPr defTabSz="685800">
              <a:defRPr/>
            </a:pPr>
            <a:r>
              <a:rPr lang="en-US" sz="600" b="1" dirty="0">
                <a:solidFill>
                  <a:srgbClr val="000000"/>
                </a:solidFill>
                <a:ea typeface="ＭＳ Ｐゴシック" pitchFamily="34" charset="-128"/>
              </a:rPr>
              <a:t>5</a:t>
            </a:r>
            <a:r>
              <a:rPr lang="ru-RU" sz="600" b="1" dirty="0">
                <a:solidFill>
                  <a:srgbClr val="000000"/>
                </a:solidFill>
                <a:ea typeface="ＭＳ Ｐゴシック" pitchFamily="34" charset="-128"/>
              </a:rPr>
              <a:t>М </a:t>
            </a:r>
            <a:r>
              <a:rPr lang="en-US" sz="600" b="1" dirty="0">
                <a:solidFill>
                  <a:srgbClr val="000000"/>
                </a:solidFill>
                <a:ea typeface="ＭＳ Ｐゴシック" pitchFamily="34" charset="-128"/>
              </a:rPr>
              <a:t>201</a:t>
            </a:r>
            <a:r>
              <a:rPr lang="ru-RU" sz="600" b="1" dirty="0">
                <a:solidFill>
                  <a:srgbClr val="000000"/>
                </a:solidFill>
                <a:ea typeface="ＭＳ Ｐゴシック" pitchFamily="34" charset="-128"/>
              </a:rPr>
              <a:t>8</a:t>
            </a:r>
            <a:r>
              <a:rPr lang="en-US" sz="600" b="1" dirty="0">
                <a:solidFill>
                  <a:srgbClr val="000000"/>
                </a:solidFill>
                <a:ea typeface="ＭＳ Ｐゴシック" pitchFamily="34" charset="-128"/>
              </a:rPr>
              <a:t/>
            </a:r>
            <a:br>
              <a:rPr lang="en-US" sz="600" b="1" dirty="0">
                <a:solidFill>
                  <a:srgbClr val="000000"/>
                </a:solidFill>
                <a:ea typeface="ＭＳ Ｐゴシック" pitchFamily="34" charset="-128"/>
              </a:rPr>
            </a:br>
            <a:r>
              <a:rPr lang="ru-RU" sz="600" b="1" i="1" dirty="0">
                <a:solidFill>
                  <a:srgbClr val="C8102E"/>
                </a:solidFill>
                <a:ea typeface="ＭＳ Ｐゴシック" pitchFamily="34" charset="-128"/>
              </a:rPr>
              <a:t>+66.1</a:t>
            </a:r>
          </a:p>
        </p:txBody>
      </p:sp>
      <p:grpSp>
        <p:nvGrpSpPr>
          <p:cNvPr id="153" name="Группа 152"/>
          <p:cNvGrpSpPr/>
          <p:nvPr/>
        </p:nvGrpSpPr>
        <p:grpSpPr>
          <a:xfrm>
            <a:off x="2284126" y="5216698"/>
            <a:ext cx="42257" cy="100343"/>
            <a:chOff x="5408613" y="4860925"/>
            <a:chExt cx="79376" cy="247651"/>
          </a:xfrm>
        </p:grpSpPr>
        <p:sp useBgFill="1">
          <p:nvSpPr>
            <p:cNvPr id="154" name="Полилиния 153"/>
            <p:cNvSpPr/>
            <p:nvPr>
              <p:custDataLst>
                <p:tags r:id="rId134"/>
              </p:custDataLst>
            </p:nvPr>
          </p:nvSpPr>
          <p:spPr bwMode="auto">
            <a:xfrm>
              <a:off x="5408613" y="4860925"/>
              <a:ext cx="79376" cy="247651"/>
            </a:xfrm>
            <a:custGeom>
              <a:avLst/>
              <a:gdLst/>
              <a:ahLst/>
              <a:cxnLst/>
              <a:rect l="0" t="0" r="0" b="0"/>
              <a:pathLst>
                <a:path w="79376" h="247651">
                  <a:moveTo>
                    <a:pt x="79375" y="0"/>
                  </a:moveTo>
                  <a:lnTo>
                    <a:pt x="57150" y="82550"/>
                  </a:lnTo>
                  <a:lnTo>
                    <a:pt x="79375" y="165100"/>
                  </a:lnTo>
                  <a:lnTo>
                    <a:pt x="57150" y="247650"/>
                  </a:lnTo>
                  <a:lnTo>
                    <a:pt x="0" y="247650"/>
                  </a:lnTo>
                  <a:lnTo>
                    <a:pt x="22225" y="165100"/>
                  </a:lnTo>
                  <a:lnTo>
                    <a:pt x="0" y="82550"/>
                  </a:lnTo>
                  <a:lnTo>
                    <a:pt x="22225"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ru-RU">
                <a:solidFill>
                  <a:prstClr val="white"/>
                </a:solidFill>
              </a:endParaRPr>
            </a:p>
          </p:txBody>
        </p:sp>
        <p:sp>
          <p:nvSpPr>
            <p:cNvPr id="155" name="Полилиния 154"/>
            <p:cNvSpPr/>
            <p:nvPr>
              <p:custDataLst>
                <p:tags r:id="rId135"/>
              </p:custDataLst>
            </p:nvPr>
          </p:nvSpPr>
          <p:spPr bwMode="auto">
            <a:xfrm>
              <a:off x="5465763" y="4860925"/>
              <a:ext cx="22226" cy="247651"/>
            </a:xfrm>
            <a:custGeom>
              <a:avLst/>
              <a:gdLst/>
              <a:ahLst/>
              <a:cxnLst/>
              <a:rect l="0" t="0" r="0" b="0"/>
              <a:pathLst>
                <a:path w="22226" h="247651">
                  <a:moveTo>
                    <a:pt x="22225" y="0"/>
                  </a:moveTo>
                  <a:lnTo>
                    <a:pt x="0" y="82550"/>
                  </a:lnTo>
                  <a:lnTo>
                    <a:pt x="22225" y="165100"/>
                  </a:lnTo>
                  <a:lnTo>
                    <a:pt x="0" y="247650"/>
                  </a:lnTo>
                </a:path>
              </a:pathLst>
            </a:custGeom>
            <a:noFill/>
            <a:ln w="9525">
              <a:solidFill>
                <a:schemeClr val="tx1"/>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sp>
          <p:nvSpPr>
            <p:cNvPr id="156" name="Полилиния 155"/>
            <p:cNvSpPr/>
            <p:nvPr>
              <p:custDataLst>
                <p:tags r:id="rId136"/>
              </p:custDataLst>
            </p:nvPr>
          </p:nvSpPr>
          <p:spPr bwMode="auto">
            <a:xfrm>
              <a:off x="5408613" y="4860925"/>
              <a:ext cx="22226" cy="247651"/>
            </a:xfrm>
            <a:custGeom>
              <a:avLst/>
              <a:gdLst/>
              <a:ahLst/>
              <a:cxnLst/>
              <a:rect l="0" t="0" r="0" b="0"/>
              <a:pathLst>
                <a:path w="22226" h="247651">
                  <a:moveTo>
                    <a:pt x="22225" y="0"/>
                  </a:moveTo>
                  <a:lnTo>
                    <a:pt x="0" y="82550"/>
                  </a:lnTo>
                  <a:lnTo>
                    <a:pt x="22225" y="165100"/>
                  </a:lnTo>
                  <a:lnTo>
                    <a:pt x="0" y="247650"/>
                  </a:lnTo>
                </a:path>
              </a:pathLst>
            </a:custGeom>
            <a:noFill/>
            <a:ln w="9525">
              <a:solidFill>
                <a:schemeClr val="tx1"/>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grpSp>
      <p:grpSp>
        <p:nvGrpSpPr>
          <p:cNvPr id="157" name="Группа 156"/>
          <p:cNvGrpSpPr/>
          <p:nvPr/>
        </p:nvGrpSpPr>
        <p:grpSpPr>
          <a:xfrm>
            <a:off x="3142898" y="5196541"/>
            <a:ext cx="60338" cy="102641"/>
            <a:chOff x="6762750" y="4984750"/>
            <a:chExt cx="96839" cy="146051"/>
          </a:xfrm>
        </p:grpSpPr>
        <p:sp useBgFill="1">
          <p:nvSpPr>
            <p:cNvPr id="158" name="Полилиния 157"/>
            <p:cNvSpPr/>
            <p:nvPr>
              <p:custDataLst>
                <p:tags r:id="rId131"/>
              </p:custDataLst>
            </p:nvPr>
          </p:nvSpPr>
          <p:spPr bwMode="auto">
            <a:xfrm>
              <a:off x="6762750" y="4984750"/>
              <a:ext cx="96839" cy="146051"/>
            </a:xfrm>
            <a:custGeom>
              <a:avLst/>
              <a:gdLst/>
              <a:ahLst/>
              <a:cxnLst/>
              <a:rect l="0" t="0" r="0" b="0"/>
              <a:pathLst>
                <a:path w="96839" h="146051">
                  <a:moveTo>
                    <a:pt x="96838" y="0"/>
                  </a:moveTo>
                  <a:lnTo>
                    <a:pt x="57150" y="146050"/>
                  </a:lnTo>
                  <a:lnTo>
                    <a:pt x="0" y="146050"/>
                  </a:lnTo>
                  <a:lnTo>
                    <a:pt x="39688"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ru-RU">
                <a:solidFill>
                  <a:prstClr val="white"/>
                </a:solidFill>
              </a:endParaRPr>
            </a:p>
          </p:txBody>
        </p:sp>
        <p:sp>
          <p:nvSpPr>
            <p:cNvPr id="159" name="Полилиния 158"/>
            <p:cNvSpPr/>
            <p:nvPr>
              <p:custDataLst>
                <p:tags r:id="rId132"/>
              </p:custDataLst>
            </p:nvPr>
          </p:nvSpPr>
          <p:spPr bwMode="auto">
            <a:xfrm>
              <a:off x="6819900" y="498475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sp>
          <p:nvSpPr>
            <p:cNvPr id="160" name="Полилиния 159"/>
            <p:cNvSpPr/>
            <p:nvPr>
              <p:custDataLst>
                <p:tags r:id="rId133"/>
              </p:custDataLst>
            </p:nvPr>
          </p:nvSpPr>
          <p:spPr bwMode="auto">
            <a:xfrm>
              <a:off x="6762750" y="498475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grpSp>
      <p:grpSp>
        <p:nvGrpSpPr>
          <p:cNvPr id="161" name="Группа 160"/>
          <p:cNvGrpSpPr/>
          <p:nvPr/>
        </p:nvGrpSpPr>
        <p:grpSpPr>
          <a:xfrm>
            <a:off x="4026084" y="5196541"/>
            <a:ext cx="60338" cy="102641"/>
            <a:chOff x="6762750" y="4984750"/>
            <a:chExt cx="96839" cy="146051"/>
          </a:xfrm>
        </p:grpSpPr>
        <p:sp useBgFill="1">
          <p:nvSpPr>
            <p:cNvPr id="162" name="Полилиния 161"/>
            <p:cNvSpPr/>
            <p:nvPr>
              <p:custDataLst>
                <p:tags r:id="rId128"/>
              </p:custDataLst>
            </p:nvPr>
          </p:nvSpPr>
          <p:spPr bwMode="auto">
            <a:xfrm>
              <a:off x="6762750" y="4984750"/>
              <a:ext cx="96839" cy="146051"/>
            </a:xfrm>
            <a:custGeom>
              <a:avLst/>
              <a:gdLst/>
              <a:ahLst/>
              <a:cxnLst/>
              <a:rect l="0" t="0" r="0" b="0"/>
              <a:pathLst>
                <a:path w="96839" h="146051">
                  <a:moveTo>
                    <a:pt x="96838" y="0"/>
                  </a:moveTo>
                  <a:lnTo>
                    <a:pt x="57150" y="146050"/>
                  </a:lnTo>
                  <a:lnTo>
                    <a:pt x="0" y="146050"/>
                  </a:lnTo>
                  <a:lnTo>
                    <a:pt x="39688"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ru-RU">
                <a:solidFill>
                  <a:prstClr val="white"/>
                </a:solidFill>
              </a:endParaRPr>
            </a:p>
          </p:txBody>
        </p:sp>
        <p:sp>
          <p:nvSpPr>
            <p:cNvPr id="163" name="Полилиния 162"/>
            <p:cNvSpPr/>
            <p:nvPr>
              <p:custDataLst>
                <p:tags r:id="rId129"/>
              </p:custDataLst>
            </p:nvPr>
          </p:nvSpPr>
          <p:spPr bwMode="auto">
            <a:xfrm>
              <a:off x="6819900" y="498475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sp>
          <p:nvSpPr>
            <p:cNvPr id="164" name="Полилиния 163"/>
            <p:cNvSpPr/>
            <p:nvPr>
              <p:custDataLst>
                <p:tags r:id="rId130"/>
              </p:custDataLst>
            </p:nvPr>
          </p:nvSpPr>
          <p:spPr bwMode="auto">
            <a:xfrm>
              <a:off x="6762750" y="498475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grpSp>
      <p:grpSp>
        <p:nvGrpSpPr>
          <p:cNvPr id="165" name="Группа 164"/>
          <p:cNvGrpSpPr/>
          <p:nvPr/>
        </p:nvGrpSpPr>
        <p:grpSpPr>
          <a:xfrm>
            <a:off x="3162893" y="4986020"/>
            <a:ext cx="39768" cy="110004"/>
            <a:chOff x="4203001" y="5949087"/>
            <a:chExt cx="45719" cy="113576"/>
          </a:xfrm>
        </p:grpSpPr>
        <p:sp useBgFill="1">
          <p:nvSpPr>
            <p:cNvPr id="166" name="Полилиния 165"/>
            <p:cNvSpPr/>
            <p:nvPr>
              <p:custDataLst>
                <p:tags r:id="rId125"/>
              </p:custDataLst>
            </p:nvPr>
          </p:nvSpPr>
          <p:spPr bwMode="auto">
            <a:xfrm>
              <a:off x="4203001" y="5949087"/>
              <a:ext cx="45719" cy="113576"/>
            </a:xfrm>
            <a:custGeom>
              <a:avLst/>
              <a:gdLst/>
              <a:ahLst/>
              <a:cxnLst/>
              <a:rect l="0" t="0" r="0" b="0"/>
              <a:pathLst>
                <a:path w="79376" h="247651">
                  <a:moveTo>
                    <a:pt x="79375" y="0"/>
                  </a:moveTo>
                  <a:lnTo>
                    <a:pt x="57150" y="82550"/>
                  </a:lnTo>
                  <a:lnTo>
                    <a:pt x="79375" y="165100"/>
                  </a:lnTo>
                  <a:lnTo>
                    <a:pt x="57150" y="247650"/>
                  </a:lnTo>
                  <a:lnTo>
                    <a:pt x="0" y="247650"/>
                  </a:lnTo>
                  <a:lnTo>
                    <a:pt x="22225" y="165100"/>
                  </a:lnTo>
                  <a:lnTo>
                    <a:pt x="0" y="82550"/>
                  </a:lnTo>
                  <a:lnTo>
                    <a:pt x="22225"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ru-RU">
                <a:solidFill>
                  <a:prstClr val="white"/>
                </a:solidFill>
              </a:endParaRPr>
            </a:p>
          </p:txBody>
        </p:sp>
        <p:sp>
          <p:nvSpPr>
            <p:cNvPr id="167" name="Полилиния 166"/>
            <p:cNvSpPr/>
            <p:nvPr>
              <p:custDataLst>
                <p:tags r:id="rId126"/>
              </p:custDataLst>
            </p:nvPr>
          </p:nvSpPr>
          <p:spPr bwMode="auto">
            <a:xfrm>
              <a:off x="4235918" y="5949087"/>
              <a:ext cx="12802" cy="113576"/>
            </a:xfrm>
            <a:custGeom>
              <a:avLst/>
              <a:gdLst/>
              <a:ahLst/>
              <a:cxnLst/>
              <a:rect l="0" t="0" r="0" b="0"/>
              <a:pathLst>
                <a:path w="22226" h="247651">
                  <a:moveTo>
                    <a:pt x="22225" y="0"/>
                  </a:moveTo>
                  <a:lnTo>
                    <a:pt x="0" y="82550"/>
                  </a:lnTo>
                  <a:lnTo>
                    <a:pt x="22225" y="165100"/>
                  </a:lnTo>
                  <a:lnTo>
                    <a:pt x="0" y="247650"/>
                  </a:lnTo>
                </a:path>
              </a:pathLst>
            </a:custGeom>
            <a:noFill/>
            <a:ln w="9525">
              <a:solidFill>
                <a:srgbClr val="CE1126"/>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sp>
          <p:nvSpPr>
            <p:cNvPr id="168" name="Полилиния 167"/>
            <p:cNvSpPr/>
            <p:nvPr>
              <p:custDataLst>
                <p:tags r:id="rId127"/>
              </p:custDataLst>
            </p:nvPr>
          </p:nvSpPr>
          <p:spPr bwMode="auto">
            <a:xfrm>
              <a:off x="4203001" y="5949087"/>
              <a:ext cx="12802" cy="113576"/>
            </a:xfrm>
            <a:custGeom>
              <a:avLst/>
              <a:gdLst/>
              <a:ahLst/>
              <a:cxnLst/>
              <a:rect l="0" t="0" r="0" b="0"/>
              <a:pathLst>
                <a:path w="22226" h="247651">
                  <a:moveTo>
                    <a:pt x="22225" y="0"/>
                  </a:moveTo>
                  <a:lnTo>
                    <a:pt x="0" y="82550"/>
                  </a:lnTo>
                  <a:lnTo>
                    <a:pt x="22225" y="165100"/>
                  </a:lnTo>
                  <a:lnTo>
                    <a:pt x="0" y="247650"/>
                  </a:lnTo>
                </a:path>
              </a:pathLst>
            </a:custGeom>
            <a:noFill/>
            <a:ln w="9525">
              <a:solidFill>
                <a:srgbClr val="CE1126"/>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grpSp>
      <p:grpSp>
        <p:nvGrpSpPr>
          <p:cNvPr id="169" name="Группа 168"/>
          <p:cNvGrpSpPr/>
          <p:nvPr/>
        </p:nvGrpSpPr>
        <p:grpSpPr>
          <a:xfrm>
            <a:off x="4022605" y="4230138"/>
            <a:ext cx="63817" cy="195363"/>
            <a:chOff x="4203001" y="5949087"/>
            <a:chExt cx="45719" cy="113576"/>
          </a:xfrm>
        </p:grpSpPr>
        <p:sp useBgFill="1">
          <p:nvSpPr>
            <p:cNvPr id="170" name="Полилиния 169"/>
            <p:cNvSpPr/>
            <p:nvPr>
              <p:custDataLst>
                <p:tags r:id="rId122"/>
              </p:custDataLst>
            </p:nvPr>
          </p:nvSpPr>
          <p:spPr bwMode="auto">
            <a:xfrm>
              <a:off x="4203001" y="5949087"/>
              <a:ext cx="45719" cy="113576"/>
            </a:xfrm>
            <a:custGeom>
              <a:avLst/>
              <a:gdLst/>
              <a:ahLst/>
              <a:cxnLst/>
              <a:rect l="0" t="0" r="0" b="0"/>
              <a:pathLst>
                <a:path w="79376" h="247651">
                  <a:moveTo>
                    <a:pt x="79375" y="0"/>
                  </a:moveTo>
                  <a:lnTo>
                    <a:pt x="57150" y="82550"/>
                  </a:lnTo>
                  <a:lnTo>
                    <a:pt x="79375" y="165100"/>
                  </a:lnTo>
                  <a:lnTo>
                    <a:pt x="57150" y="247650"/>
                  </a:lnTo>
                  <a:lnTo>
                    <a:pt x="0" y="247650"/>
                  </a:lnTo>
                  <a:lnTo>
                    <a:pt x="22225" y="165100"/>
                  </a:lnTo>
                  <a:lnTo>
                    <a:pt x="0" y="82550"/>
                  </a:lnTo>
                  <a:lnTo>
                    <a:pt x="22225"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ru-RU">
                <a:solidFill>
                  <a:prstClr val="white"/>
                </a:solidFill>
              </a:endParaRPr>
            </a:p>
          </p:txBody>
        </p:sp>
        <p:sp>
          <p:nvSpPr>
            <p:cNvPr id="171" name="Полилиния 170"/>
            <p:cNvSpPr/>
            <p:nvPr>
              <p:custDataLst>
                <p:tags r:id="rId123"/>
              </p:custDataLst>
            </p:nvPr>
          </p:nvSpPr>
          <p:spPr bwMode="auto">
            <a:xfrm>
              <a:off x="4235918" y="5949087"/>
              <a:ext cx="12802" cy="113576"/>
            </a:xfrm>
            <a:custGeom>
              <a:avLst/>
              <a:gdLst/>
              <a:ahLst/>
              <a:cxnLst/>
              <a:rect l="0" t="0" r="0" b="0"/>
              <a:pathLst>
                <a:path w="22226" h="247651">
                  <a:moveTo>
                    <a:pt x="22225" y="0"/>
                  </a:moveTo>
                  <a:lnTo>
                    <a:pt x="0" y="82550"/>
                  </a:lnTo>
                  <a:lnTo>
                    <a:pt x="22225" y="165100"/>
                  </a:lnTo>
                  <a:lnTo>
                    <a:pt x="0" y="247650"/>
                  </a:lnTo>
                </a:path>
              </a:pathLst>
            </a:custGeom>
            <a:noFill/>
            <a:ln w="9525">
              <a:solidFill>
                <a:srgbClr val="CE1126"/>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sp>
          <p:nvSpPr>
            <p:cNvPr id="172" name="Полилиния 171"/>
            <p:cNvSpPr/>
            <p:nvPr>
              <p:custDataLst>
                <p:tags r:id="rId124"/>
              </p:custDataLst>
            </p:nvPr>
          </p:nvSpPr>
          <p:spPr bwMode="auto">
            <a:xfrm>
              <a:off x="4203001" y="5949087"/>
              <a:ext cx="12802" cy="113576"/>
            </a:xfrm>
            <a:custGeom>
              <a:avLst/>
              <a:gdLst/>
              <a:ahLst/>
              <a:cxnLst/>
              <a:rect l="0" t="0" r="0" b="0"/>
              <a:pathLst>
                <a:path w="22226" h="247651">
                  <a:moveTo>
                    <a:pt x="22225" y="0"/>
                  </a:moveTo>
                  <a:lnTo>
                    <a:pt x="0" y="82550"/>
                  </a:lnTo>
                  <a:lnTo>
                    <a:pt x="22225" y="165100"/>
                  </a:lnTo>
                  <a:lnTo>
                    <a:pt x="0" y="247650"/>
                  </a:lnTo>
                </a:path>
              </a:pathLst>
            </a:custGeom>
            <a:noFill/>
            <a:ln w="9525">
              <a:solidFill>
                <a:srgbClr val="CE1126"/>
              </a:solidFill>
              <a:headEnd type="none"/>
              <a:tailEnd type="none"/>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ru-RU">
                <a:solidFill>
                  <a:srgbClr val="000000"/>
                </a:solidFill>
              </a:endParaRPr>
            </a:p>
          </p:txBody>
        </p:sp>
      </p:grpSp>
      <p:sp>
        <p:nvSpPr>
          <p:cNvPr id="72" name="Текст 2"/>
          <p:cNvSpPr>
            <a:spLocks noGrp="1"/>
          </p:cNvSpPr>
          <p:nvPr>
            <p:custDataLst>
              <p:tags r:id="rId121"/>
            </p:custDataLst>
          </p:nvPr>
        </p:nvSpPr>
        <p:spPr bwMode="auto">
          <a:xfrm>
            <a:off x="3207646" y="3738319"/>
            <a:ext cx="864053" cy="8148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ct val="0"/>
              </a:spcBef>
              <a:buFont typeface="Arial" pitchFamily="34" charset="0"/>
              <a:buNone/>
              <a:defRPr/>
            </a:pPr>
            <a:r>
              <a:rPr lang="ru-RU" sz="600" dirty="0">
                <a:solidFill>
                  <a:srgbClr val="000000"/>
                </a:solidFill>
                <a:sym typeface="+mn-lt"/>
              </a:rPr>
              <a:t>Накопленным итогом</a:t>
            </a:r>
          </a:p>
        </p:txBody>
      </p:sp>
    </p:spTree>
    <p:extLst>
      <p:ext uri="{BB962C8B-B14F-4D97-AF65-F5344CB8AC3E}">
        <p14:creationId xmlns:p14="http://schemas.microsoft.com/office/powerpoint/2010/main" val="2592415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7"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6" name="Прямоугольник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defRPr/>
            </a:pPr>
            <a:endParaRPr lang="ru-RU" sz="1000" b="1" dirty="0">
              <a:solidFill>
                <a:prstClr val="white"/>
              </a:solidFill>
              <a:sym typeface="Tahoma" panose="020B0604030504040204" pitchFamily="34" charset="0"/>
            </a:endParaRPr>
          </a:p>
        </p:txBody>
      </p:sp>
      <p:sp>
        <p:nvSpPr>
          <p:cNvPr id="82" name="Content Placeholder 5"/>
          <p:cNvSpPr txBox="1">
            <a:spLocks/>
          </p:cNvSpPr>
          <p:nvPr/>
        </p:nvSpPr>
        <p:spPr bwMode="gray">
          <a:xfrm>
            <a:off x="2403475" y="1325563"/>
            <a:ext cx="5121804" cy="4707949"/>
          </a:xfrm>
          <a:prstGeom prst="rect">
            <a:avLst/>
          </a:prstGeom>
          <a:solidFill>
            <a:schemeClr val="bg1">
              <a:lumMod val="95000"/>
            </a:schemeClr>
          </a:solidFill>
          <a:ln w="12700">
            <a:solidFill>
              <a:srgbClr val="C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lvl="1" defTabSz="912813">
              <a:lnSpc>
                <a:spcPct val="120000"/>
              </a:lnSpc>
              <a:spcBef>
                <a:spcPts val="600"/>
              </a:spcBef>
              <a:buSzPct val="100000"/>
              <a:tabLst>
                <a:tab pos="542925" algn="l"/>
              </a:tabLst>
              <a:defRPr/>
            </a:pPr>
            <a:endParaRPr lang="en-GB" sz="1300" dirty="0" smtClean="0">
              <a:solidFill>
                <a:srgbClr val="000000"/>
              </a:solidFill>
            </a:endParaRPr>
          </a:p>
        </p:txBody>
      </p:sp>
      <p:sp>
        <p:nvSpPr>
          <p:cNvPr id="2" name="Заголовок 1"/>
          <p:cNvSpPr>
            <a:spLocks noGrp="1"/>
          </p:cNvSpPr>
          <p:nvPr>
            <p:ph type="title"/>
          </p:nvPr>
        </p:nvSpPr>
        <p:spPr/>
        <p:txBody>
          <a:bodyPr/>
          <a:lstStyle/>
          <a:p>
            <a:r>
              <a:rPr lang="ru-RU" b="1" kern="0" dirty="0">
                <a:solidFill>
                  <a:srgbClr val="000000"/>
                </a:solidFill>
                <a:ea typeface="Tahoma"/>
                <a:cs typeface="Tahoma"/>
                <a:sym typeface="Tahoma"/>
              </a:rPr>
              <a:t>Рост объема ценных бумаг </a:t>
            </a:r>
            <a:r>
              <a:rPr lang="ru-RU" kern="0" dirty="0">
                <a:solidFill>
                  <a:srgbClr val="000000"/>
                </a:solidFill>
                <a:ea typeface="Tahoma"/>
                <a:cs typeface="Tahoma"/>
                <a:sym typeface="Tahoma"/>
              </a:rPr>
              <a:t>в пенсионных накоплениях </a:t>
            </a:r>
            <a:r>
              <a:rPr lang="ru-RU" kern="0" dirty="0" smtClean="0">
                <a:solidFill>
                  <a:srgbClr val="000000"/>
                </a:solidFill>
                <a:ea typeface="Tahoma"/>
                <a:cs typeface="Tahoma"/>
                <a:sym typeface="Tahoma"/>
              </a:rPr>
              <a:t>НПФ</a:t>
            </a:r>
            <a:endParaRPr lang="ru-RU" dirty="0"/>
          </a:p>
        </p:txBody>
      </p:sp>
      <p:sp>
        <p:nvSpPr>
          <p:cNvPr id="3" name="Номер слайда 2"/>
          <p:cNvSpPr>
            <a:spLocks noGrp="1"/>
          </p:cNvSpPr>
          <p:nvPr>
            <p:ph type="sldNum" sz="quarter" idx="12"/>
          </p:nvPr>
        </p:nvSpPr>
        <p:spPr/>
        <p:txBody>
          <a:bodyPr/>
          <a:lstStyle/>
          <a:p>
            <a:pPr>
              <a:defRPr/>
            </a:pPr>
            <a:fld id="{DF84216E-DF9B-440D-87FE-D1027DC01F67}" type="slidenum">
              <a:rPr lang="ru-RU" smtClean="0">
                <a:solidFill>
                  <a:srgbClr val="000000">
                    <a:tint val="75000"/>
                  </a:srgbClr>
                </a:solidFill>
              </a:rPr>
              <a:pPr>
                <a:defRPr/>
              </a:pPr>
              <a:t>12</a:t>
            </a:fld>
            <a:endParaRPr lang="ru-RU" dirty="0">
              <a:solidFill>
                <a:srgbClr val="000000">
                  <a:tint val="75000"/>
                </a:srgbClr>
              </a:solidFill>
            </a:endParaRPr>
          </a:p>
        </p:txBody>
      </p:sp>
      <p:graphicFrame>
        <p:nvGraphicFramePr>
          <p:cNvPr id="32" name="Chart 3"/>
          <p:cNvGraphicFramePr/>
          <p:nvPr>
            <p:custDataLst>
              <p:tags r:id="rId4"/>
            </p:custDataLst>
          </p:nvPr>
        </p:nvGraphicFramePr>
        <p:xfrm>
          <a:off x="4110038" y="2000250"/>
          <a:ext cx="2632075" cy="3730625"/>
        </p:xfrm>
        <a:graphic>
          <a:graphicData uri="http://schemas.openxmlformats.org/drawingml/2006/chart">
            <c:chart xmlns:c="http://schemas.openxmlformats.org/drawingml/2006/chart" xmlns:r="http://schemas.openxmlformats.org/officeDocument/2006/relationships" r:id="rId28"/>
          </a:graphicData>
        </a:graphic>
      </p:graphicFrame>
      <p:cxnSp>
        <p:nvCxnSpPr>
          <p:cNvPr id="12" name="Прямая соединительная линия 11"/>
          <p:cNvCxnSpPr/>
          <p:nvPr>
            <p:custDataLst>
              <p:tags r:id="rId5"/>
            </p:custDataLst>
          </p:nvPr>
        </p:nvCxnSpPr>
        <p:spPr bwMode="gray">
          <a:xfrm flipV="1">
            <a:off x="4808538" y="1684339"/>
            <a:ext cx="0" cy="207327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custDataLst>
              <p:tags r:id="rId6"/>
            </p:custDataLst>
          </p:nvPr>
        </p:nvCxnSpPr>
        <p:spPr bwMode="gray">
          <a:xfrm>
            <a:off x="4808537" y="1684338"/>
            <a:ext cx="1233488"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custDataLst>
              <p:tags r:id="rId7"/>
            </p:custDataLst>
          </p:nvPr>
        </p:nvCxnSpPr>
        <p:spPr bwMode="gray">
          <a:xfrm>
            <a:off x="6042025" y="1684338"/>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9" name="Текст 2"/>
          <p:cNvSpPr>
            <a:spLocks noGrp="1"/>
          </p:cNvSpPr>
          <p:nvPr>
            <p:custDataLst>
              <p:tags r:id="rId8"/>
            </p:custDataLst>
          </p:nvPr>
        </p:nvSpPr>
        <p:spPr bwMode="gray">
          <a:xfrm>
            <a:off x="5867400" y="5343525"/>
            <a:ext cx="349250" cy="152400"/>
          </a:xfrm>
          <a:prstGeom prst="rect">
            <a:avLst/>
          </a:prstGeom>
          <a:noFill/>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EE845B76-3A46-40E7-B66F-1D2873A3EBBA}" type="datetime'''''''''''''''''''''1''''''''3''''''%'''''''''''''''''''">
              <a:rPr lang="ru-RU" altLang="en-US" sz="1000" b="1">
                <a:solidFill>
                  <a:prstClr val="white"/>
                </a:solidFill>
              </a:rPr>
              <a:pPr marL="0" indent="0" algn="ctr">
                <a:spcBef>
                  <a:spcPct val="0"/>
                </a:spcBef>
                <a:spcAft>
                  <a:spcPct val="0"/>
                </a:spcAft>
                <a:buFont typeface="Arial" pitchFamily="34" charset="0"/>
                <a:buNone/>
                <a:defRPr/>
              </a:pPr>
              <a:t>13%</a:t>
            </a:fld>
            <a:endParaRPr lang="ru-RU" sz="1000" b="1" dirty="0">
              <a:solidFill>
                <a:prstClr val="white"/>
              </a:solidFill>
              <a:sym typeface="+mn-lt"/>
            </a:endParaRPr>
          </a:p>
        </p:txBody>
      </p:sp>
      <p:sp>
        <p:nvSpPr>
          <p:cNvPr id="49" name="Текст 2"/>
          <p:cNvSpPr>
            <a:spLocks noGrp="1"/>
          </p:cNvSpPr>
          <p:nvPr>
            <p:custDataLst>
              <p:tags r:id="rId9"/>
            </p:custDataLst>
          </p:nvPr>
        </p:nvSpPr>
        <p:spPr bwMode="gray">
          <a:xfrm>
            <a:off x="5867400" y="38306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0A45EB7C-25B5-46D2-B347-EF3D9E5A93E4}" type="datetime'''''7''''''''''''''''''''''''''''2''%'''''''''''">
              <a:rPr lang="ru-RU" altLang="en-US" sz="1000" b="1">
                <a:solidFill>
                  <a:srgbClr val="000000"/>
                </a:solidFill>
              </a:rPr>
              <a:pPr marL="0" indent="0" algn="ctr">
                <a:spcBef>
                  <a:spcPct val="0"/>
                </a:spcBef>
                <a:spcAft>
                  <a:spcPct val="0"/>
                </a:spcAft>
                <a:buFont typeface="Arial" pitchFamily="34" charset="0"/>
                <a:buNone/>
              </a:pPr>
              <a:t>72%</a:t>
            </a:fld>
            <a:endParaRPr lang="ru-RU" sz="1000" b="1" dirty="0">
              <a:solidFill>
                <a:srgbClr val="000000"/>
              </a:solidFill>
              <a:sym typeface="+mn-lt"/>
            </a:endParaRPr>
          </a:p>
        </p:txBody>
      </p:sp>
      <p:sp>
        <p:nvSpPr>
          <p:cNvPr id="28" name="Текст 2"/>
          <p:cNvSpPr>
            <a:spLocks noGrp="1"/>
          </p:cNvSpPr>
          <p:nvPr>
            <p:custDataLst>
              <p:tags r:id="rId10"/>
            </p:custDataLst>
          </p:nvPr>
        </p:nvSpPr>
        <p:spPr bwMode="gray">
          <a:xfrm>
            <a:off x="4633913" y="4306888"/>
            <a:ext cx="349250" cy="152400"/>
          </a:xfrm>
          <a:prstGeom prst="rect">
            <a:avLst/>
          </a:prstGeom>
          <a:noFill/>
          <a:extLst>
            <a:ext uri="{909E8E84-426E-40DD-AFC4-6F175D3DCCD1}">
              <a14:hiddenFill xmlns:a14="http://schemas.microsoft.com/office/drawing/2010/main">
                <a:solidFill>
                  <a:schemeClr val="accent5"/>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8954867E-91DF-4CAE-A656-887479313697}" type="datetime'''''''''''4''6''''''''''''''''''''''''%'''''''''''''">
              <a:rPr lang="ru-RU" altLang="en-US" sz="1000" b="1">
                <a:solidFill>
                  <a:srgbClr val="000000"/>
                </a:solidFill>
              </a:rPr>
              <a:pPr marL="0" indent="0" algn="ctr">
                <a:spcBef>
                  <a:spcPct val="0"/>
                </a:spcBef>
                <a:spcAft>
                  <a:spcPct val="0"/>
                </a:spcAft>
                <a:buFont typeface="Arial" pitchFamily="34" charset="0"/>
                <a:buNone/>
                <a:defRPr/>
              </a:pPr>
              <a:t>46%</a:t>
            </a:fld>
            <a:endParaRPr lang="ru-RU" sz="1000" b="1" dirty="0">
              <a:solidFill>
                <a:srgbClr val="000000"/>
              </a:solidFill>
              <a:sym typeface="+mn-lt"/>
            </a:endParaRPr>
          </a:p>
        </p:txBody>
      </p:sp>
      <p:sp>
        <p:nvSpPr>
          <p:cNvPr id="30" name="Текст 2"/>
          <p:cNvSpPr>
            <a:spLocks noGrp="1"/>
          </p:cNvSpPr>
          <p:nvPr>
            <p:custDataLst>
              <p:tags r:id="rId11"/>
            </p:custDataLst>
          </p:nvPr>
        </p:nvSpPr>
        <p:spPr bwMode="gray">
          <a:xfrm>
            <a:off x="5867400" y="2276475"/>
            <a:ext cx="349250" cy="152400"/>
          </a:xfrm>
          <a:prstGeom prst="rect">
            <a:avLst/>
          </a:prstGeom>
          <a:noFill/>
          <a:extLst>
            <a:ext uri="{909E8E84-426E-40DD-AFC4-6F175D3DCCD1}">
              <a14:hiddenFill xmlns:a14="http://schemas.microsoft.com/office/drawing/2010/main">
                <a:solidFill>
                  <a:schemeClr val="accent5"/>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B27A924C-A552-4844-A4A6-37F77A3FAD74}" type="datetime'''1''''''''5''''''%'''">
              <a:rPr lang="ru-RU" altLang="en-US" sz="1000" b="1">
                <a:solidFill>
                  <a:srgbClr val="000000"/>
                </a:solidFill>
              </a:rPr>
              <a:pPr marL="0" indent="0" algn="ctr">
                <a:spcBef>
                  <a:spcPct val="0"/>
                </a:spcBef>
                <a:spcAft>
                  <a:spcPct val="0"/>
                </a:spcAft>
                <a:buFont typeface="Arial" pitchFamily="34" charset="0"/>
                <a:buNone/>
                <a:defRPr/>
              </a:pPr>
              <a:t>15%</a:t>
            </a:fld>
            <a:endParaRPr lang="ru-RU" sz="1000" b="1" dirty="0">
              <a:solidFill>
                <a:srgbClr val="000000"/>
              </a:solidFill>
              <a:sym typeface="+mn-lt"/>
            </a:endParaRPr>
          </a:p>
        </p:txBody>
      </p:sp>
      <p:sp>
        <p:nvSpPr>
          <p:cNvPr id="48" name="Текст 2"/>
          <p:cNvSpPr>
            <a:spLocks noGrp="1"/>
          </p:cNvSpPr>
          <p:nvPr>
            <p:custDataLst>
              <p:tags r:id="rId12"/>
            </p:custDataLst>
          </p:nvPr>
        </p:nvSpPr>
        <p:spPr bwMode="gray">
          <a:xfrm>
            <a:off x="4633913" y="50736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B4703EF3-1417-40AE-9887-36E05AE8B588}" type="datetime'''''''''''4''''''''''''''''''''''''''''7''%'''">
              <a:rPr lang="ru-RU" altLang="en-US" sz="1000" b="1">
                <a:solidFill>
                  <a:srgbClr val="000000"/>
                </a:solidFill>
              </a:rPr>
              <a:pPr marL="0" indent="0" algn="ctr">
                <a:spcBef>
                  <a:spcPct val="0"/>
                </a:spcBef>
                <a:spcAft>
                  <a:spcPct val="0"/>
                </a:spcAft>
                <a:buFont typeface="Arial" pitchFamily="34" charset="0"/>
                <a:buNone/>
              </a:pPr>
              <a:t>47%</a:t>
            </a:fld>
            <a:endParaRPr lang="ru-RU" sz="1000" b="1" dirty="0">
              <a:solidFill>
                <a:srgbClr val="000000"/>
              </a:solidFill>
              <a:sym typeface="+mn-lt"/>
            </a:endParaRPr>
          </a:p>
        </p:txBody>
      </p:sp>
      <p:sp>
        <p:nvSpPr>
          <p:cNvPr id="16" name="Текст 2"/>
          <p:cNvSpPr>
            <a:spLocks noGrp="1"/>
          </p:cNvSpPr>
          <p:nvPr>
            <p:custDataLst>
              <p:tags r:id="rId13"/>
            </p:custDataLst>
          </p:nvPr>
        </p:nvSpPr>
        <p:spPr bwMode="auto">
          <a:xfrm>
            <a:off x="5632450" y="5719763"/>
            <a:ext cx="8191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217BB9BF-6BE0-4AA8-A72D-F4DC63A7C6B2}" type="datetime'Кон''''ец'''''''' ''''''''20''''''''''''''''1''''''7'''''''">
              <a:rPr lang="ru-RU" altLang="en-US" sz="1200">
                <a:solidFill>
                  <a:srgbClr val="000000"/>
                </a:solidFill>
              </a:rPr>
              <a:pPr marL="0" indent="0" algn="ctr">
                <a:spcBef>
                  <a:spcPct val="0"/>
                </a:spcBef>
                <a:spcAft>
                  <a:spcPct val="0"/>
                </a:spcAft>
                <a:buFont typeface="Arial" pitchFamily="34" charset="0"/>
                <a:buNone/>
                <a:defRPr/>
              </a:pPr>
              <a:t>Конец 2017</a:t>
            </a:fld>
            <a:endParaRPr lang="ru-RU" sz="1200" dirty="0">
              <a:solidFill>
                <a:srgbClr val="000000"/>
              </a:solidFill>
              <a:sym typeface="+mn-lt"/>
            </a:endParaRPr>
          </a:p>
        </p:txBody>
      </p:sp>
      <p:sp>
        <p:nvSpPr>
          <p:cNvPr id="27" name="Текст 2"/>
          <p:cNvSpPr>
            <a:spLocks noGrp="1"/>
          </p:cNvSpPr>
          <p:nvPr>
            <p:custDataLst>
              <p:tags r:id="rId14"/>
            </p:custDataLst>
          </p:nvPr>
        </p:nvSpPr>
        <p:spPr bwMode="gray">
          <a:xfrm>
            <a:off x="4675188" y="5516563"/>
            <a:ext cx="268288" cy="152400"/>
          </a:xfrm>
          <a:prstGeom prst="rect">
            <a:avLst/>
          </a:prstGeom>
          <a:solidFill>
            <a:srgbClr val="C8102E"/>
          </a:solidFill>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32D69D42-A3F9-4751-B94B-7574F6A7C7AF}" type="datetime'''''''''''''''''''''''7''''''''''''''''''''''%'">
              <a:rPr lang="ru-RU" altLang="en-US" sz="1000" b="1">
                <a:solidFill>
                  <a:prstClr val="white"/>
                </a:solidFill>
              </a:rPr>
              <a:pPr marL="0" indent="0" algn="ctr">
                <a:spcBef>
                  <a:spcPct val="0"/>
                </a:spcBef>
                <a:spcAft>
                  <a:spcPct val="0"/>
                </a:spcAft>
                <a:buFont typeface="Arial" pitchFamily="34" charset="0"/>
                <a:buNone/>
                <a:defRPr/>
              </a:pPr>
              <a:t>7%</a:t>
            </a:fld>
            <a:endParaRPr lang="ru-RU" sz="1000" b="1" dirty="0">
              <a:solidFill>
                <a:prstClr val="white"/>
              </a:solidFill>
              <a:sym typeface="+mn-lt"/>
            </a:endParaRPr>
          </a:p>
        </p:txBody>
      </p:sp>
      <p:sp>
        <p:nvSpPr>
          <p:cNvPr id="5" name="Текст 2"/>
          <p:cNvSpPr>
            <a:spLocks noGrp="1"/>
          </p:cNvSpPr>
          <p:nvPr>
            <p:custDataLst>
              <p:tags r:id="rId15"/>
            </p:custDataLst>
          </p:nvPr>
        </p:nvSpPr>
        <p:spPr bwMode="auto">
          <a:xfrm>
            <a:off x="4398963" y="5719763"/>
            <a:ext cx="8191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F7822AA7-4AF6-452C-9223-3CADFD35BF77}" type="datetime'К''''он''''е''''ц'' ''''2''''0''''''''''1''''4'''''''''">
              <a:rPr lang="ru-RU" altLang="en-US" sz="1200">
                <a:solidFill>
                  <a:srgbClr val="000000"/>
                </a:solidFill>
              </a:rPr>
              <a:pPr marL="0" indent="0" algn="ctr">
                <a:spcBef>
                  <a:spcPct val="0"/>
                </a:spcBef>
                <a:spcAft>
                  <a:spcPct val="0"/>
                </a:spcAft>
                <a:buFont typeface="Arial" pitchFamily="34" charset="0"/>
                <a:buNone/>
                <a:defRPr/>
              </a:pPr>
              <a:t>Конец 2014</a:t>
            </a:fld>
            <a:endParaRPr lang="ru-RU" sz="1200" dirty="0">
              <a:solidFill>
                <a:srgbClr val="000000"/>
              </a:solidFill>
              <a:sym typeface="+mn-lt"/>
            </a:endParaRPr>
          </a:p>
        </p:txBody>
      </p:sp>
      <p:sp>
        <p:nvSpPr>
          <p:cNvPr id="24" name="Текст 2"/>
          <p:cNvSpPr>
            <a:spLocks noGrp="1"/>
          </p:cNvSpPr>
          <p:nvPr>
            <p:custDataLst>
              <p:tags r:id="rId16"/>
            </p:custDataLst>
          </p:nvPr>
        </p:nvSpPr>
        <p:spPr bwMode="gray">
          <a:xfrm>
            <a:off x="4665663" y="3795713"/>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241B3A14-094D-48DD-BFB3-AB543690DCB4}" type="datetime'''1'''''''''''''''''''''''''''',''''''''''''''''''''''1'''''">
              <a:rPr lang="ru-RU" altLang="en-US" sz="1200" b="1">
                <a:solidFill>
                  <a:srgbClr val="000000"/>
                </a:solidFill>
              </a:rPr>
              <a:pPr marL="0" indent="0" algn="ctr">
                <a:spcBef>
                  <a:spcPct val="0"/>
                </a:spcBef>
                <a:spcAft>
                  <a:spcPct val="0"/>
                </a:spcAft>
                <a:buFont typeface="Arial" pitchFamily="34" charset="0"/>
                <a:buNone/>
                <a:defRPr/>
              </a:pPr>
              <a:t>1,1</a:t>
            </a:fld>
            <a:endParaRPr lang="ru-RU" sz="1200" b="1" dirty="0">
              <a:solidFill>
                <a:srgbClr val="000000"/>
              </a:solidFill>
              <a:sym typeface="+mn-lt"/>
            </a:endParaRPr>
          </a:p>
        </p:txBody>
      </p:sp>
      <p:sp>
        <p:nvSpPr>
          <p:cNvPr id="25" name="Текст 2"/>
          <p:cNvSpPr>
            <a:spLocks noGrp="1"/>
          </p:cNvSpPr>
          <p:nvPr>
            <p:custDataLst>
              <p:tags r:id="rId17"/>
            </p:custDataLst>
          </p:nvPr>
        </p:nvSpPr>
        <p:spPr bwMode="gray">
          <a:xfrm>
            <a:off x="5899150" y="1874838"/>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6B2AE02D-14D5-4947-B452-D8488452DF6E}" type="datetime'''''''''''''2'''''''''''''''',''''''''''5'''">
              <a:rPr lang="ru-RU" altLang="en-US" sz="1200" b="1">
                <a:solidFill>
                  <a:srgbClr val="000000"/>
                </a:solidFill>
              </a:rPr>
              <a:pPr marL="0" indent="0" algn="ctr">
                <a:spcBef>
                  <a:spcPct val="0"/>
                </a:spcBef>
                <a:spcAft>
                  <a:spcPct val="0"/>
                </a:spcAft>
                <a:buFont typeface="Arial" pitchFamily="34" charset="0"/>
                <a:buNone/>
                <a:defRPr/>
              </a:pPr>
              <a:t>2,5</a:t>
            </a:fld>
            <a:endParaRPr lang="ru-RU" sz="1200" b="1" dirty="0">
              <a:solidFill>
                <a:srgbClr val="000000"/>
              </a:solidFill>
              <a:sym typeface="+mn-lt"/>
            </a:endParaRPr>
          </a:p>
        </p:txBody>
      </p:sp>
      <p:sp>
        <p:nvSpPr>
          <p:cNvPr id="51" name="Текст 2"/>
          <p:cNvSpPr>
            <a:spLocks noGrp="1"/>
          </p:cNvSpPr>
          <p:nvPr>
            <p:custDataLst>
              <p:tags r:id="rId18"/>
            </p:custDataLst>
          </p:nvPr>
        </p:nvSpPr>
        <p:spPr bwMode="auto">
          <a:xfrm>
            <a:off x="5072063" y="1587500"/>
            <a:ext cx="706438" cy="1936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FA3802CF-D31E-4B2C-B51A-C71F52736EF6}" type="datetime'+1''''''''''''''''''''''''''17''''''''''%'''''''''">
              <a:rPr lang="ru-RU" altLang="en-US" sz="1000" b="1">
                <a:solidFill>
                  <a:srgbClr val="000000"/>
                </a:solidFill>
              </a:rPr>
              <a:pPr marL="0" indent="0" algn="ctr">
                <a:lnSpc>
                  <a:spcPct val="90000"/>
                </a:lnSpc>
                <a:spcBef>
                  <a:spcPct val="0"/>
                </a:spcBef>
                <a:spcAft>
                  <a:spcPct val="0"/>
                </a:spcAft>
                <a:buFont typeface="Arial" pitchFamily="34" charset="0"/>
                <a:buNone/>
              </a:pPr>
              <a:t>+117%</a:t>
            </a:fld>
            <a:endParaRPr lang="ru-RU" sz="1000" b="1" dirty="0">
              <a:solidFill>
                <a:srgbClr val="000000"/>
              </a:solidFill>
              <a:sym typeface="+mn-lt"/>
            </a:endParaRPr>
          </a:p>
        </p:txBody>
      </p:sp>
      <p:sp>
        <p:nvSpPr>
          <p:cNvPr id="76" name="Прямоугольник 75"/>
          <p:cNvSpPr/>
          <p:nvPr>
            <p:custDataLst>
              <p:tags r:id="rId19"/>
            </p:custDataLst>
          </p:nvPr>
        </p:nvSpPr>
        <p:spPr bwMode="auto">
          <a:xfrm>
            <a:off x="2687638" y="1978025"/>
            <a:ext cx="179388" cy="133350"/>
          </a:xfrm>
          <a:prstGeom prst="rect">
            <a:avLst/>
          </a:prstGeom>
          <a:solidFill>
            <a:srgbClr val="C0C0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0" name="Прямоугольник 9"/>
          <p:cNvSpPr/>
          <p:nvPr>
            <p:custDataLst>
              <p:tags r:id="rId20"/>
            </p:custDataLst>
          </p:nvPr>
        </p:nvSpPr>
        <p:spPr bwMode="auto">
          <a:xfrm>
            <a:off x="2687638" y="2181225"/>
            <a:ext cx="179387" cy="133350"/>
          </a:xfrm>
          <a:prstGeom prst="rect">
            <a:avLst/>
          </a:prstGeom>
          <a:solidFill>
            <a:srgbClr val="CF7F7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7" name="Прямоугольник 76"/>
          <p:cNvSpPr/>
          <p:nvPr>
            <p:custDataLst>
              <p:tags r:id="rId21"/>
            </p:custDataLst>
          </p:nvPr>
        </p:nvSpPr>
        <p:spPr bwMode="auto">
          <a:xfrm>
            <a:off x="2687638" y="2384425"/>
            <a:ext cx="179388" cy="133350"/>
          </a:xfrm>
          <a:prstGeom prst="rect">
            <a:avLst/>
          </a:prstGeom>
          <a:solidFill>
            <a:srgbClr val="C8102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75" name="Текст 2"/>
          <p:cNvSpPr>
            <a:spLocks noGrp="1"/>
          </p:cNvSpPr>
          <p:nvPr>
            <p:custDataLst>
              <p:tags r:id="rId22"/>
            </p:custDataLst>
          </p:nvPr>
        </p:nvSpPr>
        <p:spPr bwMode="auto">
          <a:xfrm>
            <a:off x="2917825" y="1973263"/>
            <a:ext cx="15906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defRPr/>
            </a:pPr>
            <a:fld id="{8CFF2E01-8098-4B7D-B289-B1B71F7926FC}" type="datetime'Де''''''''п''''озиты и про''''''чие'' акт''и''''в''''ы'''''''">
              <a:rPr lang="ru-RU" altLang="en-US" sz="1000" smtClean="0">
                <a:solidFill>
                  <a:srgbClr val="000000"/>
                </a:solidFill>
              </a:rPr>
              <a:pPr marL="0" indent="0">
                <a:spcBef>
                  <a:spcPct val="0"/>
                </a:spcBef>
                <a:spcAft>
                  <a:spcPct val="0"/>
                </a:spcAft>
                <a:buFont typeface="Arial" pitchFamily="34" charset="0"/>
                <a:buNone/>
                <a:defRPr/>
              </a:pPr>
              <a:t>Депозиты и прочие активы</a:t>
            </a:fld>
            <a:endParaRPr lang="ru-RU" sz="1000" dirty="0">
              <a:solidFill>
                <a:srgbClr val="000000"/>
              </a:solidFill>
              <a:sym typeface="+mn-lt"/>
            </a:endParaRPr>
          </a:p>
        </p:txBody>
      </p:sp>
      <p:sp>
        <p:nvSpPr>
          <p:cNvPr id="47" name="Текст 2"/>
          <p:cNvSpPr>
            <a:spLocks noGrp="1"/>
          </p:cNvSpPr>
          <p:nvPr>
            <p:custDataLst>
              <p:tags r:id="rId23"/>
            </p:custDataLst>
          </p:nvPr>
        </p:nvSpPr>
        <p:spPr bwMode="auto">
          <a:xfrm>
            <a:off x="2917825" y="2176463"/>
            <a:ext cx="6365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defRPr/>
            </a:pPr>
            <a:fld id="{21AFE6FD-A5B5-4C53-A8F2-309CE7CF65CC}" type="datetime'''''''''''''''''''О''б''''л''''''''''игаци''''''''''и'''''''">
              <a:rPr lang="ru-RU" altLang="en-US" sz="1000" smtClean="0">
                <a:solidFill>
                  <a:srgbClr val="000000"/>
                </a:solidFill>
              </a:rPr>
              <a:pPr marL="0" indent="0">
                <a:spcBef>
                  <a:spcPct val="0"/>
                </a:spcBef>
                <a:spcAft>
                  <a:spcPct val="0"/>
                </a:spcAft>
                <a:buFont typeface="Arial" pitchFamily="34" charset="0"/>
                <a:buNone/>
                <a:defRPr/>
              </a:pPr>
              <a:t>Облигации</a:t>
            </a:fld>
            <a:endParaRPr lang="ru-RU" sz="1000" dirty="0">
              <a:solidFill>
                <a:srgbClr val="000000"/>
              </a:solidFill>
              <a:sym typeface="+mn-lt"/>
            </a:endParaRPr>
          </a:p>
        </p:txBody>
      </p:sp>
      <p:sp>
        <p:nvSpPr>
          <p:cNvPr id="71" name="Текст 2"/>
          <p:cNvSpPr>
            <a:spLocks noGrp="1"/>
          </p:cNvSpPr>
          <p:nvPr>
            <p:custDataLst>
              <p:tags r:id="rId24"/>
            </p:custDataLst>
          </p:nvPr>
        </p:nvSpPr>
        <p:spPr bwMode="auto">
          <a:xfrm>
            <a:off x="2917825" y="2379663"/>
            <a:ext cx="3556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defRPr/>
            </a:pPr>
            <a:fld id="{BC246EB1-5AE2-45DB-B24F-20BC6AEFDD38}" type="datetime'''А''к''''''''ц''''''''''и''''''''''и'''''''">
              <a:rPr lang="ru-RU" altLang="en-US" sz="1000" smtClean="0">
                <a:solidFill>
                  <a:srgbClr val="000000"/>
                </a:solidFill>
              </a:rPr>
              <a:pPr marL="0" indent="0">
                <a:spcBef>
                  <a:spcPct val="0"/>
                </a:spcBef>
                <a:spcAft>
                  <a:spcPct val="0"/>
                </a:spcAft>
                <a:buFont typeface="Arial" pitchFamily="34" charset="0"/>
                <a:buNone/>
                <a:defRPr/>
              </a:pPr>
              <a:t>Акции</a:t>
            </a:fld>
            <a:endParaRPr lang="ru-RU" sz="1000" dirty="0">
              <a:solidFill>
                <a:srgbClr val="000000"/>
              </a:solidFill>
              <a:sym typeface="+mn-lt"/>
            </a:endParaRPr>
          </a:p>
        </p:txBody>
      </p:sp>
      <p:sp>
        <p:nvSpPr>
          <p:cNvPr id="84" name="TextBox 83"/>
          <p:cNvSpPr txBox="1"/>
          <p:nvPr/>
        </p:nvSpPr>
        <p:spPr>
          <a:xfrm>
            <a:off x="2424113" y="1381125"/>
            <a:ext cx="1269883" cy="253916"/>
          </a:xfrm>
          <a:prstGeom prst="rect">
            <a:avLst/>
          </a:prstGeom>
          <a:noFill/>
        </p:spPr>
        <p:txBody>
          <a:bodyPr wrap="square" rtlCol="0">
            <a:spAutoFit/>
          </a:bodyPr>
          <a:lstStyle/>
          <a:p>
            <a:pPr hangingPunct="0">
              <a:defRPr/>
            </a:pPr>
            <a:r>
              <a:rPr lang="ru-RU" sz="1050" i="1" kern="0" dirty="0" smtClean="0">
                <a:solidFill>
                  <a:srgbClr val="000000"/>
                </a:solidFill>
                <a:ea typeface="Tahoma"/>
                <a:cs typeface="Tahoma"/>
                <a:sym typeface="Tahoma"/>
              </a:rPr>
              <a:t>трлн </a:t>
            </a:r>
            <a:r>
              <a:rPr lang="ru-RU" sz="1050" i="1" kern="0" dirty="0">
                <a:solidFill>
                  <a:srgbClr val="000000"/>
                </a:solidFill>
                <a:ea typeface="Tahoma"/>
                <a:cs typeface="Tahoma"/>
                <a:sym typeface="Tahoma"/>
              </a:rPr>
              <a:t>руб.</a:t>
            </a:r>
          </a:p>
        </p:txBody>
      </p:sp>
      <p:sp>
        <p:nvSpPr>
          <p:cNvPr id="85" name="TextBox 84"/>
          <p:cNvSpPr txBox="1"/>
          <p:nvPr/>
        </p:nvSpPr>
        <p:spPr>
          <a:xfrm>
            <a:off x="2344738" y="971550"/>
            <a:ext cx="6126595" cy="292388"/>
          </a:xfrm>
          <a:prstGeom prst="rect">
            <a:avLst/>
          </a:prstGeom>
          <a:noFill/>
        </p:spPr>
        <p:txBody>
          <a:bodyPr wrap="square" rtlCol="0">
            <a:spAutoFit/>
          </a:bodyPr>
          <a:lstStyle/>
          <a:p>
            <a:pPr>
              <a:spcAft>
                <a:spcPts val="600"/>
              </a:spcAft>
              <a:defRPr/>
            </a:pPr>
            <a:r>
              <a:rPr lang="ru-RU" sz="1300" b="1" kern="0" dirty="0" smtClean="0">
                <a:solidFill>
                  <a:srgbClr val="000000"/>
                </a:solidFill>
                <a:ea typeface="Tahoma"/>
                <a:cs typeface="Tahoma"/>
                <a:sym typeface="Tahoma"/>
              </a:rPr>
              <a:t>Инвестиционный портфель пенсионных накоплений НПФ</a:t>
            </a:r>
            <a:endParaRPr lang="ru-RU" sz="1300" b="1" kern="0" dirty="0">
              <a:solidFill>
                <a:srgbClr val="000000"/>
              </a:solidFill>
              <a:ea typeface="Tahoma"/>
              <a:cs typeface="Tahoma"/>
              <a:sym typeface="Tahoma"/>
            </a:endParaRPr>
          </a:p>
        </p:txBody>
      </p:sp>
      <p:cxnSp>
        <p:nvCxnSpPr>
          <p:cNvPr id="86" name="Straight Connector 70"/>
          <p:cNvCxnSpPr/>
          <p:nvPr/>
        </p:nvCxnSpPr>
        <p:spPr>
          <a:xfrm>
            <a:off x="2365375" y="1252538"/>
            <a:ext cx="5159341"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345460" y="6374400"/>
            <a:ext cx="5612779" cy="230832"/>
          </a:xfrm>
          <a:prstGeom prst="rect">
            <a:avLst/>
          </a:prstGeom>
          <a:noFill/>
        </p:spPr>
        <p:txBody>
          <a:bodyPr wrap="square" rtlCol="0">
            <a:spAutoFit/>
          </a:bodyPr>
          <a:lstStyle/>
          <a:p>
            <a:pPr>
              <a:defRPr/>
            </a:pPr>
            <a:r>
              <a:rPr lang="ru-RU" sz="900" dirty="0" smtClean="0">
                <a:solidFill>
                  <a:srgbClr val="000000"/>
                </a:solidFill>
              </a:rPr>
              <a:t>Источник: ЦБ РФ</a:t>
            </a:r>
          </a:p>
        </p:txBody>
      </p:sp>
    </p:spTree>
    <p:extLst>
      <p:ext uri="{BB962C8B-B14F-4D97-AF65-F5344CB8AC3E}">
        <p14:creationId xmlns:p14="http://schemas.microsoft.com/office/powerpoint/2010/main" val="156048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Объект 43" hidden="1"/>
          <p:cNvGraphicFramePr>
            <a:graphicFrameLocks noChangeAspect="1"/>
          </p:cNvGraphicFramePr>
          <p:nvPr>
            <p:custDataLst>
              <p:tags r:id="rId2"/>
            </p:custDataLst>
            <p:extLst>
              <p:ext uri="{D42A27DB-BD31-4B8C-83A1-F6EECF244321}">
                <p14:modId xmlns:p14="http://schemas.microsoft.com/office/powerpoint/2010/main" val="109361342"/>
              </p:ext>
            </p:extLst>
          </p:nvPr>
        </p:nvGraphicFramePr>
        <p:xfrm>
          <a:off x="1589" y="858839"/>
          <a:ext cx="1587" cy="1587"/>
        </p:xfrm>
        <a:graphic>
          <a:graphicData uri="http://schemas.openxmlformats.org/presentationml/2006/ole">
            <mc:AlternateContent xmlns:mc="http://schemas.openxmlformats.org/markup-compatibility/2006">
              <mc:Choice xmlns:v="urn:schemas-microsoft-com:vml" Requires="v">
                <p:oleObj spid="_x0000_s110666" name="think-cell Slide" r:id="rId19" imgW="324" imgH="324" progId="TCLayout.ActiveDocument.1">
                  <p:embed/>
                </p:oleObj>
              </mc:Choice>
              <mc:Fallback>
                <p:oleObj name="think-cell Slide" r:id="rId19" imgW="324" imgH="324" progId="TCLayout.ActiveDocument.1">
                  <p:embed/>
                  <p:pic>
                    <p:nvPicPr>
                      <p:cNvPr id="0" name=""/>
                      <p:cNvPicPr/>
                      <p:nvPr/>
                    </p:nvPicPr>
                    <p:blipFill>
                      <a:blip r:embed="rId20"/>
                      <a:stretch>
                        <a:fillRect/>
                      </a:stretch>
                    </p:blipFill>
                    <p:spPr>
                      <a:xfrm>
                        <a:off x="1589" y="858839"/>
                        <a:ext cx="1587" cy="1587"/>
                      </a:xfrm>
                      <a:prstGeom prst="rect">
                        <a:avLst/>
                      </a:prstGeom>
                    </p:spPr>
                  </p:pic>
                </p:oleObj>
              </mc:Fallback>
            </mc:AlternateContent>
          </a:graphicData>
        </a:graphic>
      </p:graphicFrame>
      <p:sp>
        <p:nvSpPr>
          <p:cNvPr id="43" name="Прямоугольник 42" hidden="1"/>
          <p:cNvSpPr/>
          <p:nvPr>
            <p:custDataLst>
              <p:tags r:id="rId3"/>
            </p:custDataLst>
          </p:nvPr>
        </p:nvSpPr>
        <p:spPr bwMode="auto">
          <a:xfrm>
            <a:off x="0" y="85725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1200" dirty="0">
              <a:solidFill>
                <a:prstClr val="white"/>
              </a:solidFill>
              <a:sym typeface="+mn-lt"/>
            </a:endParaRPr>
          </a:p>
        </p:txBody>
      </p:sp>
      <p:sp>
        <p:nvSpPr>
          <p:cNvPr id="2" name="Заголовок 1"/>
          <p:cNvSpPr>
            <a:spLocks noGrp="1"/>
          </p:cNvSpPr>
          <p:nvPr>
            <p:ph type="title"/>
          </p:nvPr>
        </p:nvSpPr>
        <p:spPr>
          <a:xfrm>
            <a:off x="1111507" y="287361"/>
            <a:ext cx="8172528" cy="756000"/>
          </a:xfrm>
        </p:spPr>
        <p:txBody>
          <a:bodyPr/>
          <a:lstStyle/>
          <a:p>
            <a:r>
              <a:rPr lang="ru-RU" sz="2000" b="1" dirty="0" smtClean="0"/>
              <a:t>Рост </a:t>
            </a:r>
            <a:r>
              <a:rPr lang="ru-RU" sz="2000" b="1" dirty="0"/>
              <a:t>числа индивидуальных инвестиционных счетов </a:t>
            </a:r>
            <a:r>
              <a:rPr lang="ru-RU" sz="2000" dirty="0"/>
              <a:t>(ИИС</a:t>
            </a:r>
            <a:r>
              <a:rPr lang="ru-RU" sz="2000" dirty="0" smtClean="0"/>
              <a:t>) и проекты развития инвестиционного потенциала </a:t>
            </a:r>
            <a:endParaRPr lang="ru-RU" sz="2000" dirty="0"/>
          </a:p>
        </p:txBody>
      </p:sp>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13</a:t>
            </a:fld>
            <a:endParaRPr lang="ru-RU" dirty="0">
              <a:solidFill>
                <a:srgbClr val="000000">
                  <a:tint val="75000"/>
                </a:srgbClr>
              </a:solidFill>
            </a:endParaRPr>
          </a:p>
        </p:txBody>
      </p:sp>
      <p:sp>
        <p:nvSpPr>
          <p:cNvPr id="5" name="Content Placeholder 5"/>
          <p:cNvSpPr txBox="1">
            <a:spLocks/>
          </p:cNvSpPr>
          <p:nvPr/>
        </p:nvSpPr>
        <p:spPr bwMode="gray">
          <a:xfrm>
            <a:off x="1156246" y="1557338"/>
            <a:ext cx="4068000" cy="4464000"/>
          </a:xfrm>
          <a:prstGeom prst="rect">
            <a:avLst/>
          </a:prstGeom>
          <a:noFill/>
          <a:ln w="9525">
            <a:solidFill>
              <a:schemeClr val="accent4">
                <a:lumMod val="50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marL="293688" lvl="1" indent="-285750" defTabSz="955675" fontAlgn="ctr">
              <a:lnSpc>
                <a:spcPct val="130000"/>
              </a:lnSpc>
              <a:spcBef>
                <a:spcPts val="600"/>
              </a:spcBef>
              <a:spcAft>
                <a:spcPts val="600"/>
              </a:spcAft>
              <a:buClr>
                <a:srgbClr val="00B050"/>
              </a:buClr>
              <a:buSzPct val="100000"/>
              <a:buFont typeface="Wingdings" panose="05000000000000000000" pitchFamily="2" charset="2"/>
              <a:buChar char="ü"/>
              <a:tabLst>
                <a:tab pos="447675" algn="l"/>
              </a:tabLst>
              <a:defRPr/>
            </a:pPr>
            <a:endParaRPr lang="ru-RU" sz="1200" dirty="0">
              <a:solidFill>
                <a:srgbClr val="000000"/>
              </a:solidFill>
              <a:ea typeface="ＭＳ Ｐゴシック"/>
              <a:cs typeface="Simplified Arabic" panose="02020603050405020304" pitchFamily="18" charset="-78"/>
            </a:endParaRPr>
          </a:p>
        </p:txBody>
      </p:sp>
      <p:sp>
        <p:nvSpPr>
          <p:cNvPr id="6" name="Content Placeholder 5"/>
          <p:cNvSpPr txBox="1">
            <a:spLocks/>
          </p:cNvSpPr>
          <p:nvPr/>
        </p:nvSpPr>
        <p:spPr bwMode="gray">
          <a:xfrm>
            <a:off x="1156246" y="1055688"/>
            <a:ext cx="4068000" cy="432000"/>
          </a:xfrm>
          <a:prstGeom prst="rect">
            <a:avLst/>
          </a:prstGeom>
          <a:solidFill>
            <a:schemeClr val="accent4">
              <a:lumMod val="75000"/>
            </a:schemeClr>
          </a:solidFill>
          <a:ln w="9525">
            <a:solidFill>
              <a:schemeClr val="accent4">
                <a:lumMod val="50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marL="0" lvl="1" defTabSz="912813">
              <a:lnSpc>
                <a:spcPct val="120000"/>
              </a:lnSpc>
              <a:spcBef>
                <a:spcPts val="600"/>
              </a:spcBef>
              <a:buSzPct val="100000"/>
              <a:tabLst>
                <a:tab pos="542925" algn="l"/>
              </a:tabLst>
            </a:pPr>
            <a:r>
              <a:rPr lang="ru-RU" sz="1200" b="1" dirty="0">
                <a:solidFill>
                  <a:prstClr val="white"/>
                </a:solidFill>
              </a:rPr>
              <a:t>Динамика открытых счетов ИИС</a:t>
            </a:r>
            <a:endParaRPr lang="en-GB" sz="1200" b="1" dirty="0">
              <a:solidFill>
                <a:prstClr val="white"/>
              </a:solidFill>
            </a:endParaRPr>
          </a:p>
        </p:txBody>
      </p:sp>
      <p:sp>
        <p:nvSpPr>
          <p:cNvPr id="7" name="Прямоугольник 43"/>
          <p:cNvSpPr/>
          <p:nvPr/>
        </p:nvSpPr>
        <p:spPr>
          <a:xfrm>
            <a:off x="1208321" y="1566863"/>
            <a:ext cx="2608406" cy="276999"/>
          </a:xfrm>
          <a:prstGeom prst="rect">
            <a:avLst/>
          </a:prstGeom>
        </p:spPr>
        <p:txBody>
          <a:bodyPr wrap="none">
            <a:spAutoFit/>
          </a:bodyPr>
          <a:lstStyle/>
          <a:p>
            <a:pPr>
              <a:spcAft>
                <a:spcPts val="600"/>
              </a:spcAft>
            </a:pPr>
            <a:r>
              <a:rPr lang="ru-RU" sz="1200" i="1" dirty="0">
                <a:solidFill>
                  <a:srgbClr val="000000"/>
                </a:solidFill>
              </a:rPr>
              <a:t>нарастающим итогом, тыс. счетов</a:t>
            </a:r>
            <a:endParaRPr lang="en-US" sz="1200" i="1" dirty="0">
              <a:solidFill>
                <a:srgbClr val="000000"/>
              </a:solidFill>
            </a:endParaRPr>
          </a:p>
        </p:txBody>
      </p:sp>
      <p:sp>
        <p:nvSpPr>
          <p:cNvPr id="10" name="TextBox 9"/>
          <p:cNvSpPr txBox="1"/>
          <p:nvPr/>
        </p:nvSpPr>
        <p:spPr>
          <a:xfrm>
            <a:off x="2446481" y="6270864"/>
            <a:ext cx="2592288" cy="215444"/>
          </a:xfrm>
          <a:prstGeom prst="rect">
            <a:avLst/>
          </a:prstGeom>
          <a:noFill/>
        </p:spPr>
        <p:txBody>
          <a:bodyPr wrap="square" rtlCol="0">
            <a:spAutoFit/>
          </a:bodyPr>
          <a:lstStyle/>
          <a:p>
            <a:r>
              <a:rPr lang="ru-RU" sz="800" dirty="0">
                <a:solidFill>
                  <a:srgbClr val="000000"/>
                </a:solidFill>
              </a:rPr>
              <a:t>Источник: Московская Биржа</a:t>
            </a:r>
          </a:p>
        </p:txBody>
      </p:sp>
      <p:graphicFrame>
        <p:nvGraphicFramePr>
          <p:cNvPr id="35" name="Chart 3"/>
          <p:cNvGraphicFramePr/>
          <p:nvPr>
            <p:custDataLst>
              <p:tags r:id="rId4"/>
            </p:custDataLst>
            <p:extLst>
              <p:ext uri="{D42A27DB-BD31-4B8C-83A1-F6EECF244321}">
                <p14:modId xmlns:p14="http://schemas.microsoft.com/office/powerpoint/2010/main" val="1345142793"/>
              </p:ext>
            </p:extLst>
          </p:nvPr>
        </p:nvGraphicFramePr>
        <p:xfrm>
          <a:off x="1477963" y="3235325"/>
          <a:ext cx="3643312" cy="2444750"/>
        </p:xfrm>
        <a:graphic>
          <a:graphicData uri="http://schemas.openxmlformats.org/drawingml/2006/chart">
            <c:chart xmlns:c="http://schemas.openxmlformats.org/drawingml/2006/chart" xmlns:r="http://schemas.openxmlformats.org/officeDocument/2006/relationships" r:id="rId21"/>
          </a:graphicData>
        </a:graphic>
      </p:graphicFrame>
      <p:sp>
        <p:nvSpPr>
          <p:cNvPr id="45" name="Текст 2"/>
          <p:cNvSpPr>
            <a:spLocks noGrp="1"/>
          </p:cNvSpPr>
          <p:nvPr>
            <p:custDataLst>
              <p:tags r:id="rId5"/>
            </p:custDataLst>
          </p:nvPr>
        </p:nvSpPr>
        <p:spPr bwMode="gray">
          <a:xfrm>
            <a:off x="3567113" y="3668713"/>
            <a:ext cx="3349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6D54C6A-6878-411F-AB4E-62893D31B28B}" type="datetime'''''''''''30''''''''''''''''''''2'''''''''''''''''''">
              <a:rPr lang="ru-RU" altLang="en-US" sz="1200" b="1">
                <a:solidFill>
                  <a:srgbClr val="000000"/>
                </a:solidFill>
              </a:rPr>
              <a:pPr marL="0" indent="0" algn="ctr">
                <a:spcBef>
                  <a:spcPct val="0"/>
                </a:spcBef>
                <a:spcAft>
                  <a:spcPct val="0"/>
                </a:spcAft>
                <a:buFont typeface="Arial" pitchFamily="34" charset="0"/>
                <a:buNone/>
              </a:pPr>
              <a:t>302</a:t>
            </a:fld>
            <a:endParaRPr lang="ru-RU" sz="1200" b="1" dirty="0">
              <a:solidFill>
                <a:srgbClr val="000000"/>
              </a:solidFill>
              <a:sym typeface="+mn-lt"/>
            </a:endParaRPr>
          </a:p>
        </p:txBody>
      </p:sp>
      <p:sp>
        <p:nvSpPr>
          <p:cNvPr id="47" name="Текст 2"/>
          <p:cNvSpPr>
            <a:spLocks noGrp="1"/>
          </p:cNvSpPr>
          <p:nvPr>
            <p:custDataLst>
              <p:tags r:id="rId6"/>
            </p:custDataLst>
          </p:nvPr>
        </p:nvSpPr>
        <p:spPr bwMode="gray">
          <a:xfrm>
            <a:off x="1889125" y="5443538"/>
            <a:ext cx="209550" cy="182563"/>
          </a:xfrm>
          <a:prstGeom prst="rect">
            <a:avLst/>
          </a:prstGeom>
          <a:solidFill>
            <a:srgbClr val="C8102E"/>
          </a:solidFill>
        </p:spPr>
        <p:txBody>
          <a:bodyPr vert="horz" wrap="none" lIns="22225" tIns="0" rIns="2222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1E8C270E-18E0-49C8-B0AC-F9C7DA540200}" type="datetime'''''''2''''''''''''''2'">
              <a:rPr lang="ru-RU" altLang="en-US" sz="1200">
                <a:solidFill>
                  <a:prstClr val="white"/>
                </a:solidFill>
                <a:sym typeface="+mn-lt"/>
              </a:rPr>
              <a:pPr marL="0" indent="0" algn="ctr">
                <a:spcBef>
                  <a:spcPct val="0"/>
                </a:spcBef>
                <a:spcAft>
                  <a:spcPct val="0"/>
                </a:spcAft>
                <a:buFont typeface="Arial" pitchFamily="34" charset="0"/>
                <a:buNone/>
              </a:pPr>
              <a:t>22</a:t>
            </a:fld>
            <a:endParaRPr lang="ru-RU" sz="1200" dirty="0">
              <a:solidFill>
                <a:prstClr val="white"/>
              </a:solidFill>
              <a:sym typeface="+mn-lt"/>
            </a:endParaRPr>
          </a:p>
        </p:txBody>
      </p:sp>
      <p:sp>
        <p:nvSpPr>
          <p:cNvPr id="15" name="Текст 2"/>
          <p:cNvSpPr>
            <a:spLocks noGrp="1"/>
          </p:cNvSpPr>
          <p:nvPr>
            <p:custDataLst>
              <p:tags r:id="rId7"/>
            </p:custDataLst>
          </p:nvPr>
        </p:nvSpPr>
        <p:spPr bwMode="auto">
          <a:xfrm>
            <a:off x="1835150" y="5672138"/>
            <a:ext cx="3175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pPr>
            <a:fld id="{FF48ED2E-0FAA-43AB-BEFF-E20991421418}" type="datetime'''''''''''''''''''''''2''0''15'">
              <a:rPr lang="ru-RU" altLang="en-US" sz="1100">
                <a:solidFill>
                  <a:srgbClr val="000000"/>
                </a:solidFill>
              </a:rPr>
              <a:pPr marL="0" indent="0" algn="ctr">
                <a:spcBef>
                  <a:spcPct val="0"/>
                </a:spcBef>
                <a:buFont typeface="Arial" pitchFamily="34" charset="0"/>
                <a:buNone/>
              </a:pPr>
              <a:t>2015</a:t>
            </a:fld>
            <a:endParaRPr lang="ru-RU" sz="1100" dirty="0">
              <a:solidFill>
                <a:srgbClr val="000000"/>
              </a:solidFill>
              <a:sym typeface="+mn-lt"/>
            </a:endParaRPr>
          </a:p>
        </p:txBody>
      </p:sp>
      <p:sp>
        <p:nvSpPr>
          <p:cNvPr id="14" name="Текст 2"/>
          <p:cNvSpPr>
            <a:spLocks noGrp="1"/>
          </p:cNvSpPr>
          <p:nvPr>
            <p:custDataLst>
              <p:tags r:id="rId8"/>
            </p:custDataLst>
          </p:nvPr>
        </p:nvSpPr>
        <p:spPr bwMode="gray">
          <a:xfrm>
            <a:off x="2697163" y="4276725"/>
            <a:ext cx="3349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pPr>
            <a:fld id="{D152D040-2913-4144-861D-E293AD1C7C53}" type="datetime'''''''''''''''''''''''''''''''''''''''1''''''''95'''">
              <a:rPr lang="ru-RU" altLang="en-US" sz="1200" b="1">
                <a:solidFill>
                  <a:srgbClr val="000000"/>
                </a:solidFill>
              </a:rPr>
              <a:pPr marL="0" indent="0" algn="ctr">
                <a:spcBef>
                  <a:spcPct val="0"/>
                </a:spcBef>
                <a:buFont typeface="Arial" pitchFamily="34" charset="0"/>
                <a:buNone/>
              </a:pPr>
              <a:t>195</a:t>
            </a:fld>
            <a:endParaRPr lang="ru-RU" sz="1200" b="1" dirty="0">
              <a:solidFill>
                <a:srgbClr val="000000"/>
              </a:solidFill>
              <a:sym typeface="+mn-lt"/>
            </a:endParaRPr>
          </a:p>
        </p:txBody>
      </p:sp>
      <p:sp>
        <p:nvSpPr>
          <p:cNvPr id="13" name="Текст 2"/>
          <p:cNvSpPr>
            <a:spLocks noGrp="1"/>
          </p:cNvSpPr>
          <p:nvPr>
            <p:custDataLst>
              <p:tags r:id="rId9"/>
            </p:custDataLst>
          </p:nvPr>
        </p:nvSpPr>
        <p:spPr bwMode="auto">
          <a:xfrm>
            <a:off x="2705100" y="5672138"/>
            <a:ext cx="3175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pPr>
            <a:fld id="{D0C7BC7B-AFCE-4A97-8C46-67DFFE888F5C}" type="datetime'''''''''''''''''''''''''''''''''''''''2''''01''6'''''''''''''">
              <a:rPr lang="ru-RU" altLang="en-US" sz="1100">
                <a:solidFill>
                  <a:srgbClr val="000000"/>
                </a:solidFill>
              </a:rPr>
              <a:pPr marL="0" indent="0" algn="ctr">
                <a:spcBef>
                  <a:spcPct val="0"/>
                </a:spcBef>
                <a:buFont typeface="Arial" pitchFamily="34" charset="0"/>
                <a:buNone/>
              </a:pPr>
              <a:t>2016</a:t>
            </a:fld>
            <a:endParaRPr lang="ru-RU" sz="1100" dirty="0">
              <a:solidFill>
                <a:srgbClr val="000000"/>
              </a:solidFill>
              <a:sym typeface="+mn-lt"/>
            </a:endParaRPr>
          </a:p>
        </p:txBody>
      </p:sp>
      <p:sp>
        <p:nvSpPr>
          <p:cNvPr id="16" name="Текст 2"/>
          <p:cNvSpPr>
            <a:spLocks noGrp="1"/>
          </p:cNvSpPr>
          <p:nvPr>
            <p:custDataLst>
              <p:tags r:id="rId10"/>
            </p:custDataLst>
          </p:nvPr>
        </p:nvSpPr>
        <p:spPr bwMode="gray">
          <a:xfrm>
            <a:off x="1874838" y="4883150"/>
            <a:ext cx="238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pPr>
            <a:fld id="{A2AE4F7E-6BCC-43A0-98AC-CF0C0E952F9B}" type="datetime'''''''''''''''''''''8''''''''''''''''''9'''">
              <a:rPr lang="ru-RU" altLang="en-US" sz="1200" b="1">
                <a:solidFill>
                  <a:srgbClr val="000000"/>
                </a:solidFill>
              </a:rPr>
              <a:pPr marL="0" indent="0" algn="ctr">
                <a:spcBef>
                  <a:spcPct val="0"/>
                </a:spcBef>
                <a:buFont typeface="Arial" pitchFamily="34" charset="0"/>
                <a:buNone/>
              </a:pPr>
              <a:t>89</a:t>
            </a:fld>
            <a:endParaRPr lang="ru-RU" sz="1200" b="1" dirty="0">
              <a:solidFill>
                <a:srgbClr val="000000"/>
              </a:solidFill>
              <a:sym typeface="+mn-lt"/>
            </a:endParaRPr>
          </a:p>
        </p:txBody>
      </p:sp>
      <p:sp>
        <p:nvSpPr>
          <p:cNvPr id="12" name="Текст 2"/>
          <p:cNvSpPr>
            <a:spLocks noGrp="1"/>
          </p:cNvSpPr>
          <p:nvPr>
            <p:custDataLst>
              <p:tags r:id="rId11"/>
            </p:custDataLst>
          </p:nvPr>
        </p:nvSpPr>
        <p:spPr bwMode="auto">
          <a:xfrm>
            <a:off x="3575050" y="5672138"/>
            <a:ext cx="3175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pPr>
            <a:fld id="{5043559A-B130-43C3-A430-779A51A5A027}" type="datetime'''''''2''''''''''''01''''7'''''''''''''''''''">
              <a:rPr lang="ru-RU" altLang="en-US" sz="1100">
                <a:solidFill>
                  <a:srgbClr val="000000"/>
                </a:solidFill>
              </a:rPr>
              <a:pPr marL="0" indent="0" algn="ctr">
                <a:spcBef>
                  <a:spcPct val="0"/>
                </a:spcBef>
                <a:buFont typeface="Arial" pitchFamily="34" charset="0"/>
                <a:buNone/>
              </a:pPr>
              <a:t>2017</a:t>
            </a:fld>
            <a:endParaRPr lang="ru-RU" sz="1100" dirty="0">
              <a:solidFill>
                <a:srgbClr val="000000"/>
              </a:solidFill>
              <a:sym typeface="+mn-lt"/>
            </a:endParaRPr>
          </a:p>
        </p:txBody>
      </p:sp>
      <p:sp>
        <p:nvSpPr>
          <p:cNvPr id="48" name="Текст 2"/>
          <p:cNvSpPr>
            <a:spLocks noGrp="1"/>
          </p:cNvSpPr>
          <p:nvPr>
            <p:custDataLst>
              <p:tags r:id="rId12"/>
            </p:custDataLst>
          </p:nvPr>
        </p:nvSpPr>
        <p:spPr bwMode="auto">
          <a:xfrm>
            <a:off x="4351338" y="5672138"/>
            <a:ext cx="501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77DA7A9-DB2F-4757-8B29-0687C995BF94}" type="datetime'''7М''20''''1''''''''''''''''''''''''''''''8'''''''''''">
              <a:rPr lang="ru-RU" altLang="en-US" sz="1100" smtClean="0">
                <a:solidFill>
                  <a:srgbClr val="000000"/>
                </a:solidFill>
              </a:rPr>
              <a:pPr marL="0" indent="0" algn="ctr">
                <a:spcBef>
                  <a:spcPct val="0"/>
                </a:spcBef>
                <a:buNone/>
              </a:pPr>
              <a:t>7М2018</a:t>
            </a:fld>
            <a:endParaRPr lang="ru-RU" sz="1100" dirty="0">
              <a:solidFill>
                <a:srgbClr val="000000"/>
              </a:solidFill>
              <a:sym typeface="+mn-lt"/>
            </a:endParaRPr>
          </a:p>
        </p:txBody>
      </p:sp>
      <p:sp>
        <p:nvSpPr>
          <p:cNvPr id="49" name="Текст 2"/>
          <p:cNvSpPr>
            <a:spLocks noGrp="1"/>
          </p:cNvSpPr>
          <p:nvPr>
            <p:custDataLst>
              <p:tags r:id="rId13"/>
            </p:custDataLst>
          </p:nvPr>
        </p:nvSpPr>
        <p:spPr bwMode="gray">
          <a:xfrm>
            <a:off x="4435475" y="3109913"/>
            <a:ext cx="3349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9ED0198-45F6-4B19-9383-57CD68BDFEA4}" type="datetime'''''''''''''4''''''''''''''00'''''''''''''''">
              <a:rPr lang="ru-RU" altLang="en-US" sz="1200" b="1" smtClean="0">
                <a:solidFill>
                  <a:srgbClr val="000000"/>
                </a:solidFill>
              </a:rPr>
              <a:pPr marL="0" indent="0" algn="ctr">
                <a:spcBef>
                  <a:spcPct val="0"/>
                </a:spcBef>
                <a:spcAft>
                  <a:spcPct val="0"/>
                </a:spcAft>
                <a:buNone/>
              </a:pPr>
              <a:t>400</a:t>
            </a:fld>
            <a:endParaRPr lang="ru-RU" sz="1200" b="1" dirty="0">
              <a:solidFill>
                <a:srgbClr val="000000"/>
              </a:solidFill>
              <a:sym typeface="+mn-lt"/>
            </a:endParaRPr>
          </a:p>
        </p:txBody>
      </p:sp>
      <p:sp>
        <p:nvSpPr>
          <p:cNvPr id="18" name="Прямоугольник 17"/>
          <p:cNvSpPr/>
          <p:nvPr>
            <p:custDataLst>
              <p:tags r:id="rId14"/>
            </p:custDataLst>
          </p:nvPr>
        </p:nvSpPr>
        <p:spPr bwMode="auto">
          <a:xfrm>
            <a:off x="1358900" y="1903413"/>
            <a:ext cx="196850" cy="147638"/>
          </a:xfrm>
          <a:prstGeom prst="rect">
            <a:avLst/>
          </a:prstGeom>
          <a:solidFill>
            <a:srgbClr val="96969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custDataLst>
              <p:tags r:id="rId15"/>
            </p:custDataLst>
          </p:nvPr>
        </p:nvSpPr>
        <p:spPr bwMode="auto">
          <a:xfrm>
            <a:off x="1358900" y="2290763"/>
            <a:ext cx="196850" cy="147638"/>
          </a:xfrm>
          <a:prstGeom prst="rect">
            <a:avLst/>
          </a:prstGeom>
          <a:solidFill>
            <a:srgbClr val="C8102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Текст 2"/>
          <p:cNvSpPr>
            <a:spLocks noGrp="1"/>
          </p:cNvSpPr>
          <p:nvPr>
            <p:custDataLst>
              <p:tags r:id="rId16"/>
            </p:custDataLst>
          </p:nvPr>
        </p:nvSpPr>
        <p:spPr bwMode="auto">
          <a:xfrm>
            <a:off x="1606550" y="1898650"/>
            <a:ext cx="2373313" cy="3365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fld id="{61E38D09-C4DE-44F0-8184-0237C72E2647}" type="datetime'Клиенты, у которых&#10;был откры''т'' брокерский'' счет до ИИ''С'">
              <a:rPr lang="ru-RU" altLang="en-US" sz="1100">
                <a:solidFill>
                  <a:srgbClr val="000000"/>
                </a:solidFill>
              </a:rPr>
              <a:pPr marL="0" indent="0">
                <a:spcBef>
                  <a:spcPct val="0"/>
                </a:spcBef>
                <a:buFont typeface="Arial" pitchFamily="34" charset="0"/>
                <a:buNone/>
              </a:pPr>
              <a:t>Клиенты, у которых
был открыт брокерский счет до ИИС</a:t>
            </a:fld>
            <a:endParaRPr lang="ru-RU" sz="1100" dirty="0">
              <a:solidFill>
                <a:srgbClr val="000000"/>
              </a:solidFill>
              <a:sym typeface="+mn-lt"/>
            </a:endParaRPr>
          </a:p>
        </p:txBody>
      </p:sp>
      <p:sp>
        <p:nvSpPr>
          <p:cNvPr id="19" name="Текст 2"/>
          <p:cNvSpPr>
            <a:spLocks noGrp="1"/>
          </p:cNvSpPr>
          <p:nvPr>
            <p:custDataLst>
              <p:tags r:id="rId17"/>
            </p:custDataLst>
          </p:nvPr>
        </p:nvSpPr>
        <p:spPr bwMode="auto">
          <a:xfrm>
            <a:off x="1606550" y="2286000"/>
            <a:ext cx="21653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fld id="{6E1DA350-C230-43A1-9BBA-520BB13B158E}" type="datetime'ИИ''''С ка''к п''е''рвый бр''о''ке''р''с''''к''ий с''''''чет'">
              <a:rPr lang="ru-RU" altLang="en-US" sz="1100">
                <a:solidFill>
                  <a:srgbClr val="000000"/>
                </a:solidFill>
              </a:rPr>
              <a:pPr marL="0" indent="0">
                <a:spcBef>
                  <a:spcPct val="0"/>
                </a:spcBef>
                <a:buFont typeface="Arial" pitchFamily="34" charset="0"/>
                <a:buNone/>
              </a:pPr>
              <a:t>ИИС как первый брокерский счет</a:t>
            </a:fld>
            <a:endParaRPr lang="ru-RU" sz="1100" dirty="0">
              <a:solidFill>
                <a:srgbClr val="000000"/>
              </a:solidFill>
              <a:sym typeface="+mn-lt"/>
            </a:endParaRPr>
          </a:p>
        </p:txBody>
      </p:sp>
      <p:sp>
        <p:nvSpPr>
          <p:cNvPr id="21" name="Стрелка вправо 20"/>
          <p:cNvSpPr/>
          <p:nvPr/>
        </p:nvSpPr>
        <p:spPr>
          <a:xfrm rot="19673713">
            <a:off x="1708951" y="3819137"/>
            <a:ext cx="1301351" cy="91440"/>
          </a:xfrm>
          <a:prstGeom prst="rightArrow">
            <a:avLst>
              <a:gd name="adj1" fmla="val 50000"/>
              <a:gd name="adj2" fmla="val 118222"/>
            </a:avLst>
          </a:prstGeom>
          <a:solidFill>
            <a:srgbClr val="73BA62"/>
          </a:solidFill>
          <a:ln>
            <a:solidFill>
              <a:srgbClr val="73B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2" name="TextBox 21"/>
          <p:cNvSpPr txBox="1"/>
          <p:nvPr/>
        </p:nvSpPr>
        <p:spPr>
          <a:xfrm rot="19719515">
            <a:off x="1662498" y="3576130"/>
            <a:ext cx="1116000" cy="307777"/>
          </a:xfrm>
          <a:prstGeom prst="rect">
            <a:avLst/>
          </a:prstGeom>
          <a:noFill/>
        </p:spPr>
        <p:txBody>
          <a:bodyPr wrap="square" rtlCol="0">
            <a:spAutoFit/>
          </a:bodyPr>
          <a:lstStyle/>
          <a:p>
            <a:pPr algn="ctr"/>
            <a:r>
              <a:rPr lang="ru-RU" sz="1400" b="1" dirty="0">
                <a:solidFill>
                  <a:srgbClr val="406253"/>
                </a:solidFill>
              </a:rPr>
              <a:t>+</a:t>
            </a:r>
            <a:r>
              <a:rPr lang="en-US" sz="1400" b="1" dirty="0">
                <a:solidFill>
                  <a:srgbClr val="406253"/>
                </a:solidFill>
              </a:rPr>
              <a:t>106 </a:t>
            </a:r>
            <a:r>
              <a:rPr lang="ru-RU" sz="1400" b="1" dirty="0">
                <a:solidFill>
                  <a:srgbClr val="406253"/>
                </a:solidFill>
              </a:rPr>
              <a:t>тыс.</a:t>
            </a:r>
          </a:p>
        </p:txBody>
      </p:sp>
      <p:sp>
        <p:nvSpPr>
          <p:cNvPr id="23" name="Прямоугольник 22"/>
          <p:cNvSpPr/>
          <p:nvPr/>
        </p:nvSpPr>
        <p:spPr>
          <a:xfrm>
            <a:off x="5443764" y="1055688"/>
            <a:ext cx="3600000" cy="646331"/>
          </a:xfrm>
          <a:prstGeom prst="rect">
            <a:avLst/>
          </a:prstGeom>
          <a:solidFill>
            <a:schemeClr val="accent4">
              <a:lumMod val="40000"/>
              <a:lumOff val="60000"/>
            </a:schemeClr>
          </a:solidFill>
        </p:spPr>
        <p:txBody>
          <a:bodyPr>
            <a:spAutoFit/>
          </a:bodyPr>
          <a:lstStyle/>
          <a:p>
            <a:r>
              <a:rPr lang="ru-RU" sz="1200" b="1" dirty="0" smtClean="0">
                <a:solidFill>
                  <a:srgbClr val="000000"/>
                </a:solidFill>
              </a:rPr>
              <a:t>Проекты развития инвестиционного потенциала населения, корпораций и институциональных инвесторов</a:t>
            </a:r>
            <a:endParaRPr lang="ru-RU" sz="1200" b="1" dirty="0">
              <a:solidFill>
                <a:srgbClr val="000000"/>
              </a:solidFill>
            </a:endParaRPr>
          </a:p>
        </p:txBody>
      </p:sp>
      <p:sp>
        <p:nvSpPr>
          <p:cNvPr id="41" name="Стрелка вправо 40"/>
          <p:cNvSpPr/>
          <p:nvPr/>
        </p:nvSpPr>
        <p:spPr>
          <a:xfrm rot="20415591">
            <a:off x="2947527" y="3008315"/>
            <a:ext cx="1795806" cy="91440"/>
          </a:xfrm>
          <a:prstGeom prst="rightArrow">
            <a:avLst>
              <a:gd name="adj1" fmla="val 50000"/>
              <a:gd name="adj2" fmla="val 118222"/>
            </a:avLst>
          </a:prstGeom>
          <a:solidFill>
            <a:srgbClr val="73BA62"/>
          </a:solidFill>
          <a:ln>
            <a:solidFill>
              <a:srgbClr val="73B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2" name="TextBox 41"/>
          <p:cNvSpPr txBox="1"/>
          <p:nvPr/>
        </p:nvSpPr>
        <p:spPr>
          <a:xfrm rot="20486631">
            <a:off x="3166162" y="2765208"/>
            <a:ext cx="1116000" cy="307777"/>
          </a:xfrm>
          <a:prstGeom prst="rect">
            <a:avLst/>
          </a:prstGeom>
          <a:noFill/>
        </p:spPr>
        <p:txBody>
          <a:bodyPr wrap="square" rtlCol="0">
            <a:spAutoFit/>
          </a:bodyPr>
          <a:lstStyle/>
          <a:p>
            <a:pPr algn="ctr"/>
            <a:r>
              <a:rPr lang="ru-RU" sz="1400" b="1" dirty="0" smtClean="0">
                <a:solidFill>
                  <a:srgbClr val="406253"/>
                </a:solidFill>
              </a:rPr>
              <a:t>+205</a:t>
            </a:r>
            <a:r>
              <a:rPr lang="en-US" sz="1400" b="1" dirty="0" smtClean="0">
                <a:solidFill>
                  <a:srgbClr val="406253"/>
                </a:solidFill>
              </a:rPr>
              <a:t> </a:t>
            </a:r>
            <a:r>
              <a:rPr lang="ru-RU" sz="1400" b="1" dirty="0">
                <a:solidFill>
                  <a:srgbClr val="406253"/>
                </a:solidFill>
              </a:rPr>
              <a:t>тыс.</a:t>
            </a:r>
          </a:p>
        </p:txBody>
      </p:sp>
      <p:sp>
        <p:nvSpPr>
          <p:cNvPr id="11" name="Прямоугольник 10"/>
          <p:cNvSpPr/>
          <p:nvPr/>
        </p:nvSpPr>
        <p:spPr>
          <a:xfrm>
            <a:off x="5442992" y="1714346"/>
            <a:ext cx="3600772" cy="4270400"/>
          </a:xfrm>
          <a:prstGeom prst="rect">
            <a:avLst/>
          </a:prstGeom>
        </p:spPr>
        <p:txBody>
          <a:bodyPr wrap="square">
            <a:spAutoFit/>
          </a:bodyPr>
          <a:lstStyle/>
          <a:p>
            <a:pPr lvl="0">
              <a:spcBef>
                <a:spcPts val="300"/>
              </a:spcBef>
              <a:spcAft>
                <a:spcPts val="300"/>
              </a:spcAft>
              <a:defRPr/>
            </a:pPr>
            <a:r>
              <a:rPr lang="ru-RU" sz="1100" b="1" dirty="0">
                <a:solidFill>
                  <a:srgbClr val="000000"/>
                </a:solidFill>
              </a:rPr>
              <a:t>Создание сайта </a:t>
            </a:r>
            <a:r>
              <a:rPr lang="en-US" sz="1100" b="1" dirty="0" err="1">
                <a:solidFill>
                  <a:srgbClr val="C00000"/>
                </a:solidFill>
              </a:rPr>
              <a:t>MarketPlace</a:t>
            </a:r>
            <a:r>
              <a:rPr lang="ru-RU" sz="1100" b="1" dirty="0">
                <a:solidFill>
                  <a:srgbClr val="000000"/>
                </a:solidFill>
              </a:rPr>
              <a:t> направлено на привлечение частных инвесторов </a:t>
            </a:r>
            <a:r>
              <a:rPr lang="en-US" sz="1100" dirty="0">
                <a:solidFill>
                  <a:srgbClr val="000000"/>
                </a:solidFill>
                <a:hlinkClick r:id="rId22"/>
              </a:rPr>
              <a:t>https://place.moex.com</a:t>
            </a:r>
            <a:endParaRPr lang="ru-RU" sz="1100" dirty="0">
              <a:solidFill>
                <a:srgbClr val="000000"/>
              </a:solidFill>
            </a:endParaRPr>
          </a:p>
          <a:p>
            <a:pPr marL="182563" lvl="1" indent="-182563">
              <a:lnSpc>
                <a:spcPct val="120000"/>
              </a:lnSpc>
              <a:spcBef>
                <a:spcPts val="600"/>
              </a:spcBef>
              <a:buClr>
                <a:srgbClr val="C00000"/>
              </a:buClr>
              <a:buSzPct val="100000"/>
              <a:buFont typeface="Wingdings" panose="05000000000000000000" pitchFamily="2" charset="2"/>
              <a:buChar char="§"/>
              <a:tabLst>
                <a:tab pos="542925" algn="l"/>
              </a:tabLst>
              <a:defRPr/>
            </a:pPr>
            <a:r>
              <a:rPr lang="en-US" sz="1200" b="1" dirty="0" err="1" smtClean="0"/>
              <a:t>MarketPlace</a:t>
            </a:r>
            <a:r>
              <a:rPr lang="ru-RU" sz="1200" dirty="0" smtClean="0">
                <a:solidFill>
                  <a:srgbClr val="000000"/>
                </a:solidFill>
                <a:ea typeface="ＭＳ Ｐゴシック"/>
                <a:cs typeface="Simplified Arabic" panose="02020603050405020304" pitchFamily="18" charset="-78"/>
              </a:rPr>
              <a:t> обеспечивает </a:t>
            </a:r>
            <a:r>
              <a:rPr lang="ru-RU" sz="1200" dirty="0">
                <a:solidFill>
                  <a:srgbClr val="000000"/>
                </a:solidFill>
                <a:ea typeface="ＭＳ Ｐゴシック"/>
                <a:cs typeface="Simplified Arabic" panose="02020603050405020304" pitchFamily="18" charset="-78"/>
              </a:rPr>
              <a:t>онлайн-привлечение розничных </a:t>
            </a:r>
            <a:r>
              <a:rPr lang="ru-RU" sz="1200" dirty="0" smtClean="0">
                <a:solidFill>
                  <a:srgbClr val="000000"/>
                </a:solidFill>
                <a:ea typeface="ＭＳ Ｐゴシック"/>
                <a:cs typeface="Simplified Arabic" panose="02020603050405020304" pitchFamily="18" charset="-78"/>
              </a:rPr>
              <a:t>клиентов на финансовые рынки, </a:t>
            </a:r>
            <a:r>
              <a:rPr lang="ru-RU" sz="1200" dirty="0">
                <a:solidFill>
                  <a:srgbClr val="000000"/>
                </a:solidFill>
                <a:ea typeface="ＭＳ Ｐゴシック"/>
                <a:cs typeface="Simplified Arabic" panose="02020603050405020304" pitchFamily="18" charset="-78"/>
              </a:rPr>
              <a:t>удаленное открытие банковских вкладов, </a:t>
            </a:r>
            <a:r>
              <a:rPr lang="ru-RU" sz="1200" dirty="0" smtClean="0">
                <a:solidFill>
                  <a:srgbClr val="000000"/>
                </a:solidFill>
                <a:ea typeface="ＭＳ Ｐゴシック"/>
                <a:cs typeface="Simplified Arabic" panose="02020603050405020304" pitchFamily="18" charset="-78"/>
              </a:rPr>
              <a:t>продажу </a:t>
            </a:r>
            <a:r>
              <a:rPr lang="ru-RU" sz="1200" dirty="0">
                <a:solidFill>
                  <a:srgbClr val="000000"/>
                </a:solidFill>
                <a:ea typeface="ＭＳ Ｐゴシック"/>
                <a:cs typeface="Simplified Arabic" panose="02020603050405020304" pitchFamily="18" charset="-78"/>
              </a:rPr>
              <a:t>других финансовых </a:t>
            </a:r>
            <a:r>
              <a:rPr lang="ru-RU" sz="1200" dirty="0" smtClean="0">
                <a:solidFill>
                  <a:srgbClr val="000000"/>
                </a:solidFill>
                <a:ea typeface="ＭＳ Ｐゴシック"/>
                <a:cs typeface="Simplified Arabic" panose="02020603050405020304" pitchFamily="18" charset="-78"/>
              </a:rPr>
              <a:t>продуктов</a:t>
            </a:r>
            <a:endParaRPr lang="en-US" sz="1200" dirty="0" smtClean="0">
              <a:solidFill>
                <a:srgbClr val="000000"/>
              </a:solidFill>
              <a:ea typeface="ＭＳ Ｐゴシック"/>
              <a:cs typeface="Simplified Arabic" panose="02020603050405020304" pitchFamily="18" charset="-78"/>
            </a:endParaRPr>
          </a:p>
          <a:p>
            <a:pPr marL="182563" lvl="1" indent="-182563">
              <a:lnSpc>
                <a:spcPct val="120000"/>
              </a:lnSpc>
              <a:spcBef>
                <a:spcPts val="600"/>
              </a:spcBef>
              <a:buClr>
                <a:srgbClr val="C00000"/>
              </a:buClr>
              <a:buSzPct val="100000"/>
              <a:buFont typeface="Wingdings" panose="05000000000000000000" pitchFamily="2" charset="2"/>
              <a:buChar char="§"/>
              <a:tabLst>
                <a:tab pos="542925" algn="l"/>
              </a:tabLst>
              <a:defRPr/>
            </a:pPr>
            <a:r>
              <a:rPr lang="ru-RU" sz="1200" dirty="0">
                <a:solidFill>
                  <a:srgbClr val="000000"/>
                </a:solidFill>
                <a:ea typeface="ＭＳ Ｐゴシック"/>
                <a:cs typeface="Simplified Arabic" panose="02020603050405020304" pitchFamily="18" charset="-78"/>
              </a:rPr>
              <a:t>Платформа осуществляет управление каталогом финансовых продуктов, идентификацию клиентов, </a:t>
            </a:r>
            <a:r>
              <a:rPr lang="ru-RU" sz="1200" dirty="0" smtClean="0">
                <a:solidFill>
                  <a:srgbClr val="000000"/>
                </a:solidFill>
                <a:ea typeface="ＭＳ Ｐゴシック"/>
                <a:cs typeface="Simplified Arabic" panose="02020603050405020304" pitchFamily="18" charset="-78"/>
              </a:rPr>
              <a:t>заключени</a:t>
            </a:r>
            <a:r>
              <a:rPr lang="ru-RU" sz="1200" dirty="0">
                <a:solidFill>
                  <a:srgbClr val="000000"/>
                </a:solidFill>
                <a:ea typeface="ＭＳ Ｐゴシック"/>
                <a:cs typeface="Simplified Arabic" panose="02020603050405020304" pitchFamily="18" charset="-78"/>
              </a:rPr>
              <a:t>е</a:t>
            </a:r>
            <a:r>
              <a:rPr lang="ru-RU" sz="1200" dirty="0" smtClean="0">
                <a:solidFill>
                  <a:srgbClr val="000000"/>
                </a:solidFill>
                <a:ea typeface="ＭＳ Ｐゴシック"/>
                <a:cs typeface="Simplified Arabic" panose="02020603050405020304" pitchFamily="18" charset="-78"/>
              </a:rPr>
              <a:t> </a:t>
            </a:r>
            <a:r>
              <a:rPr lang="ru-RU" sz="1200" dirty="0">
                <a:solidFill>
                  <a:srgbClr val="000000"/>
                </a:solidFill>
                <a:ea typeface="ＭＳ Ｐゴシック"/>
                <a:cs typeface="Simplified Arabic" panose="02020603050405020304" pitchFamily="18" charset="-78"/>
              </a:rPr>
              <a:t>договоров, перевод денежных средств</a:t>
            </a:r>
            <a:r>
              <a:rPr lang="ru-RU" sz="1200" dirty="0" smtClean="0">
                <a:solidFill>
                  <a:srgbClr val="000000"/>
                </a:solidFill>
                <a:ea typeface="ＭＳ Ｐゴシック"/>
                <a:cs typeface="Simplified Arabic" panose="02020603050405020304" pitchFamily="18" charset="-78"/>
              </a:rPr>
              <a:t>, </a:t>
            </a:r>
            <a:r>
              <a:rPr lang="ru-RU" sz="1200" dirty="0">
                <a:solidFill>
                  <a:srgbClr val="000000"/>
                </a:solidFill>
                <a:ea typeface="ＭＳ Ｐゴシック"/>
                <a:cs typeface="Simplified Arabic" panose="02020603050405020304" pitchFamily="18" charset="-78"/>
              </a:rPr>
              <a:t>регистрирует сделки, обеспечивает </a:t>
            </a:r>
            <a:r>
              <a:rPr lang="ru-RU" sz="1200" dirty="0" smtClean="0">
                <a:solidFill>
                  <a:srgbClr val="000000"/>
                </a:solidFill>
                <a:ea typeface="ＭＳ Ｐゴシック"/>
                <a:cs typeface="Simplified Arabic" panose="02020603050405020304" pitchFamily="18" charset="-78"/>
              </a:rPr>
              <a:t>расчеты</a:t>
            </a:r>
            <a:endParaRPr lang="en-US" sz="1200" dirty="0">
              <a:solidFill>
                <a:srgbClr val="000000"/>
              </a:solidFill>
              <a:ea typeface="ＭＳ Ｐゴシック"/>
              <a:cs typeface="Simplified Arabic" panose="02020603050405020304" pitchFamily="18" charset="-78"/>
            </a:endParaRPr>
          </a:p>
          <a:p>
            <a:pPr marL="182563" lvl="1" indent="-182563">
              <a:lnSpc>
                <a:spcPct val="120000"/>
              </a:lnSpc>
              <a:spcBef>
                <a:spcPts val="600"/>
              </a:spcBef>
              <a:buClr>
                <a:srgbClr val="C00000"/>
              </a:buClr>
              <a:buSzPct val="100000"/>
              <a:buFont typeface="Wingdings" panose="05000000000000000000" pitchFamily="2" charset="2"/>
              <a:buChar char="§"/>
              <a:tabLst>
                <a:tab pos="542925" algn="l"/>
              </a:tabLst>
              <a:defRPr/>
            </a:pPr>
            <a:r>
              <a:rPr lang="ru-RU" sz="1200" b="1" dirty="0">
                <a:solidFill>
                  <a:srgbClr val="000000"/>
                </a:solidFill>
                <a:ea typeface="ＭＳ Ｐゴシック"/>
                <a:cs typeface="Simplified Arabic" panose="02020603050405020304" pitchFamily="18" charset="-78"/>
              </a:rPr>
              <a:t>Защита интересов частного инвестора</a:t>
            </a:r>
            <a:r>
              <a:rPr lang="ru-RU" sz="1200" dirty="0">
                <a:solidFill>
                  <a:srgbClr val="000000"/>
                </a:solidFill>
                <a:ea typeface="ＭＳ Ｐゴシック"/>
                <a:cs typeface="Simplified Arabic" panose="02020603050405020304" pitchFamily="18" charset="-78"/>
              </a:rPr>
              <a:t>: страхование ИИС</a:t>
            </a:r>
          </a:p>
          <a:p>
            <a:pPr marL="182563" lvl="1" indent="-182563">
              <a:lnSpc>
                <a:spcPct val="120000"/>
              </a:lnSpc>
              <a:spcBef>
                <a:spcPts val="600"/>
              </a:spcBef>
              <a:buClr>
                <a:srgbClr val="C00000"/>
              </a:buClr>
              <a:buSzPct val="100000"/>
              <a:buFont typeface="Wingdings" panose="05000000000000000000" pitchFamily="2" charset="2"/>
              <a:buChar char="§"/>
              <a:tabLst>
                <a:tab pos="542925" algn="l"/>
              </a:tabLst>
              <a:defRPr/>
            </a:pPr>
            <a:r>
              <a:rPr lang="ru-RU" sz="1200" b="1" dirty="0" smtClean="0">
                <a:solidFill>
                  <a:srgbClr val="000000"/>
                </a:solidFill>
                <a:ea typeface="ＭＳ Ｐゴシック"/>
                <a:cs typeface="Simplified Arabic" panose="02020603050405020304" pitchFamily="18" charset="-78"/>
              </a:rPr>
              <a:t>Обучение:</a:t>
            </a:r>
            <a:r>
              <a:rPr lang="ru-RU" sz="1200" dirty="0" smtClean="0">
                <a:solidFill>
                  <a:srgbClr val="000000"/>
                </a:solidFill>
                <a:ea typeface="ＭＳ Ｐゴシック"/>
                <a:cs typeface="Simplified Arabic" panose="02020603050405020304" pitchFamily="18" charset="-78"/>
              </a:rPr>
              <a:t> Школа </a:t>
            </a:r>
            <a:r>
              <a:rPr lang="ru-RU" sz="1200" dirty="0">
                <a:solidFill>
                  <a:srgbClr val="000000"/>
                </a:solidFill>
                <a:ea typeface="ＭＳ Ｐゴシック"/>
                <a:cs typeface="Simplified Arabic" panose="02020603050405020304" pitchFamily="18" charset="-78"/>
              </a:rPr>
              <a:t>Московской </a:t>
            </a:r>
            <a:r>
              <a:rPr lang="ru-RU" sz="1200" dirty="0" smtClean="0">
                <a:solidFill>
                  <a:srgbClr val="000000"/>
                </a:solidFill>
                <a:ea typeface="ＭＳ Ｐゴシック"/>
                <a:cs typeface="Simplified Arabic" panose="02020603050405020304" pitchFamily="18" charset="-78"/>
              </a:rPr>
              <a:t>Биржи, конференции </a:t>
            </a:r>
            <a:r>
              <a:rPr lang="ru-RU" sz="1200" dirty="0">
                <a:solidFill>
                  <a:srgbClr val="000000"/>
                </a:solidFill>
                <a:ea typeface="ＭＳ Ｐゴシック"/>
                <a:cs typeface="Simplified Arabic" panose="02020603050405020304" pitchFamily="18" charset="-78"/>
              </a:rPr>
              <a:t>и семинары для розничных </a:t>
            </a:r>
            <a:r>
              <a:rPr lang="ru-RU" sz="1200" dirty="0" smtClean="0">
                <a:solidFill>
                  <a:srgbClr val="000000"/>
                </a:solidFill>
                <a:ea typeface="ＭＳ Ｐゴシック"/>
                <a:cs typeface="Simplified Arabic" panose="02020603050405020304" pitchFamily="18" charset="-78"/>
              </a:rPr>
              <a:t>инвесторов</a:t>
            </a:r>
            <a:endParaRPr lang="ru-RU" sz="1200" dirty="0">
              <a:solidFill>
                <a:srgbClr val="000000"/>
              </a:solidFill>
              <a:ea typeface="ＭＳ Ｐゴシック"/>
              <a:cs typeface="Simplified Arabic" panose="02020603050405020304" pitchFamily="18" charset="-78"/>
            </a:endParaRPr>
          </a:p>
        </p:txBody>
      </p:sp>
    </p:spTree>
    <p:extLst>
      <p:ext uri="{BB962C8B-B14F-4D97-AF65-F5344CB8AC3E}">
        <p14:creationId xmlns:p14="http://schemas.microsoft.com/office/powerpoint/2010/main" val="1707342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90" y="858442"/>
          <a:ext cx="1587" cy="1190"/>
        </p:xfrm>
        <a:graphic>
          <a:graphicData uri="http://schemas.openxmlformats.org/presentationml/2006/ole">
            <mc:AlternateContent xmlns:mc="http://schemas.openxmlformats.org/markup-compatibility/2006">
              <mc:Choice xmlns:v="urn:schemas-microsoft-com:vml" Requires="v">
                <p:oleObj spid="_x0000_s129064" name="think-cell Slide" r:id="rId49" imgW="270" imgH="270" progId="TCLayout.ActiveDocument.1">
                  <p:embed/>
                </p:oleObj>
              </mc:Choice>
              <mc:Fallback>
                <p:oleObj name="think-cell Slide" r:id="rId49" imgW="270" imgH="270" progId="TCLayout.ActiveDocument.1">
                  <p:embed/>
                  <p:pic>
                    <p:nvPicPr>
                      <p:cNvPr id="0" name=""/>
                      <p:cNvPicPr/>
                      <p:nvPr/>
                    </p:nvPicPr>
                    <p:blipFill>
                      <a:blip r:embed="rId50"/>
                      <a:stretch>
                        <a:fillRect/>
                      </a:stretch>
                    </p:blipFill>
                    <p:spPr>
                      <a:xfrm>
                        <a:off x="1590" y="858442"/>
                        <a:ext cx="1587" cy="1190"/>
                      </a:xfrm>
                      <a:prstGeom prst="rect">
                        <a:avLst/>
                      </a:prstGeom>
                    </p:spPr>
                  </p:pic>
                </p:oleObj>
              </mc:Fallback>
            </mc:AlternateContent>
          </a:graphicData>
        </a:graphic>
      </p:graphicFrame>
      <p:sp>
        <p:nvSpPr>
          <p:cNvPr id="17" name="Rectangle 16" hidden="1"/>
          <p:cNvSpPr/>
          <p:nvPr>
            <p:custDataLst>
              <p:tags r:id="rId3"/>
            </p:custDataLst>
          </p:nvPr>
        </p:nvSpPr>
        <p:spPr bwMode="auto">
          <a:xfrm>
            <a:off x="0" y="857251"/>
            <a:ext cx="158750"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1000" b="1" dirty="0">
              <a:solidFill>
                <a:prstClr val="white"/>
              </a:solidFill>
              <a:sym typeface="Tahoma" panose="020B0604030504040204" pitchFamily="34" charset="0"/>
            </a:endParaRPr>
          </a:p>
        </p:txBody>
      </p:sp>
      <p:grpSp>
        <p:nvGrpSpPr>
          <p:cNvPr id="23" name="Группа 22"/>
          <p:cNvGrpSpPr/>
          <p:nvPr/>
        </p:nvGrpSpPr>
        <p:grpSpPr>
          <a:xfrm>
            <a:off x="5087938" y="836712"/>
            <a:ext cx="3876367" cy="4944054"/>
            <a:chOff x="1358946" y="2025605"/>
            <a:chExt cx="2648275" cy="4433748"/>
          </a:xfrm>
        </p:grpSpPr>
        <p:sp>
          <p:nvSpPr>
            <p:cNvPr id="24" name="Content Placeholder 5"/>
            <p:cNvSpPr txBox="1">
              <a:spLocks/>
            </p:cNvSpPr>
            <p:nvPr/>
          </p:nvSpPr>
          <p:spPr bwMode="gray">
            <a:xfrm>
              <a:off x="1359318" y="2601871"/>
              <a:ext cx="2647903" cy="3857482"/>
            </a:xfrm>
            <a:prstGeom prst="rect">
              <a:avLst/>
            </a:prstGeom>
            <a:noFill/>
            <a:ln w="9525">
              <a:solidFill>
                <a:schemeClr val="accent4">
                  <a:lumMod val="50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marL="293688" lvl="1" indent="-285750" defTabSz="955675" fontAlgn="ctr">
                <a:lnSpc>
                  <a:spcPct val="130000"/>
                </a:lnSpc>
                <a:spcBef>
                  <a:spcPts val="600"/>
                </a:spcBef>
                <a:spcAft>
                  <a:spcPts val="600"/>
                </a:spcAft>
                <a:buClr>
                  <a:srgbClr val="00B050"/>
                </a:buClr>
                <a:buSzPct val="100000"/>
                <a:buFont typeface="Wingdings" panose="05000000000000000000" pitchFamily="2" charset="2"/>
                <a:buChar char="ü"/>
                <a:tabLst>
                  <a:tab pos="447675" algn="l"/>
                </a:tabLst>
                <a:defRPr/>
              </a:pPr>
              <a:endParaRPr lang="ru-RU" sz="1200" dirty="0">
                <a:solidFill>
                  <a:srgbClr val="000000"/>
                </a:solidFill>
                <a:ea typeface="ＭＳ Ｐゴシック"/>
                <a:cs typeface="Simplified Arabic" panose="02020603050405020304" pitchFamily="18" charset="-78"/>
              </a:endParaRPr>
            </a:p>
          </p:txBody>
        </p:sp>
        <p:sp>
          <p:nvSpPr>
            <p:cNvPr id="25" name="Content Placeholder 5"/>
            <p:cNvSpPr txBox="1">
              <a:spLocks/>
            </p:cNvSpPr>
            <p:nvPr/>
          </p:nvSpPr>
          <p:spPr bwMode="gray">
            <a:xfrm>
              <a:off x="1358946" y="2025605"/>
              <a:ext cx="2647903" cy="474408"/>
            </a:xfrm>
            <a:prstGeom prst="rect">
              <a:avLst/>
            </a:prstGeom>
            <a:solidFill>
              <a:schemeClr val="accent4">
                <a:lumMod val="75000"/>
              </a:schemeClr>
            </a:solidFill>
            <a:ln w="9525">
              <a:solidFill>
                <a:schemeClr val="accent4">
                  <a:lumMod val="50000"/>
                </a:schemeClr>
              </a:solidFill>
              <a:prstDash val="solid"/>
              <a:miter lim="800000"/>
              <a:headEnd/>
              <a:tailEnd/>
            </a:ln>
          </p:spPr>
          <p:txBody>
            <a:bodyPr vert="horz" wrap="square" lIns="91440" tIns="45720" rIns="91440" bIns="45720" numCol="1" anchor="ctr" anchorCtr="0" compatLnSpc="1">
              <a:prstTxWarp prst="textNoShape">
                <a:avLst/>
              </a:prstTxWarp>
            </a:bodyPr>
            <a:lstStyle/>
            <a:p>
              <a:pPr>
                <a:spcAft>
                  <a:spcPts val="450"/>
                </a:spcAft>
              </a:pPr>
              <a:r>
                <a:rPr lang="ru-RU" sz="1200" b="1" dirty="0">
                  <a:solidFill>
                    <a:prstClr val="white"/>
                  </a:solidFill>
                  <a:ea typeface="Tahoma" panose="020B0604030504040204" pitchFamily="34" charset="0"/>
                  <a:cs typeface="Tahoma" panose="020B0604030504040204" pitchFamily="34" charset="0"/>
                </a:rPr>
                <a:t>Доля инструментов фондового рынка в активах населения</a:t>
              </a:r>
              <a:r>
                <a:rPr lang="ru-RU" sz="1200" b="1" baseline="30000" dirty="0">
                  <a:solidFill>
                    <a:prstClr val="white"/>
                  </a:solidFill>
                  <a:ea typeface="Tahoma" panose="020B0604030504040204" pitchFamily="34" charset="0"/>
                  <a:cs typeface="Tahoma" panose="020B0604030504040204" pitchFamily="34" charset="0"/>
                </a:rPr>
                <a:t>1</a:t>
              </a:r>
            </a:p>
          </p:txBody>
        </p:sp>
      </p:grpSp>
      <p:sp>
        <p:nvSpPr>
          <p:cNvPr id="2" name="Заголовок 1"/>
          <p:cNvSpPr>
            <a:spLocks noGrp="1"/>
          </p:cNvSpPr>
          <p:nvPr>
            <p:ph type="title"/>
          </p:nvPr>
        </p:nvSpPr>
        <p:spPr>
          <a:xfrm>
            <a:off x="1043608" y="288000"/>
            <a:ext cx="8208912" cy="756000"/>
          </a:xfrm>
        </p:spPr>
        <p:txBody>
          <a:bodyPr/>
          <a:lstStyle/>
          <a:p>
            <a:r>
              <a:rPr lang="ru-RU" b="1" dirty="0" smtClean="0">
                <a:latin typeface="+mn-lt"/>
              </a:rPr>
              <a:t>Рост доли ценных бумаг </a:t>
            </a:r>
            <a:r>
              <a:rPr lang="ru-RU" dirty="0" smtClean="0">
                <a:latin typeface="+mn-lt"/>
              </a:rPr>
              <a:t>в денежных накоплениях населения</a:t>
            </a:r>
            <a:endParaRPr lang="ru-RU" dirty="0">
              <a:latin typeface="+mn-lt"/>
            </a:endParaRPr>
          </a:p>
        </p:txBody>
      </p:sp>
      <p:sp>
        <p:nvSpPr>
          <p:cNvPr id="4" name="Номер слайда 3"/>
          <p:cNvSpPr>
            <a:spLocks noGrp="1"/>
          </p:cNvSpPr>
          <p:nvPr>
            <p:ph type="sldNum" sz="quarter" idx="12"/>
          </p:nvPr>
        </p:nvSpPr>
        <p:spPr/>
        <p:txBody>
          <a:bodyPr/>
          <a:lstStyle/>
          <a:p>
            <a:fld id="{B9E2B10B-2B5B-4D21-B621-3C15B0884A5E}" type="slidenum">
              <a:rPr lang="ru-RU" smtClean="0">
                <a:solidFill>
                  <a:srgbClr val="000000">
                    <a:tint val="75000"/>
                  </a:srgbClr>
                </a:solidFill>
              </a:rPr>
              <a:pPr/>
              <a:t>14</a:t>
            </a:fld>
            <a:endParaRPr lang="ru-RU" dirty="0">
              <a:solidFill>
                <a:srgbClr val="000000">
                  <a:tint val="75000"/>
                </a:srgbClr>
              </a:solidFill>
            </a:endParaRPr>
          </a:p>
        </p:txBody>
      </p:sp>
      <p:sp>
        <p:nvSpPr>
          <p:cNvPr id="29" name="TextBox 28"/>
          <p:cNvSpPr txBox="1"/>
          <p:nvPr/>
        </p:nvSpPr>
        <p:spPr>
          <a:xfrm>
            <a:off x="2411760" y="6331146"/>
            <a:ext cx="2592288" cy="369332"/>
          </a:xfrm>
          <a:prstGeom prst="rect">
            <a:avLst/>
          </a:prstGeom>
          <a:noFill/>
        </p:spPr>
        <p:txBody>
          <a:bodyPr wrap="square" rtlCol="0">
            <a:spAutoFit/>
          </a:bodyPr>
          <a:lstStyle/>
          <a:p>
            <a:r>
              <a:rPr lang="ru-RU" sz="900" dirty="0" smtClean="0">
                <a:solidFill>
                  <a:srgbClr val="000000"/>
                </a:solidFill>
              </a:rPr>
              <a:t>Источник: Московская Биржа, Росстат</a:t>
            </a:r>
          </a:p>
          <a:p>
            <a:r>
              <a:rPr lang="ru-RU" sz="900" dirty="0">
                <a:solidFill>
                  <a:srgbClr val="000000"/>
                </a:solidFill>
              </a:rPr>
              <a:t>1 </a:t>
            </a:r>
            <a:r>
              <a:rPr lang="ru-RU" sz="900" dirty="0" smtClean="0">
                <a:solidFill>
                  <a:srgbClr val="000000"/>
                </a:solidFill>
              </a:rPr>
              <a:t>– </a:t>
            </a:r>
            <a:r>
              <a:rPr lang="en-US" sz="900" dirty="0" smtClean="0">
                <a:solidFill>
                  <a:srgbClr val="000000"/>
                </a:solidFill>
              </a:rPr>
              <a:t>OECD</a:t>
            </a:r>
            <a:r>
              <a:rPr lang="ru-RU" sz="900" dirty="0" smtClean="0">
                <a:solidFill>
                  <a:srgbClr val="000000"/>
                </a:solidFill>
              </a:rPr>
              <a:t> </a:t>
            </a:r>
            <a:r>
              <a:rPr lang="en-US" sz="900" dirty="0" err="1">
                <a:solidFill>
                  <a:srgbClr val="000000"/>
                </a:solidFill>
              </a:rPr>
              <a:t>Factbook</a:t>
            </a:r>
            <a:r>
              <a:rPr lang="en-US" sz="900" dirty="0">
                <a:solidFill>
                  <a:srgbClr val="000000"/>
                </a:solidFill>
              </a:rPr>
              <a:t> </a:t>
            </a:r>
            <a:r>
              <a:rPr lang="en-US" sz="900" dirty="0" smtClean="0">
                <a:solidFill>
                  <a:srgbClr val="000000"/>
                </a:solidFill>
              </a:rPr>
              <a:t>2015-2016</a:t>
            </a:r>
            <a:endParaRPr lang="ru-RU" sz="900" dirty="0">
              <a:solidFill>
                <a:srgbClr val="000000"/>
              </a:solidFill>
            </a:endParaRPr>
          </a:p>
        </p:txBody>
      </p:sp>
      <p:graphicFrame>
        <p:nvGraphicFramePr>
          <p:cNvPr id="67" name="Chart 3"/>
          <p:cNvGraphicFramePr/>
          <p:nvPr>
            <p:custDataLst>
              <p:tags r:id="rId4"/>
            </p:custDataLst>
          </p:nvPr>
        </p:nvGraphicFramePr>
        <p:xfrm>
          <a:off x="5218113" y="1941513"/>
          <a:ext cx="3657600" cy="2900362"/>
        </p:xfrm>
        <a:graphic>
          <a:graphicData uri="http://schemas.openxmlformats.org/drawingml/2006/chart">
            <c:chart xmlns:c="http://schemas.openxmlformats.org/drawingml/2006/chart" xmlns:r="http://schemas.openxmlformats.org/officeDocument/2006/relationships" r:id="rId51"/>
          </a:graphicData>
        </a:graphic>
      </p:graphicFrame>
      <p:sp>
        <p:nvSpPr>
          <p:cNvPr id="41" name="Прямоугольник 40"/>
          <p:cNvSpPr/>
          <p:nvPr>
            <p:custDataLst>
              <p:tags r:id="rId5"/>
            </p:custDataLst>
          </p:nvPr>
        </p:nvSpPr>
        <p:spPr bwMode="auto">
          <a:xfrm>
            <a:off x="5734050" y="4810125"/>
            <a:ext cx="182563" cy="503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47522A2E-8138-4C98-919B-707857FD4459}" type="datetime'''''''И''''та''''''''''''''''''''''''''''л''''и''я'''''">
              <a:rPr lang="en-US" altLang="en-US" sz="1200">
                <a:solidFill>
                  <a:srgbClr val="000000"/>
                </a:solidFill>
                <a:sym typeface="+mn-lt"/>
              </a:rPr>
              <a:pPr algn="r">
                <a:spcBef>
                  <a:spcPct val="0"/>
                </a:spcBef>
                <a:spcAft>
                  <a:spcPct val="0"/>
                </a:spcAft>
              </a:pPr>
              <a:t>Италия</a:t>
            </a:fld>
            <a:endParaRPr lang="ru-RU" sz="1200" dirty="0">
              <a:solidFill>
                <a:srgbClr val="000000"/>
              </a:solidFill>
              <a:sym typeface="+mn-lt"/>
            </a:endParaRPr>
          </a:p>
        </p:txBody>
      </p:sp>
      <p:sp>
        <p:nvSpPr>
          <p:cNvPr id="32" name="Прямоугольник 31"/>
          <p:cNvSpPr/>
          <p:nvPr>
            <p:custDataLst>
              <p:tags r:id="rId6"/>
            </p:custDataLst>
          </p:nvPr>
        </p:nvSpPr>
        <p:spPr bwMode="auto">
          <a:xfrm>
            <a:off x="5384800" y="4810125"/>
            <a:ext cx="182563" cy="3286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67D47293-E15E-4D94-9E96-8D92D9E3A60F}" type="datetime'''С''''''''''Ш''''''''''''''''''''''''А'''">
              <a:rPr lang="en-US" altLang="en-US" sz="1200">
                <a:solidFill>
                  <a:srgbClr val="000000"/>
                </a:solidFill>
                <a:sym typeface="+mn-lt"/>
              </a:rPr>
              <a:pPr algn="r">
                <a:spcBef>
                  <a:spcPct val="0"/>
                </a:spcBef>
                <a:spcAft>
                  <a:spcPct val="0"/>
                </a:spcAft>
              </a:pPr>
              <a:t>США</a:t>
            </a:fld>
            <a:endParaRPr lang="ru-RU" sz="1200" dirty="0">
              <a:solidFill>
                <a:srgbClr val="000000"/>
              </a:solidFill>
              <a:sym typeface="+mn-lt"/>
            </a:endParaRPr>
          </a:p>
        </p:txBody>
      </p:sp>
      <p:sp>
        <p:nvSpPr>
          <p:cNvPr id="46" name="Прямоугольник 45"/>
          <p:cNvSpPr/>
          <p:nvPr>
            <p:custDataLst>
              <p:tags r:id="rId7"/>
            </p:custDataLst>
          </p:nvPr>
        </p:nvSpPr>
        <p:spPr bwMode="auto">
          <a:xfrm>
            <a:off x="6083300" y="4810125"/>
            <a:ext cx="182563" cy="6175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E600D806-2020-4C33-A3C4-C3396FE4D1C8}" type="datetime'''''''''Ф''р''''''''ан''ц''''''''ия'''''''''''''''''''''''''''">
              <a:rPr lang="en-US" altLang="en-US" sz="1200">
                <a:solidFill>
                  <a:srgbClr val="000000"/>
                </a:solidFill>
                <a:sym typeface="+mn-lt"/>
              </a:rPr>
              <a:pPr algn="r">
                <a:spcBef>
                  <a:spcPct val="0"/>
                </a:spcBef>
                <a:spcAft>
                  <a:spcPct val="0"/>
                </a:spcAft>
              </a:pPr>
              <a:t>Франция</a:t>
            </a:fld>
            <a:endParaRPr lang="ru-RU" sz="1200">
              <a:solidFill>
                <a:srgbClr val="000000"/>
              </a:solidFill>
              <a:sym typeface="+mn-lt"/>
            </a:endParaRPr>
          </a:p>
        </p:txBody>
      </p:sp>
      <p:sp>
        <p:nvSpPr>
          <p:cNvPr id="51" name="Прямоугольник 50"/>
          <p:cNvSpPr/>
          <p:nvPr>
            <p:custDataLst>
              <p:tags r:id="rId8"/>
            </p:custDataLst>
          </p:nvPr>
        </p:nvSpPr>
        <p:spPr bwMode="auto">
          <a:xfrm>
            <a:off x="7131050" y="4810125"/>
            <a:ext cx="182563" cy="6715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AD1E53D0-23CE-4E77-BBF2-2F7B21141205}" type="datetime'Ге''''''р''ма''н''''''''''''и''''''''''''''''''''''я'">
              <a:rPr lang="en-US" altLang="en-US" sz="1200">
                <a:solidFill>
                  <a:srgbClr val="000000"/>
                </a:solidFill>
                <a:sym typeface="+mn-lt"/>
              </a:rPr>
              <a:pPr algn="r">
                <a:spcBef>
                  <a:spcPct val="0"/>
                </a:spcBef>
                <a:spcAft>
                  <a:spcPct val="0"/>
                </a:spcAft>
              </a:pPr>
              <a:t>Германия</a:t>
            </a:fld>
            <a:endParaRPr lang="ru-RU" sz="1200">
              <a:solidFill>
                <a:srgbClr val="000000"/>
              </a:solidFill>
              <a:sym typeface="+mn-lt"/>
            </a:endParaRPr>
          </a:p>
        </p:txBody>
      </p:sp>
      <p:sp>
        <p:nvSpPr>
          <p:cNvPr id="83" name="Текст 2"/>
          <p:cNvSpPr>
            <a:spLocks noGrp="1"/>
          </p:cNvSpPr>
          <p:nvPr>
            <p:custDataLst>
              <p:tags r:id="rId9"/>
            </p:custDataLst>
          </p:nvPr>
        </p:nvSpPr>
        <p:spPr bwMode="gray">
          <a:xfrm>
            <a:off x="8443913" y="39195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DD66FD6D-905B-48E4-AFE6-CFA43EF054C7}" type="datetime'''''''''''''''''''''1''''''3''''''''''''''''''''''%'''">
              <a:rPr lang="ru-RU" altLang="en-US" sz="1000" b="1">
                <a:solidFill>
                  <a:srgbClr val="000000"/>
                </a:solidFill>
                <a:sym typeface="+mn-lt"/>
              </a:rPr>
              <a:pPr marL="0" indent="0" algn="ctr">
                <a:spcBef>
                  <a:spcPct val="0"/>
                </a:spcBef>
                <a:spcAft>
                  <a:spcPct val="0"/>
                </a:spcAft>
                <a:buFont typeface="Arial" pitchFamily="34" charset="0"/>
                <a:buNone/>
              </a:pPr>
              <a:t>13%</a:t>
            </a:fld>
            <a:endParaRPr lang="ru-RU" sz="1000" b="1" dirty="0">
              <a:solidFill>
                <a:srgbClr val="000000"/>
              </a:solidFill>
              <a:sym typeface="+mn-lt"/>
            </a:endParaRPr>
          </a:p>
        </p:txBody>
      </p:sp>
      <p:sp>
        <p:nvSpPr>
          <p:cNvPr id="47" name="Прямоугольник 46"/>
          <p:cNvSpPr/>
          <p:nvPr>
            <p:custDataLst>
              <p:tags r:id="rId10"/>
            </p:custDataLst>
          </p:nvPr>
        </p:nvSpPr>
        <p:spPr bwMode="auto">
          <a:xfrm>
            <a:off x="6432550" y="4810125"/>
            <a:ext cx="182563" cy="5445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A2E295CF-7B16-431B-9DC7-4CD83C6BA894}" type="datetime'''''''''По''''''ль''''''''''''''''''''ш''''''''''''а'''">
              <a:rPr lang="en-US" altLang="en-US" sz="1200">
                <a:solidFill>
                  <a:srgbClr val="000000"/>
                </a:solidFill>
                <a:sym typeface="+mn-lt"/>
              </a:rPr>
              <a:pPr algn="r">
                <a:spcBef>
                  <a:spcPct val="0"/>
                </a:spcBef>
                <a:spcAft>
                  <a:spcPct val="0"/>
                </a:spcAft>
              </a:pPr>
              <a:t>Польша</a:t>
            </a:fld>
            <a:endParaRPr lang="ru-RU" sz="1200">
              <a:solidFill>
                <a:srgbClr val="000000"/>
              </a:solidFill>
              <a:sym typeface="+mn-lt"/>
            </a:endParaRPr>
          </a:p>
        </p:txBody>
      </p:sp>
      <p:sp>
        <p:nvSpPr>
          <p:cNvPr id="56" name="Прямоугольник 55"/>
          <p:cNvSpPr/>
          <p:nvPr>
            <p:custDataLst>
              <p:tags r:id="rId11"/>
            </p:custDataLst>
          </p:nvPr>
        </p:nvSpPr>
        <p:spPr bwMode="auto">
          <a:xfrm>
            <a:off x="7829550" y="4810125"/>
            <a:ext cx="182563" cy="514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B6D3DB87-8397-44CA-B83B-9C899C5084F6}" type="datetime'''Я''''''''п''''''''о''''''''н''''''''''''''и''''''''''''''я'">
              <a:rPr lang="en-US" altLang="en-US" sz="1200">
                <a:solidFill>
                  <a:srgbClr val="000000"/>
                </a:solidFill>
                <a:sym typeface="+mn-lt"/>
              </a:rPr>
              <a:pPr algn="r">
                <a:spcBef>
                  <a:spcPct val="0"/>
                </a:spcBef>
                <a:spcAft>
                  <a:spcPct val="0"/>
                </a:spcAft>
              </a:pPr>
              <a:t>Япония</a:t>
            </a:fld>
            <a:endParaRPr lang="ru-RU" sz="1200">
              <a:solidFill>
                <a:srgbClr val="000000"/>
              </a:solidFill>
              <a:sym typeface="+mn-lt"/>
            </a:endParaRPr>
          </a:p>
        </p:txBody>
      </p:sp>
      <p:sp>
        <p:nvSpPr>
          <p:cNvPr id="49" name="Прямоугольник 48"/>
          <p:cNvSpPr/>
          <p:nvPr>
            <p:custDataLst>
              <p:tags r:id="rId12"/>
            </p:custDataLst>
          </p:nvPr>
        </p:nvSpPr>
        <p:spPr bwMode="auto">
          <a:xfrm>
            <a:off x="6781800" y="4810125"/>
            <a:ext cx="182563" cy="420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FF2BE39B-4F8A-411E-BD34-941FD0B4C2D4}" type="datetime'''К''''''''''''ор''''е''я'''''''''''''''''''''''''''''''''">
              <a:rPr lang="ru-RU" altLang="en-US" sz="1200">
                <a:solidFill>
                  <a:srgbClr val="000000"/>
                </a:solidFill>
                <a:sym typeface="+mn-lt"/>
              </a:rPr>
              <a:pPr algn="r">
                <a:spcBef>
                  <a:spcPct val="0"/>
                </a:spcBef>
                <a:spcAft>
                  <a:spcPct val="0"/>
                </a:spcAft>
              </a:pPr>
              <a:t>Корея</a:t>
            </a:fld>
            <a:endParaRPr lang="ru-RU" sz="1200">
              <a:solidFill>
                <a:srgbClr val="000000"/>
              </a:solidFill>
              <a:sym typeface="+mn-lt"/>
            </a:endParaRPr>
          </a:p>
        </p:txBody>
      </p:sp>
      <p:sp>
        <p:nvSpPr>
          <p:cNvPr id="54" name="Прямоугольник 53"/>
          <p:cNvSpPr/>
          <p:nvPr>
            <p:custDataLst>
              <p:tags r:id="rId13"/>
            </p:custDataLst>
          </p:nvPr>
        </p:nvSpPr>
        <p:spPr bwMode="auto">
          <a:xfrm>
            <a:off x="7480300" y="4810125"/>
            <a:ext cx="182563" cy="549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r">
              <a:spcBef>
                <a:spcPct val="0"/>
              </a:spcBef>
              <a:spcAft>
                <a:spcPct val="0"/>
              </a:spcAft>
            </a:pPr>
            <a:fld id="{15EEE307-B6A4-4628-81D8-45DBC939C063}" type="datetime'''''Р''о''''с''''''с''и''я'''''''''''''''''''''''''''''">
              <a:rPr lang="ru-RU" altLang="en-US" sz="1200" b="1">
                <a:solidFill>
                  <a:srgbClr val="000000"/>
                </a:solidFill>
                <a:sym typeface="+mn-lt"/>
              </a:rPr>
              <a:pPr algn="r">
                <a:spcBef>
                  <a:spcPct val="0"/>
                </a:spcBef>
                <a:spcAft>
                  <a:spcPct val="0"/>
                </a:spcAft>
              </a:pPr>
              <a:t>Россия</a:t>
            </a:fld>
            <a:endParaRPr lang="ru-RU" sz="1200" b="1" dirty="0">
              <a:solidFill>
                <a:srgbClr val="000000"/>
              </a:solidFill>
              <a:sym typeface="+mn-lt"/>
            </a:endParaRPr>
          </a:p>
        </p:txBody>
      </p:sp>
      <p:sp>
        <p:nvSpPr>
          <p:cNvPr id="58" name="Прямоугольник 57"/>
          <p:cNvSpPr/>
          <p:nvPr>
            <p:custDataLst>
              <p:tags r:id="rId14"/>
            </p:custDataLst>
          </p:nvPr>
        </p:nvSpPr>
        <p:spPr bwMode="auto">
          <a:xfrm>
            <a:off x="8086725" y="4810125"/>
            <a:ext cx="365125" cy="6572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oAutofit/>
          </a:bodyPr>
          <a:lstStyle/>
          <a:p>
            <a:pPr algn="r">
              <a:spcBef>
                <a:spcPct val="0"/>
              </a:spcBef>
              <a:spcAft>
                <a:spcPct val="0"/>
              </a:spcAft>
            </a:pPr>
            <a:r>
              <a:rPr lang="ru-RU" sz="1200" dirty="0">
                <a:solidFill>
                  <a:srgbClr val="000000"/>
                </a:solidFill>
                <a:sym typeface="+mn-lt"/>
              </a:rPr>
              <a:t>Велико-</a:t>
            </a:r>
            <a:br>
              <a:rPr lang="ru-RU" sz="1200" dirty="0">
                <a:solidFill>
                  <a:srgbClr val="000000"/>
                </a:solidFill>
                <a:sym typeface="+mn-lt"/>
              </a:rPr>
            </a:br>
            <a:r>
              <a:rPr lang="ru-RU" sz="1200" dirty="0" err="1">
                <a:solidFill>
                  <a:srgbClr val="000000"/>
                </a:solidFill>
                <a:sym typeface="+mn-lt"/>
              </a:rPr>
              <a:t>британия</a:t>
            </a:r>
            <a:endParaRPr lang="ru-RU" sz="1200" dirty="0">
              <a:solidFill>
                <a:srgbClr val="000000"/>
              </a:solidFill>
              <a:sym typeface="+mn-lt"/>
            </a:endParaRPr>
          </a:p>
        </p:txBody>
      </p:sp>
      <p:sp>
        <p:nvSpPr>
          <p:cNvPr id="82" name="Прямоугольник 81"/>
          <p:cNvSpPr/>
          <p:nvPr>
            <p:custDataLst>
              <p:tags r:id="rId15"/>
            </p:custDataLst>
          </p:nvPr>
        </p:nvSpPr>
        <p:spPr bwMode="auto">
          <a:xfrm>
            <a:off x="8528050" y="4810125"/>
            <a:ext cx="182563" cy="503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oAutofit/>
          </a:bodyPr>
          <a:lstStyle/>
          <a:p>
            <a:pPr algn="r">
              <a:spcBef>
                <a:spcPct val="0"/>
              </a:spcBef>
              <a:spcAft>
                <a:spcPct val="0"/>
              </a:spcAft>
            </a:pPr>
            <a:fld id="{464CA754-5BBE-4024-9E23-BF828A93E53D}" type="datetime'''''''''''''Т''у''''''''р''''''''ц''''''''и''''''я'''''''''''">
              <a:rPr lang="ru-RU" altLang="en-US" sz="1200">
                <a:solidFill>
                  <a:srgbClr val="000000"/>
                </a:solidFill>
              </a:rPr>
              <a:pPr algn="r">
                <a:spcBef>
                  <a:spcPct val="0"/>
                </a:spcBef>
                <a:spcAft>
                  <a:spcPct val="0"/>
                </a:spcAft>
              </a:pPr>
              <a:t>Турция</a:t>
            </a:fld>
            <a:endParaRPr lang="ru-RU" sz="1200" dirty="0">
              <a:solidFill>
                <a:srgbClr val="000000"/>
              </a:solidFill>
              <a:sym typeface="+mn-lt"/>
            </a:endParaRPr>
          </a:p>
        </p:txBody>
      </p:sp>
      <p:sp>
        <p:nvSpPr>
          <p:cNvPr id="31" name="Прямоугольник 30"/>
          <p:cNvSpPr/>
          <p:nvPr>
            <p:custDataLst>
              <p:tags r:id="rId16"/>
            </p:custDataLst>
          </p:nvPr>
        </p:nvSpPr>
        <p:spPr bwMode="gray">
          <a:xfrm>
            <a:off x="5300663" y="1846263"/>
            <a:ext cx="349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1BAB803-D6CB-420A-94F5-EF379536FE4F}" type="datetime'''''''''''''''''''''5''''''''3''''%'''''''''''''''''''''">
              <a:rPr lang="en-US" altLang="en-US" sz="1000" b="1">
                <a:solidFill>
                  <a:srgbClr val="000000"/>
                </a:solidFill>
                <a:sym typeface="+mn-lt"/>
              </a:rPr>
              <a:pPr algn="ctr">
                <a:spcBef>
                  <a:spcPct val="0"/>
                </a:spcBef>
                <a:spcAft>
                  <a:spcPct val="0"/>
                </a:spcAft>
              </a:pPr>
              <a:t>53%</a:t>
            </a:fld>
            <a:endParaRPr lang="ru-RU" sz="1000" b="1" dirty="0">
              <a:solidFill>
                <a:srgbClr val="000000"/>
              </a:solidFill>
              <a:sym typeface="+mn-lt"/>
            </a:endParaRPr>
          </a:p>
        </p:txBody>
      </p:sp>
      <p:sp>
        <p:nvSpPr>
          <p:cNvPr id="33" name="Прямоугольник 32"/>
          <p:cNvSpPr/>
          <p:nvPr>
            <p:custDataLst>
              <p:tags r:id="rId17"/>
            </p:custDataLst>
          </p:nvPr>
        </p:nvSpPr>
        <p:spPr bwMode="gray">
          <a:xfrm>
            <a:off x="5649913" y="2152650"/>
            <a:ext cx="349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E60FA9F-C217-4F88-996C-8E8E742D400A}" type="datetime'''''''''''''4''7''''''''''''''''''''''%'">
              <a:rPr lang="en-US" altLang="en-US" sz="1000" b="1">
                <a:solidFill>
                  <a:srgbClr val="000000"/>
                </a:solidFill>
                <a:sym typeface="+mn-lt"/>
              </a:rPr>
              <a:pPr algn="ctr">
                <a:spcBef>
                  <a:spcPct val="0"/>
                </a:spcBef>
                <a:spcAft>
                  <a:spcPct val="0"/>
                </a:spcAft>
              </a:pPr>
              <a:t>47%</a:t>
            </a:fld>
            <a:endParaRPr lang="ru-RU" sz="1000" b="1">
              <a:solidFill>
                <a:srgbClr val="000000"/>
              </a:solidFill>
              <a:sym typeface="+mn-lt"/>
            </a:endParaRPr>
          </a:p>
        </p:txBody>
      </p:sp>
      <p:sp>
        <p:nvSpPr>
          <p:cNvPr id="53" name="Текст 2"/>
          <p:cNvSpPr>
            <a:spLocks noGrp="1"/>
          </p:cNvSpPr>
          <p:nvPr>
            <p:custDataLst>
              <p:tags r:id="rId18"/>
            </p:custDataLst>
          </p:nvPr>
        </p:nvSpPr>
        <p:spPr bwMode="gray">
          <a:xfrm>
            <a:off x="7396163" y="3752850"/>
            <a:ext cx="34925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6466AF1-5313-4587-8198-C9EA14E13B1E}" type="datetime'''''''''''1''''''''''''6''''''''''''''''''''''''''%'''''">
              <a:rPr lang="ru-RU" altLang="en-US" sz="1000" b="1">
                <a:solidFill>
                  <a:srgbClr val="000000"/>
                </a:solidFill>
                <a:sym typeface="+mn-lt"/>
              </a:rPr>
              <a:pPr marL="0" indent="0" algn="ctr">
                <a:spcBef>
                  <a:spcPct val="0"/>
                </a:spcBef>
                <a:spcAft>
                  <a:spcPct val="0"/>
                </a:spcAft>
                <a:buFont typeface="Arial" pitchFamily="34" charset="0"/>
                <a:buNone/>
              </a:pPr>
              <a:t>16%</a:t>
            </a:fld>
            <a:endParaRPr lang="ru-RU" sz="1000" b="1" dirty="0">
              <a:solidFill>
                <a:srgbClr val="000000"/>
              </a:solidFill>
              <a:sym typeface="+mn-lt"/>
            </a:endParaRPr>
          </a:p>
        </p:txBody>
      </p:sp>
      <p:sp>
        <p:nvSpPr>
          <p:cNvPr id="42" name="Прямоугольник 41"/>
          <p:cNvSpPr/>
          <p:nvPr>
            <p:custDataLst>
              <p:tags r:id="rId19"/>
            </p:custDataLst>
          </p:nvPr>
        </p:nvSpPr>
        <p:spPr bwMode="gray">
          <a:xfrm>
            <a:off x="5999163" y="2965450"/>
            <a:ext cx="349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0F0E84A-F06F-4291-A37E-14272B459B3E}" type="datetime'''3''''''1''''''''%'''''''''''">
              <a:rPr lang="en-US" altLang="en-US" sz="1000" b="1">
                <a:solidFill>
                  <a:srgbClr val="000000"/>
                </a:solidFill>
                <a:sym typeface="+mn-lt"/>
              </a:rPr>
              <a:pPr algn="ctr">
                <a:spcBef>
                  <a:spcPct val="0"/>
                </a:spcBef>
                <a:spcAft>
                  <a:spcPct val="0"/>
                </a:spcAft>
              </a:pPr>
              <a:t>31%</a:t>
            </a:fld>
            <a:endParaRPr lang="ru-RU" sz="1000" b="1">
              <a:solidFill>
                <a:srgbClr val="000000"/>
              </a:solidFill>
              <a:sym typeface="+mn-lt"/>
            </a:endParaRPr>
          </a:p>
        </p:txBody>
      </p:sp>
      <p:sp>
        <p:nvSpPr>
          <p:cNvPr id="52" name="Прямоугольник 51"/>
          <p:cNvSpPr/>
          <p:nvPr>
            <p:custDataLst>
              <p:tags r:id="rId20"/>
            </p:custDataLst>
          </p:nvPr>
        </p:nvSpPr>
        <p:spPr bwMode="gray">
          <a:xfrm>
            <a:off x="7046913" y="3294063"/>
            <a:ext cx="349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C622D51-F46F-489B-AFFE-8D3602E9CD07}" type="datetime'''2''''''''''''''''''''''''''''5''''''''''%'''">
              <a:rPr lang="en-US" altLang="en-US" sz="1000" b="1">
                <a:solidFill>
                  <a:srgbClr val="000000"/>
                </a:solidFill>
                <a:sym typeface="+mn-lt"/>
              </a:rPr>
              <a:pPr algn="ctr">
                <a:spcBef>
                  <a:spcPct val="0"/>
                </a:spcBef>
                <a:spcAft>
                  <a:spcPct val="0"/>
                </a:spcAft>
              </a:pPr>
              <a:t>25%</a:t>
            </a:fld>
            <a:endParaRPr lang="ru-RU" sz="1000" b="1">
              <a:solidFill>
                <a:srgbClr val="000000"/>
              </a:solidFill>
              <a:sym typeface="+mn-lt"/>
            </a:endParaRPr>
          </a:p>
        </p:txBody>
      </p:sp>
      <p:sp>
        <p:nvSpPr>
          <p:cNvPr id="48" name="Прямоугольник 47"/>
          <p:cNvSpPr/>
          <p:nvPr>
            <p:custDataLst>
              <p:tags r:id="rId21"/>
            </p:custDataLst>
          </p:nvPr>
        </p:nvSpPr>
        <p:spPr bwMode="gray">
          <a:xfrm>
            <a:off x="6348413" y="3095625"/>
            <a:ext cx="349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89989F9-B96B-4DC6-86FE-7B2C742BCC9D}" type="datetime'''2''''''9''''%'''''''''''''''''''''''''''''''''">
              <a:rPr lang="en-US" altLang="en-US" sz="1000" b="1">
                <a:solidFill>
                  <a:srgbClr val="000000"/>
                </a:solidFill>
                <a:sym typeface="+mn-lt"/>
              </a:rPr>
              <a:pPr algn="ctr">
                <a:spcBef>
                  <a:spcPct val="0"/>
                </a:spcBef>
                <a:spcAft>
                  <a:spcPct val="0"/>
                </a:spcAft>
              </a:pPr>
              <a:t>29%</a:t>
            </a:fld>
            <a:endParaRPr lang="ru-RU" sz="1000" b="1" dirty="0">
              <a:solidFill>
                <a:srgbClr val="000000"/>
              </a:solidFill>
              <a:sym typeface="+mn-lt"/>
            </a:endParaRPr>
          </a:p>
        </p:txBody>
      </p:sp>
      <p:sp>
        <p:nvSpPr>
          <p:cNvPr id="50" name="Текст 2"/>
          <p:cNvSpPr>
            <a:spLocks noGrp="1"/>
          </p:cNvSpPr>
          <p:nvPr>
            <p:custDataLst>
              <p:tags r:id="rId22"/>
            </p:custDataLst>
          </p:nvPr>
        </p:nvSpPr>
        <p:spPr bwMode="gray">
          <a:xfrm>
            <a:off x="6697663" y="31702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D39849B3-F751-4F0C-9A52-DC73B2DE2A3E}" type="datetime'''''2''''''''''''''''''''7''''''''%'''''''''''">
              <a:rPr lang="ru-RU" altLang="en-US" sz="1000" b="1">
                <a:solidFill>
                  <a:srgbClr val="000000"/>
                </a:solidFill>
                <a:sym typeface="+mn-lt"/>
              </a:rPr>
              <a:pPr marL="0" indent="0" algn="ctr">
                <a:spcBef>
                  <a:spcPct val="0"/>
                </a:spcBef>
                <a:spcAft>
                  <a:spcPct val="0"/>
                </a:spcAft>
                <a:buFont typeface="Arial" pitchFamily="34" charset="0"/>
                <a:buNone/>
              </a:pPr>
              <a:t>27%</a:t>
            </a:fld>
            <a:endParaRPr lang="ru-RU" sz="1000" b="1" dirty="0">
              <a:solidFill>
                <a:srgbClr val="000000"/>
              </a:solidFill>
              <a:sym typeface="+mn-lt"/>
            </a:endParaRPr>
          </a:p>
        </p:txBody>
      </p:sp>
      <p:sp>
        <p:nvSpPr>
          <p:cNvPr id="55" name="Прямоугольник 54"/>
          <p:cNvSpPr/>
          <p:nvPr>
            <p:custDataLst>
              <p:tags r:id="rId23"/>
            </p:custDataLst>
          </p:nvPr>
        </p:nvSpPr>
        <p:spPr bwMode="gray">
          <a:xfrm>
            <a:off x="7745413" y="3805238"/>
            <a:ext cx="349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6147E7E-24A8-4CB6-8386-69B0DB6A2A33}" type="datetime'''''''''''''''1''''''''''''''''''''''''''''''5''%'''''''">
              <a:rPr lang="en-US" altLang="en-US" sz="1000" b="1">
                <a:solidFill>
                  <a:srgbClr val="000000"/>
                </a:solidFill>
                <a:sym typeface="+mn-lt"/>
              </a:rPr>
              <a:pPr algn="ctr">
                <a:spcBef>
                  <a:spcPct val="0"/>
                </a:spcBef>
                <a:spcAft>
                  <a:spcPct val="0"/>
                </a:spcAft>
              </a:pPr>
              <a:t>15%</a:t>
            </a:fld>
            <a:endParaRPr lang="ru-RU" sz="1000" b="1">
              <a:solidFill>
                <a:srgbClr val="000000"/>
              </a:solidFill>
              <a:sym typeface="+mn-lt"/>
            </a:endParaRPr>
          </a:p>
        </p:txBody>
      </p:sp>
      <p:sp>
        <p:nvSpPr>
          <p:cNvPr id="57" name="Текст 2"/>
          <p:cNvSpPr>
            <a:spLocks noGrp="1"/>
          </p:cNvSpPr>
          <p:nvPr>
            <p:custDataLst>
              <p:tags r:id="rId24"/>
            </p:custDataLst>
          </p:nvPr>
        </p:nvSpPr>
        <p:spPr bwMode="gray">
          <a:xfrm>
            <a:off x="8094663" y="38846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1C376BB6-F19A-43E8-9F9F-B9E91C85FAF2}" type="datetime'1''''''''''3''''''''''''''''%'''''''">
              <a:rPr lang="ru-RU" altLang="en-US" sz="1000" b="1">
                <a:solidFill>
                  <a:srgbClr val="000000"/>
                </a:solidFill>
                <a:sym typeface="+mn-lt"/>
              </a:rPr>
              <a:pPr marL="0" indent="0" algn="ctr">
                <a:spcBef>
                  <a:spcPct val="0"/>
                </a:spcBef>
                <a:spcAft>
                  <a:spcPct val="0"/>
                </a:spcAft>
                <a:buFont typeface="Arial" pitchFamily="34" charset="0"/>
                <a:buNone/>
              </a:pPr>
              <a:t>13%</a:t>
            </a:fld>
            <a:endParaRPr lang="ru-RU" sz="1000" b="1" dirty="0">
              <a:solidFill>
                <a:srgbClr val="000000"/>
              </a:solidFill>
              <a:sym typeface="+mn-lt"/>
            </a:endParaRPr>
          </a:p>
        </p:txBody>
      </p:sp>
      <p:sp>
        <p:nvSpPr>
          <p:cNvPr id="59" name="Прямоугольник 58"/>
          <p:cNvSpPr/>
          <p:nvPr/>
        </p:nvSpPr>
        <p:spPr>
          <a:xfrm>
            <a:off x="7377601" y="3567380"/>
            <a:ext cx="367811" cy="1945031"/>
          </a:xfrm>
          <a:prstGeom prst="rect">
            <a:avLst/>
          </a:prstGeom>
          <a:noFill/>
          <a:ln w="9525">
            <a:solidFill>
              <a:srgbClr val="C8102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a typeface="Tahoma" panose="020B0604030504040204" pitchFamily="34" charset="0"/>
              <a:cs typeface="Tahoma" panose="020B0604030504040204" pitchFamily="34" charset="0"/>
            </a:endParaRPr>
          </a:p>
        </p:txBody>
      </p:sp>
      <p:grpSp>
        <p:nvGrpSpPr>
          <p:cNvPr id="60" name="Группа 59"/>
          <p:cNvGrpSpPr/>
          <p:nvPr/>
        </p:nvGrpSpPr>
        <p:grpSpPr>
          <a:xfrm>
            <a:off x="1152525" y="836711"/>
            <a:ext cx="3876367" cy="4950404"/>
            <a:chOff x="1358946" y="2019910"/>
            <a:chExt cx="2648275" cy="4439442"/>
          </a:xfrm>
        </p:grpSpPr>
        <p:sp>
          <p:nvSpPr>
            <p:cNvPr id="61" name="Content Placeholder 5"/>
            <p:cNvSpPr txBox="1">
              <a:spLocks/>
            </p:cNvSpPr>
            <p:nvPr/>
          </p:nvSpPr>
          <p:spPr bwMode="gray">
            <a:xfrm>
              <a:off x="1359318" y="2596176"/>
              <a:ext cx="2647903" cy="3863176"/>
            </a:xfrm>
            <a:prstGeom prst="rect">
              <a:avLst/>
            </a:prstGeom>
            <a:noFill/>
            <a:ln w="9525">
              <a:solidFill>
                <a:schemeClr val="accent1"/>
              </a:solidFill>
              <a:prstDash val="solid"/>
              <a:miter lim="800000"/>
              <a:headEnd/>
              <a:tailEnd/>
            </a:ln>
          </p:spPr>
          <p:txBody>
            <a:bodyPr vert="horz" wrap="square" lIns="91440" tIns="45720" rIns="91440" bIns="45720" numCol="1" anchor="ctr" anchorCtr="0" compatLnSpc="1">
              <a:prstTxWarp prst="textNoShape">
                <a:avLst/>
              </a:prstTxWarp>
            </a:bodyPr>
            <a:lstStyle/>
            <a:p>
              <a:pPr marL="293688" lvl="1" indent="-285750" defTabSz="955675" fontAlgn="ctr">
                <a:lnSpc>
                  <a:spcPct val="130000"/>
                </a:lnSpc>
                <a:spcBef>
                  <a:spcPts val="600"/>
                </a:spcBef>
                <a:spcAft>
                  <a:spcPts val="600"/>
                </a:spcAft>
                <a:buClr>
                  <a:srgbClr val="00B050"/>
                </a:buClr>
                <a:buSzPct val="100000"/>
                <a:buFont typeface="Wingdings" panose="05000000000000000000" pitchFamily="2" charset="2"/>
                <a:buChar char="ü"/>
                <a:tabLst>
                  <a:tab pos="447675" algn="l"/>
                </a:tabLst>
                <a:defRPr/>
              </a:pPr>
              <a:endParaRPr lang="ru-RU" sz="1200" dirty="0">
                <a:solidFill>
                  <a:srgbClr val="000000"/>
                </a:solidFill>
                <a:ea typeface="ＭＳ Ｐゴシック"/>
                <a:cs typeface="Simplified Arabic" panose="02020603050405020304" pitchFamily="18" charset="-78"/>
              </a:endParaRPr>
            </a:p>
          </p:txBody>
        </p:sp>
        <p:sp>
          <p:nvSpPr>
            <p:cNvPr id="62" name="Content Placeholder 5"/>
            <p:cNvSpPr txBox="1">
              <a:spLocks/>
            </p:cNvSpPr>
            <p:nvPr/>
          </p:nvSpPr>
          <p:spPr bwMode="gray">
            <a:xfrm>
              <a:off x="1358946" y="2019910"/>
              <a:ext cx="2647903" cy="474408"/>
            </a:xfrm>
            <a:prstGeom prst="rect">
              <a:avLst/>
            </a:prstGeom>
            <a:solidFill>
              <a:schemeClr val="accent1"/>
            </a:solidFill>
            <a:ln w="9525">
              <a:solidFill>
                <a:schemeClr val="accent1"/>
              </a:solidFill>
              <a:prstDash val="solid"/>
              <a:miter lim="800000"/>
              <a:headEnd/>
              <a:tailEnd/>
            </a:ln>
          </p:spPr>
          <p:txBody>
            <a:bodyPr vert="horz" wrap="square" lIns="91440" tIns="45720" rIns="91440" bIns="45720" numCol="1" anchor="ctr" anchorCtr="0" compatLnSpc="1">
              <a:prstTxWarp prst="textNoShape">
                <a:avLst/>
              </a:prstTxWarp>
            </a:bodyPr>
            <a:lstStyle/>
            <a:p>
              <a:pPr>
                <a:spcAft>
                  <a:spcPts val="450"/>
                </a:spcAft>
              </a:pPr>
              <a:r>
                <a:rPr lang="ru-RU" sz="1200" b="1" dirty="0">
                  <a:solidFill>
                    <a:prstClr val="white"/>
                  </a:solidFill>
                  <a:ea typeface="Tahoma" panose="020B0604030504040204" pitchFamily="34" charset="0"/>
                  <a:cs typeface="Tahoma" panose="020B0604030504040204" pitchFamily="34" charset="0"/>
                </a:rPr>
                <a:t>Доля </a:t>
              </a:r>
              <a:r>
                <a:rPr lang="ru-RU" sz="1200" b="1" dirty="0" smtClean="0">
                  <a:solidFill>
                    <a:prstClr val="white"/>
                  </a:solidFill>
                  <a:ea typeface="Tahoma" panose="020B0604030504040204" pitchFamily="34" charset="0"/>
                  <a:cs typeface="Tahoma" panose="020B0604030504040204" pitchFamily="34" charset="0"/>
                </a:rPr>
                <a:t>ценных бумаг в денежных накоплениях населения России</a:t>
              </a:r>
              <a:endParaRPr lang="ru-RU" sz="1200" b="1" baseline="30000" dirty="0">
                <a:solidFill>
                  <a:prstClr val="white"/>
                </a:solidFill>
                <a:ea typeface="Tahoma" panose="020B0604030504040204" pitchFamily="34" charset="0"/>
                <a:cs typeface="Tahoma" panose="020B0604030504040204" pitchFamily="34" charset="0"/>
              </a:endParaRPr>
            </a:p>
          </p:txBody>
        </p:sp>
      </p:grpSp>
      <p:graphicFrame>
        <p:nvGraphicFramePr>
          <p:cNvPr id="76" name="Chart 3"/>
          <p:cNvGraphicFramePr/>
          <p:nvPr>
            <p:custDataLst>
              <p:tags r:id="rId25"/>
            </p:custDataLst>
          </p:nvPr>
        </p:nvGraphicFramePr>
        <p:xfrm>
          <a:off x="2617788" y="1974850"/>
          <a:ext cx="2268537" cy="1357313"/>
        </p:xfrm>
        <a:graphic>
          <a:graphicData uri="http://schemas.openxmlformats.org/drawingml/2006/chart">
            <c:chart xmlns:c="http://schemas.openxmlformats.org/drawingml/2006/chart" xmlns:r="http://schemas.openxmlformats.org/officeDocument/2006/relationships" r:id="rId52"/>
          </a:graphicData>
        </a:graphic>
      </p:graphicFrame>
      <p:sp>
        <p:nvSpPr>
          <p:cNvPr id="63" name="Текст 2"/>
          <p:cNvSpPr>
            <a:spLocks noGrp="1"/>
          </p:cNvSpPr>
          <p:nvPr>
            <p:custDataLst>
              <p:tags r:id="rId26"/>
            </p:custDataLst>
          </p:nvPr>
        </p:nvSpPr>
        <p:spPr bwMode="auto">
          <a:xfrm>
            <a:off x="2879725" y="3300413"/>
            <a:ext cx="342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9A27FEB3-AAD1-4300-BDF7-456DE54CA717}" type="datetime'''2''''''''''''''''''''''''''0''''''''''1''3'''''''''''''''''">
              <a:rPr lang="ru-RU" altLang="en-US" sz="1200">
                <a:solidFill>
                  <a:srgbClr val="000000"/>
                </a:solidFill>
              </a:rPr>
              <a:pPr marL="0" indent="0" algn="ctr">
                <a:spcBef>
                  <a:spcPct val="0"/>
                </a:spcBef>
                <a:spcAft>
                  <a:spcPct val="0"/>
                </a:spcAft>
                <a:buFont typeface="Arial" pitchFamily="34" charset="0"/>
                <a:buNone/>
              </a:pPr>
              <a:t>2013</a:t>
            </a:fld>
            <a:endParaRPr lang="ru-RU" sz="1200" dirty="0">
              <a:solidFill>
                <a:srgbClr val="000000"/>
              </a:solidFill>
              <a:sym typeface="+mn-lt"/>
            </a:endParaRPr>
          </a:p>
        </p:txBody>
      </p:sp>
      <p:sp>
        <p:nvSpPr>
          <p:cNvPr id="64" name="Текст 2"/>
          <p:cNvSpPr>
            <a:spLocks noGrp="1"/>
          </p:cNvSpPr>
          <p:nvPr>
            <p:custDataLst>
              <p:tags r:id="rId27"/>
            </p:custDataLst>
          </p:nvPr>
        </p:nvSpPr>
        <p:spPr bwMode="auto">
          <a:xfrm>
            <a:off x="3579813" y="3300413"/>
            <a:ext cx="342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125CF5F5-D53E-476D-87FD-AF72686BB4D6}" type="datetime'''''''''''''''''''2''''''''''''''0''''''''''''''''''''15'">
              <a:rPr lang="ru-RU" altLang="en-US" sz="1200">
                <a:solidFill>
                  <a:srgbClr val="000000"/>
                </a:solidFill>
              </a:rPr>
              <a:pPr marL="0" indent="0" algn="ctr">
                <a:spcBef>
                  <a:spcPct val="0"/>
                </a:spcBef>
                <a:spcAft>
                  <a:spcPct val="0"/>
                </a:spcAft>
                <a:buFont typeface="Arial" pitchFamily="34" charset="0"/>
                <a:buNone/>
              </a:pPr>
              <a:t>2015</a:t>
            </a:fld>
            <a:endParaRPr lang="ru-RU" sz="1200" dirty="0">
              <a:solidFill>
                <a:srgbClr val="000000"/>
              </a:solidFill>
              <a:sym typeface="+mn-lt"/>
            </a:endParaRPr>
          </a:p>
        </p:txBody>
      </p:sp>
      <p:sp>
        <p:nvSpPr>
          <p:cNvPr id="75" name="Текст 2"/>
          <p:cNvSpPr>
            <a:spLocks noGrp="1"/>
          </p:cNvSpPr>
          <p:nvPr>
            <p:custDataLst>
              <p:tags r:id="rId28"/>
            </p:custDataLst>
          </p:nvPr>
        </p:nvSpPr>
        <p:spPr bwMode="gray">
          <a:xfrm>
            <a:off x="4243388" y="1849438"/>
            <a:ext cx="420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D3AF931C-BAB4-4989-8CFA-DC518540AFBC}" type="datetime'''''''''''''''1''''''''''''''6''''''''''%'''">
              <a:rPr lang="ru-RU" altLang="en-US" sz="1200" b="1">
                <a:solidFill>
                  <a:srgbClr val="000000"/>
                </a:solidFill>
                <a:sym typeface="+mn-lt"/>
              </a:rPr>
              <a:pPr marL="0" indent="0" algn="ctr">
                <a:spcBef>
                  <a:spcPct val="0"/>
                </a:spcBef>
                <a:spcAft>
                  <a:spcPct val="0"/>
                </a:spcAft>
                <a:buFont typeface="Arial" pitchFamily="34" charset="0"/>
                <a:buNone/>
              </a:pPr>
              <a:t>16%</a:t>
            </a:fld>
            <a:endParaRPr lang="ru-RU" sz="1200" b="1" dirty="0">
              <a:solidFill>
                <a:srgbClr val="000000"/>
              </a:solidFill>
              <a:sym typeface="+mn-lt"/>
            </a:endParaRPr>
          </a:p>
        </p:txBody>
      </p:sp>
      <p:sp>
        <p:nvSpPr>
          <p:cNvPr id="65" name="Текст 2"/>
          <p:cNvSpPr>
            <a:spLocks noGrp="1"/>
          </p:cNvSpPr>
          <p:nvPr>
            <p:custDataLst>
              <p:tags r:id="rId29"/>
            </p:custDataLst>
          </p:nvPr>
        </p:nvSpPr>
        <p:spPr bwMode="auto">
          <a:xfrm>
            <a:off x="4281488" y="3300413"/>
            <a:ext cx="342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0D6797A5-310B-43D2-AA3D-DF7CAFAA60A7}" type="datetime'''''''''''''''''''2''''''''''''''''''''0''''''1''''''''7'''''">
              <a:rPr lang="ru-RU" altLang="en-US" sz="1200">
                <a:solidFill>
                  <a:srgbClr val="000000"/>
                </a:solidFill>
              </a:rPr>
              <a:pPr marL="0" indent="0" algn="ctr">
                <a:spcBef>
                  <a:spcPct val="0"/>
                </a:spcBef>
                <a:spcAft>
                  <a:spcPct val="0"/>
                </a:spcAft>
                <a:buFont typeface="Arial" pitchFamily="34" charset="0"/>
                <a:buNone/>
              </a:pPr>
              <a:t>2017</a:t>
            </a:fld>
            <a:endParaRPr lang="ru-RU" sz="1200" dirty="0">
              <a:solidFill>
                <a:srgbClr val="000000"/>
              </a:solidFill>
              <a:sym typeface="+mn-lt"/>
            </a:endParaRPr>
          </a:p>
        </p:txBody>
      </p:sp>
      <p:sp>
        <p:nvSpPr>
          <p:cNvPr id="73" name="Текст 2"/>
          <p:cNvSpPr>
            <a:spLocks noGrp="1"/>
          </p:cNvSpPr>
          <p:nvPr>
            <p:custDataLst>
              <p:tags r:id="rId30"/>
            </p:custDataLst>
          </p:nvPr>
        </p:nvSpPr>
        <p:spPr bwMode="gray">
          <a:xfrm>
            <a:off x="2841625" y="2297113"/>
            <a:ext cx="420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1BF39CCC-1393-4774-946E-738ABB8F0D2D}" type="datetime'1''0''''''''''''''''''''''''''''''''''''''%'''''''''''''''''">
              <a:rPr lang="ru-RU" altLang="en-US" sz="1200" b="1">
                <a:solidFill>
                  <a:srgbClr val="000000"/>
                </a:solidFill>
              </a:rPr>
              <a:pPr marL="0" indent="0" algn="ctr">
                <a:spcBef>
                  <a:spcPct val="0"/>
                </a:spcBef>
                <a:spcAft>
                  <a:spcPct val="0"/>
                </a:spcAft>
                <a:buFont typeface="Arial" pitchFamily="34" charset="0"/>
                <a:buNone/>
              </a:pPr>
              <a:t>10%</a:t>
            </a:fld>
            <a:endParaRPr lang="ru-RU" sz="1200" b="1" dirty="0">
              <a:solidFill>
                <a:srgbClr val="000000"/>
              </a:solidFill>
              <a:sym typeface="+mn-lt"/>
            </a:endParaRPr>
          </a:p>
        </p:txBody>
      </p:sp>
      <p:sp>
        <p:nvSpPr>
          <p:cNvPr id="74" name="Текст 2"/>
          <p:cNvSpPr>
            <a:spLocks noGrp="1"/>
          </p:cNvSpPr>
          <p:nvPr>
            <p:custDataLst>
              <p:tags r:id="rId31"/>
            </p:custDataLst>
          </p:nvPr>
        </p:nvSpPr>
        <p:spPr bwMode="gray">
          <a:xfrm>
            <a:off x="3541713" y="1924050"/>
            <a:ext cx="420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8338886-827E-4CC4-9F78-98DF034E5A39}" type="datetime'''''''''''''1''''5''''%'''''''''''''''''''''">
              <a:rPr lang="ru-RU" altLang="en-US" sz="1200" b="1">
                <a:solidFill>
                  <a:srgbClr val="000000"/>
                </a:solidFill>
              </a:rPr>
              <a:pPr marL="0" indent="0" algn="ctr">
                <a:spcBef>
                  <a:spcPct val="0"/>
                </a:spcBef>
                <a:spcAft>
                  <a:spcPct val="0"/>
                </a:spcAft>
                <a:buFont typeface="Arial" pitchFamily="34" charset="0"/>
                <a:buNone/>
              </a:pPr>
              <a:t>15%</a:t>
            </a:fld>
            <a:endParaRPr lang="ru-RU" sz="1200" b="1" dirty="0">
              <a:solidFill>
                <a:srgbClr val="000000"/>
              </a:solidFill>
              <a:sym typeface="+mn-lt"/>
            </a:endParaRPr>
          </a:p>
        </p:txBody>
      </p:sp>
      <p:graphicFrame>
        <p:nvGraphicFramePr>
          <p:cNvPr id="77" name="Chart 3"/>
          <p:cNvGraphicFramePr/>
          <p:nvPr>
            <p:custDataLst>
              <p:tags r:id="rId32"/>
            </p:custDataLst>
          </p:nvPr>
        </p:nvGraphicFramePr>
        <p:xfrm>
          <a:off x="2617788" y="4138613"/>
          <a:ext cx="2268537" cy="1273175"/>
        </p:xfrm>
        <a:graphic>
          <a:graphicData uri="http://schemas.openxmlformats.org/drawingml/2006/chart">
            <c:chart xmlns:c="http://schemas.openxmlformats.org/drawingml/2006/chart" xmlns:r="http://schemas.openxmlformats.org/officeDocument/2006/relationships" r:id="rId53"/>
          </a:graphicData>
        </a:graphic>
      </p:graphicFrame>
      <p:cxnSp>
        <p:nvCxnSpPr>
          <p:cNvPr id="12" name="Прямая соединительная линия 11"/>
          <p:cNvCxnSpPr/>
          <p:nvPr>
            <p:custDataLst>
              <p:tags r:id="rId33"/>
            </p:custDataLst>
          </p:nvPr>
        </p:nvCxnSpPr>
        <p:spPr bwMode="gray">
          <a:xfrm>
            <a:off x="3051175" y="3967163"/>
            <a:ext cx="661988"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custDataLst>
              <p:tags r:id="rId34"/>
            </p:custDataLst>
          </p:nvPr>
        </p:nvCxnSpPr>
        <p:spPr bwMode="gray">
          <a:xfrm flipV="1">
            <a:off x="3051175" y="3967163"/>
            <a:ext cx="0" cy="38735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custDataLst>
              <p:tags r:id="rId35"/>
            </p:custDataLst>
          </p:nvPr>
        </p:nvCxnSpPr>
        <p:spPr bwMode="gray">
          <a:xfrm>
            <a:off x="3713163" y="3967163"/>
            <a:ext cx="0" cy="24923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custDataLst>
              <p:tags r:id="rId36"/>
            </p:custDataLst>
          </p:nvPr>
        </p:nvCxnSpPr>
        <p:spPr bwMode="gray">
          <a:xfrm flipV="1">
            <a:off x="3789363" y="3725863"/>
            <a:ext cx="0" cy="49053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custDataLst>
              <p:tags r:id="rId37"/>
            </p:custDataLst>
          </p:nvPr>
        </p:nvCxnSpPr>
        <p:spPr bwMode="gray">
          <a:xfrm>
            <a:off x="3789363" y="3725863"/>
            <a:ext cx="663575"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custDataLst>
              <p:tags r:id="rId38"/>
            </p:custDataLst>
          </p:nvPr>
        </p:nvCxnSpPr>
        <p:spPr bwMode="gray">
          <a:xfrm>
            <a:off x="4452938" y="3725863"/>
            <a:ext cx="0" cy="24923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1" name="Текст 2"/>
          <p:cNvSpPr>
            <a:spLocks noGrp="1"/>
          </p:cNvSpPr>
          <p:nvPr>
            <p:custDataLst>
              <p:tags r:id="rId39"/>
            </p:custDataLst>
          </p:nvPr>
        </p:nvSpPr>
        <p:spPr bwMode="auto">
          <a:xfrm>
            <a:off x="2879725" y="5380038"/>
            <a:ext cx="342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4D2D998A-AC53-4B9C-99BE-D84FEAD4EAE8}" type="datetime'''''''''''2''''0''''''''''''''''''13'''''''''''''''''''''''">
              <a:rPr lang="ru-RU" altLang="en-US" sz="1200">
                <a:solidFill>
                  <a:srgbClr val="000000"/>
                </a:solidFill>
              </a:rPr>
              <a:pPr marL="0" indent="0" algn="ctr">
                <a:spcBef>
                  <a:spcPct val="0"/>
                </a:spcBef>
                <a:spcAft>
                  <a:spcPct val="0"/>
                </a:spcAft>
                <a:buFont typeface="Arial" pitchFamily="34" charset="0"/>
                <a:buNone/>
              </a:pPr>
              <a:t>2013</a:t>
            </a:fld>
            <a:endParaRPr lang="ru-RU" sz="1200" dirty="0">
              <a:solidFill>
                <a:srgbClr val="000000"/>
              </a:solidFill>
              <a:sym typeface="+mn-lt"/>
            </a:endParaRPr>
          </a:p>
        </p:txBody>
      </p:sp>
      <p:sp>
        <p:nvSpPr>
          <p:cNvPr id="78" name="Текст 2"/>
          <p:cNvSpPr>
            <a:spLocks noGrp="1"/>
          </p:cNvSpPr>
          <p:nvPr>
            <p:custDataLst>
              <p:tags r:id="rId40"/>
            </p:custDataLst>
          </p:nvPr>
        </p:nvSpPr>
        <p:spPr bwMode="auto">
          <a:xfrm>
            <a:off x="4281488" y="5380038"/>
            <a:ext cx="342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392005A0-C2C0-48C3-AD0A-85AE78B7149A}" type="datetime'2''''''0''1''''''7'''''''''''''''''''''''''''''''">
              <a:rPr lang="ru-RU" altLang="en-US" sz="1200">
                <a:solidFill>
                  <a:srgbClr val="000000"/>
                </a:solidFill>
              </a:rPr>
              <a:pPr marL="0" indent="0" algn="ctr">
                <a:spcBef>
                  <a:spcPct val="0"/>
                </a:spcBef>
                <a:spcAft>
                  <a:spcPct val="0"/>
                </a:spcAft>
                <a:buFont typeface="Arial" pitchFamily="34" charset="0"/>
                <a:buNone/>
              </a:pPr>
              <a:t>2017</a:t>
            </a:fld>
            <a:endParaRPr lang="ru-RU" sz="1200" dirty="0">
              <a:solidFill>
                <a:srgbClr val="000000"/>
              </a:solidFill>
              <a:sym typeface="+mn-lt"/>
            </a:endParaRPr>
          </a:p>
        </p:txBody>
      </p:sp>
      <p:sp>
        <p:nvSpPr>
          <p:cNvPr id="72" name="Текст 2"/>
          <p:cNvSpPr>
            <a:spLocks noGrp="1"/>
          </p:cNvSpPr>
          <p:nvPr>
            <p:custDataLst>
              <p:tags r:id="rId41"/>
            </p:custDataLst>
          </p:nvPr>
        </p:nvSpPr>
        <p:spPr bwMode="auto">
          <a:xfrm>
            <a:off x="3579813" y="5380038"/>
            <a:ext cx="342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E29FC889-63B0-44BD-8B44-89FB25C7D2B1}" type="datetime'''2''0''''1''''''''5'">
              <a:rPr lang="ru-RU" altLang="en-US" sz="1200">
                <a:solidFill>
                  <a:srgbClr val="000000"/>
                </a:solidFill>
              </a:rPr>
              <a:pPr marL="0" indent="0" algn="ctr">
                <a:spcBef>
                  <a:spcPct val="0"/>
                </a:spcBef>
                <a:spcAft>
                  <a:spcPct val="0"/>
                </a:spcAft>
                <a:buFont typeface="Arial" pitchFamily="34" charset="0"/>
                <a:buNone/>
              </a:pPr>
              <a:t>2015</a:t>
            </a:fld>
            <a:endParaRPr lang="ru-RU" sz="1200" dirty="0">
              <a:solidFill>
                <a:srgbClr val="000000"/>
              </a:solidFill>
              <a:sym typeface="+mn-lt"/>
            </a:endParaRPr>
          </a:p>
        </p:txBody>
      </p:sp>
      <p:sp>
        <p:nvSpPr>
          <p:cNvPr id="68" name="Текст 2"/>
          <p:cNvSpPr>
            <a:spLocks noGrp="1"/>
          </p:cNvSpPr>
          <p:nvPr>
            <p:custDataLst>
              <p:tags r:id="rId42"/>
            </p:custDataLst>
          </p:nvPr>
        </p:nvSpPr>
        <p:spPr bwMode="gray">
          <a:xfrm>
            <a:off x="2860675" y="4392613"/>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97232C01-0528-45FB-AB4D-33E13880C8B4}" type="datetime'2''''''''''''''''''''''''''''''''''0'''',''''''''3'''">
              <a:rPr lang="ru-RU" altLang="en-US" sz="1200" b="1">
                <a:solidFill>
                  <a:srgbClr val="000000"/>
                </a:solidFill>
              </a:rPr>
              <a:pPr marL="0" indent="0" algn="ctr">
                <a:spcBef>
                  <a:spcPct val="0"/>
                </a:spcBef>
                <a:spcAft>
                  <a:spcPct val="0"/>
                </a:spcAft>
                <a:buFont typeface="Arial" pitchFamily="34" charset="0"/>
                <a:buNone/>
              </a:pPr>
              <a:t>20,3</a:t>
            </a:fld>
            <a:endParaRPr lang="ru-RU" sz="1200" b="1" dirty="0">
              <a:solidFill>
                <a:srgbClr val="000000"/>
              </a:solidFill>
              <a:sym typeface="+mn-lt"/>
            </a:endParaRPr>
          </a:p>
        </p:txBody>
      </p:sp>
      <p:sp>
        <p:nvSpPr>
          <p:cNvPr id="69" name="Текст 2"/>
          <p:cNvSpPr>
            <a:spLocks noGrp="1"/>
          </p:cNvSpPr>
          <p:nvPr>
            <p:custDataLst>
              <p:tags r:id="rId43"/>
            </p:custDataLst>
          </p:nvPr>
        </p:nvSpPr>
        <p:spPr bwMode="gray">
          <a:xfrm>
            <a:off x="3560763" y="4254500"/>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2AB88735-C8CB-4BE1-8B90-083999B3668C}" type="datetime'''''''''''''''''''''''''''2''''''''''''''4,''''''''1'''''''">
              <a:rPr lang="ru-RU" altLang="en-US" sz="1200" b="1">
                <a:solidFill>
                  <a:srgbClr val="000000"/>
                </a:solidFill>
              </a:rPr>
              <a:pPr marL="0" indent="0" algn="ctr">
                <a:spcBef>
                  <a:spcPct val="0"/>
                </a:spcBef>
                <a:spcAft>
                  <a:spcPct val="0"/>
                </a:spcAft>
                <a:buFont typeface="Arial" pitchFamily="34" charset="0"/>
                <a:buNone/>
              </a:pPr>
              <a:t>24,1</a:t>
            </a:fld>
            <a:endParaRPr lang="ru-RU" sz="1200" b="1" dirty="0">
              <a:solidFill>
                <a:srgbClr val="000000"/>
              </a:solidFill>
              <a:sym typeface="+mn-lt"/>
            </a:endParaRPr>
          </a:p>
        </p:txBody>
      </p:sp>
      <p:sp>
        <p:nvSpPr>
          <p:cNvPr id="70" name="Текст 2"/>
          <p:cNvSpPr>
            <a:spLocks noGrp="1"/>
          </p:cNvSpPr>
          <p:nvPr>
            <p:custDataLst>
              <p:tags r:id="rId44"/>
            </p:custDataLst>
          </p:nvPr>
        </p:nvSpPr>
        <p:spPr bwMode="gray">
          <a:xfrm>
            <a:off x="4262438" y="4013200"/>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2C8039E0-5466-459F-B593-D88184141B03}" type="datetime'3''''''''''''''''0'''''''''''''',''''''''9'">
              <a:rPr lang="ru-RU" altLang="en-US" sz="1200" b="1">
                <a:solidFill>
                  <a:srgbClr val="000000"/>
                </a:solidFill>
              </a:rPr>
              <a:pPr marL="0" indent="0" algn="ctr">
                <a:spcBef>
                  <a:spcPct val="0"/>
                </a:spcBef>
                <a:spcAft>
                  <a:spcPct val="0"/>
                </a:spcAft>
                <a:buFont typeface="Arial" pitchFamily="34" charset="0"/>
                <a:buNone/>
              </a:pPr>
              <a:t>30,9</a:t>
            </a:fld>
            <a:endParaRPr lang="ru-RU" sz="1200" b="1" dirty="0">
              <a:solidFill>
                <a:srgbClr val="000000"/>
              </a:solidFill>
              <a:sym typeface="+mn-lt"/>
            </a:endParaRPr>
          </a:p>
        </p:txBody>
      </p:sp>
      <p:sp>
        <p:nvSpPr>
          <p:cNvPr id="79" name="Текст 2"/>
          <p:cNvSpPr>
            <a:spLocks noGrp="1"/>
          </p:cNvSpPr>
          <p:nvPr>
            <p:custDataLst>
              <p:tags r:id="rId45"/>
            </p:custDataLst>
          </p:nvPr>
        </p:nvSpPr>
        <p:spPr bwMode="auto">
          <a:xfrm>
            <a:off x="3086100" y="3870325"/>
            <a:ext cx="590550" cy="1936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FBB8EAC2-4024-4AB1-8165-A603E1021ED8}" type="datetime'''+''''''''''1''''''''''''''9%'''''''''''''">
              <a:rPr lang="ru-RU" altLang="en-US" sz="1000" b="1">
                <a:solidFill>
                  <a:srgbClr val="000000"/>
                </a:solidFill>
              </a:rPr>
              <a:pPr marL="0" indent="0" algn="ctr">
                <a:lnSpc>
                  <a:spcPct val="90000"/>
                </a:lnSpc>
                <a:spcBef>
                  <a:spcPct val="0"/>
                </a:spcBef>
                <a:spcAft>
                  <a:spcPct val="0"/>
                </a:spcAft>
                <a:buFont typeface="Arial" pitchFamily="34" charset="0"/>
                <a:buNone/>
              </a:pPr>
              <a:t>+19%</a:t>
            </a:fld>
            <a:endParaRPr lang="ru-RU" sz="1000" b="1" dirty="0">
              <a:solidFill>
                <a:srgbClr val="000000"/>
              </a:solidFill>
              <a:sym typeface="+mn-lt"/>
            </a:endParaRPr>
          </a:p>
        </p:txBody>
      </p:sp>
      <p:sp>
        <p:nvSpPr>
          <p:cNvPr id="80" name="Текст 2"/>
          <p:cNvSpPr>
            <a:spLocks noGrp="1"/>
          </p:cNvSpPr>
          <p:nvPr>
            <p:custDataLst>
              <p:tags r:id="rId46"/>
            </p:custDataLst>
          </p:nvPr>
        </p:nvSpPr>
        <p:spPr bwMode="auto">
          <a:xfrm>
            <a:off x="3825875" y="3629025"/>
            <a:ext cx="590550" cy="1936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3D28A042-DEBB-4E15-A107-2010C39E6A80}" type="datetime'''''''''+''''''''''''''''''''''''''28''''''%'''''''''''''''">
              <a:rPr lang="ru-RU" altLang="en-US" sz="1000" b="1">
                <a:solidFill>
                  <a:srgbClr val="000000"/>
                </a:solidFill>
              </a:rPr>
              <a:pPr marL="0" indent="0" algn="ctr">
                <a:lnSpc>
                  <a:spcPct val="90000"/>
                </a:lnSpc>
                <a:spcBef>
                  <a:spcPct val="0"/>
                </a:spcBef>
                <a:spcAft>
                  <a:spcPct val="0"/>
                </a:spcAft>
                <a:buFont typeface="Arial" pitchFamily="34" charset="0"/>
                <a:buNone/>
              </a:pPr>
              <a:t>+28%</a:t>
            </a:fld>
            <a:endParaRPr lang="ru-RU" sz="1000" b="1" dirty="0">
              <a:solidFill>
                <a:srgbClr val="000000"/>
              </a:solidFill>
              <a:sym typeface="+mn-lt"/>
            </a:endParaRPr>
          </a:p>
        </p:txBody>
      </p:sp>
      <p:sp>
        <p:nvSpPr>
          <p:cNvPr id="18" name="TextBox 17"/>
          <p:cNvSpPr txBox="1"/>
          <p:nvPr/>
        </p:nvSpPr>
        <p:spPr>
          <a:xfrm>
            <a:off x="1296027" y="4534753"/>
            <a:ext cx="1312544" cy="830997"/>
          </a:xfrm>
          <a:prstGeom prst="rect">
            <a:avLst/>
          </a:prstGeom>
          <a:noFill/>
        </p:spPr>
        <p:txBody>
          <a:bodyPr wrap="square" rtlCol="0">
            <a:spAutoFit/>
          </a:bodyPr>
          <a:lstStyle/>
          <a:p>
            <a:r>
              <a:rPr lang="ru-RU" sz="1200" i="1" dirty="0" smtClean="0">
                <a:solidFill>
                  <a:srgbClr val="000000"/>
                </a:solidFill>
              </a:rPr>
              <a:t>Денежные накопления населения, трлн руб.</a:t>
            </a:r>
            <a:endParaRPr lang="ru-RU" sz="1200" i="1" dirty="0">
              <a:solidFill>
                <a:srgbClr val="000000"/>
              </a:solidFill>
            </a:endParaRPr>
          </a:p>
        </p:txBody>
      </p:sp>
      <p:sp>
        <p:nvSpPr>
          <p:cNvPr id="81" name="TextBox 80"/>
          <p:cNvSpPr txBox="1"/>
          <p:nvPr/>
        </p:nvSpPr>
        <p:spPr>
          <a:xfrm>
            <a:off x="1293219" y="2119741"/>
            <a:ext cx="1312544" cy="1015663"/>
          </a:xfrm>
          <a:prstGeom prst="rect">
            <a:avLst/>
          </a:prstGeom>
          <a:noFill/>
        </p:spPr>
        <p:txBody>
          <a:bodyPr wrap="square" rtlCol="0">
            <a:spAutoFit/>
          </a:bodyPr>
          <a:lstStyle/>
          <a:p>
            <a:r>
              <a:rPr lang="ru-RU" sz="1200" i="1" dirty="0" smtClean="0">
                <a:solidFill>
                  <a:srgbClr val="000000"/>
                </a:solidFill>
              </a:rPr>
              <a:t>Доля ценных бумаг в денежных накоплениях населения, %</a:t>
            </a:r>
            <a:endParaRPr lang="ru-RU" sz="1200" i="1" dirty="0">
              <a:solidFill>
                <a:srgbClr val="000000"/>
              </a:solidFill>
            </a:endParaRPr>
          </a:p>
        </p:txBody>
      </p:sp>
      <p:sp>
        <p:nvSpPr>
          <p:cNvPr id="84" name="Стрелка вправо 83"/>
          <p:cNvSpPr/>
          <p:nvPr/>
        </p:nvSpPr>
        <p:spPr>
          <a:xfrm rot="20719610">
            <a:off x="2983504" y="1749979"/>
            <a:ext cx="1573083" cy="83108"/>
          </a:xfrm>
          <a:prstGeom prst="rightArrow">
            <a:avLst>
              <a:gd name="adj1" fmla="val 50000"/>
              <a:gd name="adj2" fmla="val 118222"/>
            </a:avLst>
          </a:prstGeom>
          <a:solidFill>
            <a:srgbClr val="73BA62"/>
          </a:solidFill>
          <a:ln>
            <a:solidFill>
              <a:srgbClr val="73B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5" name="TextBox 84"/>
          <p:cNvSpPr txBox="1"/>
          <p:nvPr/>
        </p:nvSpPr>
        <p:spPr>
          <a:xfrm rot="20723713">
            <a:off x="3106615" y="1485524"/>
            <a:ext cx="1116000" cy="307777"/>
          </a:xfrm>
          <a:prstGeom prst="rect">
            <a:avLst/>
          </a:prstGeom>
          <a:noFill/>
        </p:spPr>
        <p:txBody>
          <a:bodyPr wrap="square" rtlCol="0">
            <a:spAutoFit/>
          </a:bodyPr>
          <a:lstStyle/>
          <a:p>
            <a:pPr algn="ctr"/>
            <a:r>
              <a:rPr lang="ru-RU" sz="1400" b="1" dirty="0" smtClean="0">
                <a:solidFill>
                  <a:srgbClr val="406253"/>
                </a:solidFill>
              </a:rPr>
              <a:t>+</a:t>
            </a:r>
            <a:r>
              <a:rPr lang="ru-RU" sz="1400" b="1" dirty="0">
                <a:solidFill>
                  <a:srgbClr val="406253"/>
                </a:solidFill>
              </a:rPr>
              <a:t>6</a:t>
            </a:r>
            <a:r>
              <a:rPr lang="ru-RU" sz="1400" b="1" dirty="0" smtClean="0">
                <a:solidFill>
                  <a:srgbClr val="406253"/>
                </a:solidFill>
              </a:rPr>
              <a:t> </a:t>
            </a:r>
            <a:r>
              <a:rPr lang="ru-RU" sz="1400" b="1" dirty="0">
                <a:solidFill>
                  <a:srgbClr val="406253"/>
                </a:solidFill>
              </a:rPr>
              <a:t>п</a:t>
            </a:r>
            <a:r>
              <a:rPr lang="en-US" sz="1400" b="1" dirty="0" smtClean="0">
                <a:solidFill>
                  <a:srgbClr val="406253"/>
                </a:solidFill>
              </a:rPr>
              <a:t>.</a:t>
            </a:r>
            <a:r>
              <a:rPr lang="ru-RU" sz="1400" b="1" dirty="0" smtClean="0">
                <a:solidFill>
                  <a:srgbClr val="406253"/>
                </a:solidFill>
              </a:rPr>
              <a:t>п</a:t>
            </a:r>
            <a:r>
              <a:rPr lang="en-US" sz="1400" b="1" dirty="0" smtClean="0">
                <a:solidFill>
                  <a:srgbClr val="406253"/>
                </a:solidFill>
              </a:rPr>
              <a:t>.</a:t>
            </a:r>
            <a:endParaRPr lang="ru-RU" sz="1400" b="1" dirty="0">
              <a:solidFill>
                <a:srgbClr val="406253"/>
              </a:solidFill>
            </a:endParaRPr>
          </a:p>
        </p:txBody>
      </p:sp>
    </p:spTree>
    <p:extLst>
      <p:ext uri="{BB962C8B-B14F-4D97-AF65-F5344CB8AC3E}">
        <p14:creationId xmlns:p14="http://schemas.microsoft.com/office/powerpoint/2010/main" val="1894026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t>Заявление об </a:t>
            </a:r>
            <a:r>
              <a:rPr lang="ru-RU" sz="2000" b="1" dirty="0"/>
              <a:t>ограничении ответственности</a:t>
            </a:r>
          </a:p>
        </p:txBody>
      </p:sp>
      <p:sp>
        <p:nvSpPr>
          <p:cNvPr id="4" name="Номер слайда 3"/>
          <p:cNvSpPr>
            <a:spLocks noGrp="1"/>
          </p:cNvSpPr>
          <p:nvPr>
            <p:ph type="sldNum" sz="quarter" idx="12"/>
          </p:nvPr>
        </p:nvSpPr>
        <p:spPr/>
        <p:txBody>
          <a:bodyPr/>
          <a:lstStyle/>
          <a:p>
            <a:fld id="{B9E2B10B-2B5B-4D21-B621-3C15B0884A5E}" type="slidenum">
              <a:rPr lang="ru-RU" smtClean="0">
                <a:solidFill>
                  <a:srgbClr val="000000">
                    <a:tint val="75000"/>
                  </a:srgbClr>
                </a:solidFill>
              </a:rPr>
              <a:pPr/>
              <a:t>15</a:t>
            </a:fld>
            <a:endParaRPr lang="ru-RU">
              <a:solidFill>
                <a:srgbClr val="000000">
                  <a:tint val="75000"/>
                </a:srgbClr>
              </a:solidFill>
            </a:endParaRPr>
          </a:p>
        </p:txBody>
      </p:sp>
      <p:sp>
        <p:nvSpPr>
          <p:cNvPr id="5" name="TextBox 4"/>
          <p:cNvSpPr txBox="1"/>
          <p:nvPr/>
        </p:nvSpPr>
        <p:spPr>
          <a:xfrm>
            <a:off x="1004536" y="692696"/>
            <a:ext cx="7967184" cy="5463034"/>
          </a:xfrm>
          <a:prstGeom prst="rect">
            <a:avLst/>
          </a:prstGeom>
          <a:noFill/>
          <a:ln w="28575">
            <a:noFill/>
            <a:round/>
          </a:ln>
        </p:spPr>
        <p:txBody>
          <a:bodyPr wrap="square">
            <a:spAutoFit/>
          </a:bodyPr>
          <a:lstStyle/>
          <a:p>
            <a:pPr indent="97200" algn="just">
              <a:spcBef>
                <a:spcPts val="300"/>
              </a:spcBef>
              <a:defRPr/>
            </a:pPr>
            <a:endParaRPr lang="ru-RU" sz="700" b="1" dirty="0" smtClean="0">
              <a:solidFill>
                <a:srgbClr val="000000"/>
              </a:solidFill>
              <a:cs typeface="Tahoma" pitchFamily="34" charset="0"/>
            </a:endParaRPr>
          </a:p>
          <a:p>
            <a:pPr indent="97200" algn="just">
              <a:spcBef>
                <a:spcPts val="300"/>
              </a:spcBef>
              <a:defRPr/>
            </a:pPr>
            <a:r>
              <a:rPr lang="ru-RU" sz="700" dirty="0" smtClean="0">
                <a:solidFill>
                  <a:srgbClr val="000000"/>
                </a:solidFill>
                <a:cs typeface="Tahoma" pitchFamily="34" charset="0"/>
              </a:rPr>
              <a:t>НЕ </a:t>
            </a:r>
            <a:r>
              <a:rPr lang="ru-RU" sz="700" dirty="0">
                <a:solidFill>
                  <a:srgbClr val="000000"/>
                </a:solidFill>
                <a:cs typeface="Tahoma" pitchFamily="34" charset="0"/>
              </a:rPr>
              <a:t>ДЛЯ ПУБЛИКАЦИИ ИЛИ РАСПРОСТРАНЕНИЯ ПОЛНОСТЬЮ ИЛИ В ЧАСТИ В США, АВСТРАЛИИ, КАНАДЕ ИЛИ </a:t>
            </a:r>
            <a:r>
              <a:rPr lang="ru-RU" sz="700" dirty="0" smtClean="0">
                <a:solidFill>
                  <a:srgbClr val="000000"/>
                </a:solidFill>
                <a:cs typeface="Tahoma" pitchFamily="34" charset="0"/>
              </a:rPr>
              <a:t>ЯПОНИИ</a:t>
            </a:r>
            <a:r>
              <a:rPr lang="en-GB" sz="700" dirty="0">
                <a:solidFill>
                  <a:srgbClr val="000000"/>
                </a:solidFill>
                <a:cs typeface="Tahoma" pitchFamily="34" charset="0"/>
              </a:rPr>
              <a:t>.</a:t>
            </a:r>
          </a:p>
          <a:p>
            <a:pPr marL="171450" indent="-171450" algn="just">
              <a:spcBef>
                <a:spcPts val="300"/>
              </a:spcBef>
              <a:buFont typeface="Arial" panose="020B0604020202020204" pitchFamily="34" charset="0"/>
              <a:buChar char="•"/>
              <a:defRPr/>
            </a:pPr>
            <a:r>
              <a:rPr lang="ru-RU" sz="700" dirty="0" smtClean="0">
                <a:solidFill>
                  <a:srgbClr val="000000">
                    <a:lumMod val="65000"/>
                    <a:lumOff val="35000"/>
                  </a:srgbClr>
                </a:solidFill>
                <a:cs typeface="Tahoma" pitchFamily="34" charset="0"/>
              </a:rPr>
              <a:t>Настоящая </a:t>
            </a:r>
            <a:r>
              <a:rPr lang="ru-RU" sz="700" dirty="0">
                <a:solidFill>
                  <a:srgbClr val="000000">
                    <a:lumMod val="65000"/>
                    <a:lumOff val="35000"/>
                  </a:srgbClr>
                </a:solidFill>
                <a:cs typeface="Tahoma" pitchFamily="34" charset="0"/>
              </a:rPr>
              <a:t>презентация была подготовлена и выпущена </a:t>
            </a:r>
            <a:r>
              <a:rPr lang="ru-RU" sz="700" dirty="0" smtClean="0">
                <a:solidFill>
                  <a:srgbClr val="000000">
                    <a:lumMod val="65000"/>
                    <a:lumOff val="35000"/>
                  </a:srgbClr>
                </a:solidFill>
                <a:cs typeface="Tahoma" pitchFamily="34" charset="0"/>
              </a:rPr>
              <a:t>Публичным </a:t>
            </a:r>
            <a:r>
              <a:rPr lang="ru-RU" sz="700" dirty="0">
                <a:solidFill>
                  <a:srgbClr val="000000">
                    <a:lumMod val="65000"/>
                    <a:lumOff val="35000"/>
                  </a:srgbClr>
                </a:solidFill>
                <a:cs typeface="Tahoma" pitchFamily="34" charset="0"/>
              </a:rPr>
              <a:t>акционерным обществом «Московская Биржа ММВБ-РТС»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endParaRPr lang="en-GB" sz="700" dirty="0" smtClean="0">
              <a:solidFill>
                <a:srgbClr val="000000">
                  <a:lumMod val="65000"/>
                  <a:lumOff val="35000"/>
                </a:srgbClr>
              </a:solidFill>
              <a:cs typeface="Tahoma" pitchFamily="34" charset="0"/>
            </a:endParaRPr>
          </a:p>
          <a:p>
            <a:pPr marL="171450" indent="-171450" algn="just">
              <a:spcBef>
                <a:spcPts val="300"/>
              </a:spcBef>
              <a:buFont typeface="Arial" panose="020B0604020202020204" pitchFamily="34" charset="0"/>
              <a:buChar char="•"/>
              <a:defRPr/>
            </a:pPr>
            <a:r>
              <a:rPr lang="ru-RU" sz="700" dirty="0" smtClean="0">
                <a:solidFill>
                  <a:srgbClr val="000000">
                    <a:lumMod val="65000"/>
                    <a:lumOff val="35000"/>
                  </a:srgbClr>
                </a:solidFill>
                <a:cs typeface="Tahoma" pitchFamily="34" charset="0"/>
              </a:rPr>
              <a:t>Настоящая презентация либо ее копии не могут быть перемещены или перевезены в Соединенные Штаты Америки или на их зависимые </a:t>
            </a:r>
            <a:r>
              <a:rPr lang="ru-RU" sz="700" dirty="0">
                <a:solidFill>
                  <a:srgbClr val="000000">
                    <a:lumMod val="65000"/>
                    <a:lumOff val="35000"/>
                  </a:srgbClr>
                </a:solidFill>
                <a:cs typeface="Tahoma" pitchFamily="34" charset="0"/>
              </a:rPr>
              <a:t>и иные </a:t>
            </a:r>
            <a:r>
              <a:rPr lang="ru-RU" sz="700" dirty="0" smtClean="0">
                <a:solidFill>
                  <a:srgbClr val="000000">
                    <a:lumMod val="65000"/>
                    <a:lumOff val="35000"/>
                  </a:srgbClr>
                </a:solidFill>
                <a:cs typeface="Tahoma" pitchFamily="34" charset="0"/>
              </a:rPr>
              <a:t>территории или </a:t>
            </a:r>
            <a:r>
              <a:rPr lang="ru-RU" sz="700" dirty="0">
                <a:solidFill>
                  <a:srgbClr val="000000">
                    <a:lumMod val="65000"/>
                    <a:lumOff val="35000"/>
                  </a:srgbClr>
                </a:solidFill>
                <a:cs typeface="Tahoma" pitchFamily="34" charset="0"/>
              </a:rPr>
              <a:t>прямо или </a:t>
            </a:r>
            <a:r>
              <a:rPr lang="ru-RU" sz="700" dirty="0" smtClean="0">
                <a:solidFill>
                  <a:srgbClr val="000000">
                    <a:lumMod val="65000"/>
                    <a:lumOff val="35000"/>
                  </a:srgbClr>
                </a:solidFill>
                <a:cs typeface="Tahoma" pitchFamily="34" charset="0"/>
              </a:rPr>
              <a:t>косвенно распространены </a:t>
            </a:r>
            <a:r>
              <a:rPr lang="ru-RU" sz="700" dirty="0">
                <a:solidFill>
                  <a:srgbClr val="000000">
                    <a:lumMod val="65000"/>
                    <a:lumOff val="35000"/>
                  </a:srgbClr>
                </a:solidFill>
                <a:cs typeface="Tahoma" pitchFamily="34" charset="0"/>
              </a:rPr>
              <a:t>в </a:t>
            </a:r>
            <a:r>
              <a:rPr lang="ru-RU" sz="700" dirty="0" smtClean="0">
                <a:solidFill>
                  <a:srgbClr val="000000">
                    <a:lumMod val="65000"/>
                    <a:lumOff val="35000"/>
                  </a:srgbClr>
                </a:solidFill>
                <a:cs typeface="Tahoma" pitchFamily="34" charset="0"/>
              </a:rPr>
              <a:t>Соединенных </a:t>
            </a:r>
            <a:r>
              <a:rPr lang="ru-RU" sz="700" dirty="0">
                <a:solidFill>
                  <a:srgbClr val="000000">
                    <a:lumMod val="65000"/>
                    <a:lumOff val="35000"/>
                  </a:srgbClr>
                </a:solidFill>
                <a:cs typeface="Tahoma" pitchFamily="34" charset="0"/>
              </a:rPr>
              <a:t>Штатах </a:t>
            </a:r>
            <a:r>
              <a:rPr lang="ru-RU" sz="700" dirty="0" smtClean="0">
                <a:solidFill>
                  <a:srgbClr val="000000">
                    <a:lumMod val="65000"/>
                    <a:lumOff val="35000"/>
                  </a:srgbClr>
                </a:solidFill>
                <a:cs typeface="Tahoma" pitchFamily="34" charset="0"/>
              </a:rPr>
              <a:t>Америки или на их зависимых </a:t>
            </a:r>
            <a:r>
              <a:rPr lang="ru-RU" sz="700" dirty="0">
                <a:solidFill>
                  <a:srgbClr val="000000">
                    <a:lumMod val="65000"/>
                    <a:lumOff val="35000"/>
                  </a:srgbClr>
                </a:solidFill>
                <a:cs typeface="Tahoma" pitchFamily="34" charset="0"/>
              </a:rPr>
              <a:t>и </a:t>
            </a:r>
            <a:r>
              <a:rPr lang="ru-RU" sz="700" dirty="0" smtClean="0">
                <a:solidFill>
                  <a:srgbClr val="000000">
                    <a:lumMod val="65000"/>
                    <a:lumOff val="35000"/>
                  </a:srgbClr>
                </a:solidFill>
                <a:cs typeface="Tahoma" pitchFamily="34" charset="0"/>
              </a:rPr>
              <a:t>иных территориях в соответствии с Положением </a:t>
            </a:r>
            <a:r>
              <a:rPr lang="en-GB" sz="700" dirty="0" smtClean="0">
                <a:solidFill>
                  <a:srgbClr val="000000">
                    <a:lumMod val="65000"/>
                    <a:lumOff val="35000"/>
                  </a:srgbClr>
                </a:solidFill>
                <a:cs typeface="Tahoma" pitchFamily="34" charset="0"/>
              </a:rPr>
              <a:t>S </a:t>
            </a:r>
            <a:r>
              <a:rPr lang="ru-RU" sz="700" dirty="0" smtClean="0">
                <a:solidFill>
                  <a:srgbClr val="000000">
                    <a:lumMod val="65000"/>
                    <a:lumOff val="35000"/>
                  </a:srgbClr>
                </a:solidFill>
                <a:cs typeface="Tahoma" pitchFamily="34" charset="0"/>
              </a:rPr>
              <a:t>Закона США о ценных бумагах 1933 г., </a:t>
            </a:r>
            <a:r>
              <a:rPr lang="ru-RU" sz="700" dirty="0">
                <a:solidFill>
                  <a:srgbClr val="000000">
                    <a:lumMod val="65000"/>
                    <a:lumOff val="35000"/>
                  </a:srgbClr>
                </a:solidFill>
                <a:cs typeface="Tahoma" pitchFamily="34" charset="0"/>
              </a:rPr>
              <a:t>с учетом изменений и дополнений </a:t>
            </a:r>
            <a:r>
              <a:rPr lang="ru-RU" sz="700" dirty="0" smtClean="0">
                <a:solidFill>
                  <a:srgbClr val="000000">
                    <a:lumMod val="65000"/>
                    <a:lumOff val="35000"/>
                  </a:srgbClr>
                </a:solidFill>
                <a:cs typeface="Tahoma" pitchFamily="34" charset="0"/>
              </a:rPr>
              <a:t>(далее - «Закон </a:t>
            </a:r>
            <a:r>
              <a:rPr lang="ru-RU" sz="700" dirty="0">
                <a:solidFill>
                  <a:srgbClr val="000000">
                    <a:lumMod val="65000"/>
                    <a:lumOff val="35000"/>
                  </a:srgbClr>
                </a:solidFill>
                <a:cs typeface="Tahoma" pitchFamily="34" charset="0"/>
              </a:rPr>
              <a:t>о ценных бумагах</a:t>
            </a:r>
            <a:r>
              <a:rPr lang="ru-RU" sz="700" dirty="0" smtClean="0">
                <a:solidFill>
                  <a:srgbClr val="000000">
                    <a:lumMod val="65000"/>
                    <a:lumOff val="35000"/>
                  </a:srgbClr>
                </a:solidFill>
                <a:cs typeface="Tahoma" pitchFamily="34" charset="0"/>
              </a:rPr>
              <a:t>»), за исключением случаев распространения настоящей презентации среди «квалифицированных институциональных покупателей» в значении Правила 144А  Закона о ценных бумагах. </a:t>
            </a:r>
            <a:r>
              <a:rPr lang="ru-RU" sz="700" dirty="0">
                <a:solidFill>
                  <a:srgbClr val="000000">
                    <a:lumMod val="65000"/>
                    <a:lumOff val="35000"/>
                  </a:srgbClr>
                </a:solidFill>
                <a:cs typeface="Tahoma" pitchFamily="34" charset="0"/>
              </a:rPr>
              <a:t>Любой случай несоблюдения данных ограничений может считаться </a:t>
            </a:r>
            <a:r>
              <a:rPr lang="ru-RU" sz="700" dirty="0" smtClean="0">
                <a:solidFill>
                  <a:srgbClr val="000000">
                    <a:lumMod val="65000"/>
                    <a:lumOff val="35000"/>
                  </a:srgbClr>
                </a:solidFill>
                <a:cs typeface="Tahoma" pitchFamily="34" charset="0"/>
              </a:rPr>
              <a:t>нарушением законодательства Соединенных Штатов</a:t>
            </a:r>
            <a:r>
              <a:rPr lang="en-GB" sz="700" dirty="0" smtClean="0">
                <a:solidFill>
                  <a:srgbClr val="000000">
                    <a:lumMod val="65000"/>
                    <a:lumOff val="35000"/>
                  </a:srgbClr>
                </a:solidFill>
                <a:cs typeface="Tahoma" pitchFamily="34" charset="0"/>
              </a:rPr>
              <a:t> </a:t>
            </a:r>
            <a:r>
              <a:rPr lang="ru-RU" sz="700" dirty="0" smtClean="0">
                <a:solidFill>
                  <a:srgbClr val="000000">
                    <a:lumMod val="65000"/>
                    <a:lumOff val="35000"/>
                  </a:srgbClr>
                </a:solidFill>
                <a:cs typeface="Tahoma" pitchFamily="34" charset="0"/>
              </a:rPr>
              <a:t>о ценных бумагах. Данная презентация не является </a:t>
            </a:r>
            <a:r>
              <a:rPr lang="ru-RU" sz="700" dirty="0">
                <a:solidFill>
                  <a:srgbClr val="000000">
                    <a:lumMod val="65000"/>
                    <a:lumOff val="35000"/>
                  </a:srgbClr>
                </a:solidFill>
                <a:cs typeface="Tahoma" pitchFamily="34" charset="0"/>
              </a:rPr>
              <a:t>офертой </a:t>
            </a:r>
            <a:r>
              <a:rPr lang="ru-RU" sz="700" dirty="0" smtClean="0">
                <a:solidFill>
                  <a:srgbClr val="000000">
                    <a:lumMod val="65000"/>
                    <a:lumOff val="35000"/>
                  </a:srgbClr>
                </a:solidFill>
                <a:cs typeface="Tahoma" pitchFamily="34" charset="0"/>
              </a:rPr>
              <a:t>или продажей ценных бумаг в Соединенных Штатах. Группа Московской Биржи </a:t>
            </a:r>
            <a:r>
              <a:rPr lang="ru-RU" sz="700" dirty="0">
                <a:solidFill>
                  <a:srgbClr val="000000">
                    <a:lumMod val="65000"/>
                    <a:lumOff val="35000"/>
                  </a:srgbClr>
                </a:solidFill>
                <a:cs typeface="Tahoma" pitchFamily="34" charset="0"/>
              </a:rPr>
              <a:t>не </a:t>
            </a:r>
            <a:r>
              <a:rPr lang="ru-RU" sz="700" dirty="0" smtClean="0">
                <a:solidFill>
                  <a:srgbClr val="000000">
                    <a:lumMod val="65000"/>
                    <a:lumOff val="35000"/>
                  </a:srgbClr>
                </a:solidFill>
                <a:cs typeface="Tahoma" pitchFamily="34" charset="0"/>
              </a:rPr>
              <a:t>зарегистрировала </a:t>
            </a:r>
            <a:r>
              <a:rPr lang="ru-RU" sz="700" dirty="0">
                <a:solidFill>
                  <a:srgbClr val="000000">
                    <a:lumMod val="65000"/>
                    <a:lumOff val="35000"/>
                  </a:srgbClr>
                </a:solidFill>
                <a:cs typeface="Tahoma" pitchFamily="34" charset="0"/>
              </a:rPr>
              <a:t>и не </a:t>
            </a:r>
            <a:r>
              <a:rPr lang="ru-RU" sz="700" dirty="0" smtClean="0">
                <a:solidFill>
                  <a:srgbClr val="000000">
                    <a:lumMod val="65000"/>
                    <a:lumOff val="35000"/>
                  </a:srgbClr>
                </a:solidFill>
                <a:cs typeface="Tahoma" pitchFamily="34" charset="0"/>
              </a:rPr>
              <a:t>намерена </a:t>
            </a:r>
            <a:r>
              <a:rPr lang="ru-RU" sz="700" dirty="0">
                <a:solidFill>
                  <a:srgbClr val="000000">
                    <a:lumMod val="65000"/>
                    <a:lumOff val="35000"/>
                  </a:srgbClr>
                </a:solidFill>
                <a:cs typeface="Tahoma" pitchFamily="34" charset="0"/>
              </a:rPr>
              <a:t>регистрировать никакие ценные бумаги в Соединенных Штатах или осуществлять публичное предложение ценных бумаг в Соединенных Штатах.</a:t>
            </a:r>
            <a:endParaRPr lang="ru-RU" sz="700" dirty="0" smtClean="0">
              <a:solidFill>
                <a:srgbClr val="000000">
                  <a:lumMod val="65000"/>
                  <a:lumOff val="35000"/>
                </a:srgbClr>
              </a:solidFill>
              <a:cs typeface="Tahoma" pitchFamily="34" charset="0"/>
            </a:endParaRPr>
          </a:p>
          <a:p>
            <a:pPr marL="171450" indent="-171450" algn="just">
              <a:spcBef>
                <a:spcPts val="300"/>
              </a:spcBef>
              <a:buFont typeface="Arial" panose="020B0604020202020204" pitchFamily="34" charset="0"/>
              <a:buChar char="•"/>
              <a:defRPr/>
            </a:pPr>
            <a:r>
              <a:rPr lang="ru-RU" sz="700" dirty="0" smtClean="0">
                <a:solidFill>
                  <a:srgbClr val="000000">
                    <a:lumMod val="65000"/>
                    <a:lumOff val="35000"/>
                  </a:srgbClr>
                </a:solidFill>
                <a:cs typeface="Tahoma" pitchFamily="34" charset="0"/>
              </a:rPr>
              <a:t>Настоящая презентация не представляет собой рекламу или публичное предложение ценных бумаг в какой-либо юрисдикции. Данная презентация не предназначена для публичного распространения </a:t>
            </a:r>
            <a:r>
              <a:rPr lang="ru-RU" sz="700" dirty="0">
                <a:solidFill>
                  <a:srgbClr val="000000">
                    <a:lumMod val="65000"/>
                    <a:lumOff val="35000"/>
                  </a:srgbClr>
                </a:solidFill>
                <a:cs typeface="Tahoma" pitchFamily="34" charset="0"/>
              </a:rPr>
              <a:t>в какой-либо </a:t>
            </a:r>
            <a:r>
              <a:rPr lang="ru-RU" sz="700" dirty="0" smtClean="0">
                <a:solidFill>
                  <a:srgbClr val="000000">
                    <a:lumMod val="65000"/>
                    <a:lumOff val="35000"/>
                  </a:srgbClr>
                </a:solidFill>
                <a:cs typeface="Tahoma" pitchFamily="34" charset="0"/>
              </a:rPr>
              <a:t>юрисдикции. Доступ к настоящему документу предназначен только для заинтересованных лиц на том основании, что</a:t>
            </a:r>
            <a:r>
              <a:rPr lang="en-GB" sz="700" dirty="0" smtClean="0">
                <a:solidFill>
                  <a:srgbClr val="000000">
                    <a:lumMod val="65000"/>
                    <a:lumOff val="35000"/>
                  </a:srgbClr>
                </a:solidFill>
                <a:cs typeface="Tahoma" pitchFamily="34" charset="0"/>
              </a:rPr>
              <a:t>: </a:t>
            </a:r>
            <a:r>
              <a:rPr lang="ru-RU" sz="700" dirty="0" smtClean="0">
                <a:solidFill>
                  <a:srgbClr val="000000">
                    <a:lumMod val="65000"/>
                    <a:lumOff val="35000"/>
                  </a:srgbClr>
                </a:solidFill>
                <a:cs typeface="Tahoma" pitchFamily="34" charset="0"/>
              </a:rPr>
              <a:t>(А) если данные лица являются гражданами Соединенного Королевства либо зарегистрированы в Соединенном  Королевстве, то они попадают под действие статей 19 и 49 </a:t>
            </a:r>
            <a:r>
              <a:rPr lang="ru-RU" sz="700" dirty="0">
                <a:solidFill>
                  <a:srgbClr val="000000">
                    <a:lumMod val="65000"/>
                    <a:lumOff val="35000"/>
                  </a:srgbClr>
                </a:solidFill>
                <a:cs typeface="Tahoma" pitchFamily="34" charset="0"/>
              </a:rPr>
              <a:t>Приказа 2005 г., изданного на основании Закона «О финансовых услугах и рынках» 2000 г. (Финансовая реклама</a:t>
            </a:r>
            <a:r>
              <a:rPr lang="ru-RU" sz="700" dirty="0" smtClean="0">
                <a:solidFill>
                  <a:srgbClr val="000000">
                    <a:lumMod val="65000"/>
                    <a:lumOff val="35000"/>
                  </a:srgbClr>
                </a:solidFill>
                <a:cs typeface="Tahoma" pitchFamily="34" charset="0"/>
              </a:rPr>
              <a:t>)</a:t>
            </a:r>
            <a:r>
              <a:rPr lang="en-GB" sz="700" dirty="0" smtClean="0">
                <a:solidFill>
                  <a:srgbClr val="000000">
                    <a:lumMod val="65000"/>
                    <a:lumOff val="35000"/>
                  </a:srgbClr>
                </a:solidFill>
                <a:cs typeface="Tahoma" pitchFamily="34" charset="0"/>
              </a:rPr>
              <a:t>; </a:t>
            </a:r>
            <a:r>
              <a:rPr lang="ru-RU" sz="700" dirty="0" smtClean="0">
                <a:solidFill>
                  <a:srgbClr val="000000">
                    <a:lumMod val="65000"/>
                    <a:lumOff val="35000"/>
                  </a:srgbClr>
                </a:solidFill>
                <a:cs typeface="Tahoma" pitchFamily="34" charset="0"/>
              </a:rPr>
              <a:t>или (Б) данные лица находятся за пределами Соединенного Королевства</a:t>
            </a:r>
            <a:r>
              <a:rPr lang="en-GB" sz="700" dirty="0">
                <a:solidFill>
                  <a:srgbClr val="000000">
                    <a:lumMod val="65000"/>
                    <a:lumOff val="35000"/>
                  </a:srgbClr>
                </a:solidFill>
                <a:cs typeface="Tahoma" pitchFamily="34" charset="0"/>
              </a:rPr>
              <a:t>,</a:t>
            </a:r>
            <a:r>
              <a:rPr lang="ru-RU" sz="700" dirty="0" smtClean="0">
                <a:solidFill>
                  <a:srgbClr val="000000">
                    <a:lumMod val="65000"/>
                    <a:lumOff val="35000"/>
                  </a:srgbClr>
                </a:solidFill>
                <a:cs typeface="Tahoma" pitchFamily="34" charset="0"/>
              </a:rPr>
              <a:t> и в соответствии с действующим законодательством имеют право на получение настоящего документа. Получатели данного документа в юрисдикциях за пределами Соединенного Королевства должны узнать и соблюдать применимые требования законодательства. </a:t>
            </a:r>
          </a:p>
          <a:p>
            <a:pPr marL="171450" indent="-171450" algn="just">
              <a:spcBef>
                <a:spcPts val="300"/>
              </a:spcBef>
              <a:buFont typeface="Arial" panose="020B0604020202020204" pitchFamily="34" charset="0"/>
              <a:buChar char="•"/>
              <a:defRPr/>
            </a:pPr>
            <a:r>
              <a:rPr lang="ru-RU" sz="700" dirty="0" smtClean="0">
                <a:solidFill>
                  <a:srgbClr val="000000">
                    <a:lumMod val="65000"/>
                    <a:lumOff val="35000"/>
                  </a:srgbClr>
                </a:solidFill>
                <a:cs typeface="Tahoma" pitchFamily="34" charset="0"/>
              </a:rPr>
              <a:t>Данный </a:t>
            </a:r>
            <a:r>
              <a:rPr lang="ru-RU" sz="700" dirty="0">
                <a:solidFill>
                  <a:srgbClr val="000000">
                    <a:lumMod val="65000"/>
                    <a:lumOff val="35000"/>
                  </a:srgbClr>
                </a:solidFill>
                <a:cs typeface="Tahoma" pitchFamily="34" charset="0"/>
              </a:rPr>
              <a:t>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marL="171450" indent="-171450" algn="just">
              <a:spcBef>
                <a:spcPts val="300"/>
              </a:spcBef>
              <a:buFont typeface="Arial" panose="020B0604020202020204" pitchFamily="34" charset="0"/>
              <a:buChar char="•"/>
              <a:defRPr/>
            </a:pPr>
            <a:r>
              <a:rPr lang="ru-RU" sz="700" dirty="0">
                <a:solidFill>
                  <a:srgbClr val="000000">
                    <a:lumMod val="65000"/>
                    <a:lumOff val="35000"/>
                  </a:srgbClr>
                </a:solidFill>
                <a:cs typeface="Tahoma"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marL="171450" indent="-171450" algn="just">
              <a:spcBef>
                <a:spcPts val="300"/>
              </a:spcBef>
              <a:buFont typeface="Arial" panose="020B0604020202020204" pitchFamily="34" charset="0"/>
              <a:buChar char="•"/>
              <a:defRPr/>
            </a:pPr>
            <a:r>
              <a:rPr lang="ru-RU" sz="700" dirty="0">
                <a:solidFill>
                  <a:srgbClr val="000000">
                    <a:lumMod val="65000"/>
                    <a:lumOff val="35000"/>
                  </a:srgbClr>
                </a:solidFill>
                <a:cs typeface="Tahoma"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восприятие рыночных услуг, предоставляемых Компанией и ее дочерними обществами;</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волатильность (а) Российской экономики и рынка ценных бумаг и (</a:t>
            </a:r>
            <a:r>
              <a:rPr lang="en-US" sz="700" dirty="0">
                <a:solidFill>
                  <a:srgbClr val="000000">
                    <a:lumMod val="65000"/>
                    <a:lumOff val="35000"/>
                  </a:srgbClr>
                </a:solidFill>
                <a:cs typeface="Tahoma" pitchFamily="34" charset="0"/>
              </a:rPr>
              <a:t>b</a:t>
            </a:r>
            <a:r>
              <a:rPr lang="ru-RU" sz="700" dirty="0">
                <a:solidFill>
                  <a:srgbClr val="000000">
                    <a:lumMod val="65000"/>
                    <a:lumOff val="35000"/>
                  </a:srgbClr>
                </a:solidFill>
                <a:cs typeface="Tahoma" pitchFamily="34" charset="0"/>
              </a:rPr>
              <a:t>) секторов с высоким уровнем конкуренции, в которых Компания и ее дочерние общества осуществляют свою деятельность;</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изменения в (</a:t>
            </a:r>
            <a:r>
              <a:rPr lang="en-US" sz="700" dirty="0">
                <a:solidFill>
                  <a:srgbClr val="000000">
                    <a:lumMod val="65000"/>
                    <a:lumOff val="35000"/>
                  </a:srgbClr>
                </a:solidFill>
                <a:cs typeface="Tahoma" pitchFamily="34" charset="0"/>
              </a:rPr>
              <a:t>a</a:t>
            </a:r>
            <a:r>
              <a:rPr lang="ru-RU" sz="700" dirty="0">
                <a:solidFill>
                  <a:srgbClr val="000000">
                    <a:lumMod val="65000"/>
                    <a:lumOff val="35000"/>
                  </a:srgbClr>
                </a:solidFill>
                <a:cs typeface="Tahoma" pitchFamily="34" charset="0"/>
              </a:rPr>
              <a:t>) отечественном и международном законодательстве и налоговом регулировании и (</a:t>
            </a:r>
            <a:r>
              <a:rPr lang="en-US" sz="700" dirty="0">
                <a:solidFill>
                  <a:srgbClr val="000000">
                    <a:lumMod val="65000"/>
                    <a:lumOff val="35000"/>
                  </a:srgbClr>
                </a:solidFill>
                <a:cs typeface="Tahoma" pitchFamily="34" charset="0"/>
              </a:rPr>
              <a:t>b</a:t>
            </a:r>
            <a:r>
              <a:rPr lang="ru-RU" sz="700" dirty="0">
                <a:solidFill>
                  <a:srgbClr val="000000">
                    <a:lumMod val="65000"/>
                    <a:lumOff val="35000"/>
                  </a:srgbClr>
                </a:solidFill>
                <a:cs typeface="Tahoma" pitchFamily="34" charset="0"/>
              </a:rPr>
              <a:t>) государственных программах, относящихся к финансовым рынкам и рынкам ценных бумаг;</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ростом уровня конкуренции со стороны новых игроков на рынке России;</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способность привлекать новых клиентов на отечественный рынок и в зарубежных юрисдикциях;</a:t>
            </a:r>
          </a:p>
          <a:p>
            <a:pPr marL="263525" indent="-84138" algn="just">
              <a:buFont typeface="Franklin Gothic Medium" panose="020B0603020102020204" pitchFamily="34" charset="0"/>
              <a:buChar char="−"/>
              <a:defRPr/>
            </a:pPr>
            <a:r>
              <a:rPr lang="ru-RU" sz="700" dirty="0">
                <a:solidFill>
                  <a:srgbClr val="000000">
                    <a:lumMod val="65000"/>
                    <a:lumOff val="35000"/>
                  </a:srgbClr>
                </a:solidFill>
                <a:cs typeface="Tahoma" pitchFamily="34" charset="0"/>
              </a:rPr>
              <a:t>способность увеличивать предложение продукции в зарубежных юрисдикциях.</a:t>
            </a:r>
          </a:p>
          <a:p>
            <a:pPr indent="97200" algn="just">
              <a:spcBef>
                <a:spcPts val="300"/>
              </a:spcBef>
              <a:defRPr/>
            </a:pPr>
            <a:r>
              <a:rPr lang="ru-RU" sz="700" dirty="0">
                <a:solidFill>
                  <a:srgbClr val="000000">
                    <a:lumMod val="65000"/>
                    <a:lumOff val="35000"/>
                  </a:srgbClr>
                </a:solidFill>
                <a:cs typeface="Tahoma"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  </a:t>
            </a:r>
          </a:p>
        </p:txBody>
      </p:sp>
    </p:spTree>
    <p:extLst>
      <p:ext uri="{BB962C8B-B14F-4D97-AF65-F5344CB8AC3E}">
        <p14:creationId xmlns:p14="http://schemas.microsoft.com/office/powerpoint/2010/main" val="3425779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Шестиугольник 4"/>
          <p:cNvSpPr/>
          <p:nvPr/>
        </p:nvSpPr>
        <p:spPr>
          <a:xfrm>
            <a:off x="2662653" y="1838331"/>
            <a:ext cx="4562972" cy="3780407"/>
          </a:xfrm>
          <a:prstGeom prst="hexagon">
            <a:avLst>
              <a:gd name="adj" fmla="val 29529"/>
              <a:gd name="vf" fmla="val 115470"/>
            </a:avLst>
          </a:prstGeom>
          <a:solidFill>
            <a:srgbClr val="C8102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6" name="Шестиугольник 5"/>
          <p:cNvSpPr/>
          <p:nvPr/>
        </p:nvSpPr>
        <p:spPr>
          <a:xfrm>
            <a:off x="3434770" y="2434520"/>
            <a:ext cx="3018738" cy="2588029"/>
          </a:xfrm>
          <a:prstGeom prst="hexagon">
            <a:avLst>
              <a:gd name="adj" fmla="val 29529"/>
              <a:gd name="vf" fmla="val 115470"/>
            </a:avLst>
          </a:prstGeom>
          <a:solidFill>
            <a:srgbClr val="CF7F7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7" name="Заголовок 1"/>
          <p:cNvSpPr>
            <a:spLocks noGrp="1"/>
          </p:cNvSpPr>
          <p:nvPr>
            <p:ph type="title"/>
          </p:nvPr>
        </p:nvSpPr>
        <p:spPr/>
        <p:txBody>
          <a:bodyPr/>
          <a:lstStyle/>
          <a:p>
            <a:r>
              <a:rPr lang="ru-RU" sz="2000" b="1" dirty="0" smtClean="0">
                <a:latin typeface="+mn-lt"/>
              </a:rPr>
              <a:t>Диверсифицированная</a:t>
            </a:r>
            <a:r>
              <a:rPr lang="ru-RU" sz="2000" dirty="0" smtClean="0">
                <a:latin typeface="+mn-lt"/>
              </a:rPr>
              <a:t> линейка продуктов и </a:t>
            </a:r>
            <a:r>
              <a:rPr lang="ru-RU" sz="2000" b="1" dirty="0" smtClean="0">
                <a:latin typeface="+mn-lt"/>
              </a:rPr>
              <a:t>интегрированная</a:t>
            </a:r>
            <a:r>
              <a:rPr lang="ru-RU" sz="2000" dirty="0" smtClean="0">
                <a:latin typeface="+mn-lt"/>
              </a:rPr>
              <a:t> клиринговая платформа</a:t>
            </a:r>
            <a:endParaRPr lang="ru-RU" sz="2000" dirty="0">
              <a:latin typeface="+mn-lt"/>
            </a:endParaRPr>
          </a:p>
        </p:txBody>
      </p:sp>
      <p:sp>
        <p:nvSpPr>
          <p:cNvPr id="28" name="Номер слайда 37"/>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0" hangingPunct="0">
              <a:spcBef>
                <a:spcPct val="0"/>
              </a:spcBef>
              <a:buFont typeface="Tahoma" panose="020B0604030504040204" pitchFamily="34" charset="0"/>
              <a:buNone/>
              <a:defRPr/>
            </a:pPr>
            <a:fld id="{4F0C03F2-D2AD-4739-AE9A-DE45292DA03F}" type="slidenum">
              <a:rPr lang="en-GB" sz="1200" smtClean="0">
                <a:solidFill>
                  <a:srgbClr val="898989"/>
                </a:solidFill>
                <a:latin typeface="Tahoma"/>
              </a:rPr>
              <a:pPr eaLnBrk="0" hangingPunct="0">
                <a:spcBef>
                  <a:spcPct val="0"/>
                </a:spcBef>
                <a:buFont typeface="Tahoma" panose="020B0604030504040204" pitchFamily="34" charset="0"/>
                <a:buNone/>
                <a:defRPr/>
              </a:pPr>
              <a:t>2</a:t>
            </a:fld>
            <a:endParaRPr lang="en-GB" sz="1200" dirty="0" smtClean="0">
              <a:solidFill>
                <a:srgbClr val="898989"/>
              </a:solidFill>
              <a:latin typeface="Tahoma"/>
            </a:endParaRPr>
          </a:p>
        </p:txBody>
      </p:sp>
      <p:sp>
        <p:nvSpPr>
          <p:cNvPr id="8" name="Rectangle 26"/>
          <p:cNvSpPr>
            <a:spLocks noChangeArrowheads="1"/>
          </p:cNvSpPr>
          <p:nvPr/>
        </p:nvSpPr>
        <p:spPr bwMode="invGray">
          <a:xfrm>
            <a:off x="4482995" y="1939145"/>
            <a:ext cx="851515" cy="400110"/>
          </a:xfrm>
          <a:prstGeom prst="rect">
            <a:avLst/>
          </a:prstGeom>
          <a:noFill/>
          <a:ln w="28575" algn="ctr">
            <a:noFill/>
            <a:miter lim="800000"/>
            <a:headEnd/>
            <a:tailEnd/>
          </a:ln>
        </p:spPr>
        <p:txBody>
          <a:bodyPr wrap="none" tIns="91440" bIns="91440">
            <a:spAutoFit/>
          </a:bodyPr>
          <a:lstStyle/>
          <a:p>
            <a:pPr>
              <a:defRPr/>
            </a:pPr>
            <a:r>
              <a:rPr lang="ru-RU" sz="1400" b="1" dirty="0" smtClean="0">
                <a:solidFill>
                  <a:prstClr val="white"/>
                </a:solidFill>
                <a:ea typeface="ＭＳ Ｐゴシック" charset="0"/>
              </a:rPr>
              <a:t>АКЦИИ</a:t>
            </a:r>
            <a:endParaRPr lang="en-GB" sz="1400" b="1" dirty="0">
              <a:solidFill>
                <a:prstClr val="white"/>
              </a:solidFill>
              <a:ea typeface="ＭＳ Ｐゴシック" charset="0"/>
            </a:endParaRPr>
          </a:p>
        </p:txBody>
      </p:sp>
      <p:sp>
        <p:nvSpPr>
          <p:cNvPr id="9" name="Rectangle 27"/>
          <p:cNvSpPr>
            <a:spLocks noChangeArrowheads="1"/>
          </p:cNvSpPr>
          <p:nvPr/>
        </p:nvSpPr>
        <p:spPr bwMode="invGray">
          <a:xfrm rot="3604335">
            <a:off x="5693254" y="2736810"/>
            <a:ext cx="1367682" cy="400110"/>
          </a:xfrm>
          <a:prstGeom prst="rect">
            <a:avLst/>
          </a:prstGeom>
          <a:noFill/>
          <a:ln w="28575" algn="ctr">
            <a:noFill/>
            <a:miter lim="800000"/>
            <a:headEnd/>
            <a:tailEnd/>
          </a:ln>
        </p:spPr>
        <p:txBody>
          <a:bodyPr wrap="none" tIns="91440" bIns="91440">
            <a:spAutoFit/>
          </a:bodyPr>
          <a:lstStyle/>
          <a:p>
            <a:pPr>
              <a:defRPr/>
            </a:pPr>
            <a:r>
              <a:rPr lang="ru-RU" sz="1400" b="1" dirty="0" smtClean="0">
                <a:solidFill>
                  <a:prstClr val="white"/>
                </a:solidFill>
                <a:ea typeface="ＭＳ Ｐゴシック" charset="0"/>
              </a:rPr>
              <a:t>ОБЛИГАЦИИ</a:t>
            </a:r>
            <a:endParaRPr lang="en-GB" sz="1400" b="1" dirty="0">
              <a:solidFill>
                <a:prstClr val="white"/>
              </a:solidFill>
              <a:ea typeface="ＭＳ Ｐゴシック" charset="0"/>
            </a:endParaRPr>
          </a:p>
        </p:txBody>
      </p:sp>
      <p:sp>
        <p:nvSpPr>
          <p:cNvPr id="10" name="Rectangle 28"/>
          <p:cNvSpPr>
            <a:spLocks noChangeArrowheads="1"/>
          </p:cNvSpPr>
          <p:nvPr/>
        </p:nvSpPr>
        <p:spPr bwMode="invGray">
          <a:xfrm rot="18087356">
            <a:off x="5828911" y="4340591"/>
            <a:ext cx="1007007" cy="400110"/>
          </a:xfrm>
          <a:prstGeom prst="rect">
            <a:avLst/>
          </a:prstGeom>
          <a:noFill/>
          <a:ln w="28575" algn="ctr">
            <a:noFill/>
            <a:miter lim="800000"/>
            <a:headEnd/>
            <a:tailEnd/>
          </a:ln>
        </p:spPr>
        <p:txBody>
          <a:bodyPr wrap="none" tIns="91440" bIns="91440">
            <a:spAutoFit/>
          </a:bodyPr>
          <a:lstStyle/>
          <a:p>
            <a:pPr>
              <a:defRPr/>
            </a:pPr>
            <a:r>
              <a:rPr lang="ru-RU" sz="1400" b="1" dirty="0" smtClean="0">
                <a:solidFill>
                  <a:prstClr val="white"/>
                </a:solidFill>
                <a:ea typeface="ＭＳ Ｐゴシック" charset="0"/>
              </a:rPr>
              <a:t>ВАЛЮТА</a:t>
            </a:r>
            <a:endParaRPr lang="en-GB" sz="1400" b="1" dirty="0">
              <a:solidFill>
                <a:prstClr val="white"/>
              </a:solidFill>
              <a:ea typeface="ＭＳ Ｐゴシック" charset="0"/>
            </a:endParaRPr>
          </a:p>
        </p:txBody>
      </p:sp>
      <p:sp>
        <p:nvSpPr>
          <p:cNvPr id="11" name="Rectangle 29"/>
          <p:cNvSpPr>
            <a:spLocks noChangeArrowheads="1"/>
          </p:cNvSpPr>
          <p:nvPr/>
        </p:nvSpPr>
        <p:spPr bwMode="invGray">
          <a:xfrm rot="3575663">
            <a:off x="2851887" y="4199138"/>
            <a:ext cx="1319592" cy="615553"/>
          </a:xfrm>
          <a:prstGeom prst="rect">
            <a:avLst/>
          </a:prstGeom>
          <a:noFill/>
          <a:ln w="28575" algn="ctr">
            <a:noFill/>
            <a:miter lim="800000"/>
            <a:headEnd/>
            <a:tailEnd/>
          </a:ln>
        </p:spPr>
        <p:txBody>
          <a:bodyPr wrap="none" tIns="91440" bIns="91440">
            <a:spAutoFit/>
          </a:bodyPr>
          <a:lstStyle/>
          <a:p>
            <a:pPr algn="ctr">
              <a:defRPr/>
            </a:pPr>
            <a:r>
              <a:rPr lang="ru-RU" sz="1400" b="1" dirty="0" smtClean="0">
                <a:solidFill>
                  <a:prstClr val="white"/>
                </a:solidFill>
                <a:ea typeface="ＭＳ Ｐゴシック" charset="0"/>
              </a:rPr>
              <a:t>ДЕНЕЖНЫЙ</a:t>
            </a:r>
          </a:p>
          <a:p>
            <a:pPr algn="ctr">
              <a:defRPr/>
            </a:pPr>
            <a:r>
              <a:rPr lang="ru-RU" sz="1400" b="1" dirty="0" smtClean="0">
                <a:solidFill>
                  <a:prstClr val="white"/>
                </a:solidFill>
                <a:ea typeface="ＭＳ Ｐゴシック" charset="0"/>
              </a:rPr>
              <a:t>РЫНОК</a:t>
            </a:r>
            <a:endParaRPr lang="en-GB" sz="1400" b="1" dirty="0">
              <a:solidFill>
                <a:prstClr val="white"/>
              </a:solidFill>
              <a:ea typeface="ＭＳ Ｐゴシック" charset="0"/>
            </a:endParaRPr>
          </a:p>
        </p:txBody>
      </p:sp>
      <p:sp>
        <p:nvSpPr>
          <p:cNvPr id="12" name="Rectangle 30"/>
          <p:cNvSpPr>
            <a:spLocks noChangeArrowheads="1"/>
          </p:cNvSpPr>
          <p:nvPr/>
        </p:nvSpPr>
        <p:spPr bwMode="invGray">
          <a:xfrm>
            <a:off x="4345669" y="5009084"/>
            <a:ext cx="1249060" cy="615553"/>
          </a:xfrm>
          <a:prstGeom prst="rect">
            <a:avLst/>
          </a:prstGeom>
          <a:noFill/>
          <a:ln w="28575" algn="ctr">
            <a:noFill/>
            <a:miter lim="800000"/>
            <a:headEnd/>
            <a:tailEnd/>
          </a:ln>
        </p:spPr>
        <p:txBody>
          <a:bodyPr wrap="none" tIns="91440" bIns="91440">
            <a:spAutoFit/>
          </a:bodyPr>
          <a:lstStyle/>
          <a:p>
            <a:pPr algn="ctr">
              <a:defRPr/>
            </a:pPr>
            <a:r>
              <a:rPr lang="ru-RU" sz="1400" b="1" dirty="0" smtClean="0">
                <a:solidFill>
                  <a:prstClr val="white"/>
                </a:solidFill>
                <a:ea typeface="ＭＳ Ｐゴシック" charset="0"/>
              </a:rPr>
              <a:t>ТОВАРНЫЙ</a:t>
            </a:r>
          </a:p>
          <a:p>
            <a:pPr algn="ctr">
              <a:defRPr/>
            </a:pPr>
            <a:r>
              <a:rPr lang="ru-RU" sz="1400" b="1" dirty="0" smtClean="0">
                <a:solidFill>
                  <a:prstClr val="white"/>
                </a:solidFill>
                <a:ea typeface="ＭＳ Ｐゴシック" charset="0"/>
              </a:rPr>
              <a:t>РЫНОК</a:t>
            </a:r>
            <a:endParaRPr lang="en-GB" sz="1400" b="1" dirty="0">
              <a:solidFill>
                <a:prstClr val="white"/>
              </a:solidFill>
              <a:ea typeface="ＭＳ Ｐゴシック" charset="0"/>
            </a:endParaRPr>
          </a:p>
        </p:txBody>
      </p:sp>
      <p:sp>
        <p:nvSpPr>
          <p:cNvPr id="13" name="Rectangle 31"/>
          <p:cNvSpPr>
            <a:spLocks noChangeArrowheads="1"/>
          </p:cNvSpPr>
          <p:nvPr/>
        </p:nvSpPr>
        <p:spPr bwMode="invGray">
          <a:xfrm rot="17978277">
            <a:off x="2768058" y="2670825"/>
            <a:ext cx="1484702" cy="400110"/>
          </a:xfrm>
          <a:prstGeom prst="rect">
            <a:avLst/>
          </a:prstGeom>
          <a:noFill/>
          <a:ln w="28575" algn="ctr">
            <a:noFill/>
            <a:miter lim="800000"/>
            <a:headEnd/>
            <a:tailEnd/>
          </a:ln>
        </p:spPr>
        <p:txBody>
          <a:bodyPr wrap="none" tIns="91440" bIns="91440">
            <a:spAutoFit/>
          </a:bodyPr>
          <a:lstStyle/>
          <a:p>
            <a:pPr>
              <a:defRPr/>
            </a:pPr>
            <a:r>
              <a:rPr lang="ru-RU" sz="1400" b="1" dirty="0" smtClean="0">
                <a:solidFill>
                  <a:prstClr val="white"/>
                </a:solidFill>
                <a:ea typeface="ＭＳ Ｐゴシック" charset="0"/>
              </a:rPr>
              <a:t>ДЕРИВАТИВЫ</a:t>
            </a:r>
            <a:endParaRPr lang="en-GB" sz="1400" b="1" dirty="0">
              <a:solidFill>
                <a:prstClr val="white"/>
              </a:solidFill>
              <a:ea typeface="ＭＳ Ｐゴシック" charset="0"/>
            </a:endParaRPr>
          </a:p>
        </p:txBody>
      </p:sp>
      <p:sp>
        <p:nvSpPr>
          <p:cNvPr id="14" name="Rectangle 111"/>
          <p:cNvSpPr/>
          <p:nvPr/>
        </p:nvSpPr>
        <p:spPr>
          <a:xfrm>
            <a:off x="3993428" y="947220"/>
            <a:ext cx="2268000" cy="923330"/>
          </a:xfrm>
          <a:prstGeom prst="rect">
            <a:avLst/>
          </a:prstGeom>
        </p:spPr>
        <p:txBody>
          <a:bodyPr wrap="square">
            <a:spAutoFit/>
          </a:bodyPr>
          <a:lstStyle/>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Листинг</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Российские акции</a:t>
            </a:r>
            <a:r>
              <a:rPr lang="en-US" sz="1200" dirty="0" smtClean="0">
                <a:solidFill>
                  <a:srgbClr val="000000"/>
                </a:solidFill>
                <a:ea typeface="ＭＳ Ｐゴシック" charset="0"/>
              </a:rPr>
              <a:t> </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Иностранные акции и депозитарные расписки</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en-US" sz="1200" dirty="0" smtClean="0">
                <a:solidFill>
                  <a:srgbClr val="000000"/>
                </a:solidFill>
                <a:ea typeface="ＭＳ Ｐゴシック" charset="0"/>
              </a:rPr>
              <a:t>ETFs</a:t>
            </a:r>
            <a:endParaRPr lang="en-US" sz="1200" b="1" dirty="0">
              <a:solidFill>
                <a:srgbClr val="C8102E"/>
              </a:solidFill>
              <a:ea typeface="ＭＳ Ｐゴシック" charset="0"/>
            </a:endParaRPr>
          </a:p>
        </p:txBody>
      </p:sp>
      <p:sp>
        <p:nvSpPr>
          <p:cNvPr id="15" name="Rectangle 112"/>
          <p:cNvSpPr/>
          <p:nvPr/>
        </p:nvSpPr>
        <p:spPr>
          <a:xfrm>
            <a:off x="6876496" y="1935064"/>
            <a:ext cx="2196000" cy="1421928"/>
          </a:xfrm>
          <a:prstGeom prst="rect">
            <a:avLst/>
          </a:prstGeom>
        </p:spPr>
        <p:txBody>
          <a:bodyPr wrap="square">
            <a:spAutoFit/>
          </a:bodyPr>
          <a:lstStyle/>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Государственные облигации</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Региональные облигации</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Корпоративные облигации</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Облигации, </a:t>
            </a:r>
            <a:r>
              <a:rPr lang="ru-RU" sz="1200" dirty="0" err="1" smtClean="0">
                <a:solidFill>
                  <a:srgbClr val="000000"/>
                </a:solidFill>
                <a:ea typeface="ＭＳ Ｐゴシック" charset="0"/>
              </a:rPr>
              <a:t>секьюритизированные</a:t>
            </a:r>
            <a:r>
              <a:rPr lang="ru-RU" sz="1200" dirty="0" smtClean="0">
                <a:solidFill>
                  <a:srgbClr val="000000"/>
                </a:solidFill>
                <a:ea typeface="ＭＳ Ｐゴシック" charset="0"/>
              </a:rPr>
              <a:t> ипотечными кредитами и др. активами</a:t>
            </a:r>
            <a:endParaRPr lang="en-US" sz="1200" b="1" dirty="0">
              <a:solidFill>
                <a:srgbClr val="C8102E"/>
              </a:solidFill>
              <a:ea typeface="ＭＳ Ｐゴシック" charset="0"/>
            </a:endParaRPr>
          </a:p>
        </p:txBody>
      </p:sp>
      <p:sp>
        <p:nvSpPr>
          <p:cNvPr id="16" name="Text Placeholder 2"/>
          <p:cNvSpPr>
            <a:spLocks/>
          </p:cNvSpPr>
          <p:nvPr/>
        </p:nvSpPr>
        <p:spPr bwMode="auto">
          <a:xfrm>
            <a:off x="1043608" y="2147430"/>
            <a:ext cx="2160000" cy="997196"/>
          </a:xfrm>
          <a:prstGeom prst="rect">
            <a:avLst/>
          </a:prstGeom>
          <a:noFill/>
          <a:ln w="9525">
            <a:noFill/>
            <a:miter lim="800000"/>
            <a:headEnd/>
            <a:tailEnd/>
          </a:ln>
        </p:spPr>
        <p:txBody>
          <a:bodyPr wrap="square" lIns="91300" tIns="0" rIns="91300" bIns="0" anchor="ctr" anchorCtr="0">
            <a:spAutoFit/>
          </a:bodyPr>
          <a:lstStyle/>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Индексы</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Валюта</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Российские акции</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a:solidFill>
                  <a:srgbClr val="000000"/>
                </a:solidFill>
                <a:ea typeface="ＭＳ Ｐゴシック" charset="0"/>
              </a:rPr>
              <a:t>Иностранные </a:t>
            </a:r>
            <a:r>
              <a:rPr lang="ru-RU" sz="1200" dirty="0" smtClean="0">
                <a:solidFill>
                  <a:srgbClr val="000000"/>
                </a:solidFill>
                <a:ea typeface="ＭＳ Ｐゴシック" charset="0"/>
              </a:rPr>
              <a:t>акции</a:t>
            </a:r>
            <a:endParaRPr lang="en-US" sz="1200" b="1" dirty="0">
              <a:solidFill>
                <a:srgbClr val="C8102E"/>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Товары</a:t>
            </a:r>
            <a:r>
              <a:rPr lang="en-US" sz="1200" dirty="0">
                <a:solidFill>
                  <a:srgbClr val="000000"/>
                </a:solidFill>
                <a:ea typeface="ＭＳ Ｐゴシック" charset="0"/>
              </a:rPr>
              <a:t>	</a:t>
            </a: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Процентные ставки</a:t>
            </a:r>
            <a:endParaRPr lang="en-US" sz="1200" b="1" dirty="0">
              <a:solidFill>
                <a:srgbClr val="C8102E"/>
              </a:solidFill>
              <a:ea typeface="ＭＳ Ｐゴシック" charset="0"/>
            </a:endParaRPr>
          </a:p>
        </p:txBody>
      </p:sp>
      <p:sp>
        <p:nvSpPr>
          <p:cNvPr id="17" name="Rectangle 114"/>
          <p:cNvSpPr/>
          <p:nvPr/>
        </p:nvSpPr>
        <p:spPr>
          <a:xfrm>
            <a:off x="1043608" y="4116310"/>
            <a:ext cx="2304000" cy="1588127"/>
          </a:xfrm>
          <a:prstGeom prst="rect">
            <a:avLst/>
          </a:prstGeom>
        </p:spPr>
        <p:txBody>
          <a:bodyPr wrap="square">
            <a:spAutoFit/>
          </a:bodyPr>
          <a:lstStyle/>
          <a:p>
            <a:pPr marL="111125" lvl="1" indent="-111125" defTabSz="715963" fontAlgn="base">
              <a:lnSpc>
                <a:spcPct val="90000"/>
              </a:lnSpc>
              <a:buSzPct val="120000"/>
              <a:buFont typeface="Wingdings" pitchFamily="2" charset="2"/>
              <a:buChar char="§"/>
              <a:tabLst>
                <a:tab pos="60325" algn="l"/>
              </a:tabLst>
              <a:defRPr/>
            </a:pPr>
            <a:r>
              <a:rPr lang="ru-RU" sz="1200" dirty="0">
                <a:solidFill>
                  <a:srgbClr val="000000"/>
                </a:solidFill>
                <a:ea typeface="ＭＳ Ｐゴシック" charset="0"/>
              </a:rPr>
              <a:t>РЕПО с </a:t>
            </a:r>
            <a:r>
              <a:rPr lang="ru-RU" sz="1200" dirty="0" smtClean="0">
                <a:solidFill>
                  <a:srgbClr val="000000"/>
                </a:solidFill>
                <a:ea typeface="ＭＳ Ｐゴシック" charset="0"/>
              </a:rPr>
              <a:t>ЦК, вкл. РЕПО с клиринговыми сертификатами участия</a:t>
            </a:r>
            <a:endParaRPr lang="ru-RU"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a:solidFill>
                  <a:srgbClr val="000000"/>
                </a:solidFill>
                <a:ea typeface="ＭＳ Ｐゴシック" charset="0"/>
              </a:rPr>
              <a:t>РЕПО с Банком </a:t>
            </a:r>
            <a:r>
              <a:rPr lang="ru-RU" sz="1200" dirty="0" smtClean="0">
                <a:solidFill>
                  <a:srgbClr val="000000"/>
                </a:solidFill>
                <a:ea typeface="ＭＳ Ｐゴシック" charset="0"/>
              </a:rPr>
              <a:t>России, в </a:t>
            </a:r>
            <a:r>
              <a:rPr lang="ru-RU" sz="1200" dirty="0" err="1" smtClean="0">
                <a:solidFill>
                  <a:srgbClr val="000000"/>
                </a:solidFill>
                <a:ea typeface="ＭＳ Ｐゴシック" charset="0"/>
              </a:rPr>
              <a:t>т.ч</a:t>
            </a:r>
            <a:r>
              <a:rPr lang="ru-RU" sz="1200" dirty="0" smtClean="0">
                <a:solidFill>
                  <a:srgbClr val="000000"/>
                </a:solidFill>
                <a:ea typeface="ＭＳ Ｐゴシック" charset="0"/>
              </a:rPr>
              <a:t>. с системой управления обеспечением</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err="1" smtClean="0">
                <a:solidFill>
                  <a:srgbClr val="000000"/>
                </a:solidFill>
                <a:ea typeface="ＭＳ Ｐゴシック" charset="0"/>
              </a:rPr>
              <a:t>Междилерское</a:t>
            </a:r>
            <a:r>
              <a:rPr lang="ru-RU" sz="1200" dirty="0" smtClean="0">
                <a:solidFill>
                  <a:srgbClr val="000000"/>
                </a:solidFill>
                <a:ea typeface="ＭＳ Ｐゴシック" charset="0"/>
              </a:rPr>
              <a:t> РЕПО</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Кредитные и депозитные операции</a:t>
            </a:r>
            <a:endParaRPr lang="en-US" sz="1200" dirty="0">
              <a:solidFill>
                <a:srgbClr val="000000"/>
              </a:solidFill>
              <a:ea typeface="ＭＳ Ｐゴシック" charset="0"/>
            </a:endParaRPr>
          </a:p>
        </p:txBody>
      </p:sp>
      <p:sp>
        <p:nvSpPr>
          <p:cNvPr id="18" name="Rectangle 115"/>
          <p:cNvSpPr/>
          <p:nvPr/>
        </p:nvSpPr>
        <p:spPr>
          <a:xfrm>
            <a:off x="3916428" y="5613482"/>
            <a:ext cx="2160000" cy="1089529"/>
          </a:xfrm>
          <a:prstGeom prst="rect">
            <a:avLst/>
          </a:prstGeom>
        </p:spPr>
        <p:txBody>
          <a:bodyPr wrap="square">
            <a:spAutoFit/>
          </a:bodyPr>
          <a:lstStyle/>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Спот торги драгоценными металлами</a:t>
            </a: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Торги свопами на драгоценные металлы</a:t>
            </a: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Рынок зерна</a:t>
            </a:r>
          </a:p>
          <a:p>
            <a:pPr marL="111125" lvl="1" indent="-111125" defTabSz="715963" fontAlgn="base">
              <a:lnSpc>
                <a:spcPct val="90000"/>
              </a:lnSpc>
              <a:buSzPct val="120000"/>
              <a:buFont typeface="Wingdings" pitchFamily="2" charset="2"/>
              <a:buChar char="§"/>
              <a:tabLst>
                <a:tab pos="60325" algn="l"/>
              </a:tabLst>
              <a:defRPr/>
            </a:pPr>
            <a:r>
              <a:rPr lang="ru-RU" sz="1200" dirty="0">
                <a:solidFill>
                  <a:srgbClr val="000000"/>
                </a:solidFill>
                <a:ea typeface="ＭＳ Ｐゴシック" charset="0"/>
              </a:rPr>
              <a:t>Рынок </a:t>
            </a:r>
            <a:r>
              <a:rPr lang="ru-RU" sz="1200" dirty="0" smtClean="0">
                <a:solidFill>
                  <a:srgbClr val="000000"/>
                </a:solidFill>
                <a:ea typeface="ＭＳ Ｐゴシック" charset="0"/>
              </a:rPr>
              <a:t>сахара</a:t>
            </a:r>
            <a:endParaRPr lang="ru-RU" sz="1200" dirty="0">
              <a:solidFill>
                <a:srgbClr val="000000"/>
              </a:solidFill>
              <a:ea typeface="ＭＳ Ｐゴシック" charset="0"/>
            </a:endParaRPr>
          </a:p>
        </p:txBody>
      </p:sp>
      <p:sp>
        <p:nvSpPr>
          <p:cNvPr id="19" name="Rectangle 116"/>
          <p:cNvSpPr/>
          <p:nvPr/>
        </p:nvSpPr>
        <p:spPr>
          <a:xfrm>
            <a:off x="6948504" y="4116464"/>
            <a:ext cx="2160000" cy="923330"/>
          </a:xfrm>
          <a:prstGeom prst="rect">
            <a:avLst/>
          </a:prstGeom>
        </p:spPr>
        <p:txBody>
          <a:bodyPr wrap="square">
            <a:spAutoFit/>
          </a:bodyPr>
          <a:lstStyle/>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Инструменты спот</a:t>
            </a:r>
            <a:r>
              <a:rPr lang="en-US" sz="1200" dirty="0" smtClean="0">
                <a:solidFill>
                  <a:srgbClr val="000000"/>
                </a:solidFill>
                <a:ea typeface="ＭＳ Ｐゴシック" charset="0"/>
              </a:rPr>
              <a:t>  </a:t>
            </a:r>
            <a:r>
              <a:rPr lang="en-US" sz="1200" dirty="0">
                <a:solidFill>
                  <a:srgbClr val="000000"/>
                </a:solidFill>
                <a:ea typeface="ＭＳ Ｐゴシック" charset="0"/>
              </a:rPr>
              <a:t>(USD, EUR, </a:t>
            </a:r>
            <a:r>
              <a:rPr lang="en-US" sz="1200" dirty="0" smtClean="0">
                <a:solidFill>
                  <a:srgbClr val="000000"/>
                </a:solidFill>
                <a:ea typeface="ＭＳ Ｐゴシック" charset="0"/>
              </a:rPr>
              <a:t>CNY</a:t>
            </a:r>
            <a:r>
              <a:rPr lang="en-GB" sz="1200" dirty="0" smtClean="0">
                <a:solidFill>
                  <a:srgbClr val="000000"/>
                </a:solidFill>
                <a:ea typeface="ＭＳ Ｐゴシック" charset="0"/>
              </a:rPr>
              <a:t>, GBP, HKD, CHF</a:t>
            </a:r>
            <a:r>
              <a:rPr lang="en-US" sz="1200" dirty="0" smtClean="0">
                <a:solidFill>
                  <a:srgbClr val="000000"/>
                </a:solidFill>
                <a:ea typeface="ＭＳ Ｐゴシック" charset="0"/>
              </a:rPr>
              <a:t>, TRY</a:t>
            </a:r>
            <a:r>
              <a:rPr lang="ru-RU" sz="1200" dirty="0" smtClean="0">
                <a:solidFill>
                  <a:srgbClr val="000000"/>
                </a:solidFill>
                <a:ea typeface="ＭＳ Ｐゴシック" charset="0"/>
              </a:rPr>
              <a:t> и</a:t>
            </a:r>
            <a:r>
              <a:rPr lang="en-US" sz="1200" dirty="0" smtClean="0">
                <a:solidFill>
                  <a:srgbClr val="000000"/>
                </a:solidFill>
                <a:ea typeface="ＭＳ Ｐゴシック" charset="0"/>
              </a:rPr>
              <a:t> </a:t>
            </a:r>
            <a:r>
              <a:rPr lang="ru-RU" sz="1200" dirty="0" smtClean="0">
                <a:solidFill>
                  <a:srgbClr val="000000"/>
                </a:solidFill>
                <a:ea typeface="ＭＳ Ｐゴシック" charset="0"/>
              </a:rPr>
              <a:t>валюты стран СНГ</a:t>
            </a:r>
            <a:r>
              <a:rPr lang="en-US" sz="1200" dirty="0" smtClean="0">
                <a:solidFill>
                  <a:srgbClr val="000000"/>
                </a:solidFill>
                <a:ea typeface="ＭＳ Ｐゴシック" charset="0"/>
              </a:rPr>
              <a:t>) </a:t>
            </a:r>
            <a:endParaRPr lang="en-US" sz="1200" dirty="0">
              <a:solidFill>
                <a:srgbClr val="000000"/>
              </a:solidFill>
              <a:ea typeface="ＭＳ Ｐゴシック" charset="0"/>
            </a:endParaRP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Инструменты своп</a:t>
            </a:r>
          </a:p>
          <a:p>
            <a:pPr marL="111125" lvl="1" indent="-111125" defTabSz="715963" fontAlgn="base">
              <a:lnSpc>
                <a:spcPct val="90000"/>
              </a:lnSpc>
              <a:buSzPct val="120000"/>
              <a:buFont typeface="Wingdings" pitchFamily="2" charset="2"/>
              <a:buChar char="§"/>
              <a:tabLst>
                <a:tab pos="60325" algn="l"/>
              </a:tabLst>
              <a:defRPr/>
            </a:pPr>
            <a:r>
              <a:rPr lang="ru-RU" sz="1200" dirty="0" smtClean="0">
                <a:solidFill>
                  <a:srgbClr val="000000"/>
                </a:solidFill>
                <a:ea typeface="ＭＳ Ｐゴシック" charset="0"/>
              </a:rPr>
              <a:t>Поставочные фьючерсы</a:t>
            </a:r>
            <a:endParaRPr lang="en-US" sz="1200" dirty="0">
              <a:solidFill>
                <a:srgbClr val="000000"/>
              </a:solidFill>
              <a:ea typeface="ＭＳ Ｐゴシック" charset="0"/>
            </a:endParaRPr>
          </a:p>
        </p:txBody>
      </p:sp>
      <p:sp>
        <p:nvSpPr>
          <p:cNvPr id="20" name="Овал 19"/>
          <p:cNvSpPr/>
          <p:nvPr/>
        </p:nvSpPr>
        <p:spPr>
          <a:xfrm>
            <a:off x="4152139" y="2936530"/>
            <a:ext cx="1584000" cy="1584000"/>
          </a:xfrm>
          <a:prstGeom prst="ellipse">
            <a:avLst/>
          </a:prstGeom>
          <a:solidFill>
            <a:schemeClr val="bg1"/>
          </a:solidFill>
          <a:ln w="38100">
            <a:noFill/>
          </a:ln>
        </p:spPr>
        <p:txBody>
          <a:bodyPr wrap="square" lIns="0" tIns="0" rIns="0" bIns="0" anchor="ctr">
            <a:noAutofit/>
          </a:bodyPr>
          <a:lstStyle/>
          <a:p>
            <a:pPr algn="ctr">
              <a:defRPr/>
            </a:pPr>
            <a:endParaRPr lang="en-US" sz="1200" b="1" dirty="0">
              <a:solidFill>
                <a:srgbClr val="000000"/>
              </a:solidFill>
              <a:ea typeface="Tahoma" panose="020B0604030504040204" pitchFamily="34" charset="0"/>
              <a:cs typeface="Tahoma" panose="020B0604030504040204" pitchFamily="34" charset="0"/>
            </a:endParaRPr>
          </a:p>
        </p:txBody>
      </p:sp>
      <p:cxnSp>
        <p:nvCxnSpPr>
          <p:cNvPr id="21" name="Прямая соединительная линия 20"/>
          <p:cNvCxnSpPr>
            <a:stCxn id="5" idx="2"/>
          </p:cNvCxnSpPr>
          <p:nvPr/>
        </p:nvCxnSpPr>
        <p:spPr>
          <a:xfrm flipV="1">
            <a:off x="3778969" y="4388141"/>
            <a:ext cx="831350" cy="12305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5" idx="3"/>
            <a:endCxn id="20" idx="2"/>
          </p:cNvCxnSpPr>
          <p:nvPr/>
        </p:nvCxnSpPr>
        <p:spPr>
          <a:xfrm flipV="1">
            <a:off x="2662653" y="3728534"/>
            <a:ext cx="148948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5" idx="4"/>
          </p:cNvCxnSpPr>
          <p:nvPr/>
        </p:nvCxnSpPr>
        <p:spPr>
          <a:xfrm>
            <a:off x="3779046" y="1838328"/>
            <a:ext cx="934299" cy="12504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5" idx="5"/>
          </p:cNvCxnSpPr>
          <p:nvPr/>
        </p:nvCxnSpPr>
        <p:spPr>
          <a:xfrm flipH="1">
            <a:off x="5289334" y="1838328"/>
            <a:ext cx="819976" cy="118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5" idx="0"/>
            <a:endCxn id="20" idx="6"/>
          </p:cNvCxnSpPr>
          <p:nvPr/>
        </p:nvCxnSpPr>
        <p:spPr>
          <a:xfrm flipH="1" flipV="1">
            <a:off x="5736139" y="3728534"/>
            <a:ext cx="148948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5" idx="1"/>
          </p:cNvCxnSpPr>
          <p:nvPr/>
        </p:nvCxnSpPr>
        <p:spPr>
          <a:xfrm flipH="1" flipV="1">
            <a:off x="5289334" y="4388141"/>
            <a:ext cx="819976" cy="12305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3203608" y="1052736"/>
            <a:ext cx="554341" cy="762872"/>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990650" y="3737323"/>
            <a:ext cx="1656000" cy="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7262903" y="3737323"/>
            <a:ext cx="1692000" cy="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6128195" y="1052736"/>
            <a:ext cx="522412" cy="781854"/>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6118569" y="5640280"/>
            <a:ext cx="532038" cy="748166"/>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3311592" y="5627759"/>
            <a:ext cx="467378" cy="666703"/>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pic>
        <p:nvPicPr>
          <p:cNvPr id="34" name="Picture 2" descr="H:\Moscow Exchange (ex-Micex-RTS) brandbook\MSCW_XCHNG_Master_Logo_Folder\PNG\ENGLISH\MSCW_XCHNG_RGB_ENG.png"/>
          <p:cNvPicPr>
            <a:picLocks noChangeAspect="1" noChangeArrowheads="1"/>
          </p:cNvPicPr>
          <p:nvPr/>
        </p:nvPicPr>
        <p:blipFill>
          <a:blip r:embed="rId6" cstate="print"/>
          <a:srcRect r="74027" b="3303"/>
          <a:stretch>
            <a:fillRect/>
          </a:stretch>
        </p:blipFill>
        <p:spPr bwMode="auto">
          <a:xfrm>
            <a:off x="4619022" y="3390500"/>
            <a:ext cx="697480" cy="624734"/>
          </a:xfrm>
          <a:prstGeom prst="rect">
            <a:avLst/>
          </a:prstGeom>
          <a:noFill/>
          <a:ln w="9525">
            <a:noFill/>
            <a:miter lim="800000"/>
            <a:headEnd/>
            <a:tailEnd/>
          </a:ln>
        </p:spPr>
      </p:pic>
    </p:spTree>
    <p:extLst>
      <p:ext uri="{BB962C8B-B14F-4D97-AF65-F5344CB8AC3E}">
        <p14:creationId xmlns:p14="http://schemas.microsoft.com/office/powerpoint/2010/main" val="963277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Объект 141" hidden="1"/>
          <p:cNvGraphicFramePr>
            <a:graphicFrameLocks noChangeAspect="1"/>
          </p:cNvGraphicFramePr>
          <p:nvPr>
            <p:custDataLst>
              <p:tags r:id="rId2"/>
            </p:custDataLst>
            <p:extLst>
              <p:ext uri="{D42A27DB-BD31-4B8C-83A1-F6EECF244321}">
                <p14:modId xmlns:p14="http://schemas.microsoft.com/office/powerpoint/2010/main" val="31619863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620" name="think-cell Slide" r:id="rId233" imgW="270" imgH="270" progId="TCLayout.ActiveDocument.1">
                  <p:embed/>
                </p:oleObj>
              </mc:Choice>
              <mc:Fallback>
                <p:oleObj name="think-cell Slide" r:id="rId233" imgW="270" imgH="270" progId="TCLayout.ActiveDocument.1">
                  <p:embed/>
                  <p:pic>
                    <p:nvPicPr>
                      <p:cNvPr id="0" name=""/>
                      <p:cNvPicPr/>
                      <p:nvPr/>
                    </p:nvPicPr>
                    <p:blipFill>
                      <a:blip r:embed="rId234"/>
                      <a:stretch>
                        <a:fillRect/>
                      </a:stretch>
                    </p:blipFill>
                    <p:spPr>
                      <a:xfrm>
                        <a:off x="1588" y="1588"/>
                        <a:ext cx="1587" cy="1587"/>
                      </a:xfrm>
                      <a:prstGeom prst="rect">
                        <a:avLst/>
                      </a:prstGeom>
                    </p:spPr>
                  </p:pic>
                </p:oleObj>
              </mc:Fallback>
            </mc:AlternateContent>
          </a:graphicData>
        </a:graphic>
      </p:graphicFrame>
      <p:sp>
        <p:nvSpPr>
          <p:cNvPr id="139" name="Прямоугольник 138"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ru-RU" sz="2000" dirty="0">
              <a:solidFill>
                <a:prstClr val="white"/>
              </a:solidFill>
              <a:latin typeface="Tahoma" panose="020B0604030504040204" pitchFamily="34" charset="0"/>
              <a:ea typeface="Verdana" panose="020B0604030504040204" pitchFamily="34" charset="0"/>
              <a:cs typeface="Verdana" panose="020B0604030504040204" pitchFamily="34" charset="0"/>
              <a:sym typeface="Tahoma" panose="020B0604030504040204" pitchFamily="34" charset="0"/>
            </a:endParaRPr>
          </a:p>
        </p:txBody>
      </p:sp>
      <p:sp>
        <p:nvSpPr>
          <p:cNvPr id="135" name="Заголовок 134"/>
          <p:cNvSpPr>
            <a:spLocks noGrp="1"/>
          </p:cNvSpPr>
          <p:nvPr>
            <p:ph type="title"/>
          </p:nvPr>
        </p:nvSpPr>
        <p:spPr>
          <a:xfrm>
            <a:off x="1055792" y="263112"/>
            <a:ext cx="8118086" cy="744869"/>
          </a:xfrm>
        </p:spPr>
        <p:txBody>
          <a:bodyPr/>
          <a:lstStyle/>
          <a:p>
            <a:r>
              <a:rPr lang="ru-RU" b="1" dirty="0" smtClean="0"/>
              <a:t>Диверсифицированная </a:t>
            </a:r>
            <a:r>
              <a:rPr lang="ru-RU" b="1" dirty="0"/>
              <a:t>База инвесторов </a:t>
            </a:r>
            <a:r>
              <a:rPr lang="ru-RU" dirty="0" smtClean="0"/>
              <a:t>на рынках </a:t>
            </a:r>
            <a:r>
              <a:rPr lang="en-US" dirty="0" smtClean="0"/>
              <a:t>MOEX</a:t>
            </a:r>
            <a:endParaRPr lang="ru-RU" dirty="0"/>
          </a:p>
        </p:txBody>
      </p:sp>
      <p:sp>
        <p:nvSpPr>
          <p:cNvPr id="161" name="Номер слайда 2"/>
          <p:cNvSpPr>
            <a:spLocks noGrp="1"/>
          </p:cNvSpPr>
          <p:nvPr>
            <p:ph type="sldNum" sz="quarter" idx="12"/>
          </p:nvPr>
        </p:nvSpPr>
        <p:spPr/>
        <p:txBody>
          <a:bodyPr/>
          <a:lstStyle/>
          <a:p>
            <a:fld id="{E4E01335-259E-40F9-B4E1-7E4FDCDF6836}" type="slidenum">
              <a:rPr lang="ru-RU" sz="1100" smtClean="0">
                <a:solidFill>
                  <a:srgbClr val="000000">
                    <a:tint val="75000"/>
                  </a:srgbClr>
                </a:solidFill>
              </a:rPr>
              <a:pPr/>
              <a:t>3</a:t>
            </a:fld>
            <a:endParaRPr lang="ru-RU" sz="1100" dirty="0">
              <a:solidFill>
                <a:srgbClr val="000000">
                  <a:tint val="75000"/>
                </a:srgbClr>
              </a:solidFill>
            </a:endParaRPr>
          </a:p>
        </p:txBody>
      </p:sp>
      <p:sp>
        <p:nvSpPr>
          <p:cNvPr id="258" name="Text Box 74"/>
          <p:cNvSpPr txBox="1">
            <a:spLocks noChangeArrowheads="1"/>
          </p:cNvSpPr>
          <p:nvPr/>
        </p:nvSpPr>
        <p:spPr bwMode="gray">
          <a:xfrm>
            <a:off x="2160000" y="6300000"/>
            <a:ext cx="3132134"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tabLst>
                <a:tab pos="177800" algn="l"/>
                <a:tab pos="442913" algn="l"/>
              </a:tabLst>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tabLst>
                <a:tab pos="177800" algn="l"/>
                <a:tab pos="442913" algn="l"/>
              </a:tabLst>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tabLst>
                <a:tab pos="177800" algn="l"/>
                <a:tab pos="442913" algn="l"/>
              </a:tabLst>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9pPr>
          </a:lstStyle>
          <a:p>
            <a:pPr eaLnBrk="0" fontAlgn="base" hangingPunct="0">
              <a:spcBef>
                <a:spcPct val="0"/>
              </a:spcBef>
              <a:spcAft>
                <a:spcPct val="0"/>
              </a:spcAft>
              <a:buFont typeface="Arial" panose="020B0604020202020204" pitchFamily="34" charset="0"/>
              <a:buNone/>
            </a:pPr>
            <a:r>
              <a:rPr lang="ru-RU" sz="700" dirty="0" smtClean="0">
                <a:solidFill>
                  <a:srgbClr val="000000"/>
                </a:solidFill>
                <a:ea typeface="Tahoma" panose="020B0604030504040204" pitchFamily="34" charset="0"/>
                <a:cs typeface="Tahoma" panose="020B0604030504040204" pitchFamily="34" charset="0"/>
              </a:rPr>
              <a:t>Источники</a:t>
            </a:r>
            <a:r>
              <a:rPr lang="en-GB" sz="700" dirty="0" smtClean="0">
                <a:solidFill>
                  <a:srgbClr val="000000"/>
                </a:solidFill>
                <a:ea typeface="Tahoma" panose="020B0604030504040204" pitchFamily="34" charset="0"/>
                <a:cs typeface="Tahoma" panose="020B0604030504040204" pitchFamily="34" charset="0"/>
              </a:rPr>
              <a:t>: </a:t>
            </a:r>
            <a:r>
              <a:rPr lang="ru-RU" sz="700" dirty="0" smtClean="0">
                <a:solidFill>
                  <a:srgbClr val="000000"/>
                </a:solidFill>
                <a:ea typeface="Tahoma" panose="020B0604030504040204" pitchFamily="34" charset="0"/>
                <a:cs typeface="Tahoma" panose="020B0604030504040204" pitchFamily="34" charset="0"/>
              </a:rPr>
              <a:t>Данные Московской Биржи</a:t>
            </a:r>
            <a:endParaRPr lang="en-GB" sz="700" dirty="0">
              <a:solidFill>
                <a:srgbClr val="000000"/>
              </a:solidFill>
              <a:ea typeface="Tahoma" panose="020B0604030504040204" pitchFamily="34" charset="0"/>
              <a:cs typeface="Tahoma" panose="020B0604030504040204" pitchFamily="34" charset="0"/>
            </a:endParaRPr>
          </a:p>
          <a:p>
            <a:pPr marL="228600" indent="-228600" eaLnBrk="0" fontAlgn="base" hangingPunct="0">
              <a:spcBef>
                <a:spcPct val="0"/>
              </a:spcBef>
              <a:spcAft>
                <a:spcPct val="0"/>
              </a:spcAft>
              <a:buFont typeface="Arial" panose="020B0604020202020204" pitchFamily="34" charset="0"/>
              <a:buAutoNum type="arabicPlain"/>
            </a:pPr>
            <a:r>
              <a:rPr lang="ru-RU" sz="700" dirty="0" smtClean="0">
                <a:solidFill>
                  <a:srgbClr val="000000"/>
                </a:solidFill>
                <a:ea typeface="Tahoma" panose="020B0604030504040204" pitchFamily="34" charset="0"/>
                <a:cs typeface="Tahoma" panose="020B0604030504040204" pitchFamily="34" charset="0"/>
              </a:rPr>
              <a:t>Объемы торгов включают РЕПО с </a:t>
            </a:r>
            <a:r>
              <a:rPr lang="en-GB" sz="700" dirty="0" smtClean="0">
                <a:solidFill>
                  <a:srgbClr val="000000"/>
                </a:solidFill>
                <a:ea typeface="Tahoma" panose="020B0604030504040204" pitchFamily="34" charset="0"/>
                <a:cs typeface="Tahoma" panose="020B0604030504040204" pitchFamily="34" charset="0"/>
              </a:rPr>
              <a:t> </a:t>
            </a:r>
            <a:r>
              <a:rPr lang="ru-RU" sz="700" dirty="0" smtClean="0">
                <a:solidFill>
                  <a:srgbClr val="000000"/>
                </a:solidFill>
                <a:ea typeface="Tahoma" panose="020B0604030504040204" pitchFamily="34" charset="0"/>
                <a:cs typeface="Tahoma" panose="020B0604030504040204" pitchFamily="34" charset="0"/>
              </a:rPr>
              <a:t>КСУ.</a:t>
            </a:r>
            <a:br>
              <a:rPr lang="ru-RU" sz="700" dirty="0" smtClean="0">
                <a:solidFill>
                  <a:srgbClr val="000000"/>
                </a:solidFill>
                <a:ea typeface="Tahoma" panose="020B0604030504040204" pitchFamily="34" charset="0"/>
                <a:cs typeface="Tahoma" panose="020B0604030504040204" pitchFamily="34" charset="0"/>
              </a:rPr>
            </a:br>
            <a:r>
              <a:rPr lang="ru-RU" sz="700" dirty="0" smtClean="0">
                <a:solidFill>
                  <a:srgbClr val="000000"/>
                </a:solidFill>
                <a:ea typeface="Tahoma" panose="020B0604030504040204" pitchFamily="34" charset="0"/>
                <a:cs typeface="Tahoma" panose="020B0604030504040204" pitchFamily="34" charset="0"/>
              </a:rPr>
              <a:t>Распределение инвесторов – по биржевым торгам РЕПО.</a:t>
            </a:r>
            <a:endParaRPr lang="en-GB" sz="700" dirty="0">
              <a:solidFill>
                <a:srgbClr val="000000"/>
              </a:solidFill>
              <a:ea typeface="Tahoma" panose="020B0604030504040204" pitchFamily="34" charset="0"/>
              <a:cs typeface="Tahoma" panose="020B0604030504040204" pitchFamily="34" charset="0"/>
            </a:endParaRPr>
          </a:p>
        </p:txBody>
      </p:sp>
      <p:sp>
        <p:nvSpPr>
          <p:cNvPr id="473" name="Прямоугольник 472"/>
          <p:cNvSpPr/>
          <p:nvPr/>
        </p:nvSpPr>
        <p:spPr>
          <a:xfrm>
            <a:off x="2226567" y="873123"/>
            <a:ext cx="3060000" cy="261610"/>
          </a:xfrm>
          <a:prstGeom prst="rect">
            <a:avLst/>
          </a:prstGeom>
        </p:spPr>
        <p:txBody>
          <a:bodyPr wrap="square">
            <a:spAutoFit/>
          </a:bodyPr>
          <a:lstStyle/>
          <a:p>
            <a:pPr eaLnBrk="0" fontAlgn="base" hangingPunct="0">
              <a:spcBef>
                <a:spcPct val="0"/>
              </a:spcBef>
              <a:spcAft>
                <a:spcPts val="800"/>
              </a:spcAft>
            </a:pPr>
            <a:r>
              <a:rPr lang="ru-RU" sz="1100" b="1" dirty="0" smtClean="0">
                <a:solidFill>
                  <a:srgbClr val="000000"/>
                </a:solidFill>
                <a:cs typeface="Arial" panose="020B0604020202020204" pitchFamily="34" charset="0"/>
              </a:rPr>
              <a:t>Объемы торгов</a:t>
            </a:r>
            <a:endParaRPr lang="en-GB" sz="1100" dirty="0">
              <a:solidFill>
                <a:srgbClr val="000000"/>
              </a:solidFill>
              <a:cs typeface="Arial" panose="020B0604020202020204" pitchFamily="34" charset="0"/>
            </a:endParaRPr>
          </a:p>
        </p:txBody>
      </p:sp>
      <p:cxnSp>
        <p:nvCxnSpPr>
          <p:cNvPr id="474" name="Straight Connector 11"/>
          <p:cNvCxnSpPr/>
          <p:nvPr/>
        </p:nvCxnSpPr>
        <p:spPr>
          <a:xfrm>
            <a:off x="2306230" y="1102496"/>
            <a:ext cx="3803257"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75" name="Прямоугольник 474"/>
          <p:cNvSpPr/>
          <p:nvPr/>
        </p:nvSpPr>
        <p:spPr>
          <a:xfrm>
            <a:off x="6129280" y="692696"/>
            <a:ext cx="3024805" cy="430887"/>
          </a:xfrm>
          <a:prstGeom prst="rect">
            <a:avLst/>
          </a:prstGeom>
        </p:spPr>
        <p:txBody>
          <a:bodyPr wrap="square">
            <a:spAutoFit/>
          </a:bodyPr>
          <a:lstStyle/>
          <a:p>
            <a:pPr eaLnBrk="0" fontAlgn="base" hangingPunct="0">
              <a:spcBef>
                <a:spcPct val="0"/>
              </a:spcBef>
              <a:spcAft>
                <a:spcPts val="800"/>
              </a:spcAft>
            </a:pPr>
            <a:r>
              <a:rPr lang="ru-RU" sz="1100" b="1" dirty="0" smtClean="0">
                <a:solidFill>
                  <a:srgbClr val="000000"/>
                </a:solidFill>
                <a:cs typeface="Arial" panose="020B0604020202020204" pitchFamily="34" charset="0"/>
              </a:rPr>
              <a:t>Распределение объема по</a:t>
            </a:r>
            <a:br>
              <a:rPr lang="ru-RU" sz="1100" b="1" dirty="0" smtClean="0">
                <a:solidFill>
                  <a:srgbClr val="000000"/>
                </a:solidFill>
                <a:cs typeface="Arial" panose="020B0604020202020204" pitchFamily="34" charset="0"/>
              </a:rPr>
            </a:br>
            <a:r>
              <a:rPr lang="ru-RU" sz="1100" b="1" dirty="0" smtClean="0">
                <a:solidFill>
                  <a:srgbClr val="000000"/>
                </a:solidFill>
                <a:cs typeface="Arial" panose="020B0604020202020204" pitchFamily="34" charset="0"/>
              </a:rPr>
              <a:t>типам инвесторов</a:t>
            </a:r>
            <a:endParaRPr lang="en-GB" sz="1100" dirty="0">
              <a:solidFill>
                <a:srgbClr val="000000"/>
              </a:solidFill>
              <a:cs typeface="Arial" panose="020B0604020202020204" pitchFamily="34" charset="0"/>
            </a:endParaRPr>
          </a:p>
        </p:txBody>
      </p:sp>
      <p:sp>
        <p:nvSpPr>
          <p:cNvPr id="146" name="TextBox 145"/>
          <p:cNvSpPr txBox="1"/>
          <p:nvPr/>
        </p:nvSpPr>
        <p:spPr>
          <a:xfrm>
            <a:off x="963216" y="1236663"/>
            <a:ext cx="1044000" cy="1080000"/>
          </a:xfrm>
          <a:prstGeom prst="rect">
            <a:avLst/>
          </a:prstGeom>
          <a:noFill/>
          <a:ln w="28575">
            <a:solidFill>
              <a:schemeClr val="accent1"/>
            </a:solidFill>
          </a:ln>
        </p:spPr>
        <p:txBody>
          <a:bodyPr wrap="square" rtlCol="0" anchor="ctr">
            <a:noAutofit/>
          </a:bodyPr>
          <a:lstStyle/>
          <a:p>
            <a:pPr fontAlgn="base">
              <a:spcBef>
                <a:spcPct val="0"/>
              </a:spcBef>
              <a:spcAft>
                <a:spcPct val="0"/>
              </a:spcAft>
            </a:pPr>
            <a:r>
              <a:rPr lang="ru-RU" sz="1400" dirty="0" smtClean="0">
                <a:solidFill>
                  <a:srgbClr val="000000"/>
                </a:solidFill>
              </a:rPr>
              <a:t>Рынок акций</a:t>
            </a:r>
            <a:endParaRPr lang="en-GB" sz="1400" dirty="0">
              <a:solidFill>
                <a:srgbClr val="000000"/>
              </a:solidFill>
            </a:endParaRPr>
          </a:p>
          <a:p>
            <a:pPr fontAlgn="base">
              <a:spcBef>
                <a:spcPct val="0"/>
              </a:spcBef>
              <a:spcAft>
                <a:spcPct val="0"/>
              </a:spcAft>
            </a:pPr>
            <a:r>
              <a:rPr lang="ru-RU" sz="1000" dirty="0" smtClean="0">
                <a:solidFill>
                  <a:srgbClr val="000000"/>
                </a:solidFill>
              </a:rPr>
              <a:t>трлн. руб.</a:t>
            </a:r>
            <a:endParaRPr lang="en-GB" sz="1000" dirty="0">
              <a:solidFill>
                <a:srgbClr val="000000"/>
              </a:solidFill>
            </a:endParaRPr>
          </a:p>
        </p:txBody>
      </p:sp>
      <p:sp>
        <p:nvSpPr>
          <p:cNvPr id="147" name="TextBox 146"/>
          <p:cNvSpPr txBox="1"/>
          <p:nvPr/>
        </p:nvSpPr>
        <p:spPr>
          <a:xfrm>
            <a:off x="1213148" y="2190750"/>
            <a:ext cx="1044000" cy="1080000"/>
          </a:xfrm>
          <a:prstGeom prst="rect">
            <a:avLst/>
          </a:prstGeom>
          <a:noFill/>
          <a:ln w="28575">
            <a:solidFill>
              <a:schemeClr val="accent1"/>
            </a:solidFill>
          </a:ln>
        </p:spPr>
        <p:txBody>
          <a:bodyPr wrap="square" rtlCol="0" anchor="ctr">
            <a:noAutofit/>
          </a:bodyPr>
          <a:lstStyle/>
          <a:p>
            <a:pPr fontAlgn="base">
              <a:spcBef>
                <a:spcPct val="0"/>
              </a:spcBef>
              <a:spcAft>
                <a:spcPct val="0"/>
              </a:spcAft>
            </a:pPr>
            <a:r>
              <a:rPr lang="ru-RU" sz="1400" dirty="0" smtClean="0">
                <a:solidFill>
                  <a:srgbClr val="000000"/>
                </a:solidFill>
              </a:rPr>
              <a:t>Срочный рынок</a:t>
            </a:r>
            <a:endParaRPr lang="en-GB" sz="1400" baseline="30000" dirty="0">
              <a:solidFill>
                <a:srgbClr val="000000"/>
              </a:solidFill>
            </a:endParaRPr>
          </a:p>
          <a:p>
            <a:pPr fontAlgn="base">
              <a:spcBef>
                <a:spcPct val="0"/>
              </a:spcBef>
              <a:spcAft>
                <a:spcPct val="0"/>
              </a:spcAft>
            </a:pPr>
            <a:r>
              <a:rPr lang="ru-RU" sz="1000" dirty="0">
                <a:solidFill>
                  <a:srgbClr val="000000"/>
                </a:solidFill>
              </a:rPr>
              <a:t>трлн. руб</a:t>
            </a:r>
            <a:r>
              <a:rPr lang="ru-RU" sz="1000" dirty="0" smtClean="0">
                <a:solidFill>
                  <a:srgbClr val="000000"/>
                </a:solidFill>
              </a:rPr>
              <a:t>.</a:t>
            </a:r>
            <a:endParaRPr lang="en-GB" sz="1000" dirty="0">
              <a:solidFill>
                <a:srgbClr val="000000"/>
              </a:solidFill>
            </a:endParaRPr>
          </a:p>
        </p:txBody>
      </p:sp>
      <p:sp>
        <p:nvSpPr>
          <p:cNvPr id="159" name="TextBox 158"/>
          <p:cNvSpPr txBox="1"/>
          <p:nvPr/>
        </p:nvSpPr>
        <p:spPr>
          <a:xfrm>
            <a:off x="963216" y="3144838"/>
            <a:ext cx="1044000" cy="1080000"/>
          </a:xfrm>
          <a:prstGeom prst="rect">
            <a:avLst/>
          </a:prstGeom>
          <a:noFill/>
          <a:ln w="28575">
            <a:solidFill>
              <a:schemeClr val="accent1"/>
            </a:solidFill>
          </a:ln>
        </p:spPr>
        <p:txBody>
          <a:bodyPr wrap="square" rtlCol="0" anchor="ctr">
            <a:noAutofit/>
          </a:bodyPr>
          <a:lstStyle/>
          <a:p>
            <a:pPr fontAlgn="base">
              <a:spcBef>
                <a:spcPct val="0"/>
              </a:spcBef>
              <a:spcAft>
                <a:spcPct val="0"/>
              </a:spcAft>
            </a:pPr>
            <a:r>
              <a:rPr lang="ru-RU" sz="1400" dirty="0" smtClean="0">
                <a:solidFill>
                  <a:srgbClr val="000000"/>
                </a:solidFill>
              </a:rPr>
              <a:t>Долговой рынок</a:t>
            </a:r>
            <a:endParaRPr lang="en-GB" sz="1400" dirty="0">
              <a:solidFill>
                <a:srgbClr val="000000"/>
              </a:solidFill>
            </a:endParaRPr>
          </a:p>
          <a:p>
            <a:pPr fontAlgn="base">
              <a:spcBef>
                <a:spcPct val="0"/>
              </a:spcBef>
              <a:spcAft>
                <a:spcPct val="0"/>
              </a:spcAft>
            </a:pPr>
            <a:r>
              <a:rPr lang="ru-RU" sz="1000" dirty="0">
                <a:solidFill>
                  <a:srgbClr val="000000"/>
                </a:solidFill>
              </a:rPr>
              <a:t>трлн. руб</a:t>
            </a:r>
            <a:r>
              <a:rPr lang="ru-RU" sz="1000" dirty="0" smtClean="0">
                <a:solidFill>
                  <a:srgbClr val="000000"/>
                </a:solidFill>
              </a:rPr>
              <a:t>.</a:t>
            </a:r>
            <a:endParaRPr lang="en-GB" sz="1000" dirty="0">
              <a:solidFill>
                <a:srgbClr val="000000"/>
              </a:solidFill>
            </a:endParaRPr>
          </a:p>
        </p:txBody>
      </p:sp>
      <p:sp>
        <p:nvSpPr>
          <p:cNvPr id="160" name="TextBox 159"/>
          <p:cNvSpPr txBox="1"/>
          <p:nvPr/>
        </p:nvSpPr>
        <p:spPr>
          <a:xfrm>
            <a:off x="1213148" y="4098925"/>
            <a:ext cx="1044000" cy="1080000"/>
          </a:xfrm>
          <a:prstGeom prst="rect">
            <a:avLst/>
          </a:prstGeom>
          <a:noFill/>
          <a:ln w="28575">
            <a:solidFill>
              <a:schemeClr val="accent1"/>
            </a:solidFill>
          </a:ln>
        </p:spPr>
        <p:txBody>
          <a:bodyPr wrap="square" rtlCol="0" anchor="ctr">
            <a:noAutofit/>
          </a:bodyPr>
          <a:lstStyle/>
          <a:p>
            <a:pPr fontAlgn="base">
              <a:spcBef>
                <a:spcPct val="0"/>
              </a:spcBef>
              <a:spcAft>
                <a:spcPct val="0"/>
              </a:spcAft>
            </a:pPr>
            <a:r>
              <a:rPr lang="ru-RU" sz="1400" dirty="0" smtClean="0">
                <a:solidFill>
                  <a:srgbClr val="000000"/>
                </a:solidFill>
              </a:rPr>
              <a:t>Валютный рынок</a:t>
            </a:r>
            <a:endParaRPr lang="en-GB" sz="1400" dirty="0">
              <a:solidFill>
                <a:srgbClr val="000000"/>
              </a:solidFill>
            </a:endParaRPr>
          </a:p>
          <a:p>
            <a:pPr fontAlgn="base">
              <a:spcBef>
                <a:spcPct val="0"/>
              </a:spcBef>
              <a:spcAft>
                <a:spcPct val="0"/>
              </a:spcAft>
            </a:pPr>
            <a:r>
              <a:rPr lang="ru-RU" sz="1000" dirty="0">
                <a:solidFill>
                  <a:srgbClr val="000000"/>
                </a:solidFill>
              </a:rPr>
              <a:t>трлн. руб</a:t>
            </a:r>
            <a:r>
              <a:rPr lang="ru-RU" sz="1000" dirty="0" smtClean="0">
                <a:solidFill>
                  <a:srgbClr val="000000"/>
                </a:solidFill>
              </a:rPr>
              <a:t>.</a:t>
            </a:r>
            <a:endParaRPr lang="en-GB" sz="1000" dirty="0">
              <a:solidFill>
                <a:srgbClr val="000000"/>
              </a:solidFill>
            </a:endParaRPr>
          </a:p>
        </p:txBody>
      </p:sp>
      <p:sp>
        <p:nvSpPr>
          <p:cNvPr id="162" name="TextBox 161"/>
          <p:cNvSpPr txBox="1"/>
          <p:nvPr/>
        </p:nvSpPr>
        <p:spPr>
          <a:xfrm>
            <a:off x="963215" y="5053013"/>
            <a:ext cx="1091009" cy="1080000"/>
          </a:xfrm>
          <a:prstGeom prst="rect">
            <a:avLst/>
          </a:prstGeom>
          <a:noFill/>
          <a:ln w="28575">
            <a:solidFill>
              <a:schemeClr val="accent1"/>
            </a:solidFill>
          </a:ln>
        </p:spPr>
        <p:txBody>
          <a:bodyPr wrap="square" rtlCol="0" anchor="ctr">
            <a:noAutofit/>
          </a:bodyPr>
          <a:lstStyle/>
          <a:p>
            <a:pPr fontAlgn="base">
              <a:spcBef>
                <a:spcPct val="0"/>
              </a:spcBef>
              <a:spcAft>
                <a:spcPct val="0"/>
              </a:spcAft>
            </a:pPr>
            <a:r>
              <a:rPr lang="ru-RU" sz="1400" dirty="0" smtClean="0">
                <a:solidFill>
                  <a:srgbClr val="000000"/>
                </a:solidFill>
              </a:rPr>
              <a:t>Денежный рынок</a:t>
            </a:r>
            <a:r>
              <a:rPr lang="en-GB" sz="1400" baseline="30000" dirty="0" smtClean="0">
                <a:solidFill>
                  <a:srgbClr val="000000"/>
                </a:solidFill>
              </a:rPr>
              <a:t>1</a:t>
            </a:r>
            <a:endParaRPr lang="en-GB" sz="1400" baseline="30000" dirty="0">
              <a:solidFill>
                <a:srgbClr val="000000"/>
              </a:solidFill>
            </a:endParaRPr>
          </a:p>
          <a:p>
            <a:pPr fontAlgn="base">
              <a:spcBef>
                <a:spcPct val="0"/>
              </a:spcBef>
              <a:spcAft>
                <a:spcPct val="0"/>
              </a:spcAft>
            </a:pPr>
            <a:r>
              <a:rPr lang="ru-RU" sz="1000" dirty="0">
                <a:solidFill>
                  <a:srgbClr val="000000"/>
                </a:solidFill>
              </a:rPr>
              <a:t>трлн. руб</a:t>
            </a:r>
            <a:r>
              <a:rPr lang="ru-RU" sz="1000" dirty="0" smtClean="0">
                <a:solidFill>
                  <a:srgbClr val="000000"/>
                </a:solidFill>
              </a:rPr>
              <a:t>.</a:t>
            </a:r>
            <a:endParaRPr lang="en-GB" sz="1000" dirty="0">
              <a:solidFill>
                <a:srgbClr val="000000"/>
              </a:solidFill>
            </a:endParaRPr>
          </a:p>
        </p:txBody>
      </p:sp>
      <p:cxnSp>
        <p:nvCxnSpPr>
          <p:cNvPr id="441" name="Straight Connector 11"/>
          <p:cNvCxnSpPr/>
          <p:nvPr/>
        </p:nvCxnSpPr>
        <p:spPr>
          <a:xfrm>
            <a:off x="6198499" y="1102496"/>
            <a:ext cx="2818501"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6367490" y="1129265"/>
            <a:ext cx="77529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rPr>
              <a:t>2013</a:t>
            </a:r>
            <a:endParaRPr lang="ru-RU" sz="1000" dirty="0">
              <a:solidFill>
                <a:srgbClr val="000000"/>
              </a:solidFill>
            </a:endParaRPr>
          </a:p>
        </p:txBody>
      </p:sp>
      <p:graphicFrame>
        <p:nvGraphicFramePr>
          <p:cNvPr id="4" name="Объект 3"/>
          <p:cNvGraphicFramePr>
            <a:graphicFrameLocks/>
          </p:cNvGraphicFramePr>
          <p:nvPr>
            <p:custDataLst>
              <p:tags r:id="rId4"/>
            </p:custDataLst>
            <p:extLst/>
          </p:nvPr>
        </p:nvGraphicFramePr>
        <p:xfrm>
          <a:off x="6324600" y="2476500"/>
          <a:ext cx="1381190" cy="914490"/>
        </p:xfrm>
        <a:graphic>
          <a:graphicData uri="http://schemas.openxmlformats.org/presentationml/2006/ole">
            <mc:AlternateContent xmlns:mc="http://schemas.openxmlformats.org/markup-compatibility/2006">
              <mc:Choice xmlns:v="urn:schemas-microsoft-com:vml" Requires="v">
                <p:oleObj spid="_x0000_s138621" name="Диаграмма" r:id="rId235" imgW="1379191" imgH="914328" progId="MSGraph.Chart.8">
                  <p:embed followColorScheme="full"/>
                </p:oleObj>
              </mc:Choice>
              <mc:Fallback>
                <p:oleObj name="Диаграмма" r:id="rId235" imgW="1379191" imgH="914328" progId="MSGraph.Chart.8">
                  <p:embed followColorScheme="full"/>
                  <p:pic>
                    <p:nvPicPr>
                      <p:cNvPr id="0" name=""/>
                      <p:cNvPicPr/>
                      <p:nvPr/>
                    </p:nvPicPr>
                    <p:blipFill>
                      <a:blip r:embed="rId236"/>
                      <a:stretch>
                        <a:fillRect/>
                      </a:stretch>
                    </p:blipFill>
                    <p:spPr>
                      <a:xfrm>
                        <a:off x="6324600" y="2476500"/>
                        <a:ext cx="1381190" cy="914490"/>
                      </a:xfrm>
                      <a:prstGeom prst="rect">
                        <a:avLst/>
                      </a:prstGeom>
                    </p:spPr>
                  </p:pic>
                </p:oleObj>
              </mc:Fallback>
            </mc:AlternateContent>
          </a:graphicData>
        </a:graphic>
      </p:graphicFrame>
      <p:sp>
        <p:nvSpPr>
          <p:cNvPr id="155" name="Текст 38"/>
          <p:cNvSpPr>
            <a:spLocks noGrp="1"/>
          </p:cNvSpPr>
          <p:nvPr>
            <p:custDataLst>
              <p:tags r:id="rId5"/>
            </p:custDataLst>
          </p:nvPr>
        </p:nvSpPr>
        <p:spPr bwMode="gray">
          <a:xfrm>
            <a:off x="6583363" y="2760663"/>
            <a:ext cx="239713"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BF8BDFE-479B-480A-BB32-7CC10868EE12}" type="datetime'''''''''1''5''''%'''''''''''''''''''''''''''''">
              <a:rPr lang="en-US" altLang="en-US" sz="800">
                <a:solidFill>
                  <a:srgbClr val="000000"/>
                </a:solidFill>
                <a:sym typeface="+mn-lt"/>
              </a:rPr>
              <a:pPr marL="0" indent="0" algn="ctr" fontAlgn="base">
                <a:spcBef>
                  <a:spcPct val="0"/>
                </a:spcBef>
                <a:spcAft>
                  <a:spcPct val="0"/>
                </a:spcAft>
                <a:buFont typeface="Arial" pitchFamily="34" charset="0"/>
                <a:buNone/>
              </a:pPr>
              <a:t>15%</a:t>
            </a:fld>
            <a:endParaRPr lang="ru-RU" sz="800" dirty="0">
              <a:solidFill>
                <a:srgbClr val="000000"/>
              </a:solidFill>
              <a:sym typeface="+mn-lt"/>
            </a:endParaRPr>
          </a:p>
        </p:txBody>
      </p:sp>
      <p:sp>
        <p:nvSpPr>
          <p:cNvPr id="156" name="Текст 33"/>
          <p:cNvSpPr>
            <a:spLocks noGrp="1"/>
          </p:cNvSpPr>
          <p:nvPr>
            <p:custDataLst>
              <p:tags r:id="rId6"/>
            </p:custDataLst>
          </p:nvPr>
        </p:nvSpPr>
        <p:spPr bwMode="gray">
          <a:xfrm>
            <a:off x="6483350" y="2967038"/>
            <a:ext cx="239713" cy="122238"/>
          </a:xfrm>
          <a:prstGeom prst="rect">
            <a:avLst/>
          </a:prstGeom>
          <a:no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85CF236-9620-4620-A871-47899C53EAB4}" type="datetime'3''''''''''''8''''''''''''''''''''''''''''''''''''%'''''''''">
              <a:rPr lang="en-US" altLang="en-US" sz="800">
                <a:solidFill>
                  <a:srgbClr val="FFFFFF"/>
                </a:solidFill>
                <a:sym typeface="+mn-lt"/>
              </a:rPr>
              <a:pPr marL="0" indent="0" algn="ctr" fontAlgn="base">
                <a:spcBef>
                  <a:spcPct val="0"/>
                </a:spcBef>
                <a:spcAft>
                  <a:spcPct val="0"/>
                </a:spcAft>
                <a:buFont typeface="Arial" pitchFamily="34" charset="0"/>
                <a:buNone/>
              </a:pPr>
              <a:t>38%</a:t>
            </a:fld>
            <a:endParaRPr lang="ru-RU" sz="800" dirty="0">
              <a:solidFill>
                <a:srgbClr val="FFFFFF"/>
              </a:solidFill>
              <a:sym typeface="+mn-lt"/>
            </a:endParaRPr>
          </a:p>
        </p:txBody>
      </p:sp>
      <p:sp>
        <p:nvSpPr>
          <p:cNvPr id="157" name="Текст 32"/>
          <p:cNvSpPr>
            <a:spLocks noGrp="1"/>
          </p:cNvSpPr>
          <p:nvPr>
            <p:custDataLst>
              <p:tags r:id="rId7"/>
            </p:custDataLst>
          </p:nvPr>
        </p:nvSpPr>
        <p:spPr bwMode="gray">
          <a:xfrm>
            <a:off x="6831013" y="2855913"/>
            <a:ext cx="239713" cy="122238"/>
          </a:xfrm>
          <a:prstGeom prst="rect">
            <a:avLst/>
          </a:prstGeom>
          <a:no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66BE1A73-BCC1-43D6-8CFD-4CED1BD7A53A}" type="datetime'''''4''''''''''''''''''''''''''''''''6''''''''''''%'''">
              <a:rPr lang="en-US" altLang="en-US" sz="800">
                <a:solidFill>
                  <a:srgbClr val="000000"/>
                </a:solidFill>
                <a:sym typeface="+mn-lt"/>
              </a:rPr>
              <a:pPr marL="0" indent="0" algn="ctr" fontAlgn="base">
                <a:spcBef>
                  <a:spcPct val="0"/>
                </a:spcBef>
                <a:spcAft>
                  <a:spcPct val="0"/>
                </a:spcAft>
                <a:buFont typeface="Arial" pitchFamily="34" charset="0"/>
                <a:buNone/>
              </a:pPr>
              <a:t>46%</a:t>
            </a:fld>
            <a:endParaRPr lang="ru-RU" sz="800" dirty="0">
              <a:solidFill>
                <a:srgbClr val="000000"/>
              </a:solidFill>
              <a:sym typeface="+mn-lt"/>
            </a:endParaRPr>
          </a:p>
        </p:txBody>
      </p:sp>
      <p:sp>
        <p:nvSpPr>
          <p:cNvPr id="158" name="Текст 31"/>
          <p:cNvSpPr>
            <a:spLocks noGrp="1"/>
          </p:cNvSpPr>
          <p:nvPr>
            <p:custDataLst>
              <p:tags r:id="rId8"/>
            </p:custDataLst>
          </p:nvPr>
        </p:nvSpPr>
        <p:spPr bwMode="gray">
          <a:xfrm>
            <a:off x="6673850" y="2636838"/>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1F029910-93E8-4E43-A1B7-489656EBD400}" type="datetime'''''''''''''''''''''''''1''''''%'''''''''''''''''">
              <a:rPr lang="en-US" altLang="en-US" sz="800">
                <a:solidFill>
                  <a:prstClr val="white"/>
                </a:solidFill>
                <a:sym typeface="+mn-lt"/>
              </a:rPr>
              <a:pPr marL="0" indent="0" algn="ctr" fontAlgn="base">
                <a:spcBef>
                  <a:spcPct val="0"/>
                </a:spcBef>
                <a:spcAft>
                  <a:spcPct val="0"/>
                </a:spcAft>
                <a:buFont typeface="Arial" pitchFamily="34" charset="0"/>
                <a:buNone/>
              </a:pPr>
              <a:t>1%</a:t>
            </a:fld>
            <a:endParaRPr lang="ru-RU" sz="800" dirty="0">
              <a:solidFill>
                <a:prstClr val="white"/>
              </a:solidFill>
              <a:sym typeface="+mn-lt"/>
            </a:endParaRPr>
          </a:p>
        </p:txBody>
      </p:sp>
      <p:graphicFrame>
        <p:nvGraphicFramePr>
          <p:cNvPr id="163" name="Объект 162"/>
          <p:cNvGraphicFramePr>
            <a:graphicFrameLocks/>
          </p:cNvGraphicFramePr>
          <p:nvPr>
            <p:custDataLst>
              <p:tags r:id="rId9"/>
            </p:custDataLst>
            <p:extLst/>
          </p:nvPr>
        </p:nvGraphicFramePr>
        <p:xfrm>
          <a:off x="6324600" y="4343400"/>
          <a:ext cx="1381190" cy="914490"/>
        </p:xfrm>
        <a:graphic>
          <a:graphicData uri="http://schemas.openxmlformats.org/presentationml/2006/ole">
            <mc:AlternateContent xmlns:mc="http://schemas.openxmlformats.org/markup-compatibility/2006">
              <mc:Choice xmlns:v="urn:schemas-microsoft-com:vml" Requires="v">
                <p:oleObj spid="_x0000_s138622" name="Диаграмма" r:id="rId237" imgW="1379191" imgH="914328" progId="MSGraph.Chart.8">
                  <p:embed followColorScheme="full"/>
                </p:oleObj>
              </mc:Choice>
              <mc:Fallback>
                <p:oleObj name="Диаграмма" r:id="rId237" imgW="1379191" imgH="914328" progId="MSGraph.Chart.8">
                  <p:embed followColorScheme="full"/>
                  <p:pic>
                    <p:nvPicPr>
                      <p:cNvPr id="0" name=""/>
                      <p:cNvPicPr/>
                      <p:nvPr/>
                    </p:nvPicPr>
                    <p:blipFill>
                      <a:blip r:embed="rId238"/>
                      <a:stretch>
                        <a:fillRect/>
                      </a:stretch>
                    </p:blipFill>
                    <p:spPr>
                      <a:xfrm>
                        <a:off x="6324600" y="4343400"/>
                        <a:ext cx="1381190" cy="914490"/>
                      </a:xfrm>
                      <a:prstGeom prst="rect">
                        <a:avLst/>
                      </a:prstGeom>
                    </p:spPr>
                  </p:pic>
                </p:oleObj>
              </mc:Fallback>
            </mc:AlternateContent>
          </a:graphicData>
        </a:graphic>
      </p:graphicFrame>
      <p:sp>
        <p:nvSpPr>
          <p:cNvPr id="165" name="Текст 46"/>
          <p:cNvSpPr>
            <a:spLocks noGrp="1"/>
          </p:cNvSpPr>
          <p:nvPr>
            <p:custDataLst>
              <p:tags r:id="rId10"/>
            </p:custDataLst>
          </p:nvPr>
        </p:nvSpPr>
        <p:spPr bwMode="gray">
          <a:xfrm>
            <a:off x="6567488" y="4532313"/>
            <a:ext cx="239713" cy="122238"/>
          </a:xfrm>
          <a:prstGeom prst="rect">
            <a:avLst/>
          </a:prstGeom>
          <a:solidFill>
            <a:srgbClr val="C8102E"/>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90A9C3BB-92C7-4BA5-B132-97BB4B99C37E}" type="datetime'1''''''''''0''''''''''''''''''''''''''''''''''%'''''">
              <a:rPr lang="en-US" altLang="en-US" sz="800">
                <a:solidFill>
                  <a:srgbClr val="FFFFFF"/>
                </a:solidFill>
                <a:sym typeface="+mn-lt"/>
              </a:rPr>
              <a:pPr marL="0" indent="0" algn="ctr" fontAlgn="base">
                <a:spcBef>
                  <a:spcPct val="0"/>
                </a:spcBef>
                <a:spcAft>
                  <a:spcPct val="0"/>
                </a:spcAft>
                <a:buFont typeface="Arial" pitchFamily="34" charset="0"/>
                <a:buNone/>
              </a:pPr>
              <a:t>10%</a:t>
            </a:fld>
            <a:endParaRPr lang="ru-RU" sz="800" dirty="0">
              <a:solidFill>
                <a:srgbClr val="FFFFFF"/>
              </a:solidFill>
              <a:sym typeface="+mn-lt"/>
            </a:endParaRPr>
          </a:p>
        </p:txBody>
      </p:sp>
      <p:sp>
        <p:nvSpPr>
          <p:cNvPr id="164" name="Текст 37"/>
          <p:cNvSpPr>
            <a:spLocks noGrp="1"/>
          </p:cNvSpPr>
          <p:nvPr>
            <p:custDataLst>
              <p:tags r:id="rId11"/>
            </p:custDataLst>
          </p:nvPr>
        </p:nvSpPr>
        <p:spPr bwMode="gray">
          <a:xfrm>
            <a:off x="6702425" y="4949825"/>
            <a:ext cx="239713" cy="122238"/>
          </a:xfrm>
          <a:prstGeom prst="rect">
            <a:avLst/>
          </a:prstGeom>
          <a:noFill/>
          <a:extLst>
            <a:ext uri="{909E8E84-426E-40dd-AFC4-6F175D3DCCD1}">
              <a14:hiddenFill xmlns="" xmlns:a14="http://schemas.microsoft.com/office/drawing/2010/main">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EB0B4D11-4271-4842-8E9B-91C0F036F0DC}" type="datetime'''''''''''''''''''''''''''''''''''''9''0''''''''''''''%'">
              <a:rPr lang="en-US" altLang="en-US" sz="800">
                <a:solidFill>
                  <a:srgbClr val="000000"/>
                </a:solidFill>
                <a:sym typeface="+mn-lt"/>
              </a:rPr>
              <a:pPr marL="0" indent="0" algn="ctr" fontAlgn="base">
                <a:spcBef>
                  <a:spcPct val="0"/>
                </a:spcBef>
                <a:spcAft>
                  <a:spcPct val="0"/>
                </a:spcAft>
                <a:buFont typeface="Arial" pitchFamily="34" charset="0"/>
                <a:buNone/>
              </a:pPr>
              <a:t>90%</a:t>
            </a:fld>
            <a:endParaRPr lang="ru-RU" sz="800" dirty="0">
              <a:solidFill>
                <a:srgbClr val="000000"/>
              </a:solidFill>
              <a:sym typeface="+mn-lt"/>
            </a:endParaRPr>
          </a:p>
        </p:txBody>
      </p:sp>
      <p:graphicFrame>
        <p:nvGraphicFramePr>
          <p:cNvPr id="166" name="Объект 165"/>
          <p:cNvGraphicFramePr>
            <a:graphicFrameLocks/>
          </p:cNvGraphicFramePr>
          <p:nvPr>
            <p:custDataLst>
              <p:tags r:id="rId12"/>
            </p:custDataLst>
            <p:extLst/>
          </p:nvPr>
        </p:nvGraphicFramePr>
        <p:xfrm>
          <a:off x="6362700" y="3467100"/>
          <a:ext cx="1381190" cy="914490"/>
        </p:xfrm>
        <a:graphic>
          <a:graphicData uri="http://schemas.openxmlformats.org/presentationml/2006/ole">
            <mc:AlternateContent xmlns:mc="http://schemas.openxmlformats.org/markup-compatibility/2006">
              <mc:Choice xmlns:v="urn:schemas-microsoft-com:vml" Requires="v">
                <p:oleObj spid="_x0000_s138623" name="Диаграмма" r:id="rId239" imgW="1379191" imgH="914328" progId="MSGraph.Chart.8">
                  <p:embed followColorScheme="full"/>
                </p:oleObj>
              </mc:Choice>
              <mc:Fallback>
                <p:oleObj name="Диаграмма" r:id="rId239" imgW="1379191" imgH="914328" progId="MSGraph.Chart.8">
                  <p:embed followColorScheme="full"/>
                  <p:pic>
                    <p:nvPicPr>
                      <p:cNvPr id="0" name=""/>
                      <p:cNvPicPr/>
                      <p:nvPr/>
                    </p:nvPicPr>
                    <p:blipFill>
                      <a:blip r:embed="rId240"/>
                      <a:stretch>
                        <a:fillRect/>
                      </a:stretch>
                    </p:blipFill>
                    <p:spPr>
                      <a:xfrm>
                        <a:off x="6362700" y="3467100"/>
                        <a:ext cx="1381190" cy="914490"/>
                      </a:xfrm>
                      <a:prstGeom prst="rect">
                        <a:avLst/>
                      </a:prstGeom>
                    </p:spPr>
                  </p:pic>
                </p:oleObj>
              </mc:Fallback>
            </mc:AlternateContent>
          </a:graphicData>
        </a:graphic>
      </p:graphicFrame>
      <p:sp>
        <p:nvSpPr>
          <p:cNvPr id="167" name="Текст 38"/>
          <p:cNvSpPr>
            <a:spLocks noGrp="1"/>
          </p:cNvSpPr>
          <p:nvPr>
            <p:custDataLst>
              <p:tags r:id="rId13"/>
            </p:custDataLst>
          </p:nvPr>
        </p:nvSpPr>
        <p:spPr bwMode="gray">
          <a:xfrm>
            <a:off x="6591300" y="3486150"/>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A2B2481-6019-4517-A384-15A8AF3FDB89}" type="datetime'''''9''''''''''''''''''''''%'''''''''">
              <a:rPr lang="en-US" altLang="en-US" sz="800">
                <a:solidFill>
                  <a:srgbClr val="000000"/>
                </a:solidFill>
                <a:sym typeface="+mn-lt"/>
              </a:rPr>
              <a:pPr marL="0" indent="0" algn="ctr" fontAlgn="base">
                <a:spcBef>
                  <a:spcPct val="0"/>
                </a:spcBef>
                <a:spcAft>
                  <a:spcPct val="0"/>
                </a:spcAft>
                <a:buFont typeface="Arial" pitchFamily="34" charset="0"/>
                <a:buNone/>
              </a:pPr>
              <a:t>9%</a:t>
            </a:fld>
            <a:endParaRPr lang="ru-RU" sz="800" dirty="0">
              <a:solidFill>
                <a:srgbClr val="000000"/>
              </a:solidFill>
              <a:sym typeface="+mn-lt"/>
            </a:endParaRPr>
          </a:p>
        </p:txBody>
      </p:sp>
      <p:sp>
        <p:nvSpPr>
          <p:cNvPr id="168" name="Текст 37"/>
          <p:cNvSpPr>
            <a:spLocks noGrp="1"/>
          </p:cNvSpPr>
          <p:nvPr>
            <p:custDataLst>
              <p:tags r:id="rId14"/>
            </p:custDataLst>
          </p:nvPr>
        </p:nvSpPr>
        <p:spPr bwMode="gray">
          <a:xfrm>
            <a:off x="6551613" y="3989388"/>
            <a:ext cx="239713" cy="122238"/>
          </a:xfrm>
          <a:prstGeom prst="rect">
            <a:avLst/>
          </a:prstGeom>
          <a:noFill/>
          <a:extLst>
            <a:ext uri="{909E8E84-426E-40dd-AFC4-6F175D3DCCD1}">
              <a14:hiddenFill xmlns="" xmlns:a14="http://schemas.microsoft.com/office/drawing/2010/main">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19BE3003-A185-473D-961A-8FE0F6D2EB84}" type="datetime'6''''''''''''''''''3%'''''''''''">
              <a:rPr lang="en-US" altLang="en-US" sz="800">
                <a:solidFill>
                  <a:srgbClr val="000000"/>
                </a:solidFill>
                <a:sym typeface="+mn-lt"/>
              </a:rPr>
              <a:pPr marL="0" indent="0" algn="ctr" fontAlgn="base">
                <a:spcBef>
                  <a:spcPct val="0"/>
                </a:spcBef>
                <a:spcAft>
                  <a:spcPct val="0"/>
                </a:spcAft>
                <a:buFont typeface="Arial" pitchFamily="34" charset="0"/>
                <a:buNone/>
              </a:pPr>
              <a:t>63%</a:t>
            </a:fld>
            <a:endParaRPr lang="ru-RU" sz="800" dirty="0">
              <a:solidFill>
                <a:srgbClr val="000000"/>
              </a:solidFill>
              <a:sym typeface="+mn-lt"/>
            </a:endParaRPr>
          </a:p>
        </p:txBody>
      </p:sp>
      <p:sp>
        <p:nvSpPr>
          <p:cNvPr id="169" name="Текст 33"/>
          <p:cNvSpPr>
            <a:spLocks noGrp="1"/>
          </p:cNvSpPr>
          <p:nvPr>
            <p:custDataLst>
              <p:tags r:id="rId15"/>
            </p:custDataLst>
          </p:nvPr>
        </p:nvSpPr>
        <p:spPr bwMode="gray">
          <a:xfrm>
            <a:off x="6921500" y="3722688"/>
            <a:ext cx="239713" cy="122238"/>
          </a:xfrm>
          <a:prstGeom prst="rect">
            <a:avLst/>
          </a:prstGeom>
          <a:solidFill>
            <a:srgbClr val="C8102E"/>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C6CFE476-9862-4E23-AB9F-E46924B223EA}" type="datetime'''''''''''''''''''''''''''1''''''''''''''''''''''''8%'''">
              <a:rPr lang="en-US" altLang="en-US" sz="800">
                <a:solidFill>
                  <a:srgbClr val="FFFFFF"/>
                </a:solidFill>
                <a:sym typeface="+mn-lt"/>
              </a:rPr>
              <a:pPr marL="0" indent="0" algn="ctr" fontAlgn="base">
                <a:spcBef>
                  <a:spcPct val="0"/>
                </a:spcBef>
                <a:spcAft>
                  <a:spcPct val="0"/>
                </a:spcAft>
                <a:buFont typeface="Arial" pitchFamily="34" charset="0"/>
                <a:buNone/>
              </a:pPr>
              <a:t>18%</a:t>
            </a:fld>
            <a:endParaRPr lang="ru-RU" sz="800" dirty="0">
              <a:solidFill>
                <a:srgbClr val="FFFFFF"/>
              </a:solidFill>
              <a:sym typeface="+mn-lt"/>
            </a:endParaRPr>
          </a:p>
        </p:txBody>
      </p:sp>
      <p:sp>
        <p:nvSpPr>
          <p:cNvPr id="170" name="Текст 32"/>
          <p:cNvSpPr>
            <a:spLocks noGrp="1"/>
          </p:cNvSpPr>
          <p:nvPr>
            <p:custDataLst>
              <p:tags r:id="rId16"/>
            </p:custDataLst>
          </p:nvPr>
        </p:nvSpPr>
        <p:spPr bwMode="gray">
          <a:xfrm>
            <a:off x="6750050" y="3730625"/>
            <a:ext cx="184150" cy="122238"/>
          </a:xfrm>
          <a:prstGeom prst="rect">
            <a:avLst/>
          </a:prstGeom>
          <a:solidFill>
            <a:srgbClr val="C0C0C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5EAD990-76E8-47B4-B543-ACB52978123B}" type="datetime'''''''''''''''2''''%'''">
              <a:rPr lang="en-US" altLang="en-US" sz="800">
                <a:solidFill>
                  <a:srgbClr val="000000"/>
                </a:solidFill>
                <a:sym typeface="+mn-lt"/>
              </a:rPr>
              <a:pPr marL="0" indent="0" algn="ctr" fontAlgn="base">
                <a:spcBef>
                  <a:spcPct val="0"/>
                </a:spcBef>
                <a:spcAft>
                  <a:spcPct val="0"/>
                </a:spcAft>
                <a:buFont typeface="Arial" pitchFamily="34" charset="0"/>
                <a:buNone/>
              </a:pPr>
              <a:t>2%</a:t>
            </a:fld>
            <a:endParaRPr lang="ru-RU" sz="800" dirty="0">
              <a:solidFill>
                <a:srgbClr val="000000"/>
              </a:solidFill>
              <a:sym typeface="+mn-lt"/>
            </a:endParaRPr>
          </a:p>
        </p:txBody>
      </p:sp>
      <p:sp>
        <p:nvSpPr>
          <p:cNvPr id="171" name="Текст 31"/>
          <p:cNvSpPr>
            <a:spLocks noGrp="1"/>
          </p:cNvSpPr>
          <p:nvPr>
            <p:custDataLst>
              <p:tags r:id="rId17"/>
            </p:custDataLst>
          </p:nvPr>
        </p:nvSpPr>
        <p:spPr bwMode="gray">
          <a:xfrm>
            <a:off x="6745288" y="3606800"/>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FF2070DE-32BE-4A7F-832B-B8A0EEE8D01A}" type="datetime'''''''''''''''''''''''''''8''''''''''''''''''''''%'''''''''''">
              <a:rPr lang="en-US" altLang="en-US" sz="800">
                <a:solidFill>
                  <a:srgbClr val="FFFFFF"/>
                </a:solidFill>
                <a:sym typeface="+mn-lt"/>
              </a:rPr>
              <a:pPr marL="0" indent="0" algn="ctr" fontAlgn="base">
                <a:spcBef>
                  <a:spcPct val="0"/>
                </a:spcBef>
                <a:spcAft>
                  <a:spcPct val="0"/>
                </a:spcAft>
                <a:buFont typeface="Arial" pitchFamily="34" charset="0"/>
                <a:buNone/>
              </a:pPr>
              <a:t>8%</a:t>
            </a:fld>
            <a:endParaRPr lang="ru-RU" sz="800" dirty="0">
              <a:solidFill>
                <a:srgbClr val="FFFFFF"/>
              </a:solidFill>
              <a:sym typeface="+mn-lt"/>
            </a:endParaRPr>
          </a:p>
        </p:txBody>
      </p:sp>
      <p:graphicFrame>
        <p:nvGraphicFramePr>
          <p:cNvPr id="172" name="Объект 171"/>
          <p:cNvGraphicFramePr>
            <a:graphicFrameLocks/>
          </p:cNvGraphicFramePr>
          <p:nvPr>
            <p:custDataLst>
              <p:tags r:id="rId18"/>
            </p:custDataLst>
            <p:extLst/>
          </p:nvPr>
        </p:nvGraphicFramePr>
        <p:xfrm>
          <a:off x="6324600" y="5334000"/>
          <a:ext cx="1381190" cy="914490"/>
        </p:xfrm>
        <a:graphic>
          <a:graphicData uri="http://schemas.openxmlformats.org/presentationml/2006/ole">
            <mc:AlternateContent xmlns:mc="http://schemas.openxmlformats.org/markup-compatibility/2006">
              <mc:Choice xmlns:v="urn:schemas-microsoft-com:vml" Requires="v">
                <p:oleObj spid="_x0000_s138624" name="Диаграмма" r:id="rId241" imgW="1379191" imgH="914328" progId="MSGraph.Chart.8">
                  <p:embed followColorScheme="full"/>
                </p:oleObj>
              </mc:Choice>
              <mc:Fallback>
                <p:oleObj name="Диаграмма" r:id="rId241" imgW="1379191" imgH="914328" progId="MSGraph.Chart.8">
                  <p:embed followColorScheme="full"/>
                  <p:pic>
                    <p:nvPicPr>
                      <p:cNvPr id="0" name=""/>
                      <p:cNvPicPr/>
                      <p:nvPr/>
                    </p:nvPicPr>
                    <p:blipFill>
                      <a:blip r:embed="rId242"/>
                      <a:stretch>
                        <a:fillRect/>
                      </a:stretch>
                    </p:blipFill>
                    <p:spPr>
                      <a:xfrm>
                        <a:off x="6324600" y="5334000"/>
                        <a:ext cx="1381190" cy="914490"/>
                      </a:xfrm>
                      <a:prstGeom prst="rect">
                        <a:avLst/>
                      </a:prstGeom>
                    </p:spPr>
                  </p:pic>
                </p:oleObj>
              </mc:Fallback>
            </mc:AlternateContent>
          </a:graphicData>
        </a:graphic>
      </p:graphicFrame>
      <p:sp>
        <p:nvSpPr>
          <p:cNvPr id="173" name="Текст 38"/>
          <p:cNvSpPr>
            <a:spLocks noGrp="1"/>
          </p:cNvSpPr>
          <p:nvPr>
            <p:custDataLst>
              <p:tags r:id="rId19"/>
            </p:custDataLst>
          </p:nvPr>
        </p:nvSpPr>
        <p:spPr bwMode="gray">
          <a:xfrm>
            <a:off x="6621463" y="5373688"/>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C89BF890-F7F4-426C-9F56-97D9B26BDCD0}" type="datetime'''''''''''''''''''''''''''''''4''''%'''''''''''''''''''''''">
              <a:rPr lang="en-US" altLang="en-US" sz="800">
                <a:solidFill>
                  <a:srgbClr val="000000"/>
                </a:solidFill>
                <a:sym typeface="+mn-lt"/>
              </a:rPr>
              <a:pPr marL="0" indent="0" algn="ctr" fontAlgn="base">
                <a:spcBef>
                  <a:spcPct val="0"/>
                </a:spcBef>
                <a:spcAft>
                  <a:spcPct val="0"/>
                </a:spcAft>
                <a:buFont typeface="Arial" pitchFamily="34" charset="0"/>
                <a:buNone/>
              </a:pPr>
              <a:t>4%</a:t>
            </a:fld>
            <a:endParaRPr lang="ru-RU" sz="800" dirty="0">
              <a:solidFill>
                <a:srgbClr val="000000"/>
              </a:solidFill>
              <a:sym typeface="+mn-lt"/>
            </a:endParaRPr>
          </a:p>
        </p:txBody>
      </p:sp>
      <p:sp>
        <p:nvSpPr>
          <p:cNvPr id="174" name="Текст 37"/>
          <p:cNvSpPr>
            <a:spLocks noGrp="1"/>
          </p:cNvSpPr>
          <p:nvPr>
            <p:custDataLst>
              <p:tags r:id="rId20"/>
            </p:custDataLst>
          </p:nvPr>
        </p:nvSpPr>
        <p:spPr bwMode="gray">
          <a:xfrm>
            <a:off x="6588125" y="5927725"/>
            <a:ext cx="239713" cy="122238"/>
          </a:xfrm>
          <a:prstGeom prst="rect">
            <a:avLst/>
          </a:prstGeom>
          <a:noFill/>
          <a:extLst>
            <a:ext uri="{909E8E84-426E-40dd-AFC4-6F175D3DCCD1}">
              <a14:hiddenFill xmlns="" xmlns:a14="http://schemas.microsoft.com/office/drawing/2010/main">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7A045FC-6805-468A-8E3D-B9659502E2E0}" type="datetime'''''''''8''''''''''''5''''''''''''''''''''''''''%'''''''''">
              <a:rPr lang="en-US" altLang="en-US" sz="800">
                <a:solidFill>
                  <a:srgbClr val="000000"/>
                </a:solidFill>
                <a:sym typeface="+mn-lt"/>
              </a:rPr>
              <a:pPr marL="0" indent="0" algn="ctr" fontAlgn="base">
                <a:spcBef>
                  <a:spcPct val="0"/>
                </a:spcBef>
                <a:spcAft>
                  <a:spcPct val="0"/>
                </a:spcAft>
                <a:buFont typeface="Arial" pitchFamily="34" charset="0"/>
                <a:buNone/>
              </a:pPr>
              <a:t>85%</a:t>
            </a:fld>
            <a:endParaRPr lang="ru-RU" sz="800" dirty="0">
              <a:solidFill>
                <a:srgbClr val="000000"/>
              </a:solidFill>
              <a:sym typeface="+mn-lt"/>
            </a:endParaRPr>
          </a:p>
        </p:txBody>
      </p:sp>
      <p:sp>
        <p:nvSpPr>
          <p:cNvPr id="175" name="Текст 33"/>
          <p:cNvSpPr>
            <a:spLocks noGrp="1"/>
          </p:cNvSpPr>
          <p:nvPr>
            <p:custDataLst>
              <p:tags r:id="rId21"/>
            </p:custDataLst>
          </p:nvPr>
        </p:nvSpPr>
        <p:spPr bwMode="gray">
          <a:xfrm>
            <a:off x="6684963" y="5618163"/>
            <a:ext cx="239713" cy="122238"/>
          </a:xfrm>
          <a:prstGeom prst="rect">
            <a:avLst/>
          </a:prstGeom>
          <a:solidFill>
            <a:srgbClr val="C8102E"/>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E84165E4-4E9E-404A-9C43-6BEF131EB652}" type="datetime'''''1''''1''''''''''''''''''''''''''''''''''''''''''%'''''''">
              <a:rPr lang="en-US" altLang="en-US" sz="800">
                <a:solidFill>
                  <a:srgbClr val="FFFFFF"/>
                </a:solidFill>
                <a:sym typeface="+mn-lt"/>
              </a:rPr>
              <a:pPr marL="0" indent="0" algn="ctr" fontAlgn="base">
                <a:spcBef>
                  <a:spcPct val="0"/>
                </a:spcBef>
                <a:spcAft>
                  <a:spcPct val="0"/>
                </a:spcAft>
                <a:buFont typeface="Arial" pitchFamily="34" charset="0"/>
                <a:buNone/>
              </a:pPr>
              <a:t>11%</a:t>
            </a:fld>
            <a:endParaRPr lang="ru-RU" sz="800" dirty="0">
              <a:solidFill>
                <a:srgbClr val="FFFFFF"/>
              </a:solidFill>
              <a:sym typeface="+mn-lt"/>
            </a:endParaRPr>
          </a:p>
        </p:txBody>
      </p:sp>
      <p:sp>
        <p:nvSpPr>
          <p:cNvPr id="176" name="Текст 11"/>
          <p:cNvSpPr>
            <a:spLocks noGrp="1"/>
          </p:cNvSpPr>
          <p:nvPr>
            <p:custDataLst>
              <p:tags r:id="rId22"/>
            </p:custDataLst>
          </p:nvPr>
        </p:nvSpPr>
        <p:spPr bwMode="gray">
          <a:xfrm>
            <a:off x="6673850" y="5494338"/>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AA3CB75-7880-42C0-B4E6-D4A6A3508358}" type="datetime'1''''''''''''''''''''''''''''''''''''''%'''''">
              <a:rPr lang="en-US" altLang="en-US" sz="800">
                <a:solidFill>
                  <a:srgbClr val="FFFFFF"/>
                </a:solidFill>
                <a:sym typeface="+mn-lt"/>
              </a:rPr>
              <a:pPr marL="0" indent="0" algn="ctr" fontAlgn="base">
                <a:spcBef>
                  <a:spcPct val="0"/>
                </a:spcBef>
                <a:spcAft>
                  <a:spcPct val="0"/>
                </a:spcAft>
                <a:buFont typeface="Arial" pitchFamily="34" charset="0"/>
                <a:buNone/>
              </a:pPr>
              <a:t>1%</a:t>
            </a:fld>
            <a:endParaRPr lang="ru-RU" sz="800" dirty="0">
              <a:solidFill>
                <a:srgbClr val="FFFFFF"/>
              </a:solidFill>
              <a:sym typeface="+mn-lt"/>
            </a:endParaRPr>
          </a:p>
        </p:txBody>
      </p:sp>
      <p:graphicFrame>
        <p:nvGraphicFramePr>
          <p:cNvPr id="177" name="Объект 176"/>
          <p:cNvGraphicFramePr>
            <a:graphicFrameLocks/>
          </p:cNvGraphicFramePr>
          <p:nvPr>
            <p:custDataLst>
              <p:tags r:id="rId23"/>
            </p:custDataLst>
            <p:extLst/>
          </p:nvPr>
        </p:nvGraphicFramePr>
        <p:xfrm>
          <a:off x="6362700" y="1485900"/>
          <a:ext cx="1381190" cy="914490"/>
        </p:xfrm>
        <a:graphic>
          <a:graphicData uri="http://schemas.openxmlformats.org/presentationml/2006/ole">
            <mc:AlternateContent xmlns:mc="http://schemas.openxmlformats.org/markup-compatibility/2006">
              <mc:Choice xmlns:v="urn:schemas-microsoft-com:vml" Requires="v">
                <p:oleObj spid="_x0000_s138625" name="Диаграмма" r:id="rId243" imgW="1379191" imgH="914328" progId="MSGraph.Chart.8">
                  <p:embed followColorScheme="full"/>
                </p:oleObj>
              </mc:Choice>
              <mc:Fallback>
                <p:oleObj name="Диаграмма" r:id="rId243" imgW="1379191" imgH="914328" progId="MSGraph.Chart.8">
                  <p:embed followColorScheme="full"/>
                  <p:pic>
                    <p:nvPicPr>
                      <p:cNvPr id="0" name=""/>
                      <p:cNvPicPr/>
                      <p:nvPr/>
                    </p:nvPicPr>
                    <p:blipFill>
                      <a:blip r:embed="rId244"/>
                      <a:stretch>
                        <a:fillRect/>
                      </a:stretch>
                    </p:blipFill>
                    <p:spPr>
                      <a:xfrm>
                        <a:off x="6362700" y="1485900"/>
                        <a:ext cx="1381190" cy="914490"/>
                      </a:xfrm>
                      <a:prstGeom prst="rect">
                        <a:avLst/>
                      </a:prstGeom>
                    </p:spPr>
                  </p:pic>
                </p:oleObj>
              </mc:Fallback>
            </mc:AlternateContent>
          </a:graphicData>
        </a:graphic>
      </p:graphicFrame>
      <p:sp>
        <p:nvSpPr>
          <p:cNvPr id="178" name="Текст 38"/>
          <p:cNvSpPr>
            <a:spLocks noGrp="1"/>
          </p:cNvSpPr>
          <p:nvPr>
            <p:custDataLst>
              <p:tags r:id="rId24"/>
            </p:custDataLst>
          </p:nvPr>
        </p:nvSpPr>
        <p:spPr bwMode="gray">
          <a:xfrm>
            <a:off x="6546850" y="1522413"/>
            <a:ext cx="239713"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B634E813-D261-4868-907A-10A02190DBF2}" type="datetime'''''''''''1''''''''''''''0''''''''''''''''%'''''''''''">
              <a:rPr lang="en-US" altLang="en-US" sz="800">
                <a:solidFill>
                  <a:srgbClr val="000000"/>
                </a:solidFill>
                <a:sym typeface="+mn-lt"/>
              </a:rPr>
              <a:pPr marL="0" indent="0" algn="ctr" fontAlgn="base">
                <a:spcBef>
                  <a:spcPct val="0"/>
                </a:spcBef>
                <a:spcAft>
                  <a:spcPct val="0"/>
                </a:spcAft>
                <a:buFont typeface="Arial" pitchFamily="34" charset="0"/>
                <a:buNone/>
              </a:pPr>
              <a:t>10%</a:t>
            </a:fld>
            <a:endParaRPr lang="ru-RU" sz="800" dirty="0">
              <a:solidFill>
                <a:srgbClr val="000000"/>
              </a:solidFill>
              <a:sym typeface="+mn-lt"/>
            </a:endParaRPr>
          </a:p>
        </p:txBody>
      </p:sp>
      <p:sp>
        <p:nvSpPr>
          <p:cNvPr id="179" name="Текст 37"/>
          <p:cNvSpPr>
            <a:spLocks noGrp="1"/>
          </p:cNvSpPr>
          <p:nvPr>
            <p:custDataLst>
              <p:tags r:id="rId25"/>
            </p:custDataLst>
          </p:nvPr>
        </p:nvSpPr>
        <p:spPr bwMode="gray">
          <a:xfrm>
            <a:off x="6505575" y="1768475"/>
            <a:ext cx="239713" cy="122238"/>
          </a:xfrm>
          <a:prstGeom prst="rect">
            <a:avLst/>
          </a:prstGeom>
          <a:solidFill>
            <a:srgbClr val="969696"/>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4297C551-05A2-4133-877C-7787BB88E07E}" type="datetime'''''''''1''''1''''''''''''''''%'''''''''''''''''''''''''">
              <a:rPr lang="en-US" altLang="en-US" sz="800">
                <a:solidFill>
                  <a:srgbClr val="000000"/>
                </a:solidFill>
                <a:sym typeface="+mn-lt"/>
              </a:rPr>
              <a:pPr marL="0" indent="0" algn="ctr" fontAlgn="base">
                <a:spcBef>
                  <a:spcPct val="0"/>
                </a:spcBef>
                <a:spcAft>
                  <a:spcPct val="0"/>
                </a:spcAft>
                <a:buFont typeface="Arial" pitchFamily="34" charset="0"/>
                <a:buNone/>
              </a:pPr>
              <a:t>11%</a:t>
            </a:fld>
            <a:endParaRPr lang="ru-RU" sz="800" dirty="0">
              <a:solidFill>
                <a:srgbClr val="000000"/>
              </a:solidFill>
              <a:sym typeface="+mn-lt"/>
            </a:endParaRPr>
          </a:p>
        </p:txBody>
      </p:sp>
      <p:sp>
        <p:nvSpPr>
          <p:cNvPr id="180" name="Текст 33"/>
          <p:cNvSpPr>
            <a:spLocks noGrp="1"/>
          </p:cNvSpPr>
          <p:nvPr>
            <p:custDataLst>
              <p:tags r:id="rId26"/>
            </p:custDataLst>
          </p:nvPr>
        </p:nvSpPr>
        <p:spPr bwMode="gray">
          <a:xfrm>
            <a:off x="6561138" y="2043113"/>
            <a:ext cx="239713" cy="122238"/>
          </a:xfrm>
          <a:prstGeom prst="rect">
            <a:avLst/>
          </a:prstGeom>
          <a:noFill/>
          <a:extLst>
            <a:ext uri="{909E8E84-426E-40dd-AFC4-6F175D3DCCD1}">
              <a14:hiddenFill xmlns="" xmlns:a14="http://schemas.microsoft.com/office/drawing/2010/main">
                <a:solidFill>
                  <a:srgbClr val="C0C0C0"/>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68345631-45F5-4177-A080-B3BBCCF8D082}" type="datetime'''''''''4''0''''''''''''''''''''''''''''%'''''''''''''''''''">
              <a:rPr lang="en-US" altLang="en-US" sz="800">
                <a:solidFill>
                  <a:srgbClr val="FFFFFF"/>
                </a:solidFill>
                <a:sym typeface="+mn-lt"/>
              </a:rPr>
              <a:pPr marL="0" indent="0" algn="ctr" fontAlgn="base">
                <a:spcBef>
                  <a:spcPct val="0"/>
                </a:spcBef>
                <a:spcAft>
                  <a:spcPct val="0"/>
                </a:spcAft>
                <a:buFont typeface="Arial" pitchFamily="34" charset="0"/>
                <a:buNone/>
              </a:pPr>
              <a:t>40%</a:t>
            </a:fld>
            <a:endParaRPr lang="ru-RU" sz="800" dirty="0">
              <a:solidFill>
                <a:srgbClr val="FFFFFF"/>
              </a:solidFill>
              <a:sym typeface="+mn-lt"/>
            </a:endParaRPr>
          </a:p>
        </p:txBody>
      </p:sp>
      <p:sp>
        <p:nvSpPr>
          <p:cNvPr id="181" name="Текст 32"/>
          <p:cNvSpPr>
            <a:spLocks noGrp="1"/>
          </p:cNvSpPr>
          <p:nvPr>
            <p:custDataLst>
              <p:tags r:id="rId27"/>
            </p:custDataLst>
          </p:nvPr>
        </p:nvSpPr>
        <p:spPr bwMode="gray">
          <a:xfrm>
            <a:off x="6850063" y="1827213"/>
            <a:ext cx="239713" cy="122238"/>
          </a:xfrm>
          <a:prstGeom prst="rect">
            <a:avLst/>
          </a:prstGeom>
          <a:noFill/>
          <a:extLst>
            <a:ext uri="{909E8E84-426E-40dd-AFC4-6F175D3DCCD1}">
              <a14:hiddenFill xmlns="" xmlns:a14="http://schemas.microsoft.com/office/drawing/2010/main">
                <a:solidFill>
                  <a:srgbClr val="C8102E"/>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2E02FD1-171A-44B2-A766-3E760816549E}" type="datetime'''''''''3''''''''''4''''''''''''''%'''''''''''''''''''">
              <a:rPr lang="en-US" altLang="en-US" sz="800">
                <a:solidFill>
                  <a:srgbClr val="000000"/>
                </a:solidFill>
                <a:sym typeface="+mn-lt"/>
              </a:rPr>
              <a:pPr marL="0" indent="0" algn="ctr" fontAlgn="base">
                <a:spcBef>
                  <a:spcPct val="0"/>
                </a:spcBef>
                <a:spcAft>
                  <a:spcPct val="0"/>
                </a:spcAft>
                <a:buFont typeface="Arial" pitchFamily="34" charset="0"/>
                <a:buNone/>
              </a:pPr>
              <a:t>34%</a:t>
            </a:fld>
            <a:endParaRPr lang="ru-RU" sz="800" dirty="0">
              <a:solidFill>
                <a:srgbClr val="000000"/>
              </a:solidFill>
              <a:sym typeface="+mn-lt"/>
            </a:endParaRPr>
          </a:p>
        </p:txBody>
      </p:sp>
      <p:sp>
        <p:nvSpPr>
          <p:cNvPr id="182" name="Текст 31"/>
          <p:cNvSpPr>
            <a:spLocks noGrp="1"/>
          </p:cNvSpPr>
          <p:nvPr>
            <p:custDataLst>
              <p:tags r:id="rId28"/>
            </p:custDataLst>
          </p:nvPr>
        </p:nvSpPr>
        <p:spPr bwMode="gray">
          <a:xfrm>
            <a:off x="6719888" y="1643063"/>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B2109B98-9AAB-4937-8C75-71BAD81324B2}" type="datetime'''''''''''''''''''''4''%'''">
              <a:rPr lang="en-US" altLang="en-US" sz="800">
                <a:solidFill>
                  <a:srgbClr val="FFFFFF"/>
                </a:solidFill>
                <a:sym typeface="+mn-lt"/>
              </a:rPr>
              <a:pPr marL="0" indent="0" algn="ctr" fontAlgn="base">
                <a:spcBef>
                  <a:spcPct val="0"/>
                </a:spcBef>
                <a:spcAft>
                  <a:spcPct val="0"/>
                </a:spcAft>
                <a:buFont typeface="Arial" pitchFamily="34" charset="0"/>
                <a:buNone/>
              </a:pPr>
              <a:t>4%</a:t>
            </a:fld>
            <a:endParaRPr lang="ru-RU" sz="800" dirty="0">
              <a:solidFill>
                <a:srgbClr val="FFFFFF"/>
              </a:solidFill>
              <a:sym typeface="+mn-lt"/>
            </a:endParaRPr>
          </a:p>
        </p:txBody>
      </p:sp>
      <p:sp>
        <p:nvSpPr>
          <p:cNvPr id="193" name="TextBox 192"/>
          <p:cNvSpPr txBox="1"/>
          <p:nvPr/>
        </p:nvSpPr>
        <p:spPr>
          <a:xfrm>
            <a:off x="2890367" y="1129265"/>
            <a:ext cx="77529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rPr>
              <a:t>2014</a:t>
            </a:r>
            <a:endParaRPr lang="ru-RU" sz="1000" dirty="0">
              <a:solidFill>
                <a:srgbClr val="000000"/>
              </a:solidFill>
            </a:endParaRPr>
          </a:p>
        </p:txBody>
      </p:sp>
      <p:sp>
        <p:nvSpPr>
          <p:cNvPr id="194" name="TextBox 193"/>
          <p:cNvSpPr txBox="1"/>
          <p:nvPr/>
        </p:nvSpPr>
        <p:spPr>
          <a:xfrm>
            <a:off x="3390060" y="1129265"/>
            <a:ext cx="77529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rPr>
              <a:t>2015</a:t>
            </a:r>
            <a:endParaRPr lang="ru-RU" sz="1000" dirty="0">
              <a:solidFill>
                <a:srgbClr val="000000"/>
              </a:solidFill>
            </a:endParaRPr>
          </a:p>
        </p:txBody>
      </p:sp>
      <p:sp>
        <p:nvSpPr>
          <p:cNvPr id="195" name="TextBox 194"/>
          <p:cNvSpPr txBox="1"/>
          <p:nvPr/>
        </p:nvSpPr>
        <p:spPr>
          <a:xfrm>
            <a:off x="2377669" y="1129265"/>
            <a:ext cx="77529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rPr>
              <a:t>2013</a:t>
            </a:r>
            <a:endParaRPr lang="ru-RU" sz="1000" dirty="0">
              <a:solidFill>
                <a:srgbClr val="000000"/>
              </a:solidFill>
            </a:endParaRPr>
          </a:p>
        </p:txBody>
      </p:sp>
      <p:sp>
        <p:nvSpPr>
          <p:cNvPr id="313" name="TextBox 312"/>
          <p:cNvSpPr txBox="1"/>
          <p:nvPr/>
        </p:nvSpPr>
        <p:spPr>
          <a:xfrm>
            <a:off x="3918932" y="1129265"/>
            <a:ext cx="775296" cy="246221"/>
          </a:xfrm>
          <a:prstGeom prst="rect">
            <a:avLst/>
          </a:prstGeom>
          <a:noFill/>
        </p:spPr>
        <p:txBody>
          <a:bodyPr wrap="square" rtlCol="0">
            <a:spAutoFit/>
          </a:bodyPr>
          <a:lstStyle/>
          <a:p>
            <a:pPr algn="ctr" fontAlgn="base">
              <a:spcBef>
                <a:spcPct val="0"/>
              </a:spcBef>
              <a:spcAft>
                <a:spcPct val="0"/>
              </a:spcAft>
            </a:pPr>
            <a:r>
              <a:rPr lang="en-GB" sz="1000" dirty="0">
                <a:solidFill>
                  <a:srgbClr val="000000"/>
                </a:solidFill>
              </a:rPr>
              <a:t>2016</a:t>
            </a:r>
            <a:endParaRPr lang="ru-RU" sz="1000" dirty="0">
              <a:solidFill>
                <a:srgbClr val="000000"/>
              </a:solidFill>
            </a:endParaRPr>
          </a:p>
        </p:txBody>
      </p:sp>
      <p:sp>
        <p:nvSpPr>
          <p:cNvPr id="267" name="TextBox 266"/>
          <p:cNvSpPr txBox="1"/>
          <p:nvPr/>
        </p:nvSpPr>
        <p:spPr>
          <a:xfrm>
            <a:off x="7293407" y="1129265"/>
            <a:ext cx="775296" cy="246221"/>
          </a:xfrm>
          <a:prstGeom prst="rect">
            <a:avLst/>
          </a:prstGeom>
          <a:noFill/>
        </p:spPr>
        <p:txBody>
          <a:bodyPr wrap="square" rtlCol="0">
            <a:spAutoFit/>
          </a:bodyPr>
          <a:lstStyle/>
          <a:p>
            <a:pPr algn="ctr" fontAlgn="base">
              <a:spcBef>
                <a:spcPct val="0"/>
              </a:spcBef>
              <a:spcAft>
                <a:spcPct val="0"/>
              </a:spcAft>
            </a:pPr>
            <a:r>
              <a:rPr lang="ru-RU" sz="1000" dirty="0" smtClean="0">
                <a:solidFill>
                  <a:srgbClr val="000000"/>
                </a:solidFill>
              </a:rPr>
              <a:t>2017</a:t>
            </a:r>
            <a:endParaRPr lang="ru-RU" sz="1000" dirty="0">
              <a:solidFill>
                <a:srgbClr val="000000"/>
              </a:solidFill>
            </a:endParaRPr>
          </a:p>
        </p:txBody>
      </p:sp>
      <p:graphicFrame>
        <p:nvGraphicFramePr>
          <p:cNvPr id="2" name="Объект 1"/>
          <p:cNvGraphicFramePr>
            <a:graphicFrameLocks/>
          </p:cNvGraphicFramePr>
          <p:nvPr>
            <p:custDataLst>
              <p:tags r:id="rId29"/>
            </p:custDataLst>
            <p:extLst/>
          </p:nvPr>
        </p:nvGraphicFramePr>
        <p:xfrm>
          <a:off x="2400300" y="1714500"/>
          <a:ext cx="3819410" cy="914490"/>
        </p:xfrm>
        <a:graphic>
          <a:graphicData uri="http://schemas.openxmlformats.org/presentationml/2006/ole">
            <mc:AlternateContent xmlns:mc="http://schemas.openxmlformats.org/markup-compatibility/2006">
              <mc:Choice xmlns:v="urn:schemas-microsoft-com:vml" Requires="v">
                <p:oleObj spid="_x0000_s138626" name="Диаграмма" r:id="rId245" imgW="3817519" imgH="914328" progId="MSGraph.Chart.8">
                  <p:embed followColorScheme="full"/>
                </p:oleObj>
              </mc:Choice>
              <mc:Fallback>
                <p:oleObj name="Диаграмма" r:id="rId245" imgW="3817519" imgH="914328" progId="MSGraph.Chart.8">
                  <p:embed followColorScheme="full"/>
                  <p:pic>
                    <p:nvPicPr>
                      <p:cNvPr id="0" name=""/>
                      <p:cNvPicPr/>
                      <p:nvPr/>
                    </p:nvPicPr>
                    <p:blipFill>
                      <a:blip r:embed="rId246"/>
                      <a:stretch>
                        <a:fillRect/>
                      </a:stretch>
                    </p:blipFill>
                    <p:spPr>
                      <a:xfrm>
                        <a:off x="2400300" y="1714500"/>
                        <a:ext cx="3819410" cy="914490"/>
                      </a:xfrm>
                      <a:prstGeom prst="rect">
                        <a:avLst/>
                      </a:prstGeom>
                    </p:spPr>
                  </p:pic>
                </p:oleObj>
              </mc:Fallback>
            </mc:AlternateContent>
          </a:graphicData>
        </a:graphic>
      </p:graphicFrame>
      <p:cxnSp>
        <p:nvCxnSpPr>
          <p:cNvPr id="5" name="Прямая соединительная линия 4"/>
          <p:cNvCxnSpPr/>
          <p:nvPr>
            <p:custDataLst>
              <p:tags r:id="rId30"/>
            </p:custDataLst>
          </p:nvPr>
        </p:nvCxnSpPr>
        <p:spPr bwMode="gray">
          <a:xfrm>
            <a:off x="4343400" y="1547813"/>
            <a:ext cx="4762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Прямая соединительная линия 230"/>
          <p:cNvCxnSpPr/>
          <p:nvPr>
            <p:custDataLst>
              <p:tags r:id="rId31"/>
            </p:custDataLst>
          </p:nvPr>
        </p:nvCxnSpPr>
        <p:spPr bwMode="gray">
          <a:xfrm>
            <a:off x="3829050" y="1538288"/>
            <a:ext cx="4381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custDataLst>
              <p:tags r:id="rId32"/>
            </p:custDataLst>
          </p:nvPr>
        </p:nvCxnSpPr>
        <p:spPr bwMode="gray">
          <a:xfrm flipV="1">
            <a:off x="5338763" y="1584325"/>
            <a:ext cx="0" cy="26828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custDataLst>
              <p:tags r:id="rId33"/>
            </p:custDataLst>
          </p:nvPr>
        </p:nvCxnSpPr>
        <p:spPr bwMode="gray">
          <a:xfrm>
            <a:off x="2752725" y="1422400"/>
            <a:ext cx="4810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custDataLst>
              <p:tags r:id="rId34"/>
            </p:custDataLst>
          </p:nvPr>
        </p:nvCxnSpPr>
        <p:spPr bwMode="gray">
          <a:xfrm>
            <a:off x="5338763" y="1584325"/>
            <a:ext cx="5191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custDataLst>
              <p:tags r:id="rId35"/>
            </p:custDataLst>
          </p:nvPr>
        </p:nvCxnSpPr>
        <p:spPr bwMode="gray">
          <a:xfrm>
            <a:off x="3752850" y="1536700"/>
            <a:ext cx="0" cy="1539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custDataLst>
              <p:tags r:id="rId36"/>
            </p:custDataLst>
          </p:nvPr>
        </p:nvCxnSpPr>
        <p:spPr bwMode="gray">
          <a:xfrm>
            <a:off x="3233738" y="142240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p:nvPr>
            <p:custDataLst>
              <p:tags r:id="rId37"/>
            </p:custDataLst>
          </p:nvPr>
        </p:nvCxnSpPr>
        <p:spPr bwMode="gray">
          <a:xfrm flipV="1">
            <a:off x="4343400" y="1547813"/>
            <a:ext cx="0" cy="14287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custDataLst>
              <p:tags r:id="rId38"/>
            </p:custDataLst>
          </p:nvPr>
        </p:nvCxnSpPr>
        <p:spPr bwMode="gray">
          <a:xfrm>
            <a:off x="4819650" y="1547813"/>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49" name="Прямая соединительная линия 448"/>
          <p:cNvCxnSpPr/>
          <p:nvPr>
            <p:custDataLst>
              <p:tags r:id="rId39"/>
            </p:custDataLst>
          </p:nvPr>
        </p:nvCxnSpPr>
        <p:spPr bwMode="gray">
          <a:xfrm>
            <a:off x="4267200" y="1538288"/>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custDataLst>
              <p:tags r:id="rId40"/>
            </p:custDataLst>
          </p:nvPr>
        </p:nvCxnSpPr>
        <p:spPr bwMode="gray">
          <a:xfrm flipV="1">
            <a:off x="3309938" y="1536700"/>
            <a:ext cx="0" cy="11588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0" name="Прямая соединительная линия 229"/>
          <p:cNvCxnSpPr/>
          <p:nvPr>
            <p:custDataLst>
              <p:tags r:id="rId41"/>
            </p:custDataLst>
          </p:nvPr>
        </p:nvCxnSpPr>
        <p:spPr bwMode="gray">
          <a:xfrm flipV="1">
            <a:off x="3829050" y="1538288"/>
            <a:ext cx="0" cy="15240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custDataLst>
              <p:tags r:id="rId42"/>
            </p:custDataLst>
          </p:nvPr>
        </p:nvCxnSpPr>
        <p:spPr bwMode="gray">
          <a:xfrm>
            <a:off x="3309938" y="1536700"/>
            <a:ext cx="4429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custDataLst>
              <p:tags r:id="rId43"/>
            </p:custDataLst>
          </p:nvPr>
        </p:nvCxnSpPr>
        <p:spPr bwMode="gray">
          <a:xfrm flipV="1">
            <a:off x="2752725" y="1422400"/>
            <a:ext cx="0" cy="29686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custDataLst>
              <p:tags r:id="rId44"/>
            </p:custDataLst>
          </p:nvPr>
        </p:nvCxnSpPr>
        <p:spPr bwMode="gray">
          <a:xfrm>
            <a:off x="5857875" y="158432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62" name="Текст 2"/>
          <p:cNvSpPr>
            <a:spLocks noGrp="1"/>
          </p:cNvSpPr>
          <p:nvPr>
            <p:custDataLst>
              <p:tags r:id="rId45"/>
            </p:custDataLst>
          </p:nvPr>
        </p:nvSpPr>
        <p:spPr bwMode="auto">
          <a:xfrm>
            <a:off x="5360988" y="1506538"/>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9FD06160-166F-487B-93D2-2C1CCAE574C1}" type="datetime'+1''9''''''''''''''%'''''''''''''''''''''">
              <a:rPr lang="ru-RU" altLang="en-US" sz="800" b="1">
                <a:solidFill>
                  <a:srgbClr val="000000"/>
                </a:solidFill>
              </a:rPr>
              <a:pPr marL="0" indent="0" algn="ctr" fontAlgn="base">
                <a:lnSpc>
                  <a:spcPct val="90000"/>
                </a:lnSpc>
                <a:spcBef>
                  <a:spcPct val="0"/>
                </a:spcBef>
                <a:spcAft>
                  <a:spcPct val="0"/>
                </a:spcAft>
                <a:buFont typeface="Arial" pitchFamily="34" charset="0"/>
                <a:buNone/>
              </a:pPr>
              <a:t>+19%</a:t>
            </a:fld>
            <a:endParaRPr lang="ru-RU" sz="800" b="1" dirty="0">
              <a:solidFill>
                <a:srgbClr val="000000"/>
              </a:solidFill>
              <a:sym typeface="+mn-lt"/>
            </a:endParaRPr>
          </a:p>
        </p:txBody>
      </p:sp>
      <p:sp>
        <p:nvSpPr>
          <p:cNvPr id="228" name="Текст 2"/>
          <p:cNvSpPr>
            <a:spLocks noGrp="1"/>
          </p:cNvSpPr>
          <p:nvPr>
            <p:custDataLst>
              <p:tags r:id="rId46"/>
            </p:custDataLst>
          </p:nvPr>
        </p:nvSpPr>
        <p:spPr bwMode="auto">
          <a:xfrm>
            <a:off x="4418013" y="1470025"/>
            <a:ext cx="32861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63AD5F90-1CD9-4933-81D8-F5807F288337}" type="datetime'''''''-''''''1''''''''''''''''''''''''''%'''''''''''''''''''''">
              <a:rPr lang="ru-RU" altLang="en-US" sz="800" b="1">
                <a:solidFill>
                  <a:srgbClr val="000000"/>
                </a:solidFill>
                <a:sym typeface="+mn-lt"/>
              </a:rPr>
              <a:pPr marL="0" indent="0" algn="ctr" fontAlgn="base">
                <a:lnSpc>
                  <a:spcPct val="90000"/>
                </a:lnSpc>
                <a:spcBef>
                  <a:spcPct val="0"/>
                </a:spcBef>
                <a:spcAft>
                  <a:spcPct val="0"/>
                </a:spcAft>
                <a:buFont typeface="Arial" pitchFamily="34" charset="0"/>
                <a:buNone/>
              </a:pPr>
              <a:t>-1%</a:t>
            </a:fld>
            <a:endParaRPr lang="ru-RU" sz="800" b="1" dirty="0">
              <a:solidFill>
                <a:srgbClr val="000000"/>
              </a:solidFill>
              <a:sym typeface="+mn-lt"/>
            </a:endParaRPr>
          </a:p>
        </p:txBody>
      </p:sp>
      <p:sp>
        <p:nvSpPr>
          <p:cNvPr id="448" name="Текст 2"/>
          <p:cNvSpPr>
            <a:spLocks noGrp="1"/>
          </p:cNvSpPr>
          <p:nvPr>
            <p:custDataLst>
              <p:tags r:id="rId47"/>
            </p:custDataLst>
          </p:nvPr>
        </p:nvSpPr>
        <p:spPr bwMode="auto">
          <a:xfrm>
            <a:off x="3884613" y="1460500"/>
            <a:ext cx="32861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CAC68DCB-612E-4404-974E-032350B8BD30}" type="datetime'''''''''''''''-''''''''1''''''%'''''''''''''''''''''''''">
              <a:rPr lang="ru-RU" altLang="en-US" sz="800" b="1">
                <a:solidFill>
                  <a:srgbClr val="000000"/>
                </a:solidFill>
                <a:sym typeface="+mn-lt"/>
              </a:rPr>
              <a:pPr marL="0" indent="0" algn="ctr" fontAlgn="base">
                <a:lnSpc>
                  <a:spcPct val="90000"/>
                </a:lnSpc>
                <a:spcBef>
                  <a:spcPct val="0"/>
                </a:spcBef>
                <a:spcAft>
                  <a:spcPct val="0"/>
                </a:spcAft>
                <a:buFont typeface="Arial" pitchFamily="34" charset="0"/>
                <a:buNone/>
              </a:pPr>
              <a:t>-1%</a:t>
            </a:fld>
            <a:endParaRPr lang="ru-RU" sz="800" b="1" dirty="0">
              <a:solidFill>
                <a:srgbClr val="000000"/>
              </a:solidFill>
              <a:sym typeface="+mn-lt"/>
            </a:endParaRPr>
          </a:p>
        </p:txBody>
      </p:sp>
      <p:sp>
        <p:nvSpPr>
          <p:cNvPr id="439" name="Текст 2"/>
          <p:cNvSpPr>
            <a:spLocks noGrp="1"/>
          </p:cNvSpPr>
          <p:nvPr>
            <p:custDataLst>
              <p:tags r:id="rId48"/>
            </p:custDataLst>
          </p:nvPr>
        </p:nvSpPr>
        <p:spPr bwMode="auto">
          <a:xfrm>
            <a:off x="3367088" y="1458913"/>
            <a:ext cx="32861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5DA1E941-0C11-4658-9D4C-5834F427FAC9}" type="datetime'''''''''''''''''''''''-''''''''''''''''''''''''''9''''%'''''">
              <a:rPr lang="ru-RU" altLang="en-US" sz="800" b="1">
                <a:solidFill>
                  <a:srgbClr val="000000"/>
                </a:solidFill>
                <a:sym typeface="+mn-lt"/>
              </a:rPr>
              <a:pPr marL="0" indent="0" algn="ctr" fontAlgn="base">
                <a:lnSpc>
                  <a:spcPct val="90000"/>
                </a:lnSpc>
                <a:spcBef>
                  <a:spcPct val="0"/>
                </a:spcBef>
                <a:spcAft>
                  <a:spcPct val="0"/>
                </a:spcAft>
                <a:buFont typeface="Arial" pitchFamily="34" charset="0"/>
                <a:buNone/>
              </a:pPr>
              <a:t>-9%</a:t>
            </a:fld>
            <a:endParaRPr lang="ru-RU" sz="800" b="1" dirty="0">
              <a:solidFill>
                <a:srgbClr val="000000"/>
              </a:solidFill>
              <a:sym typeface="+mn-lt"/>
            </a:endParaRPr>
          </a:p>
        </p:txBody>
      </p:sp>
      <p:sp>
        <p:nvSpPr>
          <p:cNvPr id="438" name="Текст 2"/>
          <p:cNvSpPr>
            <a:spLocks noGrp="1"/>
          </p:cNvSpPr>
          <p:nvPr>
            <p:custDataLst>
              <p:tags r:id="rId49"/>
            </p:custDataLst>
          </p:nvPr>
        </p:nvSpPr>
        <p:spPr bwMode="auto">
          <a:xfrm>
            <a:off x="2755900" y="1344613"/>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7F0C4B69-8443-4FFE-AFC2-5411895126F0}" type="datetime'''''+''''''''1''''''8''''''''%'''">
              <a:rPr lang="ru-RU" altLang="en-US" sz="800" b="1">
                <a:solidFill>
                  <a:srgbClr val="000000"/>
                </a:solidFill>
                <a:sym typeface="+mn-lt"/>
              </a:rPr>
              <a:pPr marL="0" indent="0" algn="ctr" fontAlgn="base">
                <a:lnSpc>
                  <a:spcPct val="90000"/>
                </a:lnSpc>
                <a:spcBef>
                  <a:spcPct val="0"/>
                </a:spcBef>
                <a:spcAft>
                  <a:spcPct val="0"/>
                </a:spcAft>
                <a:buFont typeface="Arial" pitchFamily="34" charset="0"/>
                <a:buNone/>
              </a:pPr>
              <a:t>+18%</a:t>
            </a:fld>
            <a:endParaRPr lang="ru-RU" sz="800" b="1" dirty="0">
              <a:solidFill>
                <a:srgbClr val="000000"/>
              </a:solidFill>
              <a:sym typeface="+mn-lt"/>
            </a:endParaRPr>
          </a:p>
        </p:txBody>
      </p:sp>
      <p:sp>
        <p:nvSpPr>
          <p:cNvPr id="261" name="Текст 2"/>
          <p:cNvSpPr>
            <a:spLocks noGrp="1"/>
          </p:cNvSpPr>
          <p:nvPr>
            <p:custDataLst>
              <p:tags r:id="rId50"/>
            </p:custDataLst>
          </p:nvPr>
        </p:nvSpPr>
        <p:spPr bwMode="gray">
          <a:xfrm>
            <a:off x="5762625" y="1852613"/>
            <a:ext cx="1905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B236E48B-86D8-4B68-977C-D651712C62CC}" type="datetime'''''''''''''''6''''''''''''''''''.''3'''''">
              <a:rPr lang="ru-RU" altLang="en-US" sz="800" b="1">
                <a:solidFill>
                  <a:srgbClr val="000000"/>
                </a:solidFill>
              </a:rPr>
              <a:pPr marL="0" indent="0" algn="ctr" fontAlgn="base">
                <a:spcBef>
                  <a:spcPct val="0"/>
                </a:spcBef>
                <a:spcAft>
                  <a:spcPct val="0"/>
                </a:spcAft>
                <a:buFont typeface="Arial" pitchFamily="34" charset="0"/>
                <a:buNone/>
              </a:pPr>
              <a:t>6.3</a:t>
            </a:fld>
            <a:endParaRPr lang="ru-RU" sz="800" b="1" dirty="0">
              <a:solidFill>
                <a:srgbClr val="000000"/>
              </a:solidFill>
              <a:sym typeface="+mn-lt"/>
            </a:endParaRPr>
          </a:p>
        </p:txBody>
      </p:sp>
      <p:sp>
        <p:nvSpPr>
          <p:cNvPr id="221" name="Текст 2"/>
          <p:cNvSpPr>
            <a:spLocks noGrp="1"/>
          </p:cNvSpPr>
          <p:nvPr>
            <p:custDataLst>
              <p:tags r:id="rId51"/>
            </p:custDataLst>
          </p:nvPr>
        </p:nvSpPr>
        <p:spPr bwMode="gray">
          <a:xfrm>
            <a:off x="5243513" y="1890713"/>
            <a:ext cx="1905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71BFF6DF-DA10-4E33-9C8C-25438B6B7D38}" type="datetime'''''''''''''''''''''''5''''''.3'''''''''''">
              <a:rPr lang="ru-RU" altLang="en-US" sz="800" b="1">
                <a:solidFill>
                  <a:srgbClr val="000000"/>
                </a:solidFill>
              </a:rPr>
              <a:pPr marL="0" indent="0" algn="ctr" fontAlgn="base">
                <a:spcBef>
                  <a:spcPct val="0"/>
                </a:spcBef>
                <a:spcAft>
                  <a:spcPct val="0"/>
                </a:spcAft>
                <a:buFont typeface="Arial" pitchFamily="34" charset="0"/>
                <a:buNone/>
              </a:pPr>
              <a:t>5.3</a:t>
            </a:fld>
            <a:endParaRPr lang="ru-RU" sz="800" b="1" dirty="0">
              <a:solidFill>
                <a:srgbClr val="000000"/>
              </a:solidFill>
              <a:sym typeface="+mn-lt"/>
            </a:endParaRPr>
          </a:p>
        </p:txBody>
      </p:sp>
      <p:sp>
        <p:nvSpPr>
          <p:cNvPr id="424" name="Текст 2"/>
          <p:cNvSpPr>
            <a:spLocks noGrp="1"/>
          </p:cNvSpPr>
          <p:nvPr>
            <p:custDataLst>
              <p:tags r:id="rId52"/>
            </p:custDataLst>
          </p:nvPr>
        </p:nvSpPr>
        <p:spPr bwMode="gray">
          <a:xfrm>
            <a:off x="4724400" y="1738313"/>
            <a:ext cx="1905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260E35CA-8B72-44C8-8AB2-5A429DB3498E}" type="datetime'''''9''''''.''''''''''2'''''''''">
              <a:rPr lang="ru-RU" altLang="en-US" sz="800" b="1">
                <a:solidFill>
                  <a:srgbClr val="000000"/>
                </a:solidFill>
              </a:rPr>
              <a:pPr marL="0" indent="0" algn="ctr" fontAlgn="base">
                <a:spcBef>
                  <a:spcPct val="0"/>
                </a:spcBef>
                <a:spcAft>
                  <a:spcPct val="0"/>
                </a:spcAft>
                <a:buFont typeface="Arial" pitchFamily="34" charset="0"/>
                <a:buNone/>
              </a:pPr>
              <a:t>9.2</a:t>
            </a:fld>
            <a:endParaRPr lang="ru-RU" sz="800" b="1" dirty="0">
              <a:solidFill>
                <a:srgbClr val="000000"/>
              </a:solidFill>
              <a:sym typeface="+mn-lt"/>
            </a:endParaRPr>
          </a:p>
        </p:txBody>
      </p:sp>
      <p:sp>
        <p:nvSpPr>
          <p:cNvPr id="423" name="Текст 2"/>
          <p:cNvSpPr>
            <a:spLocks noGrp="1"/>
          </p:cNvSpPr>
          <p:nvPr>
            <p:custDataLst>
              <p:tags r:id="rId53"/>
            </p:custDataLst>
          </p:nvPr>
        </p:nvSpPr>
        <p:spPr bwMode="gray">
          <a:xfrm>
            <a:off x="4210050" y="1728788"/>
            <a:ext cx="1905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19A11A9-BCA1-4003-B492-ACAC3D006EBC}" type="datetime'''''''9''''''''''''''''''.''''''''''''''''''''3'''''''''''''">
              <a:rPr lang="ru-RU" altLang="en-US" sz="800" b="1">
                <a:solidFill>
                  <a:srgbClr val="000000"/>
                </a:solidFill>
              </a:rPr>
              <a:pPr marL="0" indent="0" algn="ctr" fontAlgn="base">
                <a:spcBef>
                  <a:spcPct val="0"/>
                </a:spcBef>
                <a:spcAft>
                  <a:spcPct val="0"/>
                </a:spcAft>
                <a:buFont typeface="Arial" pitchFamily="34" charset="0"/>
                <a:buNone/>
              </a:pPr>
              <a:t>9.3</a:t>
            </a:fld>
            <a:endParaRPr lang="ru-RU" sz="800" b="1" dirty="0">
              <a:solidFill>
                <a:srgbClr val="000000"/>
              </a:solidFill>
              <a:sym typeface="+mn-lt"/>
            </a:endParaRPr>
          </a:p>
        </p:txBody>
      </p:sp>
      <p:sp>
        <p:nvSpPr>
          <p:cNvPr id="422" name="Текст 2"/>
          <p:cNvSpPr>
            <a:spLocks noGrp="1"/>
          </p:cNvSpPr>
          <p:nvPr>
            <p:custDataLst>
              <p:tags r:id="rId54"/>
            </p:custDataLst>
          </p:nvPr>
        </p:nvSpPr>
        <p:spPr bwMode="gray">
          <a:xfrm>
            <a:off x="3695700" y="1728788"/>
            <a:ext cx="1905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0BC3A42-C5BD-4796-808B-21FE8D375FCD}" type="datetime'''''''''''9''''''''''''''''.''''''''''4'''''''''''''">
              <a:rPr lang="ru-RU" altLang="en-US" sz="800" b="1">
                <a:solidFill>
                  <a:srgbClr val="000000"/>
                </a:solidFill>
              </a:rPr>
              <a:pPr marL="0" indent="0" algn="ctr" fontAlgn="base">
                <a:spcBef>
                  <a:spcPct val="0"/>
                </a:spcBef>
                <a:spcAft>
                  <a:spcPct val="0"/>
                </a:spcAft>
                <a:buFont typeface="Arial" pitchFamily="34" charset="0"/>
                <a:buNone/>
              </a:pPr>
              <a:t>9.4</a:t>
            </a:fld>
            <a:endParaRPr lang="ru-RU" sz="800" b="1" dirty="0">
              <a:solidFill>
                <a:srgbClr val="000000"/>
              </a:solidFill>
              <a:sym typeface="+mn-lt"/>
            </a:endParaRPr>
          </a:p>
        </p:txBody>
      </p:sp>
      <p:sp>
        <p:nvSpPr>
          <p:cNvPr id="419" name="Текст 2"/>
          <p:cNvSpPr>
            <a:spLocks noGrp="1"/>
          </p:cNvSpPr>
          <p:nvPr>
            <p:custDataLst>
              <p:tags r:id="rId55"/>
            </p:custDataLst>
          </p:nvPr>
        </p:nvSpPr>
        <p:spPr bwMode="gray">
          <a:xfrm>
            <a:off x="3144838" y="169068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694073AF-8C66-4AB2-B582-E8584F47CA38}" type="datetime'1''''''''''''''''0''''.3'''''''''''">
              <a:rPr lang="ru-RU" altLang="en-US" sz="800" b="1">
                <a:solidFill>
                  <a:srgbClr val="000000"/>
                </a:solidFill>
              </a:rPr>
              <a:pPr marL="0" indent="0" algn="ctr" fontAlgn="base">
                <a:spcBef>
                  <a:spcPct val="0"/>
                </a:spcBef>
                <a:spcAft>
                  <a:spcPct val="0"/>
                </a:spcAft>
                <a:buFont typeface="Arial" pitchFamily="34" charset="0"/>
                <a:buNone/>
              </a:pPr>
              <a:t>10.3</a:t>
            </a:fld>
            <a:endParaRPr lang="ru-RU" sz="800" b="1" dirty="0">
              <a:solidFill>
                <a:srgbClr val="000000"/>
              </a:solidFill>
              <a:sym typeface="+mn-lt"/>
            </a:endParaRPr>
          </a:p>
        </p:txBody>
      </p:sp>
      <p:sp>
        <p:nvSpPr>
          <p:cNvPr id="426" name="Текст 2"/>
          <p:cNvSpPr>
            <a:spLocks noGrp="1"/>
          </p:cNvSpPr>
          <p:nvPr>
            <p:custDataLst>
              <p:tags r:id="rId56"/>
            </p:custDataLst>
          </p:nvPr>
        </p:nvSpPr>
        <p:spPr bwMode="gray">
          <a:xfrm>
            <a:off x="2657475" y="1757363"/>
            <a:ext cx="1905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66E6461E-890E-4233-9D79-1DD0731E7B93}" type="datetime'''8''''''''''''''''''''''''''.7'">
              <a:rPr lang="ru-RU" altLang="en-US" sz="800" b="1">
                <a:solidFill>
                  <a:srgbClr val="000000"/>
                </a:solidFill>
              </a:rPr>
              <a:pPr marL="0" indent="0" algn="ctr" fontAlgn="base">
                <a:spcBef>
                  <a:spcPct val="0"/>
                </a:spcBef>
                <a:spcAft>
                  <a:spcPct val="0"/>
                </a:spcAft>
                <a:buFont typeface="Arial" pitchFamily="34" charset="0"/>
                <a:buNone/>
              </a:pPr>
              <a:t>8.7</a:t>
            </a:fld>
            <a:endParaRPr lang="ru-RU" sz="800" b="1" dirty="0">
              <a:solidFill>
                <a:srgbClr val="000000"/>
              </a:solidFill>
              <a:sym typeface="+mn-lt"/>
            </a:endParaRPr>
          </a:p>
        </p:txBody>
      </p:sp>
      <p:graphicFrame>
        <p:nvGraphicFramePr>
          <p:cNvPr id="450" name="Объект 449"/>
          <p:cNvGraphicFramePr>
            <a:graphicFrameLocks/>
          </p:cNvGraphicFramePr>
          <p:nvPr>
            <p:custDataLst>
              <p:tags r:id="rId57"/>
            </p:custDataLst>
            <p:extLst/>
          </p:nvPr>
        </p:nvGraphicFramePr>
        <p:xfrm>
          <a:off x="2400300" y="2667000"/>
          <a:ext cx="3819410" cy="914490"/>
        </p:xfrm>
        <a:graphic>
          <a:graphicData uri="http://schemas.openxmlformats.org/presentationml/2006/ole">
            <mc:AlternateContent xmlns:mc="http://schemas.openxmlformats.org/markup-compatibility/2006">
              <mc:Choice xmlns:v="urn:schemas-microsoft-com:vml" Requires="v">
                <p:oleObj spid="_x0000_s138627" name="Диаграмма" r:id="rId247" imgW="3817519" imgH="914328" progId="MSGraph.Chart.8">
                  <p:embed followColorScheme="full"/>
                </p:oleObj>
              </mc:Choice>
              <mc:Fallback>
                <p:oleObj name="Диаграмма" r:id="rId247" imgW="3817519" imgH="914328" progId="MSGraph.Chart.8">
                  <p:embed followColorScheme="full"/>
                  <p:pic>
                    <p:nvPicPr>
                      <p:cNvPr id="0" name=""/>
                      <p:cNvPicPr/>
                      <p:nvPr/>
                    </p:nvPicPr>
                    <p:blipFill>
                      <a:blip r:embed="rId248"/>
                      <a:stretch>
                        <a:fillRect/>
                      </a:stretch>
                    </p:blipFill>
                    <p:spPr>
                      <a:xfrm>
                        <a:off x="2400300" y="2667000"/>
                        <a:ext cx="3819410" cy="914490"/>
                      </a:xfrm>
                      <a:prstGeom prst="rect">
                        <a:avLst/>
                      </a:prstGeom>
                    </p:spPr>
                  </p:pic>
                </p:oleObj>
              </mc:Fallback>
            </mc:AlternateContent>
          </a:graphicData>
        </a:graphic>
      </p:graphicFrame>
      <p:cxnSp>
        <p:nvCxnSpPr>
          <p:cNvPr id="458" name="Прямая соединительная линия 457"/>
          <p:cNvCxnSpPr/>
          <p:nvPr>
            <p:custDataLst>
              <p:tags r:id="rId58"/>
            </p:custDataLst>
          </p:nvPr>
        </p:nvCxnSpPr>
        <p:spPr bwMode="gray">
          <a:xfrm flipV="1">
            <a:off x="3309938" y="2470150"/>
            <a:ext cx="0" cy="36353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custDataLst>
              <p:tags r:id="rId59"/>
            </p:custDataLst>
          </p:nvPr>
        </p:nvCxnSpPr>
        <p:spPr bwMode="gray">
          <a:xfrm flipV="1">
            <a:off x="5338763" y="2757488"/>
            <a:ext cx="0" cy="15240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9" name="Прямая соединительная линия 458"/>
          <p:cNvCxnSpPr/>
          <p:nvPr>
            <p:custDataLst>
              <p:tags r:id="rId60"/>
            </p:custDataLst>
          </p:nvPr>
        </p:nvCxnSpPr>
        <p:spPr bwMode="gray">
          <a:xfrm flipV="1">
            <a:off x="2752725" y="2603500"/>
            <a:ext cx="0" cy="27781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7" name="Прямая соединительная линия 456"/>
          <p:cNvCxnSpPr/>
          <p:nvPr>
            <p:custDataLst>
              <p:tags r:id="rId61"/>
            </p:custDataLst>
          </p:nvPr>
        </p:nvCxnSpPr>
        <p:spPr bwMode="gray">
          <a:xfrm>
            <a:off x="3233738" y="260350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custDataLst>
              <p:tags r:id="rId62"/>
            </p:custDataLst>
          </p:nvPr>
        </p:nvCxnSpPr>
        <p:spPr bwMode="gray">
          <a:xfrm>
            <a:off x="5338763" y="2757488"/>
            <a:ext cx="5191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6" name="Прямая соединительная линия 455"/>
          <p:cNvCxnSpPr/>
          <p:nvPr>
            <p:custDataLst>
              <p:tags r:id="rId63"/>
            </p:custDataLst>
          </p:nvPr>
        </p:nvCxnSpPr>
        <p:spPr bwMode="gray">
          <a:xfrm>
            <a:off x="2752725" y="2603500"/>
            <a:ext cx="4810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1" name="Прямая соединительная линия 450"/>
          <p:cNvCxnSpPr/>
          <p:nvPr>
            <p:custDataLst>
              <p:tags r:id="rId64"/>
            </p:custDataLst>
          </p:nvPr>
        </p:nvCxnSpPr>
        <p:spPr bwMode="gray">
          <a:xfrm>
            <a:off x="3309938" y="2470150"/>
            <a:ext cx="4429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5" name="Прямая соединительная линия 454"/>
          <p:cNvCxnSpPr/>
          <p:nvPr>
            <p:custDataLst>
              <p:tags r:id="rId65"/>
            </p:custDataLst>
          </p:nvPr>
        </p:nvCxnSpPr>
        <p:spPr bwMode="gray">
          <a:xfrm>
            <a:off x="3752850" y="247015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custDataLst>
              <p:tags r:id="rId66"/>
            </p:custDataLst>
          </p:nvPr>
        </p:nvCxnSpPr>
        <p:spPr bwMode="gray">
          <a:xfrm>
            <a:off x="5857875" y="2757488"/>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54" name="Прямая соединительная линия 453"/>
          <p:cNvCxnSpPr/>
          <p:nvPr>
            <p:custDataLst>
              <p:tags r:id="rId67"/>
            </p:custDataLst>
          </p:nvPr>
        </p:nvCxnSpPr>
        <p:spPr bwMode="gray">
          <a:xfrm flipV="1">
            <a:off x="3829050" y="2374900"/>
            <a:ext cx="0" cy="32543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custDataLst>
              <p:tags r:id="rId68"/>
            </p:custDataLst>
          </p:nvPr>
        </p:nvCxnSpPr>
        <p:spPr bwMode="gray">
          <a:xfrm>
            <a:off x="4343400" y="2451100"/>
            <a:ext cx="4762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2" name="Прямая соединительная линия 451"/>
          <p:cNvCxnSpPr/>
          <p:nvPr>
            <p:custDataLst>
              <p:tags r:id="rId69"/>
            </p:custDataLst>
          </p:nvPr>
        </p:nvCxnSpPr>
        <p:spPr bwMode="gray">
          <a:xfrm>
            <a:off x="4267200" y="237490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53" name="Прямая соединительная линия 452"/>
          <p:cNvCxnSpPr/>
          <p:nvPr>
            <p:custDataLst>
              <p:tags r:id="rId70"/>
            </p:custDataLst>
          </p:nvPr>
        </p:nvCxnSpPr>
        <p:spPr bwMode="gray">
          <a:xfrm>
            <a:off x="3829050" y="2374900"/>
            <a:ext cx="4381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custDataLst>
              <p:tags r:id="rId71"/>
            </p:custDataLst>
          </p:nvPr>
        </p:nvCxnSpPr>
        <p:spPr bwMode="gray">
          <a:xfrm flipV="1">
            <a:off x="4343400" y="2451100"/>
            <a:ext cx="0" cy="15398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custDataLst>
              <p:tags r:id="rId72"/>
            </p:custDataLst>
          </p:nvPr>
        </p:nvCxnSpPr>
        <p:spPr bwMode="gray">
          <a:xfrm>
            <a:off x="4819650" y="2451100"/>
            <a:ext cx="0" cy="28733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65" name="Текст 2"/>
          <p:cNvSpPr>
            <a:spLocks noGrp="1"/>
          </p:cNvSpPr>
          <p:nvPr>
            <p:custDataLst>
              <p:tags r:id="rId73"/>
            </p:custDataLst>
          </p:nvPr>
        </p:nvSpPr>
        <p:spPr bwMode="gray">
          <a:xfrm>
            <a:off x="3663950" y="273843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F3185AD5-FAB5-4842-BD82-FE82BC5F1695}" type="datetime'''''''''93''''''''''''''''.7'''''''''''''''''''''''''''">
              <a:rPr lang="ru-RU" altLang="en-US" sz="800" b="1">
                <a:solidFill>
                  <a:srgbClr val="000000"/>
                </a:solidFill>
              </a:rPr>
              <a:pPr marL="0" indent="0" algn="ctr" fontAlgn="base">
                <a:spcBef>
                  <a:spcPct val="0"/>
                </a:spcBef>
                <a:spcAft>
                  <a:spcPct val="0"/>
                </a:spcAft>
                <a:buFont typeface="Arial" pitchFamily="34" charset="0"/>
                <a:buNone/>
              </a:pPr>
              <a:t>93.7</a:t>
            </a:fld>
            <a:endParaRPr lang="ru-RU" sz="800" b="1" dirty="0">
              <a:solidFill>
                <a:srgbClr val="000000"/>
              </a:solidFill>
              <a:sym typeface="+mn-lt"/>
            </a:endParaRPr>
          </a:p>
        </p:txBody>
      </p:sp>
      <p:sp>
        <p:nvSpPr>
          <p:cNvPr id="466" name="Текст 2"/>
          <p:cNvSpPr>
            <a:spLocks noGrp="1"/>
          </p:cNvSpPr>
          <p:nvPr>
            <p:custDataLst>
              <p:tags r:id="rId74"/>
            </p:custDataLst>
          </p:nvPr>
        </p:nvSpPr>
        <p:spPr bwMode="gray">
          <a:xfrm>
            <a:off x="3144838" y="287178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F967639E-C950-40EB-9460-73A40509F820}" type="datetime'''''''''''6''''''''''''1.''3'''''''''''''''''''''''''''''''">
              <a:rPr lang="ru-RU" altLang="en-US" sz="800" b="1">
                <a:solidFill>
                  <a:srgbClr val="000000"/>
                </a:solidFill>
              </a:rPr>
              <a:pPr marL="0" indent="0" algn="ctr" fontAlgn="base">
                <a:spcBef>
                  <a:spcPct val="0"/>
                </a:spcBef>
                <a:spcAft>
                  <a:spcPct val="0"/>
                </a:spcAft>
                <a:buFont typeface="Arial" pitchFamily="34" charset="0"/>
                <a:buNone/>
              </a:pPr>
              <a:t>61.3</a:t>
            </a:fld>
            <a:endParaRPr lang="ru-RU" sz="800" b="1" dirty="0">
              <a:solidFill>
                <a:srgbClr val="000000"/>
              </a:solidFill>
              <a:sym typeface="+mn-lt"/>
            </a:endParaRPr>
          </a:p>
        </p:txBody>
      </p:sp>
      <p:sp>
        <p:nvSpPr>
          <p:cNvPr id="460" name="Текст 2"/>
          <p:cNvSpPr>
            <a:spLocks noGrp="1"/>
          </p:cNvSpPr>
          <p:nvPr>
            <p:custDataLst>
              <p:tags r:id="rId75"/>
            </p:custDataLst>
          </p:nvPr>
        </p:nvSpPr>
        <p:spPr bwMode="gray">
          <a:xfrm>
            <a:off x="2625725" y="2919413"/>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DCFC9DB1-234B-4657-ACC3-9270AE1B4A2F}" type="datetime'''''4''''8.''''''''''''''''''''6'''">
              <a:rPr lang="ru-RU" altLang="en-US" sz="800" b="1">
                <a:solidFill>
                  <a:srgbClr val="000000"/>
                </a:solidFill>
              </a:rPr>
              <a:pPr marL="0" indent="0" algn="ctr" fontAlgn="base">
                <a:spcBef>
                  <a:spcPct val="0"/>
                </a:spcBef>
                <a:spcAft>
                  <a:spcPct val="0"/>
                </a:spcAft>
                <a:buFont typeface="Arial" pitchFamily="34" charset="0"/>
                <a:buNone/>
              </a:pPr>
              <a:t>48.6</a:t>
            </a:fld>
            <a:endParaRPr lang="ru-RU" sz="800" b="1" dirty="0">
              <a:solidFill>
                <a:srgbClr val="000000"/>
              </a:solidFill>
              <a:sym typeface="+mn-lt"/>
            </a:endParaRPr>
          </a:p>
        </p:txBody>
      </p:sp>
      <p:sp>
        <p:nvSpPr>
          <p:cNvPr id="270" name="Текст 2"/>
          <p:cNvSpPr>
            <a:spLocks noGrp="1"/>
          </p:cNvSpPr>
          <p:nvPr>
            <p:custDataLst>
              <p:tags r:id="rId76"/>
            </p:custDataLst>
          </p:nvPr>
        </p:nvSpPr>
        <p:spPr bwMode="auto">
          <a:xfrm>
            <a:off x="5434013" y="2679700"/>
            <a:ext cx="32861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83684CE6-A4F5-49A0-A98B-6DFFAB6E6AE7}" type="datetime'-''''''''''''''''''''1''%'''''''''''''''''''''''''">
              <a:rPr lang="ru-RU" altLang="en-US" sz="800" b="1">
                <a:solidFill>
                  <a:srgbClr val="000000"/>
                </a:solidFill>
              </a:rPr>
              <a:pPr marL="0" indent="0" algn="ctr" fontAlgn="base">
                <a:lnSpc>
                  <a:spcPct val="90000"/>
                </a:lnSpc>
                <a:spcBef>
                  <a:spcPct val="0"/>
                </a:spcBef>
                <a:spcAft>
                  <a:spcPct val="0"/>
                </a:spcAft>
                <a:buFont typeface="Arial" pitchFamily="34" charset="0"/>
                <a:buNone/>
              </a:pPr>
              <a:t>-1%</a:t>
            </a:fld>
            <a:endParaRPr lang="ru-RU" sz="800" b="1" dirty="0">
              <a:solidFill>
                <a:srgbClr val="000000"/>
              </a:solidFill>
              <a:sym typeface="+mn-lt"/>
            </a:endParaRPr>
          </a:p>
        </p:txBody>
      </p:sp>
      <p:sp>
        <p:nvSpPr>
          <p:cNvPr id="251" name="Текст 2"/>
          <p:cNvSpPr>
            <a:spLocks noGrp="1"/>
          </p:cNvSpPr>
          <p:nvPr>
            <p:custDataLst>
              <p:tags r:id="rId77"/>
            </p:custDataLst>
          </p:nvPr>
        </p:nvSpPr>
        <p:spPr bwMode="auto">
          <a:xfrm>
            <a:off x="4371975" y="2373313"/>
            <a:ext cx="4206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5C2B7F95-20E5-4D88-894C-621D7D96412F}" type="datetime'''''''''''''''''''''-2''''''''''''''7''''''%'''''''''''">
              <a:rPr lang="ru-RU" altLang="en-US" sz="800" b="1">
                <a:solidFill>
                  <a:srgbClr val="000000"/>
                </a:solidFill>
                <a:sym typeface="+mn-lt"/>
              </a:rPr>
              <a:pPr marL="0" indent="0" algn="ctr" fontAlgn="base">
                <a:lnSpc>
                  <a:spcPct val="90000"/>
                </a:lnSpc>
                <a:spcBef>
                  <a:spcPct val="0"/>
                </a:spcBef>
                <a:spcAft>
                  <a:spcPct val="0"/>
                </a:spcAft>
                <a:buFont typeface="Arial" pitchFamily="34" charset="0"/>
                <a:buNone/>
              </a:pPr>
              <a:t>-27%</a:t>
            </a:fld>
            <a:endParaRPr lang="ru-RU" sz="800" b="1" dirty="0">
              <a:solidFill>
                <a:srgbClr val="000000"/>
              </a:solidFill>
              <a:sym typeface="+mn-lt"/>
            </a:endParaRPr>
          </a:p>
        </p:txBody>
      </p:sp>
      <p:sp>
        <p:nvSpPr>
          <p:cNvPr id="462" name="Текст 2"/>
          <p:cNvSpPr>
            <a:spLocks noGrp="1"/>
          </p:cNvSpPr>
          <p:nvPr>
            <p:custDataLst>
              <p:tags r:id="rId78"/>
            </p:custDataLst>
          </p:nvPr>
        </p:nvSpPr>
        <p:spPr bwMode="auto">
          <a:xfrm>
            <a:off x="3811588" y="2297113"/>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B6D9DFC2-43F9-4238-ACC7-73921B74E78A}" type="datetime'+2''''''3''''''''''''''''''''''''''%'''''''''''''''''''''">
              <a:rPr lang="ru-RU" altLang="en-US" sz="800" b="1">
                <a:solidFill>
                  <a:srgbClr val="000000"/>
                </a:solidFill>
              </a:rPr>
              <a:pPr marL="0" indent="0" algn="ctr" fontAlgn="base">
                <a:lnSpc>
                  <a:spcPct val="90000"/>
                </a:lnSpc>
                <a:spcBef>
                  <a:spcPct val="0"/>
                </a:spcBef>
                <a:spcAft>
                  <a:spcPct val="0"/>
                </a:spcAft>
                <a:buFont typeface="Arial" pitchFamily="34" charset="0"/>
                <a:buNone/>
              </a:pPr>
              <a:t>+23%</a:t>
            </a:fld>
            <a:endParaRPr lang="ru-RU" sz="800" b="1" dirty="0">
              <a:solidFill>
                <a:srgbClr val="000000"/>
              </a:solidFill>
              <a:sym typeface="+mn-lt"/>
            </a:endParaRPr>
          </a:p>
        </p:txBody>
      </p:sp>
      <p:sp>
        <p:nvSpPr>
          <p:cNvPr id="461" name="Текст 2"/>
          <p:cNvSpPr>
            <a:spLocks noGrp="1"/>
          </p:cNvSpPr>
          <p:nvPr>
            <p:custDataLst>
              <p:tags r:id="rId79"/>
            </p:custDataLst>
          </p:nvPr>
        </p:nvSpPr>
        <p:spPr bwMode="auto">
          <a:xfrm>
            <a:off x="3294063" y="2392363"/>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B48DEBE3-AF6D-45C8-A63C-B7D4CBFB2CAB}" type="datetime'''''''''''''''''''+5''3''''%'''''''''''''">
              <a:rPr lang="ru-RU" altLang="en-US" sz="800" b="1">
                <a:solidFill>
                  <a:srgbClr val="000000"/>
                </a:solidFill>
              </a:rPr>
              <a:pPr marL="0" indent="0" algn="ctr" fontAlgn="base">
                <a:lnSpc>
                  <a:spcPct val="90000"/>
                </a:lnSpc>
                <a:spcBef>
                  <a:spcPct val="0"/>
                </a:spcBef>
                <a:spcAft>
                  <a:spcPct val="0"/>
                </a:spcAft>
                <a:buFont typeface="Arial" pitchFamily="34" charset="0"/>
                <a:buNone/>
              </a:pPr>
              <a:t>+53%</a:t>
            </a:fld>
            <a:endParaRPr lang="ru-RU" sz="800" b="1" dirty="0">
              <a:solidFill>
                <a:srgbClr val="000000"/>
              </a:solidFill>
              <a:sym typeface="+mn-lt"/>
            </a:endParaRPr>
          </a:p>
        </p:txBody>
      </p:sp>
      <p:sp>
        <p:nvSpPr>
          <p:cNvPr id="463" name="Текст 2"/>
          <p:cNvSpPr>
            <a:spLocks noGrp="1"/>
          </p:cNvSpPr>
          <p:nvPr>
            <p:custDataLst>
              <p:tags r:id="rId80"/>
            </p:custDataLst>
          </p:nvPr>
        </p:nvSpPr>
        <p:spPr bwMode="auto">
          <a:xfrm>
            <a:off x="2755900" y="2525713"/>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C3374868-9A14-4920-8864-15DE73790A2D}" type="datetime'+''''''''''''''''''2''''''''''''''''''''''''''6''''''%'''''''">
              <a:rPr lang="ru-RU" altLang="en-US" sz="800" b="1">
                <a:solidFill>
                  <a:srgbClr val="000000"/>
                </a:solidFill>
              </a:rPr>
              <a:pPr marL="0" indent="0" algn="ctr" fontAlgn="base">
                <a:lnSpc>
                  <a:spcPct val="90000"/>
                </a:lnSpc>
                <a:spcBef>
                  <a:spcPct val="0"/>
                </a:spcBef>
                <a:spcAft>
                  <a:spcPct val="0"/>
                </a:spcAft>
                <a:buFont typeface="Arial" pitchFamily="34" charset="0"/>
                <a:buNone/>
              </a:pPr>
              <a:t>+26%</a:t>
            </a:fld>
            <a:endParaRPr lang="ru-RU" sz="800" b="1" dirty="0">
              <a:solidFill>
                <a:srgbClr val="000000"/>
              </a:solidFill>
              <a:sym typeface="+mn-lt"/>
            </a:endParaRPr>
          </a:p>
        </p:txBody>
      </p:sp>
      <p:sp>
        <p:nvSpPr>
          <p:cNvPr id="222" name="Текст 2"/>
          <p:cNvSpPr>
            <a:spLocks noGrp="1"/>
          </p:cNvSpPr>
          <p:nvPr>
            <p:custDataLst>
              <p:tags r:id="rId81"/>
            </p:custDataLst>
          </p:nvPr>
        </p:nvSpPr>
        <p:spPr bwMode="gray">
          <a:xfrm>
            <a:off x="5730875" y="294798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4242C10-0A67-4B67-A401-DE8824C369FB}" type="datetime'''''''''''''''''''4''''''2''''''''''''''''''''''''.''4'">
              <a:rPr lang="ru-RU" altLang="en-US" sz="800" b="1">
                <a:solidFill>
                  <a:srgbClr val="000000"/>
                </a:solidFill>
              </a:rPr>
              <a:pPr marL="0" indent="0" algn="ctr" fontAlgn="base">
                <a:spcBef>
                  <a:spcPct val="0"/>
                </a:spcBef>
                <a:spcAft>
                  <a:spcPct val="0"/>
                </a:spcAft>
                <a:buFont typeface="Arial" pitchFamily="34" charset="0"/>
                <a:buNone/>
              </a:pPr>
              <a:t>42.4</a:t>
            </a:fld>
            <a:endParaRPr lang="ru-RU" sz="800" b="1" dirty="0">
              <a:solidFill>
                <a:srgbClr val="000000"/>
              </a:solidFill>
              <a:sym typeface="+mn-lt"/>
            </a:endParaRPr>
          </a:p>
        </p:txBody>
      </p:sp>
      <p:sp>
        <p:nvSpPr>
          <p:cNvPr id="263" name="Текст 2"/>
          <p:cNvSpPr>
            <a:spLocks noGrp="1"/>
          </p:cNvSpPr>
          <p:nvPr>
            <p:custDataLst>
              <p:tags r:id="rId82"/>
            </p:custDataLst>
          </p:nvPr>
        </p:nvSpPr>
        <p:spPr bwMode="gray">
          <a:xfrm>
            <a:off x="5211763" y="294798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C0756FFF-DC3C-4F0B-944D-36B7880D1BB4}" type="datetime'''''''''''''''''''''''''''''''''''42.''''8'''''''''''''''">
              <a:rPr lang="ru-RU" altLang="en-US" sz="800" b="1">
                <a:solidFill>
                  <a:srgbClr val="000000"/>
                </a:solidFill>
              </a:rPr>
              <a:pPr marL="0" indent="0" algn="ctr" fontAlgn="base">
                <a:spcBef>
                  <a:spcPct val="0"/>
                </a:spcBef>
                <a:spcAft>
                  <a:spcPct val="0"/>
                </a:spcAft>
                <a:buFont typeface="Arial" pitchFamily="34" charset="0"/>
                <a:buNone/>
              </a:pPr>
              <a:t>42.8</a:t>
            </a:fld>
            <a:endParaRPr lang="ru-RU" sz="800" b="1" dirty="0">
              <a:solidFill>
                <a:srgbClr val="000000"/>
              </a:solidFill>
              <a:sym typeface="+mn-lt"/>
            </a:endParaRPr>
          </a:p>
        </p:txBody>
      </p:sp>
      <p:sp>
        <p:nvSpPr>
          <p:cNvPr id="467" name="Текст 2"/>
          <p:cNvSpPr>
            <a:spLocks noGrp="1"/>
          </p:cNvSpPr>
          <p:nvPr>
            <p:custDataLst>
              <p:tags r:id="rId83"/>
            </p:custDataLst>
          </p:nvPr>
        </p:nvSpPr>
        <p:spPr bwMode="gray">
          <a:xfrm>
            <a:off x="4692650" y="277653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CA1BB328-B9FE-4F34-A886-E1A37C2F619E}" type="datetime'''''''''''''''''''8''''''''''''4''''''''.''''''''''''''5'''">
              <a:rPr lang="ru-RU" altLang="en-US" sz="800" b="1">
                <a:solidFill>
                  <a:srgbClr val="000000"/>
                </a:solidFill>
              </a:rPr>
              <a:pPr marL="0" indent="0" algn="ctr" fontAlgn="base">
                <a:spcBef>
                  <a:spcPct val="0"/>
                </a:spcBef>
                <a:spcAft>
                  <a:spcPct val="0"/>
                </a:spcAft>
                <a:buFont typeface="Arial" pitchFamily="34" charset="0"/>
                <a:buNone/>
              </a:pPr>
              <a:t>84.5</a:t>
            </a:fld>
            <a:endParaRPr lang="ru-RU" sz="800" b="1" dirty="0">
              <a:solidFill>
                <a:srgbClr val="000000"/>
              </a:solidFill>
              <a:sym typeface="+mn-lt"/>
            </a:endParaRPr>
          </a:p>
        </p:txBody>
      </p:sp>
      <p:sp>
        <p:nvSpPr>
          <p:cNvPr id="464" name="Текст 2"/>
          <p:cNvSpPr>
            <a:spLocks noGrp="1"/>
          </p:cNvSpPr>
          <p:nvPr>
            <p:custDataLst>
              <p:tags r:id="rId84"/>
            </p:custDataLst>
          </p:nvPr>
        </p:nvSpPr>
        <p:spPr bwMode="gray">
          <a:xfrm>
            <a:off x="4144963" y="264318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1251A67A-242E-4F14-9197-705EB6699941}" type="datetime'1''''''''''''''''1''''5''''''.''''''''3'''''''''''">
              <a:rPr lang="ru-RU" altLang="en-US" sz="800" b="1">
                <a:solidFill>
                  <a:srgbClr val="000000"/>
                </a:solidFill>
              </a:rPr>
              <a:pPr marL="0" indent="0" algn="ctr" fontAlgn="base">
                <a:spcBef>
                  <a:spcPct val="0"/>
                </a:spcBef>
                <a:spcAft>
                  <a:spcPct val="0"/>
                </a:spcAft>
                <a:buFont typeface="Arial" pitchFamily="34" charset="0"/>
                <a:buNone/>
              </a:pPr>
              <a:t>115.3</a:t>
            </a:fld>
            <a:endParaRPr lang="ru-RU" sz="800" b="1" dirty="0">
              <a:solidFill>
                <a:srgbClr val="000000"/>
              </a:solidFill>
              <a:sym typeface="+mn-lt"/>
            </a:endParaRPr>
          </a:p>
        </p:txBody>
      </p:sp>
      <p:graphicFrame>
        <p:nvGraphicFramePr>
          <p:cNvPr id="468" name="Объект 467"/>
          <p:cNvGraphicFramePr>
            <a:graphicFrameLocks/>
          </p:cNvGraphicFramePr>
          <p:nvPr>
            <p:custDataLst>
              <p:tags r:id="rId85"/>
            </p:custDataLst>
            <p:extLst/>
          </p:nvPr>
        </p:nvGraphicFramePr>
        <p:xfrm>
          <a:off x="2400300" y="3695700"/>
          <a:ext cx="3819410" cy="914490"/>
        </p:xfrm>
        <a:graphic>
          <a:graphicData uri="http://schemas.openxmlformats.org/presentationml/2006/ole">
            <mc:AlternateContent xmlns:mc="http://schemas.openxmlformats.org/markup-compatibility/2006">
              <mc:Choice xmlns:v="urn:schemas-microsoft-com:vml" Requires="v">
                <p:oleObj spid="_x0000_s138628" name="Диаграмма" r:id="rId249" imgW="3817519" imgH="914328" progId="MSGraph.Chart.8">
                  <p:embed followColorScheme="full"/>
                </p:oleObj>
              </mc:Choice>
              <mc:Fallback>
                <p:oleObj name="Диаграмма" r:id="rId249" imgW="3817519" imgH="914328" progId="MSGraph.Chart.8">
                  <p:embed followColorScheme="full"/>
                  <p:pic>
                    <p:nvPicPr>
                      <p:cNvPr id="0" name=""/>
                      <p:cNvPicPr/>
                      <p:nvPr/>
                    </p:nvPicPr>
                    <p:blipFill>
                      <a:blip r:embed="rId250"/>
                      <a:stretch>
                        <a:fillRect/>
                      </a:stretch>
                    </p:blipFill>
                    <p:spPr>
                      <a:xfrm>
                        <a:off x="2400300" y="3695700"/>
                        <a:ext cx="3819410" cy="914490"/>
                      </a:xfrm>
                      <a:prstGeom prst="rect">
                        <a:avLst/>
                      </a:prstGeom>
                    </p:spPr>
                  </p:pic>
                </p:oleObj>
              </mc:Fallback>
            </mc:AlternateContent>
          </a:graphicData>
        </a:graphic>
      </p:graphicFrame>
      <p:cxnSp>
        <p:nvCxnSpPr>
          <p:cNvPr id="476" name="Прямая соединительная линия 475"/>
          <p:cNvCxnSpPr/>
          <p:nvPr>
            <p:custDataLst>
              <p:tags r:id="rId86"/>
            </p:custDataLst>
          </p:nvPr>
        </p:nvCxnSpPr>
        <p:spPr bwMode="gray">
          <a:xfrm>
            <a:off x="3752850" y="364172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69" name="Прямая соединительная линия 468"/>
          <p:cNvCxnSpPr/>
          <p:nvPr>
            <p:custDataLst>
              <p:tags r:id="rId87"/>
            </p:custDataLst>
          </p:nvPr>
        </p:nvCxnSpPr>
        <p:spPr bwMode="gray">
          <a:xfrm>
            <a:off x="3309938" y="3641725"/>
            <a:ext cx="4429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9" name="Прямая соединительная линия 478"/>
          <p:cNvCxnSpPr/>
          <p:nvPr>
            <p:custDataLst>
              <p:tags r:id="rId88"/>
            </p:custDataLst>
          </p:nvPr>
        </p:nvCxnSpPr>
        <p:spPr bwMode="gray">
          <a:xfrm flipV="1">
            <a:off x="3309938" y="3641725"/>
            <a:ext cx="0" cy="23971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1" name="Прямая соединительная линия 470"/>
          <p:cNvCxnSpPr/>
          <p:nvPr>
            <p:custDataLst>
              <p:tags r:id="rId89"/>
            </p:custDataLst>
          </p:nvPr>
        </p:nvCxnSpPr>
        <p:spPr bwMode="gray">
          <a:xfrm>
            <a:off x="3829050" y="3584575"/>
            <a:ext cx="4381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0" name="Прямая соединительная линия 469"/>
          <p:cNvCxnSpPr/>
          <p:nvPr>
            <p:custDataLst>
              <p:tags r:id="rId90"/>
            </p:custDataLst>
          </p:nvPr>
        </p:nvCxnSpPr>
        <p:spPr bwMode="gray">
          <a:xfrm>
            <a:off x="4267200" y="358457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77" name="Прямая соединительная линия 476"/>
          <p:cNvCxnSpPr/>
          <p:nvPr>
            <p:custDataLst>
              <p:tags r:id="rId91"/>
            </p:custDataLst>
          </p:nvPr>
        </p:nvCxnSpPr>
        <p:spPr bwMode="gray">
          <a:xfrm>
            <a:off x="2752725" y="3651250"/>
            <a:ext cx="4810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0" name="Прямая соединительная линия 479"/>
          <p:cNvCxnSpPr/>
          <p:nvPr>
            <p:custDataLst>
              <p:tags r:id="rId92"/>
            </p:custDataLst>
          </p:nvPr>
        </p:nvCxnSpPr>
        <p:spPr bwMode="gray">
          <a:xfrm flipV="1">
            <a:off x="2752725" y="3651250"/>
            <a:ext cx="0" cy="15398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2" name="Прямая соединительная линия 471"/>
          <p:cNvCxnSpPr/>
          <p:nvPr>
            <p:custDataLst>
              <p:tags r:id="rId93"/>
            </p:custDataLst>
          </p:nvPr>
        </p:nvCxnSpPr>
        <p:spPr bwMode="gray">
          <a:xfrm flipV="1">
            <a:off x="3829050" y="3584575"/>
            <a:ext cx="0" cy="28733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8" name="Прямая соединительная линия 477"/>
          <p:cNvCxnSpPr/>
          <p:nvPr>
            <p:custDataLst>
              <p:tags r:id="rId94"/>
            </p:custDataLst>
          </p:nvPr>
        </p:nvCxnSpPr>
        <p:spPr bwMode="gray">
          <a:xfrm>
            <a:off x="3233738" y="365125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custDataLst>
              <p:tags r:id="rId95"/>
            </p:custDataLst>
          </p:nvPr>
        </p:nvCxnSpPr>
        <p:spPr bwMode="gray">
          <a:xfrm>
            <a:off x="4819650" y="340360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custDataLst>
              <p:tags r:id="rId96"/>
            </p:custDataLst>
          </p:nvPr>
        </p:nvCxnSpPr>
        <p:spPr bwMode="gray">
          <a:xfrm flipV="1">
            <a:off x="4343400" y="3403600"/>
            <a:ext cx="0" cy="41116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custDataLst>
              <p:tags r:id="rId97"/>
            </p:custDataLst>
          </p:nvPr>
        </p:nvCxnSpPr>
        <p:spPr bwMode="gray">
          <a:xfrm>
            <a:off x="5338763" y="3565525"/>
            <a:ext cx="5191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custDataLst>
              <p:tags r:id="rId98"/>
            </p:custDataLst>
          </p:nvPr>
        </p:nvCxnSpPr>
        <p:spPr bwMode="gray">
          <a:xfrm>
            <a:off x="4343400" y="3403600"/>
            <a:ext cx="4762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custDataLst>
              <p:tags r:id="rId99"/>
            </p:custDataLst>
          </p:nvPr>
        </p:nvCxnSpPr>
        <p:spPr bwMode="gray">
          <a:xfrm flipV="1">
            <a:off x="5338763" y="3565525"/>
            <a:ext cx="0" cy="29686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custDataLst>
              <p:tags r:id="rId100"/>
            </p:custDataLst>
          </p:nvPr>
        </p:nvCxnSpPr>
        <p:spPr bwMode="gray">
          <a:xfrm>
            <a:off x="5857875" y="356552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32" name="Текст 2"/>
          <p:cNvSpPr>
            <a:spLocks noGrp="1"/>
          </p:cNvSpPr>
          <p:nvPr>
            <p:custDataLst>
              <p:tags r:id="rId101"/>
            </p:custDataLst>
          </p:nvPr>
        </p:nvSpPr>
        <p:spPr bwMode="auto">
          <a:xfrm>
            <a:off x="5360988" y="3487738"/>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59F76C1D-EACD-4AD7-A1F3-4C86C0199427}" type="datetime'''''''''''''''''''''''''''''+''''''''''''3''''4''%'">
              <a:rPr lang="ru-RU" altLang="en-US" sz="800" b="1">
                <a:solidFill>
                  <a:srgbClr val="000000"/>
                </a:solidFill>
              </a:rPr>
              <a:pPr marL="0" indent="0" algn="ctr" fontAlgn="base">
                <a:lnSpc>
                  <a:spcPct val="90000"/>
                </a:lnSpc>
                <a:spcBef>
                  <a:spcPct val="0"/>
                </a:spcBef>
                <a:spcAft>
                  <a:spcPct val="0"/>
                </a:spcAft>
                <a:buFont typeface="Arial" pitchFamily="34" charset="0"/>
                <a:buNone/>
              </a:pPr>
              <a:t>+34%</a:t>
            </a:fld>
            <a:endParaRPr lang="ru-RU" sz="800" b="1" dirty="0">
              <a:solidFill>
                <a:srgbClr val="000000"/>
              </a:solidFill>
              <a:sym typeface="+mn-lt"/>
            </a:endParaRPr>
          </a:p>
        </p:txBody>
      </p:sp>
      <p:sp>
        <p:nvSpPr>
          <p:cNvPr id="252" name="Текст 2"/>
          <p:cNvSpPr>
            <a:spLocks noGrp="1"/>
          </p:cNvSpPr>
          <p:nvPr>
            <p:custDataLst>
              <p:tags r:id="rId102"/>
            </p:custDataLst>
          </p:nvPr>
        </p:nvSpPr>
        <p:spPr bwMode="auto">
          <a:xfrm>
            <a:off x="4344988" y="3325813"/>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AD59502E-DBA3-4CF1-9B4B-41777324FD49}" type="datetime'''''''+''''''''''7''''''''''9%'''''''''''''''''''''''''">
              <a:rPr lang="ru-RU" altLang="en-US" sz="800" b="1">
                <a:solidFill>
                  <a:srgbClr val="000000"/>
                </a:solidFill>
                <a:sym typeface="+mn-lt"/>
              </a:rPr>
              <a:pPr marL="0" indent="0" algn="ctr" fontAlgn="base">
                <a:lnSpc>
                  <a:spcPct val="90000"/>
                </a:lnSpc>
                <a:spcBef>
                  <a:spcPct val="0"/>
                </a:spcBef>
                <a:spcAft>
                  <a:spcPct val="0"/>
                </a:spcAft>
                <a:buFont typeface="Arial" pitchFamily="34" charset="0"/>
                <a:buNone/>
              </a:pPr>
              <a:t>+79%</a:t>
            </a:fld>
            <a:endParaRPr lang="ru-RU" sz="800" b="1" dirty="0">
              <a:solidFill>
                <a:srgbClr val="000000"/>
              </a:solidFill>
              <a:sym typeface="+mn-lt"/>
            </a:endParaRPr>
          </a:p>
        </p:txBody>
      </p:sp>
      <p:sp>
        <p:nvSpPr>
          <p:cNvPr id="483" name="Текст 2"/>
          <p:cNvSpPr>
            <a:spLocks noGrp="1"/>
          </p:cNvSpPr>
          <p:nvPr>
            <p:custDataLst>
              <p:tags r:id="rId103"/>
            </p:custDataLst>
          </p:nvPr>
        </p:nvSpPr>
        <p:spPr bwMode="auto">
          <a:xfrm>
            <a:off x="3811588" y="3506788"/>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93FC0845-586B-4A80-B0B0-317D289051FA}" type="datetime'+''''''''''''''''''''''''''''''3''1''''''''''%'''''''''''">
              <a:rPr lang="ru-RU" altLang="en-US" sz="800" b="1">
                <a:solidFill>
                  <a:srgbClr val="000000"/>
                </a:solidFill>
              </a:rPr>
              <a:pPr marL="0" indent="0" algn="ctr" fontAlgn="base">
                <a:lnSpc>
                  <a:spcPct val="90000"/>
                </a:lnSpc>
                <a:spcBef>
                  <a:spcPct val="0"/>
                </a:spcBef>
                <a:spcAft>
                  <a:spcPct val="0"/>
                </a:spcAft>
                <a:buFont typeface="Arial" pitchFamily="34" charset="0"/>
                <a:buNone/>
              </a:pPr>
              <a:t>+31%</a:t>
            </a:fld>
            <a:endParaRPr lang="ru-RU" sz="800" b="1" dirty="0">
              <a:solidFill>
                <a:srgbClr val="000000"/>
              </a:solidFill>
              <a:sym typeface="+mn-lt"/>
            </a:endParaRPr>
          </a:p>
        </p:txBody>
      </p:sp>
      <p:sp>
        <p:nvSpPr>
          <p:cNvPr id="482" name="Текст 2"/>
          <p:cNvSpPr>
            <a:spLocks noGrp="1"/>
          </p:cNvSpPr>
          <p:nvPr>
            <p:custDataLst>
              <p:tags r:id="rId104"/>
            </p:custDataLst>
          </p:nvPr>
        </p:nvSpPr>
        <p:spPr bwMode="auto">
          <a:xfrm>
            <a:off x="3340100" y="3563938"/>
            <a:ext cx="3825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2F405656-58F8-4003-8030-2B8703D028E3}" type="datetime'''''''+''5''''%'''''">
              <a:rPr lang="ru-RU" altLang="en-US" sz="800" b="1">
                <a:solidFill>
                  <a:srgbClr val="000000"/>
                </a:solidFill>
              </a:rPr>
              <a:pPr marL="0" indent="0" algn="ctr" fontAlgn="base">
                <a:lnSpc>
                  <a:spcPct val="90000"/>
                </a:lnSpc>
                <a:spcBef>
                  <a:spcPct val="0"/>
                </a:spcBef>
                <a:spcAft>
                  <a:spcPct val="0"/>
                </a:spcAft>
                <a:buFont typeface="Arial" pitchFamily="34" charset="0"/>
                <a:buNone/>
              </a:pPr>
              <a:t>+5%</a:t>
            </a:fld>
            <a:endParaRPr lang="ru-RU" sz="800" b="1" dirty="0">
              <a:solidFill>
                <a:srgbClr val="000000"/>
              </a:solidFill>
              <a:sym typeface="+mn-lt"/>
            </a:endParaRPr>
          </a:p>
        </p:txBody>
      </p:sp>
      <p:sp>
        <p:nvSpPr>
          <p:cNvPr id="484" name="Текст 2"/>
          <p:cNvSpPr>
            <a:spLocks noGrp="1"/>
          </p:cNvSpPr>
          <p:nvPr>
            <p:custDataLst>
              <p:tags r:id="rId105"/>
            </p:custDataLst>
          </p:nvPr>
        </p:nvSpPr>
        <p:spPr bwMode="auto">
          <a:xfrm>
            <a:off x="2782888" y="3573463"/>
            <a:ext cx="4206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59CE1624-4493-4722-89D7-6BDA1AAB08EC}" type="datetime'''''''''''''''''''''''''''-3''''''''''''''''''1''''''%'''''">
              <a:rPr lang="ru-RU" altLang="en-US" sz="800" b="1">
                <a:solidFill>
                  <a:srgbClr val="000000"/>
                </a:solidFill>
              </a:rPr>
              <a:pPr marL="0" indent="0" algn="ctr" fontAlgn="base">
                <a:lnSpc>
                  <a:spcPct val="90000"/>
                </a:lnSpc>
                <a:spcBef>
                  <a:spcPct val="0"/>
                </a:spcBef>
                <a:spcAft>
                  <a:spcPct val="0"/>
                </a:spcAft>
                <a:buFont typeface="Arial" pitchFamily="34" charset="0"/>
                <a:buNone/>
              </a:pPr>
              <a:t>-31%</a:t>
            </a:fld>
            <a:endParaRPr lang="ru-RU" sz="800" b="1" dirty="0">
              <a:solidFill>
                <a:srgbClr val="000000"/>
              </a:solidFill>
              <a:sym typeface="+mn-lt"/>
            </a:endParaRPr>
          </a:p>
        </p:txBody>
      </p:sp>
      <p:sp>
        <p:nvSpPr>
          <p:cNvPr id="331" name="Текст 2"/>
          <p:cNvSpPr>
            <a:spLocks noGrp="1"/>
          </p:cNvSpPr>
          <p:nvPr>
            <p:custDataLst>
              <p:tags r:id="rId106"/>
            </p:custDataLst>
          </p:nvPr>
        </p:nvSpPr>
        <p:spPr bwMode="gray">
          <a:xfrm>
            <a:off x="5730875" y="3833813"/>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0B1C77BC-15C6-4B80-BEF6-FBCBAB31A6B7}" type="datetime'''''1''''''''''5''''.7'">
              <a:rPr lang="ru-RU" altLang="en-US" sz="800" b="1">
                <a:solidFill>
                  <a:srgbClr val="000000"/>
                </a:solidFill>
              </a:rPr>
              <a:pPr marL="0" indent="0" algn="ctr" fontAlgn="base">
                <a:spcBef>
                  <a:spcPct val="0"/>
                </a:spcBef>
                <a:spcAft>
                  <a:spcPct val="0"/>
                </a:spcAft>
                <a:buFont typeface="Arial" pitchFamily="34" charset="0"/>
                <a:buNone/>
              </a:pPr>
              <a:t>15.7</a:t>
            </a:fld>
            <a:endParaRPr lang="ru-RU" sz="800" b="1" dirty="0">
              <a:solidFill>
                <a:srgbClr val="000000"/>
              </a:solidFill>
              <a:sym typeface="+mn-lt"/>
            </a:endParaRPr>
          </a:p>
        </p:txBody>
      </p:sp>
      <p:sp>
        <p:nvSpPr>
          <p:cNvPr id="223" name="Текст 2"/>
          <p:cNvSpPr>
            <a:spLocks noGrp="1"/>
          </p:cNvSpPr>
          <p:nvPr>
            <p:custDataLst>
              <p:tags r:id="rId107"/>
            </p:custDataLst>
          </p:nvPr>
        </p:nvSpPr>
        <p:spPr bwMode="gray">
          <a:xfrm>
            <a:off x="5211763" y="390048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BB126BB1-9A25-4064-8624-6653736D9F8E}" type="datetime'''''''1''''''''''''1''''.''''''''7'''''''''''''''''">
              <a:rPr lang="ru-RU" altLang="en-US" sz="800" b="1">
                <a:solidFill>
                  <a:srgbClr val="000000"/>
                </a:solidFill>
              </a:rPr>
              <a:pPr marL="0" indent="0" algn="ctr" fontAlgn="base">
                <a:spcBef>
                  <a:spcPct val="0"/>
                </a:spcBef>
                <a:spcAft>
                  <a:spcPct val="0"/>
                </a:spcAft>
                <a:buFont typeface="Arial" pitchFamily="34" charset="0"/>
                <a:buNone/>
              </a:pPr>
              <a:t>11.7</a:t>
            </a:fld>
            <a:endParaRPr lang="ru-RU" sz="800" b="1" dirty="0">
              <a:solidFill>
                <a:srgbClr val="000000"/>
              </a:solidFill>
              <a:sym typeface="+mn-lt"/>
            </a:endParaRPr>
          </a:p>
        </p:txBody>
      </p:sp>
      <p:sp>
        <p:nvSpPr>
          <p:cNvPr id="488" name="Текст 2"/>
          <p:cNvSpPr>
            <a:spLocks noGrp="1"/>
          </p:cNvSpPr>
          <p:nvPr>
            <p:custDataLst>
              <p:tags r:id="rId108"/>
            </p:custDataLst>
          </p:nvPr>
        </p:nvSpPr>
        <p:spPr bwMode="gray">
          <a:xfrm>
            <a:off x="4692650" y="367188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7F890BF1-45A3-4EF0-A1B3-6303744C31DB}" type="datetime'''''''''''2''''6''''''.2'''''''''''''''''">
              <a:rPr lang="ru-RU" altLang="en-US" sz="800" b="1">
                <a:solidFill>
                  <a:srgbClr val="000000"/>
                </a:solidFill>
              </a:rPr>
              <a:pPr marL="0" indent="0" algn="ctr" fontAlgn="base">
                <a:spcBef>
                  <a:spcPct val="0"/>
                </a:spcBef>
                <a:spcAft>
                  <a:spcPct val="0"/>
                </a:spcAft>
                <a:buFont typeface="Arial" pitchFamily="34" charset="0"/>
                <a:buNone/>
              </a:pPr>
              <a:t>26.2</a:t>
            </a:fld>
            <a:endParaRPr lang="ru-RU" sz="800" b="1" dirty="0">
              <a:solidFill>
                <a:srgbClr val="000000"/>
              </a:solidFill>
              <a:sym typeface="+mn-lt"/>
            </a:endParaRPr>
          </a:p>
        </p:txBody>
      </p:sp>
      <p:sp>
        <p:nvSpPr>
          <p:cNvPr id="485" name="Текст 2"/>
          <p:cNvSpPr>
            <a:spLocks noGrp="1"/>
          </p:cNvSpPr>
          <p:nvPr>
            <p:custDataLst>
              <p:tags r:id="rId109"/>
            </p:custDataLst>
          </p:nvPr>
        </p:nvSpPr>
        <p:spPr bwMode="gray">
          <a:xfrm>
            <a:off x="4178300" y="3852863"/>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47393CD3-385D-46DE-A7C1-0AC4B1B614AD}" type="datetime'''''1''''''''''''''''''''4''''''''''''.''''''''''6'''''">
              <a:rPr lang="ru-RU" altLang="en-US" sz="800" b="1">
                <a:solidFill>
                  <a:srgbClr val="000000"/>
                </a:solidFill>
              </a:rPr>
              <a:pPr marL="0" indent="0" algn="ctr" fontAlgn="base">
                <a:spcBef>
                  <a:spcPct val="0"/>
                </a:spcBef>
                <a:spcAft>
                  <a:spcPct val="0"/>
                </a:spcAft>
                <a:buFont typeface="Arial" pitchFamily="34" charset="0"/>
                <a:buNone/>
              </a:pPr>
              <a:t>14.6</a:t>
            </a:fld>
            <a:endParaRPr lang="ru-RU" sz="800" b="1" dirty="0">
              <a:solidFill>
                <a:srgbClr val="000000"/>
              </a:solidFill>
              <a:sym typeface="+mn-lt"/>
            </a:endParaRPr>
          </a:p>
        </p:txBody>
      </p:sp>
      <p:sp>
        <p:nvSpPr>
          <p:cNvPr id="486" name="Текст 2"/>
          <p:cNvSpPr>
            <a:spLocks noGrp="1"/>
          </p:cNvSpPr>
          <p:nvPr>
            <p:custDataLst>
              <p:tags r:id="rId110"/>
            </p:custDataLst>
          </p:nvPr>
        </p:nvSpPr>
        <p:spPr bwMode="gray">
          <a:xfrm>
            <a:off x="3663950" y="3910013"/>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5594FD2-BAEB-4F68-9DC6-1CD1E95E0A95}" type="datetime'''1''''''''''''''''1''''''''.''''''''2'''''''''''''''''''''''">
              <a:rPr lang="ru-RU" altLang="en-US" sz="800" b="1">
                <a:solidFill>
                  <a:srgbClr val="000000"/>
                </a:solidFill>
              </a:rPr>
              <a:pPr marL="0" indent="0" algn="ctr" fontAlgn="base">
                <a:spcBef>
                  <a:spcPct val="0"/>
                </a:spcBef>
                <a:spcAft>
                  <a:spcPct val="0"/>
                </a:spcAft>
                <a:buFont typeface="Arial" pitchFamily="34" charset="0"/>
                <a:buNone/>
              </a:pPr>
              <a:t>11.2</a:t>
            </a:fld>
            <a:endParaRPr lang="ru-RU" sz="800" b="1" dirty="0">
              <a:solidFill>
                <a:srgbClr val="000000"/>
              </a:solidFill>
              <a:sym typeface="+mn-lt"/>
            </a:endParaRPr>
          </a:p>
        </p:txBody>
      </p:sp>
      <p:sp>
        <p:nvSpPr>
          <p:cNvPr id="487" name="Текст 2"/>
          <p:cNvSpPr>
            <a:spLocks noGrp="1"/>
          </p:cNvSpPr>
          <p:nvPr>
            <p:custDataLst>
              <p:tags r:id="rId111"/>
            </p:custDataLst>
          </p:nvPr>
        </p:nvSpPr>
        <p:spPr bwMode="gray">
          <a:xfrm>
            <a:off x="3144838" y="391953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CBBC837-9BF5-4487-A749-23569707B30B}" type="datetime'''''''''''1''''''''0''''''.''''''''''''''''6'''''''''''''''''">
              <a:rPr lang="ru-RU" altLang="en-US" sz="800" b="1">
                <a:solidFill>
                  <a:srgbClr val="000000"/>
                </a:solidFill>
              </a:rPr>
              <a:pPr marL="0" indent="0" algn="ctr" fontAlgn="base">
                <a:spcBef>
                  <a:spcPct val="0"/>
                </a:spcBef>
                <a:spcAft>
                  <a:spcPct val="0"/>
                </a:spcAft>
                <a:buFont typeface="Arial" pitchFamily="34" charset="0"/>
                <a:buNone/>
              </a:pPr>
              <a:t>10.6</a:t>
            </a:fld>
            <a:endParaRPr lang="ru-RU" sz="800" b="1" dirty="0">
              <a:solidFill>
                <a:srgbClr val="000000"/>
              </a:solidFill>
              <a:sym typeface="+mn-lt"/>
            </a:endParaRPr>
          </a:p>
        </p:txBody>
      </p:sp>
      <p:sp>
        <p:nvSpPr>
          <p:cNvPr id="481" name="Текст 2"/>
          <p:cNvSpPr>
            <a:spLocks noGrp="1"/>
          </p:cNvSpPr>
          <p:nvPr>
            <p:custDataLst>
              <p:tags r:id="rId112"/>
            </p:custDataLst>
          </p:nvPr>
        </p:nvSpPr>
        <p:spPr bwMode="gray">
          <a:xfrm>
            <a:off x="2625725" y="3843338"/>
            <a:ext cx="255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09B32442-D23C-48BC-8680-34CD46C6D48E}" type="datetime'''''''''''1''''''''''''''''''''5''''''''.''''3'''''''">
              <a:rPr lang="ru-RU" altLang="en-US" sz="800" b="1">
                <a:solidFill>
                  <a:srgbClr val="000000"/>
                </a:solidFill>
              </a:rPr>
              <a:pPr marL="0" indent="0" algn="ctr" fontAlgn="base">
                <a:spcBef>
                  <a:spcPct val="0"/>
                </a:spcBef>
                <a:spcAft>
                  <a:spcPct val="0"/>
                </a:spcAft>
                <a:buFont typeface="Arial" pitchFamily="34" charset="0"/>
                <a:buNone/>
              </a:pPr>
              <a:t>15.3</a:t>
            </a:fld>
            <a:endParaRPr lang="ru-RU" sz="800" b="1" dirty="0">
              <a:solidFill>
                <a:srgbClr val="000000"/>
              </a:solidFill>
              <a:sym typeface="+mn-lt"/>
            </a:endParaRPr>
          </a:p>
        </p:txBody>
      </p:sp>
      <p:graphicFrame>
        <p:nvGraphicFramePr>
          <p:cNvPr id="507" name="Объект 506"/>
          <p:cNvGraphicFramePr>
            <a:graphicFrameLocks/>
          </p:cNvGraphicFramePr>
          <p:nvPr>
            <p:custDataLst>
              <p:tags r:id="rId113"/>
            </p:custDataLst>
            <p:extLst/>
          </p:nvPr>
        </p:nvGraphicFramePr>
        <p:xfrm>
          <a:off x="2400300" y="4610100"/>
          <a:ext cx="3819410" cy="914490"/>
        </p:xfrm>
        <a:graphic>
          <a:graphicData uri="http://schemas.openxmlformats.org/presentationml/2006/ole">
            <mc:AlternateContent xmlns:mc="http://schemas.openxmlformats.org/markup-compatibility/2006">
              <mc:Choice xmlns:v="urn:schemas-microsoft-com:vml" Requires="v">
                <p:oleObj spid="_x0000_s138629" name="Диаграмма" r:id="rId251" imgW="3817519" imgH="914328" progId="MSGraph.Chart.8">
                  <p:embed followColorScheme="full"/>
                </p:oleObj>
              </mc:Choice>
              <mc:Fallback>
                <p:oleObj name="Диаграмма" r:id="rId251" imgW="3817519" imgH="914328" progId="MSGraph.Chart.8">
                  <p:embed followColorScheme="full"/>
                  <p:pic>
                    <p:nvPicPr>
                      <p:cNvPr id="0" name=""/>
                      <p:cNvPicPr/>
                      <p:nvPr/>
                    </p:nvPicPr>
                    <p:blipFill>
                      <a:blip r:embed="rId252"/>
                      <a:stretch>
                        <a:fillRect/>
                      </a:stretch>
                    </p:blipFill>
                    <p:spPr>
                      <a:xfrm>
                        <a:off x="2400300" y="4610100"/>
                        <a:ext cx="3819410" cy="914490"/>
                      </a:xfrm>
                      <a:prstGeom prst="rect">
                        <a:avLst/>
                      </a:prstGeom>
                    </p:spPr>
                  </p:pic>
                </p:oleObj>
              </mc:Fallback>
            </mc:AlternateContent>
          </a:graphicData>
        </a:graphic>
      </p:graphicFrame>
      <p:cxnSp>
        <p:nvCxnSpPr>
          <p:cNvPr id="29" name="Прямая соединительная линия 28"/>
          <p:cNvCxnSpPr/>
          <p:nvPr>
            <p:custDataLst>
              <p:tags r:id="rId114"/>
            </p:custDataLst>
          </p:nvPr>
        </p:nvCxnSpPr>
        <p:spPr bwMode="gray">
          <a:xfrm flipV="1">
            <a:off x="5338763" y="4624388"/>
            <a:ext cx="0" cy="14287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4" name="Прямая соединительная линия 513"/>
          <p:cNvCxnSpPr/>
          <p:nvPr>
            <p:custDataLst>
              <p:tags r:id="rId115"/>
            </p:custDataLst>
          </p:nvPr>
        </p:nvCxnSpPr>
        <p:spPr bwMode="gray">
          <a:xfrm>
            <a:off x="3233738" y="447040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12" name="Прямая соединительная линия 511"/>
          <p:cNvCxnSpPr/>
          <p:nvPr>
            <p:custDataLst>
              <p:tags r:id="rId116"/>
            </p:custDataLst>
          </p:nvPr>
        </p:nvCxnSpPr>
        <p:spPr bwMode="gray">
          <a:xfrm>
            <a:off x="3752850" y="437515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Прямая соединительная линия 228"/>
          <p:cNvCxnSpPr/>
          <p:nvPr>
            <p:custDataLst>
              <p:tags r:id="rId117"/>
            </p:custDataLst>
          </p:nvPr>
        </p:nvCxnSpPr>
        <p:spPr bwMode="gray">
          <a:xfrm>
            <a:off x="4343400" y="4405313"/>
            <a:ext cx="4762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8" name="Прямая соединительная линия 507"/>
          <p:cNvCxnSpPr/>
          <p:nvPr>
            <p:custDataLst>
              <p:tags r:id="rId118"/>
            </p:custDataLst>
          </p:nvPr>
        </p:nvCxnSpPr>
        <p:spPr bwMode="gray">
          <a:xfrm>
            <a:off x="3309938" y="4375150"/>
            <a:ext cx="4429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3" name="Прямая соединительная линия 512"/>
          <p:cNvCxnSpPr/>
          <p:nvPr>
            <p:custDataLst>
              <p:tags r:id="rId119"/>
            </p:custDataLst>
          </p:nvPr>
        </p:nvCxnSpPr>
        <p:spPr bwMode="gray">
          <a:xfrm>
            <a:off x="2752725" y="4470400"/>
            <a:ext cx="4810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custDataLst>
              <p:tags r:id="rId120"/>
            </p:custDataLst>
          </p:nvPr>
        </p:nvCxnSpPr>
        <p:spPr bwMode="gray">
          <a:xfrm>
            <a:off x="5338763" y="4624388"/>
            <a:ext cx="5191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Прямая соединительная линия 515"/>
          <p:cNvCxnSpPr/>
          <p:nvPr>
            <p:custDataLst>
              <p:tags r:id="rId121"/>
            </p:custDataLst>
          </p:nvPr>
        </p:nvCxnSpPr>
        <p:spPr bwMode="gray">
          <a:xfrm flipV="1">
            <a:off x="2752725" y="4470400"/>
            <a:ext cx="0" cy="32543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5" name="Прямая соединительная линия 514"/>
          <p:cNvCxnSpPr/>
          <p:nvPr>
            <p:custDataLst>
              <p:tags r:id="rId122"/>
            </p:custDataLst>
          </p:nvPr>
        </p:nvCxnSpPr>
        <p:spPr bwMode="gray">
          <a:xfrm flipV="1">
            <a:off x="3309938" y="4375150"/>
            <a:ext cx="0" cy="32543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custDataLst>
              <p:tags r:id="rId123"/>
            </p:custDataLst>
          </p:nvPr>
        </p:nvCxnSpPr>
        <p:spPr bwMode="gray">
          <a:xfrm>
            <a:off x="5857875" y="4624388"/>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10" name="Прямая соединительная линия 509"/>
          <p:cNvCxnSpPr/>
          <p:nvPr>
            <p:custDataLst>
              <p:tags r:id="rId124"/>
            </p:custDataLst>
          </p:nvPr>
        </p:nvCxnSpPr>
        <p:spPr bwMode="gray">
          <a:xfrm>
            <a:off x="3829050" y="4346575"/>
            <a:ext cx="4381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4" name="Прямая соединительная линия 253"/>
          <p:cNvCxnSpPr/>
          <p:nvPr>
            <p:custDataLst>
              <p:tags r:id="rId125"/>
            </p:custDataLst>
          </p:nvPr>
        </p:nvCxnSpPr>
        <p:spPr bwMode="gray">
          <a:xfrm>
            <a:off x="4819650" y="4405313"/>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11" name="Прямая соединительная линия 510"/>
          <p:cNvCxnSpPr/>
          <p:nvPr>
            <p:custDataLst>
              <p:tags r:id="rId126"/>
            </p:custDataLst>
          </p:nvPr>
        </p:nvCxnSpPr>
        <p:spPr bwMode="gray">
          <a:xfrm flipV="1">
            <a:off x="3829050" y="4346575"/>
            <a:ext cx="0" cy="25876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9" name="Прямая соединительная линия 508"/>
          <p:cNvCxnSpPr/>
          <p:nvPr>
            <p:custDataLst>
              <p:tags r:id="rId127"/>
            </p:custDataLst>
          </p:nvPr>
        </p:nvCxnSpPr>
        <p:spPr bwMode="gray">
          <a:xfrm>
            <a:off x="4267200" y="434657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Прямая соединительная линия 223"/>
          <p:cNvCxnSpPr/>
          <p:nvPr>
            <p:custDataLst>
              <p:tags r:id="rId128"/>
            </p:custDataLst>
          </p:nvPr>
        </p:nvCxnSpPr>
        <p:spPr bwMode="gray">
          <a:xfrm flipV="1">
            <a:off x="4343400" y="4405313"/>
            <a:ext cx="0" cy="17145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3" name="Текст 2"/>
          <p:cNvSpPr>
            <a:spLocks noGrp="1"/>
          </p:cNvSpPr>
          <p:nvPr>
            <p:custDataLst>
              <p:tags r:id="rId129"/>
            </p:custDataLst>
          </p:nvPr>
        </p:nvSpPr>
        <p:spPr bwMode="gray">
          <a:xfrm>
            <a:off x="3111500" y="473868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7456B8B4-1A57-4C72-BE6D-9E605E596043}" type="datetime'''22''8''''''''.''''5'''''">
              <a:rPr lang="ru-RU" altLang="en-US" sz="800" b="1">
                <a:solidFill>
                  <a:srgbClr val="000000"/>
                </a:solidFill>
              </a:rPr>
              <a:pPr marL="0" indent="0" algn="ctr" fontAlgn="base">
                <a:spcBef>
                  <a:spcPct val="0"/>
                </a:spcBef>
                <a:spcAft>
                  <a:spcPct val="0"/>
                </a:spcAft>
                <a:buFont typeface="Arial" pitchFamily="34" charset="0"/>
                <a:buNone/>
              </a:pPr>
              <a:t>228.5</a:t>
            </a:fld>
            <a:endParaRPr lang="ru-RU" sz="800" b="1" dirty="0">
              <a:solidFill>
                <a:srgbClr val="000000"/>
              </a:solidFill>
              <a:sym typeface="+mn-lt"/>
            </a:endParaRPr>
          </a:p>
        </p:txBody>
      </p:sp>
      <p:sp>
        <p:nvSpPr>
          <p:cNvPr id="517" name="Текст 2"/>
          <p:cNvSpPr>
            <a:spLocks noGrp="1"/>
          </p:cNvSpPr>
          <p:nvPr>
            <p:custDataLst>
              <p:tags r:id="rId130"/>
            </p:custDataLst>
          </p:nvPr>
        </p:nvSpPr>
        <p:spPr bwMode="gray">
          <a:xfrm>
            <a:off x="2592388" y="483393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15A567FE-74EC-43F7-939B-244F7FD5DD40}" type="datetime'1''''5''''''''''''''''6''''''''''''''''''''''''.''''''0'''''">
              <a:rPr lang="ru-RU" altLang="en-US" sz="800" b="1">
                <a:solidFill>
                  <a:srgbClr val="000000"/>
                </a:solidFill>
              </a:rPr>
              <a:pPr marL="0" indent="0" algn="ctr" fontAlgn="base">
                <a:spcBef>
                  <a:spcPct val="0"/>
                </a:spcBef>
                <a:spcAft>
                  <a:spcPct val="0"/>
                </a:spcAft>
                <a:buFont typeface="Arial" pitchFamily="34" charset="0"/>
                <a:buNone/>
              </a:pPr>
              <a:t>156.0</a:t>
            </a:fld>
            <a:endParaRPr lang="ru-RU" sz="800" b="1" dirty="0">
              <a:solidFill>
                <a:srgbClr val="000000"/>
              </a:solidFill>
              <a:sym typeface="+mn-lt"/>
            </a:endParaRPr>
          </a:p>
        </p:txBody>
      </p:sp>
      <p:sp>
        <p:nvSpPr>
          <p:cNvPr id="519" name="Текст 2"/>
          <p:cNvSpPr>
            <a:spLocks noGrp="1"/>
          </p:cNvSpPr>
          <p:nvPr>
            <p:custDataLst>
              <p:tags r:id="rId131"/>
            </p:custDataLst>
          </p:nvPr>
        </p:nvSpPr>
        <p:spPr bwMode="auto">
          <a:xfrm>
            <a:off x="3857625" y="4268788"/>
            <a:ext cx="3825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7850E8FF-816C-428A-AC7D-8AF39DA8BDC6}" type="datetime'''''''''''''''''''''+''''''''''''''''6''''%'''''''''''">
              <a:rPr lang="ru-RU" altLang="en-US" sz="800" b="1">
                <a:solidFill>
                  <a:srgbClr val="000000"/>
                </a:solidFill>
              </a:rPr>
              <a:pPr marL="0" indent="0" algn="ctr" fontAlgn="base">
                <a:lnSpc>
                  <a:spcPct val="90000"/>
                </a:lnSpc>
                <a:spcBef>
                  <a:spcPct val="0"/>
                </a:spcBef>
                <a:spcAft>
                  <a:spcPct val="0"/>
                </a:spcAft>
                <a:buFont typeface="Arial" pitchFamily="34" charset="0"/>
                <a:buNone/>
              </a:pPr>
              <a:t>+6%</a:t>
            </a:fld>
            <a:endParaRPr lang="ru-RU" sz="800" b="1" dirty="0">
              <a:solidFill>
                <a:srgbClr val="000000"/>
              </a:solidFill>
              <a:sym typeface="+mn-lt"/>
            </a:endParaRPr>
          </a:p>
        </p:txBody>
      </p:sp>
      <p:sp>
        <p:nvSpPr>
          <p:cNvPr id="518" name="Текст 2"/>
          <p:cNvSpPr>
            <a:spLocks noGrp="1"/>
          </p:cNvSpPr>
          <p:nvPr>
            <p:custDataLst>
              <p:tags r:id="rId132"/>
            </p:custDataLst>
          </p:nvPr>
        </p:nvSpPr>
        <p:spPr bwMode="auto">
          <a:xfrm>
            <a:off x="3294063" y="4297363"/>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75A68136-EB2A-422C-8C19-B14EFDA38971}" type="datetime'''+''3''6''''''''''''%'''''''''''''''''''''''''''">
              <a:rPr lang="ru-RU" altLang="en-US" sz="800" b="1">
                <a:solidFill>
                  <a:srgbClr val="000000"/>
                </a:solidFill>
              </a:rPr>
              <a:pPr marL="0" indent="0" algn="ctr" fontAlgn="base">
                <a:lnSpc>
                  <a:spcPct val="90000"/>
                </a:lnSpc>
                <a:spcBef>
                  <a:spcPct val="0"/>
                </a:spcBef>
                <a:spcAft>
                  <a:spcPct val="0"/>
                </a:spcAft>
                <a:buFont typeface="Arial" pitchFamily="34" charset="0"/>
                <a:buNone/>
              </a:pPr>
              <a:t>+36%</a:t>
            </a:fld>
            <a:endParaRPr lang="ru-RU" sz="800" b="1" dirty="0">
              <a:solidFill>
                <a:srgbClr val="000000"/>
              </a:solidFill>
              <a:sym typeface="+mn-lt"/>
            </a:endParaRPr>
          </a:p>
        </p:txBody>
      </p:sp>
      <p:sp>
        <p:nvSpPr>
          <p:cNvPr id="520" name="Текст 2"/>
          <p:cNvSpPr>
            <a:spLocks noGrp="1"/>
          </p:cNvSpPr>
          <p:nvPr>
            <p:custDataLst>
              <p:tags r:id="rId133"/>
            </p:custDataLst>
          </p:nvPr>
        </p:nvSpPr>
        <p:spPr bwMode="auto">
          <a:xfrm>
            <a:off x="2755900" y="4392613"/>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6DD543E9-8534-4064-A3B9-FF7B8B61D1D3}" type="datetime'''''''''''''''''''''''''+''''''''''4''6''''''''''%'''">
              <a:rPr lang="ru-RU" altLang="en-US" sz="800" b="1">
                <a:solidFill>
                  <a:srgbClr val="000000"/>
                </a:solidFill>
              </a:rPr>
              <a:pPr marL="0" indent="0" algn="ctr" fontAlgn="base">
                <a:lnSpc>
                  <a:spcPct val="90000"/>
                </a:lnSpc>
                <a:spcBef>
                  <a:spcPct val="0"/>
                </a:spcBef>
                <a:spcAft>
                  <a:spcPct val="0"/>
                </a:spcAft>
                <a:buFont typeface="Arial" pitchFamily="34" charset="0"/>
                <a:buNone/>
              </a:pPr>
              <a:t>+46%</a:t>
            </a:fld>
            <a:endParaRPr lang="ru-RU" sz="800" b="1" dirty="0">
              <a:solidFill>
                <a:srgbClr val="000000"/>
              </a:solidFill>
              <a:sym typeface="+mn-lt"/>
            </a:endParaRPr>
          </a:p>
        </p:txBody>
      </p:sp>
      <p:sp>
        <p:nvSpPr>
          <p:cNvPr id="333" name="Текст 2"/>
          <p:cNvSpPr>
            <a:spLocks noGrp="1"/>
          </p:cNvSpPr>
          <p:nvPr>
            <p:custDataLst>
              <p:tags r:id="rId134"/>
            </p:custDataLst>
          </p:nvPr>
        </p:nvSpPr>
        <p:spPr bwMode="gray">
          <a:xfrm>
            <a:off x="5697538" y="481488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9FDDF53B-657F-49A8-81DC-0F051B1B7E24}" type="datetime'''''''''''1''''7''''''3.6'''''''''''''''''''''''''''''">
              <a:rPr lang="ru-RU" altLang="en-US" sz="800" b="1">
                <a:solidFill>
                  <a:srgbClr val="000000"/>
                </a:solidFill>
              </a:rPr>
              <a:pPr marL="0" indent="0" algn="ctr" fontAlgn="base">
                <a:spcBef>
                  <a:spcPct val="0"/>
                </a:spcBef>
                <a:spcAft>
                  <a:spcPct val="0"/>
                </a:spcAft>
                <a:buFont typeface="Arial" pitchFamily="34" charset="0"/>
                <a:buNone/>
              </a:pPr>
              <a:t>173.6</a:t>
            </a:fld>
            <a:endParaRPr lang="ru-RU" sz="800" b="1" dirty="0">
              <a:solidFill>
                <a:srgbClr val="000000"/>
              </a:solidFill>
              <a:sym typeface="+mn-lt"/>
            </a:endParaRPr>
          </a:p>
        </p:txBody>
      </p:sp>
      <p:sp>
        <p:nvSpPr>
          <p:cNvPr id="259" name="Текст 2"/>
          <p:cNvSpPr>
            <a:spLocks noGrp="1"/>
          </p:cNvSpPr>
          <p:nvPr>
            <p:custDataLst>
              <p:tags r:id="rId135"/>
            </p:custDataLst>
          </p:nvPr>
        </p:nvSpPr>
        <p:spPr bwMode="gray">
          <a:xfrm>
            <a:off x="5178425" y="4805363"/>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30D7D67-56C2-4211-AF4B-036698C37A7C}" type="datetime'1''''''''''''''''''''7''''''''''''''9''.''''''''''6'''''">
              <a:rPr lang="ru-RU" altLang="en-US" sz="800" b="1">
                <a:solidFill>
                  <a:srgbClr val="000000"/>
                </a:solidFill>
              </a:rPr>
              <a:pPr marL="0" indent="0" algn="ctr" fontAlgn="base">
                <a:spcBef>
                  <a:spcPct val="0"/>
                </a:spcBef>
                <a:spcAft>
                  <a:spcPct val="0"/>
                </a:spcAft>
                <a:buFont typeface="Arial" pitchFamily="34" charset="0"/>
                <a:buNone/>
              </a:pPr>
              <a:t>179.6</a:t>
            </a:fld>
            <a:endParaRPr lang="ru-RU" sz="800" b="1" dirty="0">
              <a:solidFill>
                <a:srgbClr val="000000"/>
              </a:solidFill>
              <a:sym typeface="+mn-lt"/>
            </a:endParaRPr>
          </a:p>
        </p:txBody>
      </p:sp>
      <p:sp>
        <p:nvSpPr>
          <p:cNvPr id="524" name="Текст 2"/>
          <p:cNvSpPr>
            <a:spLocks noGrp="1"/>
          </p:cNvSpPr>
          <p:nvPr>
            <p:custDataLst>
              <p:tags r:id="rId136"/>
            </p:custDataLst>
          </p:nvPr>
        </p:nvSpPr>
        <p:spPr bwMode="gray">
          <a:xfrm>
            <a:off x="4659313" y="4595813"/>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24A5DD74-787A-4FB6-B23D-8B88B1756243}" type="datetime'''''''''''''''3''''''''4''''''''''''''''''''7''.7'''''''''''">
              <a:rPr lang="ru-RU" altLang="en-US" sz="800" b="1">
                <a:solidFill>
                  <a:srgbClr val="000000"/>
                </a:solidFill>
              </a:rPr>
              <a:pPr marL="0" indent="0" algn="ctr" fontAlgn="base">
                <a:spcBef>
                  <a:spcPct val="0"/>
                </a:spcBef>
                <a:spcAft>
                  <a:spcPct val="0"/>
                </a:spcAft>
                <a:buFont typeface="Arial" pitchFamily="34" charset="0"/>
                <a:buNone/>
              </a:pPr>
              <a:t>347.7</a:t>
            </a:fld>
            <a:endParaRPr lang="ru-RU" sz="800" b="1" dirty="0">
              <a:solidFill>
                <a:srgbClr val="000000"/>
              </a:solidFill>
              <a:sym typeface="+mn-lt"/>
            </a:endParaRPr>
          </a:p>
        </p:txBody>
      </p:sp>
      <p:sp>
        <p:nvSpPr>
          <p:cNvPr id="521" name="Текст 2"/>
          <p:cNvSpPr>
            <a:spLocks noGrp="1"/>
          </p:cNvSpPr>
          <p:nvPr>
            <p:custDataLst>
              <p:tags r:id="rId137"/>
            </p:custDataLst>
          </p:nvPr>
        </p:nvSpPr>
        <p:spPr bwMode="gray">
          <a:xfrm>
            <a:off x="4144963" y="4614863"/>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2C53FC2-BE76-481F-B7BD-90B27F423367}" type="datetime'''''''''''3''''''''''''''''''''''30''.''''''''''''''''''''''0'">
              <a:rPr lang="ru-RU" altLang="en-US" sz="800" b="1">
                <a:solidFill>
                  <a:srgbClr val="000000"/>
                </a:solidFill>
              </a:rPr>
              <a:pPr marL="0" indent="0" algn="ctr" fontAlgn="base">
                <a:spcBef>
                  <a:spcPct val="0"/>
                </a:spcBef>
                <a:spcAft>
                  <a:spcPct val="0"/>
                </a:spcAft>
                <a:buFont typeface="Arial" pitchFamily="34" charset="0"/>
                <a:buNone/>
              </a:pPr>
              <a:t>330.0</a:t>
            </a:fld>
            <a:endParaRPr lang="ru-RU" sz="800" b="1" dirty="0">
              <a:solidFill>
                <a:srgbClr val="000000"/>
              </a:solidFill>
              <a:sym typeface="+mn-lt"/>
            </a:endParaRPr>
          </a:p>
        </p:txBody>
      </p:sp>
      <p:sp>
        <p:nvSpPr>
          <p:cNvPr id="522" name="Текст 2"/>
          <p:cNvSpPr>
            <a:spLocks noGrp="1"/>
          </p:cNvSpPr>
          <p:nvPr>
            <p:custDataLst>
              <p:tags r:id="rId138"/>
            </p:custDataLst>
          </p:nvPr>
        </p:nvSpPr>
        <p:spPr bwMode="gray">
          <a:xfrm>
            <a:off x="3630613" y="464343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6DC5676-71E5-48CE-8384-9DC77186352D}" type="datetime'3''''''10''''.''''''''''8'''''''''''''''''''">
              <a:rPr lang="ru-RU" altLang="en-US" sz="800" b="1">
                <a:solidFill>
                  <a:srgbClr val="000000"/>
                </a:solidFill>
              </a:rPr>
              <a:pPr marL="0" indent="0" algn="ctr" fontAlgn="base">
                <a:spcBef>
                  <a:spcPct val="0"/>
                </a:spcBef>
                <a:spcAft>
                  <a:spcPct val="0"/>
                </a:spcAft>
                <a:buFont typeface="Arial" pitchFamily="34" charset="0"/>
                <a:buNone/>
              </a:pPr>
              <a:t>310.8</a:t>
            </a:fld>
            <a:endParaRPr lang="ru-RU" sz="800" b="1" dirty="0">
              <a:solidFill>
                <a:srgbClr val="000000"/>
              </a:solidFill>
              <a:sym typeface="+mn-lt"/>
            </a:endParaRPr>
          </a:p>
        </p:txBody>
      </p:sp>
      <p:sp>
        <p:nvSpPr>
          <p:cNvPr id="337" name="Текст 2"/>
          <p:cNvSpPr>
            <a:spLocks noGrp="1"/>
          </p:cNvSpPr>
          <p:nvPr>
            <p:custDataLst>
              <p:tags r:id="rId139"/>
            </p:custDataLst>
          </p:nvPr>
        </p:nvSpPr>
        <p:spPr bwMode="auto">
          <a:xfrm>
            <a:off x="5434013" y="4546600"/>
            <a:ext cx="32861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23846B1D-5EBD-4422-9407-E726234BEC39}" type="datetime'''''''''''''''''''''''-''3''''''''%'''''''''''''''''''">
              <a:rPr lang="ru-RU" altLang="en-US" sz="800" b="1">
                <a:solidFill>
                  <a:srgbClr val="000000"/>
                </a:solidFill>
              </a:rPr>
              <a:pPr marL="0" indent="0" algn="ctr" fontAlgn="base">
                <a:lnSpc>
                  <a:spcPct val="90000"/>
                </a:lnSpc>
                <a:spcBef>
                  <a:spcPct val="0"/>
                </a:spcBef>
                <a:spcAft>
                  <a:spcPct val="0"/>
                </a:spcAft>
                <a:buFont typeface="Arial" pitchFamily="34" charset="0"/>
                <a:buNone/>
              </a:pPr>
              <a:t>-3%</a:t>
            </a:fld>
            <a:endParaRPr lang="ru-RU" sz="800" b="1" dirty="0">
              <a:solidFill>
                <a:srgbClr val="000000"/>
              </a:solidFill>
              <a:sym typeface="+mn-lt"/>
            </a:endParaRPr>
          </a:p>
        </p:txBody>
      </p:sp>
      <p:sp>
        <p:nvSpPr>
          <p:cNvPr id="253" name="Текст 2"/>
          <p:cNvSpPr>
            <a:spLocks noGrp="1"/>
          </p:cNvSpPr>
          <p:nvPr>
            <p:custDataLst>
              <p:tags r:id="rId140"/>
            </p:custDataLst>
          </p:nvPr>
        </p:nvSpPr>
        <p:spPr bwMode="auto">
          <a:xfrm>
            <a:off x="4391025" y="4327525"/>
            <a:ext cx="3825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9B7F77DF-15A8-4530-8D79-3FC7B8F8DE92}" type="datetime'''''''''''''''''''''''''''''+''''''''''''5''''''''''''''''%'''">
              <a:rPr lang="ru-RU" altLang="en-US" sz="800" b="1">
                <a:solidFill>
                  <a:srgbClr val="000000"/>
                </a:solidFill>
                <a:sym typeface="+mn-lt"/>
              </a:rPr>
              <a:pPr marL="0" indent="0" algn="ctr" fontAlgn="base">
                <a:lnSpc>
                  <a:spcPct val="90000"/>
                </a:lnSpc>
                <a:spcBef>
                  <a:spcPct val="0"/>
                </a:spcBef>
                <a:spcAft>
                  <a:spcPct val="0"/>
                </a:spcAft>
                <a:buFont typeface="Arial" pitchFamily="34" charset="0"/>
                <a:buNone/>
              </a:pPr>
              <a:t>+5%</a:t>
            </a:fld>
            <a:endParaRPr lang="ru-RU" sz="800" b="1" dirty="0">
              <a:solidFill>
                <a:srgbClr val="000000"/>
              </a:solidFill>
              <a:sym typeface="+mn-lt"/>
            </a:endParaRPr>
          </a:p>
        </p:txBody>
      </p:sp>
      <p:graphicFrame>
        <p:nvGraphicFramePr>
          <p:cNvPr id="525" name="Объект 524"/>
          <p:cNvGraphicFramePr>
            <a:graphicFrameLocks/>
          </p:cNvGraphicFramePr>
          <p:nvPr>
            <p:custDataLst>
              <p:tags r:id="rId141"/>
            </p:custDataLst>
            <p:extLst/>
          </p:nvPr>
        </p:nvGraphicFramePr>
        <p:xfrm>
          <a:off x="2400300" y="5562600"/>
          <a:ext cx="3819410" cy="914490"/>
        </p:xfrm>
        <a:graphic>
          <a:graphicData uri="http://schemas.openxmlformats.org/presentationml/2006/ole">
            <mc:AlternateContent xmlns:mc="http://schemas.openxmlformats.org/markup-compatibility/2006">
              <mc:Choice xmlns:v="urn:schemas-microsoft-com:vml" Requires="v">
                <p:oleObj spid="_x0000_s138630" name="Диаграмма" r:id="rId253" imgW="3817519" imgH="914328" progId="MSGraph.Chart.8">
                  <p:embed followColorScheme="full"/>
                </p:oleObj>
              </mc:Choice>
              <mc:Fallback>
                <p:oleObj name="Диаграмма" r:id="rId253" imgW="3817519" imgH="914328" progId="MSGraph.Chart.8">
                  <p:embed followColorScheme="full"/>
                  <p:pic>
                    <p:nvPicPr>
                      <p:cNvPr id="0" name=""/>
                      <p:cNvPicPr/>
                      <p:nvPr/>
                    </p:nvPicPr>
                    <p:blipFill>
                      <a:blip r:embed="rId254"/>
                      <a:stretch>
                        <a:fillRect/>
                      </a:stretch>
                    </p:blipFill>
                    <p:spPr>
                      <a:xfrm>
                        <a:off x="2400300" y="5562600"/>
                        <a:ext cx="3819410" cy="914490"/>
                      </a:xfrm>
                      <a:prstGeom prst="rect">
                        <a:avLst/>
                      </a:prstGeom>
                    </p:spPr>
                  </p:pic>
                </p:oleObj>
              </mc:Fallback>
            </mc:AlternateContent>
          </a:graphicData>
        </a:graphic>
      </p:graphicFrame>
      <p:cxnSp>
        <p:nvCxnSpPr>
          <p:cNvPr id="527" name="Прямая соединительная линия 526"/>
          <p:cNvCxnSpPr/>
          <p:nvPr>
            <p:custDataLst>
              <p:tags r:id="rId142"/>
            </p:custDataLst>
          </p:nvPr>
        </p:nvCxnSpPr>
        <p:spPr bwMode="gray">
          <a:xfrm>
            <a:off x="4267200" y="531812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2" name="Прямая соединительная линия 531"/>
          <p:cNvCxnSpPr/>
          <p:nvPr>
            <p:custDataLst>
              <p:tags r:id="rId143"/>
            </p:custDataLst>
          </p:nvPr>
        </p:nvCxnSpPr>
        <p:spPr bwMode="gray">
          <a:xfrm>
            <a:off x="3233738" y="543242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91" name="Прямая соединительная линия 490"/>
          <p:cNvCxnSpPr/>
          <p:nvPr>
            <p:custDataLst>
              <p:tags r:id="rId144"/>
            </p:custDataLst>
          </p:nvPr>
        </p:nvCxnSpPr>
        <p:spPr bwMode="gray">
          <a:xfrm>
            <a:off x="5857875" y="5595938"/>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0" name="Прямая соединительная линия 529"/>
          <p:cNvCxnSpPr/>
          <p:nvPr>
            <p:custDataLst>
              <p:tags r:id="rId145"/>
            </p:custDataLst>
          </p:nvPr>
        </p:nvCxnSpPr>
        <p:spPr bwMode="gray">
          <a:xfrm>
            <a:off x="3752850" y="5510213"/>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60" name="Прямая соединительная линия 259"/>
          <p:cNvCxnSpPr/>
          <p:nvPr>
            <p:custDataLst>
              <p:tags r:id="rId146"/>
            </p:custDataLst>
          </p:nvPr>
        </p:nvCxnSpPr>
        <p:spPr bwMode="gray">
          <a:xfrm>
            <a:off x="4819650" y="5280025"/>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1" name="Прямая соединительная линия 530"/>
          <p:cNvCxnSpPr/>
          <p:nvPr>
            <p:custDataLst>
              <p:tags r:id="rId147"/>
            </p:custDataLst>
          </p:nvPr>
        </p:nvCxnSpPr>
        <p:spPr bwMode="gray">
          <a:xfrm>
            <a:off x="2752725" y="5432425"/>
            <a:ext cx="4810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8" name="Прямая соединительная линия 527"/>
          <p:cNvCxnSpPr/>
          <p:nvPr>
            <p:custDataLst>
              <p:tags r:id="rId148"/>
            </p:custDataLst>
          </p:nvPr>
        </p:nvCxnSpPr>
        <p:spPr bwMode="gray">
          <a:xfrm>
            <a:off x="3829050" y="5318125"/>
            <a:ext cx="4381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3" name="Прямая соединительная линия 532"/>
          <p:cNvCxnSpPr/>
          <p:nvPr>
            <p:custDataLst>
              <p:tags r:id="rId149"/>
            </p:custDataLst>
          </p:nvPr>
        </p:nvCxnSpPr>
        <p:spPr bwMode="gray">
          <a:xfrm flipV="1">
            <a:off x="3309938" y="5510213"/>
            <a:ext cx="0" cy="15240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7" name="Прямая соединительная линия 256"/>
          <p:cNvCxnSpPr/>
          <p:nvPr>
            <p:custDataLst>
              <p:tags r:id="rId150"/>
            </p:custDataLst>
          </p:nvPr>
        </p:nvCxnSpPr>
        <p:spPr bwMode="gray">
          <a:xfrm>
            <a:off x="4343400" y="5280025"/>
            <a:ext cx="4762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0" name="Прямая соединительная линия 489"/>
          <p:cNvCxnSpPr/>
          <p:nvPr>
            <p:custDataLst>
              <p:tags r:id="rId151"/>
            </p:custDataLst>
          </p:nvPr>
        </p:nvCxnSpPr>
        <p:spPr bwMode="gray">
          <a:xfrm>
            <a:off x="5338763" y="5595938"/>
            <a:ext cx="5191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9" name="Прямая соединительная линия 488"/>
          <p:cNvCxnSpPr/>
          <p:nvPr>
            <p:custDataLst>
              <p:tags r:id="rId152"/>
            </p:custDataLst>
          </p:nvPr>
        </p:nvCxnSpPr>
        <p:spPr bwMode="gray">
          <a:xfrm flipV="1">
            <a:off x="5338763" y="5595938"/>
            <a:ext cx="0" cy="13335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6" name="Прямая соединительная линия 255"/>
          <p:cNvCxnSpPr/>
          <p:nvPr>
            <p:custDataLst>
              <p:tags r:id="rId153"/>
            </p:custDataLst>
          </p:nvPr>
        </p:nvCxnSpPr>
        <p:spPr bwMode="gray">
          <a:xfrm flipV="1">
            <a:off x="4343400" y="5280025"/>
            <a:ext cx="0" cy="26828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6" name="Прямая соединительная линия 525"/>
          <p:cNvCxnSpPr/>
          <p:nvPr>
            <p:custDataLst>
              <p:tags r:id="rId154"/>
            </p:custDataLst>
          </p:nvPr>
        </p:nvCxnSpPr>
        <p:spPr bwMode="gray">
          <a:xfrm>
            <a:off x="3309938" y="5510213"/>
            <a:ext cx="4429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9" name="Прямая соединительная линия 528"/>
          <p:cNvCxnSpPr/>
          <p:nvPr>
            <p:custDataLst>
              <p:tags r:id="rId155"/>
            </p:custDataLst>
          </p:nvPr>
        </p:nvCxnSpPr>
        <p:spPr bwMode="gray">
          <a:xfrm flipV="1">
            <a:off x="3829050" y="5318125"/>
            <a:ext cx="0" cy="344488"/>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4" name="Прямая соединительная линия 533"/>
          <p:cNvCxnSpPr/>
          <p:nvPr>
            <p:custDataLst>
              <p:tags r:id="rId156"/>
            </p:custDataLst>
          </p:nvPr>
        </p:nvCxnSpPr>
        <p:spPr bwMode="gray">
          <a:xfrm flipV="1">
            <a:off x="2752725" y="5432425"/>
            <a:ext cx="0" cy="25876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7" name="Текст 2"/>
          <p:cNvSpPr>
            <a:spLocks noGrp="1"/>
          </p:cNvSpPr>
          <p:nvPr>
            <p:custDataLst>
              <p:tags r:id="rId157"/>
            </p:custDataLst>
          </p:nvPr>
        </p:nvSpPr>
        <p:spPr bwMode="auto">
          <a:xfrm>
            <a:off x="3811588" y="5240338"/>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9C72905D-2C9B-4C4E-A3F5-6DEBE5BF319F}" type="datetime'''+''''''4''''''''''''''''''''''''''''''''''''''''''''7''%'">
              <a:rPr lang="ru-RU" altLang="en-US" sz="800" b="1">
                <a:solidFill>
                  <a:srgbClr val="000000"/>
                </a:solidFill>
              </a:rPr>
              <a:pPr marL="0" indent="0" algn="ctr" fontAlgn="base">
                <a:lnSpc>
                  <a:spcPct val="90000"/>
                </a:lnSpc>
                <a:spcBef>
                  <a:spcPct val="0"/>
                </a:spcBef>
                <a:spcAft>
                  <a:spcPct val="0"/>
                </a:spcAft>
                <a:buFont typeface="Arial" pitchFamily="34" charset="0"/>
                <a:buNone/>
              </a:pPr>
              <a:t>+47%</a:t>
            </a:fld>
            <a:endParaRPr lang="ru-RU" sz="800" b="1" dirty="0">
              <a:solidFill>
                <a:srgbClr val="000000"/>
              </a:solidFill>
              <a:sym typeface="+mn-lt"/>
            </a:endParaRPr>
          </a:p>
        </p:txBody>
      </p:sp>
      <p:sp>
        <p:nvSpPr>
          <p:cNvPr id="255" name="Текст 2"/>
          <p:cNvSpPr>
            <a:spLocks noGrp="1"/>
          </p:cNvSpPr>
          <p:nvPr>
            <p:custDataLst>
              <p:tags r:id="rId158"/>
            </p:custDataLst>
          </p:nvPr>
        </p:nvSpPr>
        <p:spPr bwMode="auto">
          <a:xfrm>
            <a:off x="4344988" y="5202238"/>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0BA58AEC-4B55-4F6B-803A-FC29D7BD327A}" type="datetime'''''''''+1''''''0''''''''''''''''%'''''''''''''''''''''''">
              <a:rPr lang="ru-RU" altLang="en-US" sz="800" b="1">
                <a:solidFill>
                  <a:srgbClr val="000000"/>
                </a:solidFill>
              </a:rPr>
              <a:pPr marL="0" indent="0" algn="ctr" fontAlgn="base">
                <a:lnSpc>
                  <a:spcPct val="90000"/>
                </a:lnSpc>
                <a:spcBef>
                  <a:spcPct val="0"/>
                </a:spcBef>
                <a:spcAft>
                  <a:spcPct val="0"/>
                </a:spcAft>
                <a:buFont typeface="Arial" pitchFamily="34" charset="0"/>
                <a:buNone/>
              </a:pPr>
              <a:t>+10%</a:t>
            </a:fld>
            <a:endParaRPr lang="ru-RU" sz="800" b="1" dirty="0">
              <a:solidFill>
                <a:srgbClr val="000000"/>
              </a:solidFill>
              <a:sym typeface="+mn-lt"/>
            </a:endParaRPr>
          </a:p>
        </p:txBody>
      </p:sp>
      <p:sp>
        <p:nvSpPr>
          <p:cNvPr id="338" name="Текст 2"/>
          <p:cNvSpPr>
            <a:spLocks noGrp="1"/>
          </p:cNvSpPr>
          <p:nvPr>
            <p:custDataLst>
              <p:tags r:id="rId159"/>
            </p:custDataLst>
          </p:nvPr>
        </p:nvSpPr>
        <p:spPr bwMode="auto">
          <a:xfrm>
            <a:off x="5434013" y="5518150"/>
            <a:ext cx="32861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ECAB00D1-58F6-4623-A790-18D79C682A29}" type="datetime'''''-''''''''''9''''''%'''''''''">
              <a:rPr lang="ru-RU" altLang="en-US" sz="800" b="1">
                <a:solidFill>
                  <a:srgbClr val="000000"/>
                </a:solidFill>
              </a:rPr>
              <a:pPr marL="0" indent="0" algn="ctr" fontAlgn="base">
                <a:lnSpc>
                  <a:spcPct val="90000"/>
                </a:lnSpc>
                <a:spcBef>
                  <a:spcPct val="0"/>
                </a:spcBef>
                <a:spcAft>
                  <a:spcPct val="0"/>
                </a:spcAft>
                <a:buFont typeface="Arial" pitchFamily="34" charset="0"/>
                <a:buNone/>
              </a:pPr>
              <a:t>-9%</a:t>
            </a:fld>
            <a:endParaRPr lang="ru-RU" sz="800" b="1" dirty="0">
              <a:solidFill>
                <a:srgbClr val="000000"/>
              </a:solidFill>
              <a:sym typeface="+mn-lt"/>
            </a:endParaRPr>
          </a:p>
        </p:txBody>
      </p:sp>
      <p:sp>
        <p:nvSpPr>
          <p:cNvPr id="336" name="Текст 2"/>
          <p:cNvSpPr>
            <a:spLocks noGrp="1"/>
          </p:cNvSpPr>
          <p:nvPr>
            <p:custDataLst>
              <p:tags r:id="rId160"/>
            </p:custDataLst>
          </p:nvPr>
        </p:nvSpPr>
        <p:spPr bwMode="gray">
          <a:xfrm>
            <a:off x="5178425" y="576738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267F024-62DB-4C91-BA85-1B3874BAB3A7}" type="datetime'''''19''''''''''''''''4''''.''''''''''5'''''">
              <a:rPr lang="ru-RU" altLang="en-US" sz="800" b="1">
                <a:solidFill>
                  <a:srgbClr val="000000"/>
                </a:solidFill>
              </a:rPr>
              <a:pPr marL="0" indent="0" algn="ctr" fontAlgn="base">
                <a:spcBef>
                  <a:spcPct val="0"/>
                </a:spcBef>
                <a:spcAft>
                  <a:spcPct val="0"/>
                </a:spcAft>
                <a:buFont typeface="Arial" pitchFamily="34" charset="0"/>
                <a:buNone/>
              </a:pPr>
              <a:t>194.5</a:t>
            </a:fld>
            <a:endParaRPr lang="ru-RU" sz="800" b="1" dirty="0">
              <a:solidFill>
                <a:srgbClr val="000000"/>
              </a:solidFill>
              <a:sym typeface="+mn-lt"/>
            </a:endParaRPr>
          </a:p>
        </p:txBody>
      </p:sp>
      <p:sp>
        <p:nvSpPr>
          <p:cNvPr id="542" name="Текст 2"/>
          <p:cNvSpPr>
            <a:spLocks noGrp="1"/>
          </p:cNvSpPr>
          <p:nvPr>
            <p:custDataLst>
              <p:tags r:id="rId161"/>
            </p:custDataLst>
          </p:nvPr>
        </p:nvSpPr>
        <p:spPr bwMode="gray">
          <a:xfrm>
            <a:off x="4659313" y="5548313"/>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72A1F2B2-B04E-4BF7-A989-2EC838B9EB5E}" type="datetime'''''''''''''''''41''''''''''''''9''''''.''''''''''8'''''''">
              <a:rPr lang="ru-RU" altLang="en-US" sz="800" b="1">
                <a:solidFill>
                  <a:srgbClr val="000000"/>
                </a:solidFill>
              </a:rPr>
              <a:pPr marL="0" indent="0" algn="ctr" fontAlgn="base">
                <a:spcBef>
                  <a:spcPct val="0"/>
                </a:spcBef>
                <a:spcAft>
                  <a:spcPct val="0"/>
                </a:spcAft>
                <a:buFont typeface="Arial" pitchFamily="34" charset="0"/>
                <a:buNone/>
              </a:pPr>
              <a:t>419.8</a:t>
            </a:fld>
            <a:endParaRPr lang="ru-RU" sz="800" b="1" dirty="0">
              <a:solidFill>
                <a:srgbClr val="000000"/>
              </a:solidFill>
              <a:sym typeface="+mn-lt"/>
            </a:endParaRPr>
          </a:p>
        </p:txBody>
      </p:sp>
      <p:sp>
        <p:nvSpPr>
          <p:cNvPr id="539" name="Текст 2"/>
          <p:cNvSpPr>
            <a:spLocks noGrp="1"/>
          </p:cNvSpPr>
          <p:nvPr>
            <p:custDataLst>
              <p:tags r:id="rId162"/>
            </p:custDataLst>
          </p:nvPr>
        </p:nvSpPr>
        <p:spPr bwMode="gray">
          <a:xfrm>
            <a:off x="4144963" y="5586413"/>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2F70E4BA-EA7A-4D41-87C5-24E410B2D89B}" type="datetime'''3''''8''''''''1''''.''''2'''">
              <a:rPr lang="ru-RU" altLang="en-US" sz="800" b="1">
                <a:solidFill>
                  <a:srgbClr val="000000"/>
                </a:solidFill>
              </a:rPr>
              <a:pPr marL="0" indent="0" algn="ctr" fontAlgn="base">
                <a:spcBef>
                  <a:spcPct val="0"/>
                </a:spcBef>
                <a:spcAft>
                  <a:spcPct val="0"/>
                </a:spcAft>
                <a:buFont typeface="Arial" pitchFamily="34" charset="0"/>
                <a:buNone/>
              </a:pPr>
              <a:t>381.2</a:t>
            </a:fld>
            <a:endParaRPr lang="ru-RU" sz="800" b="1" dirty="0">
              <a:solidFill>
                <a:srgbClr val="000000"/>
              </a:solidFill>
              <a:sym typeface="+mn-lt"/>
            </a:endParaRPr>
          </a:p>
        </p:txBody>
      </p:sp>
      <p:sp>
        <p:nvSpPr>
          <p:cNvPr id="540" name="Текст 2"/>
          <p:cNvSpPr>
            <a:spLocks noGrp="1"/>
          </p:cNvSpPr>
          <p:nvPr>
            <p:custDataLst>
              <p:tags r:id="rId163"/>
            </p:custDataLst>
          </p:nvPr>
        </p:nvSpPr>
        <p:spPr bwMode="gray">
          <a:xfrm>
            <a:off x="3630613" y="5700713"/>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584EA77-9719-45E0-9495-3176334C5E51}" type="datetime'''''''''''2''''60''''''''.''''''''''''''''''''''''''1'">
              <a:rPr lang="ru-RU" altLang="en-US" sz="800" b="1">
                <a:solidFill>
                  <a:srgbClr val="000000"/>
                </a:solidFill>
              </a:rPr>
              <a:pPr marL="0" indent="0" algn="ctr" fontAlgn="base">
                <a:spcBef>
                  <a:spcPct val="0"/>
                </a:spcBef>
                <a:spcAft>
                  <a:spcPct val="0"/>
                </a:spcAft>
                <a:buFont typeface="Arial" pitchFamily="34" charset="0"/>
                <a:buNone/>
              </a:pPr>
              <a:t>260.1</a:t>
            </a:fld>
            <a:endParaRPr lang="ru-RU" sz="800" b="1" dirty="0">
              <a:solidFill>
                <a:srgbClr val="000000"/>
              </a:solidFill>
              <a:sym typeface="+mn-lt"/>
            </a:endParaRPr>
          </a:p>
        </p:txBody>
      </p:sp>
      <p:sp>
        <p:nvSpPr>
          <p:cNvPr id="538" name="Текст 2"/>
          <p:cNvSpPr>
            <a:spLocks noGrp="1"/>
          </p:cNvSpPr>
          <p:nvPr>
            <p:custDataLst>
              <p:tags r:id="rId164"/>
            </p:custDataLst>
          </p:nvPr>
        </p:nvSpPr>
        <p:spPr bwMode="auto">
          <a:xfrm>
            <a:off x="2755900" y="5354638"/>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7FA9C9CF-C61A-46AD-89C3-E57A9D8AE8A1}" type="datetime'''''''+''''''''''''''''''''''''11''''''''''''''''%'''''">
              <a:rPr lang="ru-RU" altLang="en-US" sz="800" b="1">
                <a:solidFill>
                  <a:srgbClr val="000000"/>
                </a:solidFill>
              </a:rPr>
              <a:pPr marL="0" indent="0" algn="ctr" fontAlgn="base">
                <a:lnSpc>
                  <a:spcPct val="90000"/>
                </a:lnSpc>
                <a:spcBef>
                  <a:spcPct val="0"/>
                </a:spcBef>
                <a:spcAft>
                  <a:spcPct val="0"/>
                </a:spcAft>
                <a:buFont typeface="Arial" pitchFamily="34" charset="0"/>
                <a:buNone/>
              </a:pPr>
              <a:t>+11%</a:t>
            </a:fld>
            <a:endParaRPr lang="ru-RU" sz="800" b="1" dirty="0">
              <a:solidFill>
                <a:srgbClr val="000000"/>
              </a:solidFill>
              <a:sym typeface="+mn-lt"/>
            </a:endParaRPr>
          </a:p>
        </p:txBody>
      </p:sp>
      <p:sp>
        <p:nvSpPr>
          <p:cNvPr id="335" name="Текст 2"/>
          <p:cNvSpPr>
            <a:spLocks noGrp="1"/>
          </p:cNvSpPr>
          <p:nvPr>
            <p:custDataLst>
              <p:tags r:id="rId165"/>
            </p:custDataLst>
          </p:nvPr>
        </p:nvSpPr>
        <p:spPr bwMode="gray">
          <a:xfrm>
            <a:off x="5697538" y="578643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A84EE8B-3FE4-46D9-B724-517FDF6F4C62}" type="datetime'''1''''''''7''''''''7''''''''.''''''''''''''''''''''5'''">
              <a:rPr lang="ru-RU" altLang="en-US" sz="800" b="1">
                <a:solidFill>
                  <a:srgbClr val="000000"/>
                </a:solidFill>
              </a:rPr>
              <a:pPr marL="0" indent="0" algn="ctr" fontAlgn="base">
                <a:spcBef>
                  <a:spcPct val="0"/>
                </a:spcBef>
                <a:spcAft>
                  <a:spcPct val="0"/>
                </a:spcAft>
                <a:buFont typeface="Arial" pitchFamily="34" charset="0"/>
                <a:buNone/>
              </a:pPr>
              <a:t>177.5</a:t>
            </a:fld>
            <a:endParaRPr lang="ru-RU" sz="800" b="1" dirty="0">
              <a:solidFill>
                <a:srgbClr val="000000"/>
              </a:solidFill>
              <a:sym typeface="+mn-lt"/>
            </a:endParaRPr>
          </a:p>
        </p:txBody>
      </p:sp>
      <p:sp>
        <p:nvSpPr>
          <p:cNvPr id="536" name="Текст 2"/>
          <p:cNvSpPr>
            <a:spLocks noGrp="1"/>
          </p:cNvSpPr>
          <p:nvPr>
            <p:custDataLst>
              <p:tags r:id="rId166"/>
            </p:custDataLst>
          </p:nvPr>
        </p:nvSpPr>
        <p:spPr bwMode="auto">
          <a:xfrm>
            <a:off x="3367088" y="5432425"/>
            <a:ext cx="32861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90000"/>
              </a:lnSpc>
              <a:spcBef>
                <a:spcPct val="0"/>
              </a:spcBef>
              <a:spcAft>
                <a:spcPct val="0"/>
              </a:spcAft>
              <a:buFont typeface="Arial" pitchFamily="34" charset="0"/>
              <a:buNone/>
            </a:pPr>
            <a:fld id="{2746DB38-D84C-49BD-A911-BF3D50EEB5F4}" type="datetime'''''''''''''''''-''''1''''''''''''''''''%'''''''''''''''''">
              <a:rPr lang="ru-RU" altLang="en-US" sz="800" b="1">
                <a:solidFill>
                  <a:srgbClr val="000000"/>
                </a:solidFill>
              </a:rPr>
              <a:pPr marL="0" indent="0" algn="ctr" fontAlgn="base">
                <a:lnSpc>
                  <a:spcPct val="90000"/>
                </a:lnSpc>
                <a:spcBef>
                  <a:spcPct val="0"/>
                </a:spcBef>
                <a:spcAft>
                  <a:spcPct val="0"/>
                </a:spcAft>
                <a:buFont typeface="Arial" pitchFamily="34" charset="0"/>
                <a:buNone/>
              </a:pPr>
              <a:t>-1%</a:t>
            </a:fld>
            <a:endParaRPr lang="ru-RU" sz="800" b="1" dirty="0">
              <a:solidFill>
                <a:srgbClr val="000000"/>
              </a:solidFill>
              <a:sym typeface="+mn-lt"/>
            </a:endParaRPr>
          </a:p>
        </p:txBody>
      </p:sp>
      <p:sp>
        <p:nvSpPr>
          <p:cNvPr id="541" name="Текст 2"/>
          <p:cNvSpPr>
            <a:spLocks noGrp="1"/>
          </p:cNvSpPr>
          <p:nvPr>
            <p:custDataLst>
              <p:tags r:id="rId167"/>
            </p:custDataLst>
          </p:nvPr>
        </p:nvSpPr>
        <p:spPr bwMode="gray">
          <a:xfrm>
            <a:off x="3111500" y="5700713"/>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B0F46C3A-864A-4949-B5A8-40BB18D1B22D}" type="datetime'''''''''''''2''''61''.''''''''''''''''''''6'''">
              <a:rPr lang="ru-RU" altLang="en-US" sz="800" b="1">
                <a:solidFill>
                  <a:srgbClr val="000000"/>
                </a:solidFill>
              </a:rPr>
              <a:pPr marL="0" indent="0" algn="ctr" fontAlgn="base">
                <a:spcBef>
                  <a:spcPct val="0"/>
                </a:spcBef>
                <a:spcAft>
                  <a:spcPct val="0"/>
                </a:spcAft>
                <a:buFont typeface="Arial" pitchFamily="34" charset="0"/>
                <a:buNone/>
              </a:pPr>
              <a:t>261.6</a:t>
            </a:fld>
            <a:endParaRPr lang="ru-RU" sz="800" b="1" dirty="0">
              <a:solidFill>
                <a:srgbClr val="000000"/>
              </a:solidFill>
              <a:sym typeface="+mn-lt"/>
            </a:endParaRPr>
          </a:p>
        </p:txBody>
      </p:sp>
      <p:sp>
        <p:nvSpPr>
          <p:cNvPr id="535" name="Текст 2"/>
          <p:cNvSpPr>
            <a:spLocks noGrp="1"/>
          </p:cNvSpPr>
          <p:nvPr>
            <p:custDataLst>
              <p:tags r:id="rId168"/>
            </p:custDataLst>
          </p:nvPr>
        </p:nvSpPr>
        <p:spPr bwMode="gray">
          <a:xfrm>
            <a:off x="2592388" y="5729288"/>
            <a:ext cx="3206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1A3D05F0-FF90-4114-8ED7-F29CDB38664E}" type="datetime'2''''''3''''''4''''''''.''7'''''''''''''''">
              <a:rPr lang="ru-RU" altLang="en-US" sz="800" b="1">
                <a:solidFill>
                  <a:srgbClr val="000000"/>
                </a:solidFill>
              </a:rPr>
              <a:pPr marL="0" indent="0" algn="ctr" fontAlgn="base">
                <a:spcBef>
                  <a:spcPct val="0"/>
                </a:spcBef>
                <a:spcAft>
                  <a:spcPct val="0"/>
                </a:spcAft>
                <a:buFont typeface="Arial" pitchFamily="34" charset="0"/>
                <a:buNone/>
              </a:pPr>
              <a:t>234.7</a:t>
            </a:fld>
            <a:endParaRPr lang="ru-RU" sz="800" b="1" dirty="0">
              <a:solidFill>
                <a:srgbClr val="000000"/>
              </a:solidFill>
              <a:sym typeface="+mn-lt"/>
            </a:endParaRPr>
          </a:p>
        </p:txBody>
      </p:sp>
      <p:sp>
        <p:nvSpPr>
          <p:cNvPr id="269" name="TextBox 268"/>
          <p:cNvSpPr txBox="1"/>
          <p:nvPr/>
        </p:nvSpPr>
        <p:spPr>
          <a:xfrm>
            <a:off x="4499686" y="1129265"/>
            <a:ext cx="633113" cy="246221"/>
          </a:xfrm>
          <a:prstGeom prst="rect">
            <a:avLst/>
          </a:prstGeom>
          <a:noFill/>
        </p:spPr>
        <p:txBody>
          <a:bodyPr wrap="square" rtlCol="0">
            <a:spAutoFit/>
          </a:bodyPr>
          <a:lstStyle/>
          <a:p>
            <a:pPr algn="ctr" fontAlgn="base">
              <a:spcBef>
                <a:spcPct val="0"/>
              </a:spcBef>
              <a:spcAft>
                <a:spcPct val="0"/>
              </a:spcAft>
            </a:pPr>
            <a:r>
              <a:rPr lang="en-GB" sz="1000" dirty="0" smtClean="0">
                <a:solidFill>
                  <a:srgbClr val="000000"/>
                </a:solidFill>
              </a:rPr>
              <a:t>2017</a:t>
            </a:r>
            <a:endParaRPr lang="ru-RU" sz="1000" dirty="0">
              <a:solidFill>
                <a:srgbClr val="000000"/>
              </a:solidFill>
            </a:endParaRPr>
          </a:p>
        </p:txBody>
      </p:sp>
      <p:graphicFrame>
        <p:nvGraphicFramePr>
          <p:cNvPr id="290" name="Объект 289"/>
          <p:cNvGraphicFramePr>
            <a:graphicFrameLocks/>
          </p:cNvGraphicFramePr>
          <p:nvPr>
            <p:custDataLst>
              <p:tags r:id="rId169"/>
            </p:custDataLst>
            <p:extLst/>
          </p:nvPr>
        </p:nvGraphicFramePr>
        <p:xfrm>
          <a:off x="7200900" y="2514600"/>
          <a:ext cx="1381190" cy="914490"/>
        </p:xfrm>
        <a:graphic>
          <a:graphicData uri="http://schemas.openxmlformats.org/presentationml/2006/ole">
            <mc:AlternateContent xmlns:mc="http://schemas.openxmlformats.org/markup-compatibility/2006">
              <mc:Choice xmlns:v="urn:schemas-microsoft-com:vml" Requires="v">
                <p:oleObj spid="_x0000_s138631" name="Диаграмма" r:id="rId255" imgW="1379191" imgH="922104" progId="MSGraph.Chart.8">
                  <p:embed followColorScheme="full"/>
                </p:oleObj>
              </mc:Choice>
              <mc:Fallback>
                <p:oleObj name="Диаграмма" r:id="rId255" imgW="1379191" imgH="922104" progId="MSGraph.Chart.8">
                  <p:embed followColorScheme="full"/>
                  <p:pic>
                    <p:nvPicPr>
                      <p:cNvPr id="0" name=""/>
                      <p:cNvPicPr/>
                      <p:nvPr/>
                    </p:nvPicPr>
                    <p:blipFill>
                      <a:blip r:embed="rId256"/>
                      <a:stretch>
                        <a:fillRect/>
                      </a:stretch>
                    </p:blipFill>
                    <p:spPr>
                      <a:xfrm>
                        <a:off x="7200900" y="2514600"/>
                        <a:ext cx="1381190" cy="914490"/>
                      </a:xfrm>
                      <a:prstGeom prst="rect">
                        <a:avLst/>
                      </a:prstGeom>
                    </p:spPr>
                  </p:pic>
                </p:oleObj>
              </mc:Fallback>
            </mc:AlternateContent>
          </a:graphicData>
        </a:graphic>
      </p:graphicFrame>
      <p:sp>
        <p:nvSpPr>
          <p:cNvPr id="294" name="Текст 38"/>
          <p:cNvSpPr>
            <a:spLocks noGrp="1"/>
          </p:cNvSpPr>
          <p:nvPr>
            <p:custDataLst>
              <p:tags r:id="rId170"/>
            </p:custDataLst>
          </p:nvPr>
        </p:nvSpPr>
        <p:spPr bwMode="gray">
          <a:xfrm>
            <a:off x="7716838" y="2822575"/>
            <a:ext cx="239713" cy="122238"/>
          </a:xfrm>
          <a:prstGeom prst="rect">
            <a:avLst/>
          </a:prstGeom>
          <a:noFill/>
          <a:extLst>
            <a:ext uri="{909E8E84-426E-40dd-AFC4-6F175D3DCCD1}">
              <a14:hiddenFill xmlns="" xmlns:a14="http://schemas.microsoft.com/office/drawing/2010/main">
                <a:solidFill>
                  <a:srgbClr val="646D90"/>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2B56CF05-65DB-497E-A4F8-5A761039C9EE}" type="datetime'''''''''''''''4''''''''''''''''''''''''2%'''''''''''''''''">
              <a:rPr lang="ru-RU" altLang="en-US" sz="800">
                <a:solidFill>
                  <a:srgbClr val="000000"/>
                </a:solidFill>
              </a:rPr>
              <a:pPr marL="0" indent="0" algn="ctr" fontAlgn="base">
                <a:spcBef>
                  <a:spcPct val="0"/>
                </a:spcBef>
                <a:spcAft>
                  <a:spcPct val="0"/>
                </a:spcAft>
                <a:buFont typeface="Arial" pitchFamily="34" charset="0"/>
                <a:buNone/>
              </a:pPr>
              <a:t>42%</a:t>
            </a:fld>
            <a:endParaRPr lang="ru-RU" sz="800" dirty="0">
              <a:solidFill>
                <a:srgbClr val="000000"/>
              </a:solidFill>
              <a:sym typeface="+mn-lt"/>
            </a:endParaRPr>
          </a:p>
        </p:txBody>
      </p:sp>
      <p:sp>
        <p:nvSpPr>
          <p:cNvPr id="292" name="Текст 38"/>
          <p:cNvSpPr>
            <a:spLocks noGrp="1"/>
          </p:cNvSpPr>
          <p:nvPr>
            <p:custDataLst>
              <p:tags r:id="rId171"/>
            </p:custDataLst>
          </p:nvPr>
        </p:nvSpPr>
        <p:spPr bwMode="gray">
          <a:xfrm>
            <a:off x="7467600" y="2678113"/>
            <a:ext cx="239713"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DC5DC83-2BF1-4EDD-93A8-3C9BDDE98BF4}" type="datetime'''''''''''''''''''''''''''''1''''''''''1''''''''''''''%'''''">
              <a:rPr lang="en-US" altLang="en-US" sz="800">
                <a:solidFill>
                  <a:srgbClr val="000000"/>
                </a:solidFill>
              </a:rPr>
              <a:pPr marL="0" indent="0" algn="ctr" fontAlgn="base">
                <a:spcBef>
                  <a:spcPct val="0"/>
                </a:spcBef>
                <a:spcAft>
                  <a:spcPct val="0"/>
                </a:spcAft>
                <a:buFont typeface="Arial" pitchFamily="34" charset="0"/>
                <a:buNone/>
              </a:pPr>
              <a:t>11%</a:t>
            </a:fld>
            <a:endParaRPr lang="ru-RU" sz="800" dirty="0">
              <a:solidFill>
                <a:srgbClr val="000000"/>
              </a:solidFill>
              <a:sym typeface="+mn-lt"/>
            </a:endParaRPr>
          </a:p>
        </p:txBody>
      </p:sp>
      <p:sp>
        <p:nvSpPr>
          <p:cNvPr id="295" name="Текст 33"/>
          <p:cNvSpPr>
            <a:spLocks noGrp="1"/>
          </p:cNvSpPr>
          <p:nvPr>
            <p:custDataLst>
              <p:tags r:id="rId172"/>
            </p:custDataLst>
          </p:nvPr>
        </p:nvSpPr>
        <p:spPr bwMode="gray">
          <a:xfrm>
            <a:off x="7380288" y="2970213"/>
            <a:ext cx="239713" cy="122238"/>
          </a:xfrm>
          <a:prstGeom prst="rect">
            <a:avLst/>
          </a:prstGeom>
          <a:noFill/>
          <a:extLst>
            <a:ext uri="{909E8E84-426E-40dd-AFC4-6F175D3DCCD1}">
              <a14:hiddenFill xmlns="" xmlns:a14="http://schemas.microsoft.com/office/drawing/2010/main">
                <a:solidFill>
                  <a:srgbClr val="C8102E"/>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68ED29DD-3B34-4935-A895-802F48111D3B}" type="datetime'''''''''''''''4''''''''''''''''7%'''''''''''''''''''''''''">
              <a:rPr lang="en-US" altLang="en-US" sz="800">
                <a:solidFill>
                  <a:srgbClr val="FFFFFF"/>
                </a:solidFill>
              </a:rPr>
              <a:pPr marL="0" indent="0" algn="ctr" fontAlgn="base">
                <a:spcBef>
                  <a:spcPct val="0"/>
                </a:spcBef>
                <a:spcAft>
                  <a:spcPct val="0"/>
                </a:spcAft>
                <a:buFont typeface="Arial" pitchFamily="34" charset="0"/>
                <a:buNone/>
              </a:pPr>
              <a:t>47%</a:t>
            </a:fld>
            <a:endParaRPr lang="ru-RU" sz="800" dirty="0">
              <a:solidFill>
                <a:srgbClr val="FFFFFF"/>
              </a:solidFill>
              <a:sym typeface="+mn-lt"/>
            </a:endParaRPr>
          </a:p>
        </p:txBody>
      </p:sp>
      <p:graphicFrame>
        <p:nvGraphicFramePr>
          <p:cNvPr id="296" name="Объект 295"/>
          <p:cNvGraphicFramePr>
            <a:graphicFrameLocks/>
          </p:cNvGraphicFramePr>
          <p:nvPr>
            <p:custDataLst>
              <p:tags r:id="rId173"/>
            </p:custDataLst>
            <p:extLst/>
          </p:nvPr>
        </p:nvGraphicFramePr>
        <p:xfrm>
          <a:off x="7239000" y="4343400"/>
          <a:ext cx="1381190" cy="914490"/>
        </p:xfrm>
        <a:graphic>
          <a:graphicData uri="http://schemas.openxmlformats.org/presentationml/2006/ole">
            <mc:AlternateContent xmlns:mc="http://schemas.openxmlformats.org/markup-compatibility/2006">
              <mc:Choice xmlns:v="urn:schemas-microsoft-com:vml" Requires="v">
                <p:oleObj spid="_x0000_s138632" name="Диаграмма" r:id="rId257" imgW="1379191" imgH="914328" progId="MSGraph.Chart.8">
                  <p:embed followColorScheme="full"/>
                </p:oleObj>
              </mc:Choice>
              <mc:Fallback>
                <p:oleObj name="Диаграмма" r:id="rId257" imgW="1379191" imgH="914328" progId="MSGraph.Chart.8">
                  <p:embed followColorScheme="full"/>
                  <p:pic>
                    <p:nvPicPr>
                      <p:cNvPr id="0" name=""/>
                      <p:cNvPicPr/>
                      <p:nvPr/>
                    </p:nvPicPr>
                    <p:blipFill>
                      <a:blip r:embed="rId258"/>
                      <a:stretch>
                        <a:fillRect/>
                      </a:stretch>
                    </p:blipFill>
                    <p:spPr>
                      <a:xfrm>
                        <a:off x="7239000" y="4343400"/>
                        <a:ext cx="1381190" cy="914490"/>
                      </a:xfrm>
                      <a:prstGeom prst="rect">
                        <a:avLst/>
                      </a:prstGeom>
                    </p:spPr>
                  </p:pic>
                </p:oleObj>
              </mc:Fallback>
            </mc:AlternateContent>
          </a:graphicData>
        </a:graphic>
      </p:graphicFrame>
      <p:sp>
        <p:nvSpPr>
          <p:cNvPr id="297" name="Текст 10"/>
          <p:cNvSpPr>
            <a:spLocks noGrp="1"/>
          </p:cNvSpPr>
          <p:nvPr>
            <p:custDataLst>
              <p:tags r:id="rId174"/>
            </p:custDataLst>
          </p:nvPr>
        </p:nvSpPr>
        <p:spPr bwMode="gray">
          <a:xfrm>
            <a:off x="7256463" y="4545013"/>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9C4E7515-3653-4A1F-BC6C-956F3EFEDF30}" type="datetime'''3%'''''''''''''''''''''''''''''''''''''''''''">
              <a:rPr lang="en-US" altLang="en-US" sz="800" smtClean="0">
                <a:solidFill>
                  <a:srgbClr val="000000"/>
                </a:solidFill>
              </a:rPr>
              <a:pPr marL="0" indent="0" algn="ctr" fontAlgn="base">
                <a:spcBef>
                  <a:spcPct val="0"/>
                </a:spcBef>
                <a:spcAft>
                  <a:spcPct val="0"/>
                </a:spcAft>
                <a:buFont typeface="Arial" pitchFamily="34" charset="0"/>
                <a:buNone/>
              </a:pPr>
              <a:t>3%</a:t>
            </a:fld>
            <a:endParaRPr lang="ru-RU" sz="800" dirty="0">
              <a:solidFill>
                <a:srgbClr val="000000"/>
              </a:solidFill>
              <a:sym typeface="+mn-lt"/>
            </a:endParaRPr>
          </a:p>
        </p:txBody>
      </p:sp>
      <p:sp>
        <p:nvSpPr>
          <p:cNvPr id="298" name="Текст 37"/>
          <p:cNvSpPr>
            <a:spLocks noGrp="1"/>
          </p:cNvSpPr>
          <p:nvPr>
            <p:custDataLst>
              <p:tags r:id="rId175"/>
            </p:custDataLst>
          </p:nvPr>
        </p:nvSpPr>
        <p:spPr bwMode="gray">
          <a:xfrm>
            <a:off x="7680325" y="4916488"/>
            <a:ext cx="239713" cy="122238"/>
          </a:xfrm>
          <a:prstGeom prst="rect">
            <a:avLst/>
          </a:prstGeom>
          <a:noFill/>
          <a:extLst>
            <a:ext uri="{909E8E84-426E-40dd-AFC4-6F175D3DCCD1}">
              <a14:hiddenFill xmlns="" xmlns:a14="http://schemas.microsoft.com/office/drawing/2010/main">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9770E25-325F-4274-97DE-637D606E3087}" type="datetime'''''''''''''''''''''''''8''''''''''''''''2''''''''''%'">
              <a:rPr lang="en-US" altLang="en-US" sz="800" smtClean="0">
                <a:solidFill>
                  <a:srgbClr val="000000"/>
                </a:solidFill>
              </a:rPr>
              <a:pPr marL="0" indent="0" algn="ctr" fontAlgn="base">
                <a:spcBef>
                  <a:spcPct val="0"/>
                </a:spcBef>
                <a:spcAft>
                  <a:spcPct val="0"/>
                </a:spcAft>
                <a:buFont typeface="Arial" pitchFamily="34" charset="0"/>
                <a:buNone/>
              </a:pPr>
              <a:t>82%</a:t>
            </a:fld>
            <a:endParaRPr lang="ru-RU" sz="800" dirty="0">
              <a:solidFill>
                <a:srgbClr val="000000"/>
              </a:solidFill>
              <a:sym typeface="+mn-lt"/>
            </a:endParaRPr>
          </a:p>
        </p:txBody>
      </p:sp>
      <p:sp>
        <p:nvSpPr>
          <p:cNvPr id="299" name="Текст 46"/>
          <p:cNvSpPr>
            <a:spLocks noGrp="1"/>
          </p:cNvSpPr>
          <p:nvPr>
            <p:custDataLst>
              <p:tags r:id="rId176"/>
            </p:custDataLst>
          </p:nvPr>
        </p:nvSpPr>
        <p:spPr bwMode="gray">
          <a:xfrm>
            <a:off x="7559675" y="4721225"/>
            <a:ext cx="239713" cy="122238"/>
          </a:xfrm>
          <a:prstGeom prst="rect">
            <a:avLst/>
          </a:prstGeom>
          <a:solidFill>
            <a:srgbClr val="C8102E"/>
          </a:solidFill>
          <a:extLst>
            <a:ext uri="{909E8E84-426E-40dd-AFC4-6F175D3DCCD1}">
              <a14:hiddenFill xmlns="" xmlns:a14="http://schemas.microsoft.com/office/drawing/2010/main">
                <a:solidFill>
                  <a:srgbClr val="C8102E"/>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7BFAFEE-5F16-4B18-8655-DA86885AD883}" type="datetime'''''''''''''''''''''1''3''''''''''%'''''''''''''''">
              <a:rPr lang="en-US" altLang="en-US" sz="800" smtClean="0">
                <a:solidFill>
                  <a:srgbClr val="FFFFFF"/>
                </a:solidFill>
              </a:rPr>
              <a:pPr marL="0" indent="0" algn="ctr" fontAlgn="base">
                <a:spcBef>
                  <a:spcPct val="0"/>
                </a:spcBef>
                <a:spcAft>
                  <a:spcPct val="0"/>
                </a:spcAft>
                <a:buFont typeface="Arial" pitchFamily="34" charset="0"/>
                <a:buNone/>
              </a:pPr>
              <a:t>13%</a:t>
            </a:fld>
            <a:endParaRPr lang="ru-RU" sz="800" dirty="0">
              <a:solidFill>
                <a:srgbClr val="FFFFFF"/>
              </a:solidFill>
              <a:sym typeface="+mn-lt"/>
            </a:endParaRPr>
          </a:p>
        </p:txBody>
      </p:sp>
      <p:sp>
        <p:nvSpPr>
          <p:cNvPr id="300" name="Текст 8"/>
          <p:cNvSpPr>
            <a:spLocks noGrp="1"/>
          </p:cNvSpPr>
          <p:nvPr>
            <p:custDataLst>
              <p:tags r:id="rId177"/>
            </p:custDataLst>
          </p:nvPr>
        </p:nvSpPr>
        <p:spPr bwMode="gray">
          <a:xfrm>
            <a:off x="7426325" y="4597400"/>
            <a:ext cx="184150" cy="122238"/>
          </a:xfrm>
          <a:prstGeom prst="rect">
            <a:avLst/>
          </a:prstGeom>
          <a:solidFill>
            <a:srgbClr val="C0C0C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BF50DFCC-1849-4CA3-B0A3-85C80E82AF60}" type="datetime'''''''''''''''''''''''2''''''''''''''''''''''''%'">
              <a:rPr lang="en-US" altLang="en-US" sz="800" smtClean="0">
                <a:solidFill>
                  <a:srgbClr val="000000"/>
                </a:solidFill>
              </a:rPr>
              <a:pPr marL="0" indent="0" algn="ctr" fontAlgn="base">
                <a:spcBef>
                  <a:spcPct val="0"/>
                </a:spcBef>
                <a:spcAft>
                  <a:spcPct val="0"/>
                </a:spcAft>
                <a:buFont typeface="Arial" pitchFamily="34" charset="0"/>
                <a:buNone/>
              </a:pPr>
              <a:t>2%</a:t>
            </a:fld>
            <a:endParaRPr lang="ru-RU" sz="800" dirty="0">
              <a:solidFill>
                <a:srgbClr val="000000"/>
              </a:solidFill>
              <a:sym typeface="+mn-lt"/>
            </a:endParaRPr>
          </a:p>
        </p:txBody>
      </p:sp>
      <p:graphicFrame>
        <p:nvGraphicFramePr>
          <p:cNvPr id="301" name="Объект 300"/>
          <p:cNvGraphicFramePr>
            <a:graphicFrameLocks/>
          </p:cNvGraphicFramePr>
          <p:nvPr>
            <p:custDataLst>
              <p:tags r:id="rId178"/>
            </p:custDataLst>
            <p:extLst/>
          </p:nvPr>
        </p:nvGraphicFramePr>
        <p:xfrm>
          <a:off x="7200900" y="3429000"/>
          <a:ext cx="1381190" cy="914490"/>
        </p:xfrm>
        <a:graphic>
          <a:graphicData uri="http://schemas.openxmlformats.org/presentationml/2006/ole">
            <mc:AlternateContent xmlns:mc="http://schemas.openxmlformats.org/markup-compatibility/2006">
              <mc:Choice xmlns:v="urn:schemas-microsoft-com:vml" Requires="v">
                <p:oleObj spid="_x0000_s138633" name="Диаграмма" r:id="rId259" imgW="1379191" imgH="914328" progId="MSGraph.Chart.8">
                  <p:embed followColorScheme="full"/>
                </p:oleObj>
              </mc:Choice>
              <mc:Fallback>
                <p:oleObj name="Диаграмма" r:id="rId259" imgW="1379191" imgH="914328" progId="MSGraph.Chart.8">
                  <p:embed followColorScheme="full"/>
                  <p:pic>
                    <p:nvPicPr>
                      <p:cNvPr id="0" name=""/>
                      <p:cNvPicPr/>
                      <p:nvPr/>
                    </p:nvPicPr>
                    <p:blipFill>
                      <a:blip r:embed="rId260"/>
                      <a:stretch>
                        <a:fillRect/>
                      </a:stretch>
                    </p:blipFill>
                    <p:spPr>
                      <a:xfrm>
                        <a:off x="7200900" y="3429000"/>
                        <a:ext cx="1381190" cy="914490"/>
                      </a:xfrm>
                      <a:prstGeom prst="rect">
                        <a:avLst/>
                      </a:prstGeom>
                    </p:spPr>
                  </p:pic>
                </p:oleObj>
              </mc:Fallback>
            </mc:AlternateContent>
          </a:graphicData>
        </a:graphic>
      </p:graphicFrame>
      <p:sp>
        <p:nvSpPr>
          <p:cNvPr id="304" name="Текст 38"/>
          <p:cNvSpPr>
            <a:spLocks noGrp="1"/>
          </p:cNvSpPr>
          <p:nvPr>
            <p:custDataLst>
              <p:tags r:id="rId179"/>
            </p:custDataLst>
          </p:nvPr>
        </p:nvSpPr>
        <p:spPr bwMode="gray">
          <a:xfrm>
            <a:off x="7394575" y="3508375"/>
            <a:ext cx="239713" cy="122238"/>
          </a:xfrm>
          <a:prstGeom prst="rect">
            <a:avLst/>
          </a:prstGeom>
          <a:solidFill>
            <a:srgbClr val="C3CFE1"/>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F092A7EE-A772-4407-8ACD-B56E43E51FE0}" type="datetime'''''''''''1''''''''''''''''''''''''''2%'''''''''''''''''''''">
              <a:rPr lang="en-US" altLang="en-US" sz="800">
                <a:solidFill>
                  <a:srgbClr val="000000"/>
                </a:solidFill>
              </a:rPr>
              <a:pPr marL="0" indent="0" algn="ctr" fontAlgn="base">
                <a:spcBef>
                  <a:spcPct val="0"/>
                </a:spcBef>
                <a:spcAft>
                  <a:spcPct val="0"/>
                </a:spcAft>
                <a:buFont typeface="Arial" pitchFamily="34" charset="0"/>
                <a:buNone/>
              </a:pPr>
              <a:t>12%</a:t>
            </a:fld>
            <a:endParaRPr lang="ru-RU" sz="800" dirty="0">
              <a:solidFill>
                <a:srgbClr val="000000"/>
              </a:solidFill>
              <a:sym typeface="+mn-lt"/>
            </a:endParaRPr>
          </a:p>
        </p:txBody>
      </p:sp>
      <p:sp>
        <p:nvSpPr>
          <p:cNvPr id="305" name="Текст 37"/>
          <p:cNvSpPr>
            <a:spLocks noGrp="1"/>
          </p:cNvSpPr>
          <p:nvPr>
            <p:custDataLst>
              <p:tags r:id="rId180"/>
            </p:custDataLst>
          </p:nvPr>
        </p:nvSpPr>
        <p:spPr bwMode="gray">
          <a:xfrm>
            <a:off x="7394575" y="3971925"/>
            <a:ext cx="239713" cy="122238"/>
          </a:xfrm>
          <a:prstGeom prst="rect">
            <a:avLst/>
          </a:prstGeom>
          <a:noFill/>
          <a:extLst>
            <a:ext uri="{909E8E84-426E-40dd-AFC4-6F175D3DCCD1}">
              <a14:hiddenFill xmlns="" xmlns:a14="http://schemas.microsoft.com/office/drawing/2010/main">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13184BC0-1B98-4980-819A-A8E3FC0C3AFA}" type="datetime'''''5''''''''''''''''''''''4''''''''''''%'''''''''''">
              <a:rPr lang="en-US" altLang="en-US" sz="800">
                <a:solidFill>
                  <a:srgbClr val="000000"/>
                </a:solidFill>
              </a:rPr>
              <a:pPr marL="0" indent="0" algn="ctr" fontAlgn="base">
                <a:spcBef>
                  <a:spcPct val="0"/>
                </a:spcBef>
                <a:spcAft>
                  <a:spcPct val="0"/>
                </a:spcAft>
                <a:buFont typeface="Arial" pitchFamily="34" charset="0"/>
                <a:buNone/>
              </a:pPr>
              <a:t>54%</a:t>
            </a:fld>
            <a:endParaRPr lang="ru-RU" sz="800" dirty="0">
              <a:solidFill>
                <a:srgbClr val="000000"/>
              </a:solidFill>
              <a:sym typeface="+mn-lt"/>
            </a:endParaRPr>
          </a:p>
        </p:txBody>
      </p:sp>
      <p:sp>
        <p:nvSpPr>
          <p:cNvPr id="303" name="Текст 33"/>
          <p:cNvSpPr>
            <a:spLocks noGrp="1"/>
          </p:cNvSpPr>
          <p:nvPr>
            <p:custDataLst>
              <p:tags r:id="rId181"/>
            </p:custDataLst>
          </p:nvPr>
        </p:nvSpPr>
        <p:spPr bwMode="gray">
          <a:xfrm>
            <a:off x="7805738" y="3840163"/>
            <a:ext cx="239713" cy="122238"/>
          </a:xfrm>
          <a:prstGeom prst="rect">
            <a:avLst/>
          </a:prstGeom>
          <a:solidFill>
            <a:srgbClr val="C8102E"/>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2CF64A4C-BD64-4443-9592-B95B76190012}" type="datetime'''''1''''''''''''7''%'''''''''">
              <a:rPr lang="en-US" altLang="en-US" sz="800">
                <a:solidFill>
                  <a:srgbClr val="FFFFFF"/>
                </a:solidFill>
              </a:rPr>
              <a:pPr marL="0" indent="0" algn="ctr" fontAlgn="base">
                <a:spcBef>
                  <a:spcPct val="0"/>
                </a:spcBef>
                <a:spcAft>
                  <a:spcPct val="0"/>
                </a:spcAft>
                <a:buFont typeface="Arial" pitchFamily="34" charset="0"/>
                <a:buNone/>
              </a:pPr>
              <a:t>17%</a:t>
            </a:fld>
            <a:endParaRPr lang="ru-RU" sz="800" dirty="0">
              <a:solidFill>
                <a:srgbClr val="FFFFFF"/>
              </a:solidFill>
              <a:sym typeface="+mn-lt"/>
            </a:endParaRPr>
          </a:p>
        </p:txBody>
      </p:sp>
      <p:sp>
        <p:nvSpPr>
          <p:cNvPr id="306" name="Текст 32"/>
          <p:cNvSpPr>
            <a:spLocks noGrp="1"/>
          </p:cNvSpPr>
          <p:nvPr>
            <p:custDataLst>
              <p:tags r:id="rId182"/>
            </p:custDataLst>
          </p:nvPr>
        </p:nvSpPr>
        <p:spPr bwMode="gray">
          <a:xfrm>
            <a:off x="7634288" y="3752850"/>
            <a:ext cx="184150" cy="122238"/>
          </a:xfrm>
          <a:prstGeom prst="rect">
            <a:avLst/>
          </a:prstGeom>
          <a:solidFill>
            <a:srgbClr val="C0C0C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D488BB5F-2C23-466F-85F7-3B628B1D3997}" type="datetime'''''''''''''''''''7''%'''">
              <a:rPr lang="en-US" altLang="en-US" sz="800">
                <a:solidFill>
                  <a:srgbClr val="000000"/>
                </a:solidFill>
              </a:rPr>
              <a:pPr marL="0" indent="0" algn="ctr" fontAlgn="base">
                <a:spcBef>
                  <a:spcPct val="0"/>
                </a:spcBef>
                <a:spcAft>
                  <a:spcPct val="0"/>
                </a:spcAft>
                <a:buFont typeface="Arial" pitchFamily="34" charset="0"/>
                <a:buNone/>
              </a:pPr>
              <a:t>7%</a:t>
            </a:fld>
            <a:endParaRPr lang="ru-RU" sz="800" dirty="0">
              <a:solidFill>
                <a:srgbClr val="000000"/>
              </a:solidFill>
              <a:sym typeface="+mn-lt"/>
            </a:endParaRPr>
          </a:p>
        </p:txBody>
      </p:sp>
      <p:sp>
        <p:nvSpPr>
          <p:cNvPr id="302" name="Текст 31"/>
          <p:cNvSpPr>
            <a:spLocks noGrp="1"/>
          </p:cNvSpPr>
          <p:nvPr>
            <p:custDataLst>
              <p:tags r:id="rId183"/>
            </p:custDataLst>
          </p:nvPr>
        </p:nvSpPr>
        <p:spPr bwMode="gray">
          <a:xfrm>
            <a:off x="7588250" y="3629025"/>
            <a:ext cx="239713" cy="122238"/>
          </a:xfrm>
          <a:prstGeom prst="rect">
            <a:avLst/>
          </a:prstGeom>
          <a:solidFill>
            <a:srgbClr val="646D90"/>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7049D33-98CD-4F13-8D87-51407FFBA4B4}" type="datetime'''1''''''''''''''''''''''1%'''''''''">
              <a:rPr lang="en-US" altLang="en-US" sz="800">
                <a:solidFill>
                  <a:srgbClr val="FFFFFF"/>
                </a:solidFill>
              </a:rPr>
              <a:pPr marL="0" indent="0" algn="ctr" fontAlgn="base">
                <a:spcBef>
                  <a:spcPct val="0"/>
                </a:spcBef>
                <a:spcAft>
                  <a:spcPct val="0"/>
                </a:spcAft>
                <a:buFont typeface="Arial" pitchFamily="34" charset="0"/>
                <a:buNone/>
              </a:pPr>
              <a:t>11%</a:t>
            </a:fld>
            <a:endParaRPr lang="ru-RU" sz="800" dirty="0">
              <a:solidFill>
                <a:srgbClr val="FFFFFF"/>
              </a:solidFill>
              <a:sym typeface="+mn-lt"/>
            </a:endParaRPr>
          </a:p>
        </p:txBody>
      </p:sp>
      <p:graphicFrame>
        <p:nvGraphicFramePr>
          <p:cNvPr id="307" name="Объект 306"/>
          <p:cNvGraphicFramePr>
            <a:graphicFrameLocks/>
          </p:cNvGraphicFramePr>
          <p:nvPr>
            <p:custDataLst>
              <p:tags r:id="rId184"/>
            </p:custDataLst>
            <p:extLst/>
          </p:nvPr>
        </p:nvGraphicFramePr>
        <p:xfrm>
          <a:off x="7200900" y="5334000"/>
          <a:ext cx="1381190" cy="914490"/>
        </p:xfrm>
        <a:graphic>
          <a:graphicData uri="http://schemas.openxmlformats.org/presentationml/2006/ole">
            <mc:AlternateContent xmlns:mc="http://schemas.openxmlformats.org/markup-compatibility/2006">
              <mc:Choice xmlns:v="urn:schemas-microsoft-com:vml" Requires="v">
                <p:oleObj spid="_x0000_s138634" name="Диаграмма" r:id="rId261" imgW="1379191" imgH="914328" progId="MSGraph.Chart.8">
                  <p:embed followColorScheme="full"/>
                </p:oleObj>
              </mc:Choice>
              <mc:Fallback>
                <p:oleObj name="Диаграмма" r:id="rId261" imgW="1379191" imgH="914328" progId="MSGraph.Chart.8">
                  <p:embed followColorScheme="full"/>
                  <p:pic>
                    <p:nvPicPr>
                      <p:cNvPr id="0" name=""/>
                      <p:cNvPicPr/>
                      <p:nvPr/>
                    </p:nvPicPr>
                    <p:blipFill>
                      <a:blip r:embed="rId262"/>
                      <a:stretch>
                        <a:fillRect/>
                      </a:stretch>
                    </p:blipFill>
                    <p:spPr>
                      <a:xfrm>
                        <a:off x="7200900" y="5334000"/>
                        <a:ext cx="1381190" cy="914490"/>
                      </a:xfrm>
                      <a:prstGeom prst="rect">
                        <a:avLst/>
                      </a:prstGeom>
                    </p:spPr>
                  </p:pic>
                </p:oleObj>
              </mc:Fallback>
            </mc:AlternateContent>
          </a:graphicData>
        </a:graphic>
      </p:graphicFrame>
      <p:sp>
        <p:nvSpPr>
          <p:cNvPr id="309" name="Текст 38"/>
          <p:cNvSpPr>
            <a:spLocks noGrp="1"/>
          </p:cNvSpPr>
          <p:nvPr>
            <p:custDataLst>
              <p:tags r:id="rId185"/>
            </p:custDataLst>
          </p:nvPr>
        </p:nvSpPr>
        <p:spPr bwMode="gray">
          <a:xfrm>
            <a:off x="7486650" y="5368925"/>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409A79BB-5AEF-45E4-9E20-B87BCD249910}" type="datetime'''''7''''''''''''%'''''''''''''''''''''''''''''''''''">
              <a:rPr lang="en-US" altLang="en-US" sz="800">
                <a:solidFill>
                  <a:srgbClr val="000000"/>
                </a:solidFill>
              </a:rPr>
              <a:pPr marL="0" indent="0" algn="ctr" fontAlgn="base">
                <a:spcBef>
                  <a:spcPct val="0"/>
                </a:spcBef>
                <a:spcAft>
                  <a:spcPct val="0"/>
                </a:spcAft>
                <a:buFont typeface="Arial" pitchFamily="34" charset="0"/>
                <a:buNone/>
              </a:pPr>
              <a:t>7%</a:t>
            </a:fld>
            <a:endParaRPr lang="ru-RU" sz="800" dirty="0">
              <a:solidFill>
                <a:srgbClr val="000000"/>
              </a:solidFill>
              <a:sym typeface="+mn-lt"/>
            </a:endParaRPr>
          </a:p>
        </p:txBody>
      </p:sp>
      <p:sp>
        <p:nvSpPr>
          <p:cNvPr id="308" name="Текст 37"/>
          <p:cNvSpPr>
            <a:spLocks noGrp="1"/>
          </p:cNvSpPr>
          <p:nvPr>
            <p:custDataLst>
              <p:tags r:id="rId186"/>
            </p:custDataLst>
          </p:nvPr>
        </p:nvSpPr>
        <p:spPr bwMode="gray">
          <a:xfrm>
            <a:off x="7478713" y="5916613"/>
            <a:ext cx="239713" cy="122238"/>
          </a:xfrm>
          <a:prstGeom prst="rect">
            <a:avLst/>
          </a:prstGeom>
          <a:noFill/>
          <a:extLst>
            <a:ext uri="{909E8E84-426E-40dd-AFC4-6F175D3DCCD1}">
              <a14:hiddenFill xmlns="" xmlns:a14="http://schemas.microsoft.com/office/drawing/2010/main">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81C8270-BDCA-4515-B713-502DF5AE94E8}" type="datetime'''''''''''''''''7''''''''''''''8''''''''''%'''''''''''''''''">
              <a:rPr lang="en-US" altLang="en-US" sz="800">
                <a:solidFill>
                  <a:srgbClr val="000000"/>
                </a:solidFill>
              </a:rPr>
              <a:pPr marL="0" indent="0" algn="ctr" fontAlgn="base">
                <a:spcBef>
                  <a:spcPct val="0"/>
                </a:spcBef>
                <a:spcAft>
                  <a:spcPct val="0"/>
                </a:spcAft>
                <a:buFont typeface="Arial" pitchFamily="34" charset="0"/>
                <a:buNone/>
              </a:pPr>
              <a:t>78%</a:t>
            </a:fld>
            <a:endParaRPr lang="ru-RU" sz="800" dirty="0">
              <a:solidFill>
                <a:srgbClr val="000000"/>
              </a:solidFill>
              <a:sym typeface="+mn-lt"/>
            </a:endParaRPr>
          </a:p>
        </p:txBody>
      </p:sp>
      <p:sp>
        <p:nvSpPr>
          <p:cNvPr id="310" name="Текст 33"/>
          <p:cNvSpPr>
            <a:spLocks noGrp="1"/>
          </p:cNvSpPr>
          <p:nvPr>
            <p:custDataLst>
              <p:tags r:id="rId187"/>
            </p:custDataLst>
          </p:nvPr>
        </p:nvSpPr>
        <p:spPr bwMode="gray">
          <a:xfrm>
            <a:off x="7605713" y="5613400"/>
            <a:ext cx="239713" cy="122238"/>
          </a:xfrm>
          <a:prstGeom prst="rect">
            <a:avLst/>
          </a:prstGeom>
          <a:solidFill>
            <a:srgbClr val="C8102E"/>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234AFE50-B498-45A7-86BD-E05C0FFA0BD2}" type="datetime'''''''1''''''''''''''''2''''%'''''''''''''''">
              <a:rPr lang="en-US" altLang="en-US" sz="800">
                <a:solidFill>
                  <a:srgbClr val="FFFFFF"/>
                </a:solidFill>
              </a:rPr>
              <a:pPr marL="0" indent="0" algn="ctr" fontAlgn="base">
                <a:spcBef>
                  <a:spcPct val="0"/>
                </a:spcBef>
                <a:spcAft>
                  <a:spcPct val="0"/>
                </a:spcAft>
                <a:buFont typeface="Arial" pitchFamily="34" charset="0"/>
                <a:buNone/>
              </a:pPr>
              <a:t>12%</a:t>
            </a:fld>
            <a:endParaRPr lang="ru-RU" sz="800" dirty="0">
              <a:solidFill>
                <a:srgbClr val="FFFFFF"/>
              </a:solidFill>
              <a:sym typeface="+mn-lt"/>
            </a:endParaRPr>
          </a:p>
        </p:txBody>
      </p:sp>
      <p:sp>
        <p:nvSpPr>
          <p:cNvPr id="311" name="Текст 11"/>
          <p:cNvSpPr>
            <a:spLocks noGrp="1"/>
          </p:cNvSpPr>
          <p:nvPr>
            <p:custDataLst>
              <p:tags r:id="rId188"/>
            </p:custDataLst>
          </p:nvPr>
        </p:nvSpPr>
        <p:spPr bwMode="gray">
          <a:xfrm>
            <a:off x="7585075" y="5489575"/>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CD5453C1-6ACE-439D-9035-30010E91313A}" type="datetime'''''''''''''''''3''''''%'''''''''''''''''''''">
              <a:rPr lang="en-US" altLang="en-US" sz="800">
                <a:solidFill>
                  <a:srgbClr val="FFFFFF"/>
                </a:solidFill>
              </a:rPr>
              <a:pPr marL="0" indent="0" algn="ctr" fontAlgn="base">
                <a:spcBef>
                  <a:spcPct val="0"/>
                </a:spcBef>
                <a:spcAft>
                  <a:spcPct val="0"/>
                </a:spcAft>
                <a:buFont typeface="Arial" pitchFamily="34" charset="0"/>
                <a:buNone/>
              </a:pPr>
              <a:t>3%</a:t>
            </a:fld>
            <a:endParaRPr lang="ru-RU" sz="800" dirty="0">
              <a:solidFill>
                <a:srgbClr val="FFFFFF"/>
              </a:solidFill>
              <a:sym typeface="+mn-lt"/>
            </a:endParaRPr>
          </a:p>
        </p:txBody>
      </p:sp>
      <p:graphicFrame>
        <p:nvGraphicFramePr>
          <p:cNvPr id="312" name="Объект 311"/>
          <p:cNvGraphicFramePr>
            <a:graphicFrameLocks/>
          </p:cNvGraphicFramePr>
          <p:nvPr>
            <p:custDataLst>
              <p:tags r:id="rId189"/>
            </p:custDataLst>
            <p:extLst/>
          </p:nvPr>
        </p:nvGraphicFramePr>
        <p:xfrm>
          <a:off x="7239000" y="1485900"/>
          <a:ext cx="1381190" cy="914490"/>
        </p:xfrm>
        <a:graphic>
          <a:graphicData uri="http://schemas.openxmlformats.org/presentationml/2006/ole">
            <mc:AlternateContent xmlns:mc="http://schemas.openxmlformats.org/markup-compatibility/2006">
              <mc:Choice xmlns:v="urn:schemas-microsoft-com:vml" Requires="v">
                <p:oleObj spid="_x0000_s138635" name="Диаграмма" r:id="rId263" imgW="1379191" imgH="914328" progId="MSGraph.Chart.8">
                  <p:embed followColorScheme="full"/>
                </p:oleObj>
              </mc:Choice>
              <mc:Fallback>
                <p:oleObj name="Диаграмма" r:id="rId263" imgW="1379191" imgH="914328" progId="MSGraph.Chart.8">
                  <p:embed followColorScheme="full"/>
                  <p:pic>
                    <p:nvPicPr>
                      <p:cNvPr id="0" name=""/>
                      <p:cNvPicPr/>
                      <p:nvPr/>
                    </p:nvPicPr>
                    <p:blipFill>
                      <a:blip r:embed="rId264"/>
                      <a:stretch>
                        <a:fillRect/>
                      </a:stretch>
                    </p:blipFill>
                    <p:spPr>
                      <a:xfrm>
                        <a:off x="7239000" y="1485900"/>
                        <a:ext cx="1381190" cy="914490"/>
                      </a:xfrm>
                      <a:prstGeom prst="rect">
                        <a:avLst/>
                      </a:prstGeom>
                    </p:spPr>
                  </p:pic>
                </p:oleObj>
              </mc:Fallback>
            </mc:AlternateContent>
          </a:graphicData>
        </a:graphic>
      </p:graphicFrame>
      <p:sp>
        <p:nvSpPr>
          <p:cNvPr id="318" name="Текст 33"/>
          <p:cNvSpPr>
            <a:spLocks noGrp="1"/>
          </p:cNvSpPr>
          <p:nvPr>
            <p:custDataLst>
              <p:tags r:id="rId190"/>
            </p:custDataLst>
          </p:nvPr>
        </p:nvSpPr>
        <p:spPr bwMode="gray">
          <a:xfrm>
            <a:off x="7458075" y="2046288"/>
            <a:ext cx="239713" cy="122238"/>
          </a:xfrm>
          <a:prstGeom prst="rect">
            <a:avLst/>
          </a:prstGeom>
          <a:noFill/>
          <a:extLst>
            <a:ext uri="{909E8E84-426E-40dd-AFC4-6F175D3DCCD1}">
              <a14:hiddenFill xmlns="" xmlns:a14="http://schemas.microsoft.com/office/drawing/2010/main">
                <a:solidFill>
                  <a:srgbClr val="C0C0C0"/>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41C63AA4-1E77-42D2-ADEA-06B1EC3E8B80}" type="datetime'''''4''''''''8''''''''''''''%'''''''''''''''''''">
              <a:rPr lang="en-US" altLang="en-US" sz="800">
                <a:solidFill>
                  <a:srgbClr val="FFFFFF"/>
                </a:solidFill>
              </a:rPr>
              <a:pPr marL="0" indent="0" algn="ctr" fontAlgn="base">
                <a:spcBef>
                  <a:spcPct val="0"/>
                </a:spcBef>
                <a:spcAft>
                  <a:spcPct val="0"/>
                </a:spcAft>
                <a:buFont typeface="Arial" pitchFamily="34" charset="0"/>
                <a:buNone/>
              </a:pPr>
              <a:t>48%</a:t>
            </a:fld>
            <a:endParaRPr lang="ru-RU" sz="800" dirty="0">
              <a:solidFill>
                <a:srgbClr val="FFFFFF"/>
              </a:solidFill>
              <a:sym typeface="+mn-lt"/>
            </a:endParaRPr>
          </a:p>
        </p:txBody>
      </p:sp>
      <p:sp>
        <p:nvSpPr>
          <p:cNvPr id="320" name="Текст 38"/>
          <p:cNvSpPr>
            <a:spLocks noGrp="1"/>
          </p:cNvSpPr>
          <p:nvPr>
            <p:custDataLst>
              <p:tags r:id="rId191"/>
            </p:custDataLst>
          </p:nvPr>
        </p:nvSpPr>
        <p:spPr bwMode="gray">
          <a:xfrm>
            <a:off x="7491413" y="1519238"/>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9D2F07B0-6A0D-4678-8153-B89206F0E709}" type="datetime'''''''''''''''''''8''%'''''''''''''''''''''''''''''''''''">
              <a:rPr lang="en-US" altLang="en-US" sz="800">
                <a:solidFill>
                  <a:srgbClr val="000000"/>
                </a:solidFill>
              </a:rPr>
              <a:pPr marL="0" indent="0" algn="ctr" fontAlgn="base">
                <a:spcBef>
                  <a:spcPct val="0"/>
                </a:spcBef>
                <a:spcAft>
                  <a:spcPct val="0"/>
                </a:spcAft>
                <a:buFont typeface="Arial" pitchFamily="34" charset="0"/>
                <a:buNone/>
              </a:pPr>
              <a:t>8%</a:t>
            </a:fld>
            <a:endParaRPr lang="ru-RU" sz="800" dirty="0">
              <a:solidFill>
                <a:srgbClr val="000000"/>
              </a:solidFill>
              <a:sym typeface="+mn-lt"/>
            </a:endParaRPr>
          </a:p>
        </p:txBody>
      </p:sp>
      <p:sp>
        <p:nvSpPr>
          <p:cNvPr id="316" name="Текст 31"/>
          <p:cNvSpPr>
            <a:spLocks noGrp="1"/>
          </p:cNvSpPr>
          <p:nvPr>
            <p:custDataLst>
              <p:tags r:id="rId192"/>
            </p:custDataLst>
          </p:nvPr>
        </p:nvSpPr>
        <p:spPr bwMode="gray">
          <a:xfrm>
            <a:off x="7605713" y="1639888"/>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CEAF816-8160-4D77-9F7D-D0E9D5E8C436}" type="datetime'''''''''''3''''''''''''''%'''''''''''''''''''''''''''''''''">
              <a:rPr lang="en-US" altLang="en-US" sz="800">
                <a:solidFill>
                  <a:srgbClr val="FFFFFF"/>
                </a:solidFill>
              </a:rPr>
              <a:pPr marL="0" indent="0" algn="ctr" fontAlgn="base">
                <a:spcBef>
                  <a:spcPct val="0"/>
                </a:spcBef>
                <a:spcAft>
                  <a:spcPct val="0"/>
                </a:spcAft>
                <a:buFont typeface="Arial" pitchFamily="34" charset="0"/>
                <a:buNone/>
              </a:pPr>
              <a:t>3%</a:t>
            </a:fld>
            <a:endParaRPr lang="ru-RU" sz="800" dirty="0">
              <a:solidFill>
                <a:srgbClr val="FFFFFF"/>
              </a:solidFill>
              <a:sym typeface="+mn-lt"/>
            </a:endParaRPr>
          </a:p>
        </p:txBody>
      </p:sp>
      <p:sp>
        <p:nvSpPr>
          <p:cNvPr id="314" name="Текст 32"/>
          <p:cNvSpPr>
            <a:spLocks noGrp="1"/>
          </p:cNvSpPr>
          <p:nvPr>
            <p:custDataLst>
              <p:tags r:id="rId193"/>
            </p:custDataLst>
          </p:nvPr>
        </p:nvSpPr>
        <p:spPr bwMode="gray">
          <a:xfrm>
            <a:off x="7732713" y="1800225"/>
            <a:ext cx="239713" cy="122238"/>
          </a:xfrm>
          <a:prstGeom prst="rect">
            <a:avLst/>
          </a:prstGeom>
          <a:noFill/>
          <a:extLst>
            <a:ext uri="{909E8E84-426E-40dd-AFC4-6F175D3DCCD1}">
              <a14:hiddenFill xmlns="" xmlns:a14="http://schemas.microsoft.com/office/drawing/2010/main">
                <a:solidFill>
                  <a:srgbClr val="C8102E"/>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063AE28-43AE-4738-93AA-9C6FA4167A9C}" type="datetime'''''''''3''''''''2''''''''''%'''''''''''''''''">
              <a:rPr lang="en-US" altLang="en-US" sz="800">
                <a:solidFill>
                  <a:srgbClr val="000000"/>
                </a:solidFill>
              </a:rPr>
              <a:pPr marL="0" indent="0" algn="ctr" fontAlgn="base">
                <a:spcBef>
                  <a:spcPct val="0"/>
                </a:spcBef>
                <a:spcAft>
                  <a:spcPct val="0"/>
                </a:spcAft>
                <a:buFont typeface="Arial" pitchFamily="34" charset="0"/>
                <a:buNone/>
              </a:pPr>
              <a:t>32%</a:t>
            </a:fld>
            <a:endParaRPr lang="ru-RU" sz="800" dirty="0">
              <a:solidFill>
                <a:srgbClr val="000000"/>
              </a:solidFill>
              <a:sym typeface="+mn-lt"/>
            </a:endParaRPr>
          </a:p>
        </p:txBody>
      </p:sp>
      <p:sp>
        <p:nvSpPr>
          <p:cNvPr id="315" name="Текст 37"/>
          <p:cNvSpPr>
            <a:spLocks noGrp="1"/>
          </p:cNvSpPr>
          <p:nvPr>
            <p:custDataLst>
              <p:tags r:id="rId194"/>
            </p:custDataLst>
          </p:nvPr>
        </p:nvSpPr>
        <p:spPr bwMode="gray">
          <a:xfrm>
            <a:off x="7442200" y="1763713"/>
            <a:ext cx="239713" cy="122238"/>
          </a:xfrm>
          <a:prstGeom prst="rect">
            <a:avLst/>
          </a:prstGeom>
          <a:solidFill>
            <a:srgbClr val="969696"/>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0352884B-AC3F-4724-A376-EE76B927F1C5}" type="datetime'''''''''''1''''''0''''''''''''''''''''''''''''''''''''''''''%'">
              <a:rPr lang="en-US" altLang="en-US" sz="800">
                <a:solidFill>
                  <a:srgbClr val="000000"/>
                </a:solidFill>
              </a:rPr>
              <a:pPr marL="0" indent="0" algn="ctr" fontAlgn="base">
                <a:spcBef>
                  <a:spcPct val="0"/>
                </a:spcBef>
                <a:spcAft>
                  <a:spcPct val="0"/>
                </a:spcAft>
                <a:buFont typeface="Arial" pitchFamily="34" charset="0"/>
                <a:buNone/>
              </a:pPr>
              <a:t>10%</a:t>
            </a:fld>
            <a:endParaRPr lang="ru-RU" sz="800" dirty="0">
              <a:solidFill>
                <a:srgbClr val="000000"/>
              </a:solidFill>
              <a:sym typeface="+mn-lt"/>
            </a:endParaRPr>
          </a:p>
        </p:txBody>
      </p:sp>
      <p:sp>
        <p:nvSpPr>
          <p:cNvPr id="367" name="TextBox 366"/>
          <p:cNvSpPr txBox="1"/>
          <p:nvPr/>
        </p:nvSpPr>
        <p:spPr>
          <a:xfrm>
            <a:off x="8177336" y="1129265"/>
            <a:ext cx="775296" cy="246221"/>
          </a:xfrm>
          <a:prstGeom prst="rect">
            <a:avLst/>
          </a:prstGeom>
          <a:noFill/>
        </p:spPr>
        <p:txBody>
          <a:bodyPr wrap="square" rtlCol="0">
            <a:spAutoFit/>
          </a:bodyPr>
          <a:lstStyle/>
          <a:p>
            <a:pPr algn="ctr" fontAlgn="base">
              <a:spcBef>
                <a:spcPct val="0"/>
              </a:spcBef>
              <a:spcAft>
                <a:spcPct val="0"/>
              </a:spcAft>
            </a:pPr>
            <a:r>
              <a:rPr lang="en-US" sz="1000" dirty="0" smtClean="0">
                <a:solidFill>
                  <a:srgbClr val="000000"/>
                </a:solidFill>
              </a:rPr>
              <a:t>7M’18</a:t>
            </a:r>
            <a:endParaRPr lang="ru-RU" sz="1000" dirty="0">
              <a:solidFill>
                <a:srgbClr val="000000"/>
              </a:solidFill>
            </a:endParaRPr>
          </a:p>
        </p:txBody>
      </p:sp>
      <p:sp>
        <p:nvSpPr>
          <p:cNvPr id="368" name="TextBox 367"/>
          <p:cNvSpPr txBox="1"/>
          <p:nvPr/>
        </p:nvSpPr>
        <p:spPr>
          <a:xfrm>
            <a:off x="5012008" y="1129265"/>
            <a:ext cx="633113" cy="246221"/>
          </a:xfrm>
          <a:prstGeom prst="rect">
            <a:avLst/>
          </a:prstGeom>
          <a:noFill/>
        </p:spPr>
        <p:txBody>
          <a:bodyPr wrap="square" rtlCol="0">
            <a:spAutoFit/>
          </a:bodyPr>
          <a:lstStyle/>
          <a:p>
            <a:pPr algn="ctr" fontAlgn="base">
              <a:spcBef>
                <a:spcPct val="0"/>
              </a:spcBef>
              <a:spcAft>
                <a:spcPct val="0"/>
              </a:spcAft>
            </a:pPr>
            <a:r>
              <a:rPr lang="en-US" sz="1000" dirty="0" smtClean="0">
                <a:solidFill>
                  <a:srgbClr val="000000"/>
                </a:solidFill>
              </a:rPr>
              <a:t>7</a:t>
            </a:r>
            <a:r>
              <a:rPr lang="en-GB" sz="1000" dirty="0" smtClean="0">
                <a:solidFill>
                  <a:srgbClr val="000000"/>
                </a:solidFill>
              </a:rPr>
              <a:t>M’17</a:t>
            </a:r>
            <a:endParaRPr lang="ru-RU" sz="1000" dirty="0">
              <a:solidFill>
                <a:srgbClr val="000000"/>
              </a:solidFill>
            </a:endParaRPr>
          </a:p>
        </p:txBody>
      </p:sp>
      <p:sp>
        <p:nvSpPr>
          <p:cNvPr id="369" name="TextBox 368"/>
          <p:cNvSpPr txBox="1"/>
          <p:nvPr/>
        </p:nvSpPr>
        <p:spPr>
          <a:xfrm>
            <a:off x="5548653" y="1129265"/>
            <a:ext cx="633113" cy="246221"/>
          </a:xfrm>
          <a:prstGeom prst="rect">
            <a:avLst/>
          </a:prstGeom>
          <a:noFill/>
        </p:spPr>
        <p:txBody>
          <a:bodyPr wrap="square" rtlCol="0">
            <a:spAutoFit/>
          </a:bodyPr>
          <a:lstStyle/>
          <a:p>
            <a:pPr algn="ctr" fontAlgn="base">
              <a:spcBef>
                <a:spcPct val="0"/>
              </a:spcBef>
              <a:spcAft>
                <a:spcPct val="0"/>
              </a:spcAft>
            </a:pPr>
            <a:r>
              <a:rPr lang="en-US" sz="1000" dirty="0" smtClean="0">
                <a:solidFill>
                  <a:srgbClr val="000000"/>
                </a:solidFill>
              </a:rPr>
              <a:t>7</a:t>
            </a:r>
            <a:r>
              <a:rPr lang="en-GB" sz="1000" dirty="0" smtClean="0">
                <a:solidFill>
                  <a:srgbClr val="000000"/>
                </a:solidFill>
              </a:rPr>
              <a:t>M’18</a:t>
            </a:r>
            <a:endParaRPr lang="ru-RU" sz="1000" dirty="0">
              <a:solidFill>
                <a:srgbClr val="000000"/>
              </a:solidFill>
            </a:endParaRPr>
          </a:p>
        </p:txBody>
      </p:sp>
      <p:sp>
        <p:nvSpPr>
          <p:cNvPr id="499" name="Прямоугольник 498"/>
          <p:cNvSpPr/>
          <p:nvPr>
            <p:custDataLst>
              <p:tags r:id="rId195"/>
            </p:custDataLst>
          </p:nvPr>
        </p:nvSpPr>
        <p:spPr bwMode="auto">
          <a:xfrm>
            <a:off x="6423025" y="6229350"/>
            <a:ext cx="125413" cy="93663"/>
          </a:xfrm>
          <a:prstGeom prst="rect">
            <a:avLst/>
          </a:prstGeom>
          <a:solidFill>
            <a:srgbClr val="646D9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00" name="Прямоугольник 499"/>
          <p:cNvSpPr/>
          <p:nvPr>
            <p:custDataLst>
              <p:tags r:id="rId196"/>
            </p:custDataLst>
          </p:nvPr>
        </p:nvSpPr>
        <p:spPr bwMode="auto">
          <a:xfrm>
            <a:off x="6423025" y="6442869"/>
            <a:ext cx="125413" cy="93663"/>
          </a:xfrm>
          <a:prstGeom prst="rect">
            <a:avLst/>
          </a:prstGeom>
          <a:solidFill>
            <a:srgbClr val="C0C0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03" name="Прямоугольник 502"/>
          <p:cNvSpPr/>
          <p:nvPr>
            <p:custDataLst>
              <p:tags r:id="rId197"/>
            </p:custDataLst>
          </p:nvPr>
        </p:nvSpPr>
        <p:spPr bwMode="auto">
          <a:xfrm>
            <a:off x="7838950" y="6422156"/>
            <a:ext cx="125413" cy="93663"/>
          </a:xfrm>
          <a:prstGeom prst="rect">
            <a:avLst/>
          </a:prstGeom>
          <a:solidFill>
            <a:srgbClr val="C3CFE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02" name="Прямоугольник 501"/>
          <p:cNvSpPr/>
          <p:nvPr>
            <p:custDataLst>
              <p:tags r:id="rId198"/>
            </p:custDataLst>
          </p:nvPr>
        </p:nvSpPr>
        <p:spPr bwMode="auto">
          <a:xfrm>
            <a:off x="7838950" y="6229350"/>
            <a:ext cx="125413" cy="93663"/>
          </a:xfrm>
          <a:prstGeom prst="rect">
            <a:avLst/>
          </a:prstGeom>
          <a:solidFill>
            <a:srgbClr val="96969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01" name="Прямоугольник 500"/>
          <p:cNvSpPr/>
          <p:nvPr>
            <p:custDataLst>
              <p:tags r:id="rId199"/>
            </p:custDataLst>
          </p:nvPr>
        </p:nvSpPr>
        <p:spPr bwMode="auto">
          <a:xfrm>
            <a:off x="6423025" y="6638180"/>
            <a:ext cx="125413" cy="93663"/>
          </a:xfrm>
          <a:prstGeom prst="rect">
            <a:avLst/>
          </a:prstGeom>
          <a:solidFill>
            <a:srgbClr val="C8102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372" name="Текст 2"/>
          <p:cNvSpPr>
            <a:spLocks noGrp="1"/>
          </p:cNvSpPr>
          <p:nvPr>
            <p:custDataLst>
              <p:tags r:id="rId200"/>
            </p:custDataLst>
          </p:nvPr>
        </p:nvSpPr>
        <p:spPr bwMode="auto">
          <a:xfrm>
            <a:off x="8015163" y="6418981"/>
            <a:ext cx="639763" cy="1063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 typeface="Arial" pitchFamily="34" charset="0"/>
              <a:buNone/>
            </a:pPr>
            <a:r>
              <a:rPr lang="ru-RU" altLang="en-US" sz="700" dirty="0" smtClean="0">
                <a:solidFill>
                  <a:srgbClr val="000000"/>
                </a:solidFill>
                <a:sym typeface="+mn-lt"/>
              </a:rPr>
              <a:t>Корпорации</a:t>
            </a:r>
            <a:endParaRPr lang="ru-RU" sz="700" dirty="0">
              <a:solidFill>
                <a:srgbClr val="000000"/>
              </a:solidFill>
              <a:sym typeface="+mn-lt"/>
            </a:endParaRPr>
          </a:p>
        </p:txBody>
      </p:sp>
      <p:sp>
        <p:nvSpPr>
          <p:cNvPr id="370" name="Текст 2"/>
          <p:cNvSpPr>
            <a:spLocks noGrp="1"/>
          </p:cNvSpPr>
          <p:nvPr>
            <p:custDataLst>
              <p:tags r:id="rId201"/>
            </p:custDataLst>
          </p:nvPr>
        </p:nvSpPr>
        <p:spPr bwMode="auto">
          <a:xfrm>
            <a:off x="6599238" y="6226175"/>
            <a:ext cx="444500" cy="1063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 typeface="Arial" pitchFamily="34" charset="0"/>
              <a:buNone/>
            </a:pPr>
            <a:r>
              <a:rPr lang="ru-RU" altLang="en-US" sz="700" dirty="0" smtClean="0">
                <a:solidFill>
                  <a:srgbClr val="000000"/>
                </a:solidFill>
                <a:sym typeface="+mn-lt"/>
              </a:rPr>
              <a:t>Фонды коллективных</a:t>
            </a:r>
            <a:br>
              <a:rPr lang="ru-RU" altLang="en-US" sz="700" dirty="0" smtClean="0">
                <a:solidFill>
                  <a:srgbClr val="000000"/>
                </a:solidFill>
                <a:sym typeface="+mn-lt"/>
              </a:rPr>
            </a:br>
            <a:r>
              <a:rPr lang="ru-RU" altLang="en-US" sz="700" dirty="0" smtClean="0">
                <a:solidFill>
                  <a:srgbClr val="000000"/>
                </a:solidFill>
                <a:sym typeface="+mn-lt"/>
              </a:rPr>
              <a:t>инвестиций</a:t>
            </a:r>
            <a:endParaRPr lang="ru-RU" sz="700" dirty="0">
              <a:solidFill>
                <a:srgbClr val="000000"/>
              </a:solidFill>
              <a:sym typeface="+mn-lt"/>
            </a:endParaRPr>
          </a:p>
        </p:txBody>
      </p:sp>
      <p:sp>
        <p:nvSpPr>
          <p:cNvPr id="373" name="Текст 2"/>
          <p:cNvSpPr>
            <a:spLocks noGrp="1"/>
          </p:cNvSpPr>
          <p:nvPr>
            <p:custDataLst>
              <p:tags r:id="rId202"/>
            </p:custDataLst>
          </p:nvPr>
        </p:nvSpPr>
        <p:spPr bwMode="auto">
          <a:xfrm>
            <a:off x="8015163" y="6226175"/>
            <a:ext cx="949325" cy="1063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 typeface="Arial" pitchFamily="34" charset="0"/>
              <a:buNone/>
            </a:pPr>
            <a:r>
              <a:rPr lang="ru-RU" altLang="en-US" sz="700" dirty="0" smtClean="0">
                <a:solidFill>
                  <a:srgbClr val="000000"/>
                </a:solidFill>
              </a:rPr>
              <a:t>Банки и брокеры</a:t>
            </a:r>
            <a:endParaRPr lang="ru-RU" sz="700" dirty="0">
              <a:solidFill>
                <a:srgbClr val="000000"/>
              </a:solidFill>
              <a:sym typeface="+mn-lt"/>
            </a:endParaRPr>
          </a:p>
        </p:txBody>
      </p:sp>
      <p:sp>
        <p:nvSpPr>
          <p:cNvPr id="374" name="Текст 2"/>
          <p:cNvSpPr>
            <a:spLocks noGrp="1"/>
          </p:cNvSpPr>
          <p:nvPr>
            <p:custDataLst>
              <p:tags r:id="rId203"/>
            </p:custDataLst>
          </p:nvPr>
        </p:nvSpPr>
        <p:spPr bwMode="auto">
          <a:xfrm>
            <a:off x="6599238" y="6635005"/>
            <a:ext cx="668338" cy="1063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 typeface="Arial" pitchFamily="34" charset="0"/>
              <a:buNone/>
            </a:pPr>
            <a:r>
              <a:rPr lang="ru-RU" altLang="en-US" sz="700" dirty="0" smtClean="0">
                <a:solidFill>
                  <a:srgbClr val="000000"/>
                </a:solidFill>
                <a:sym typeface="+mn-lt"/>
              </a:rPr>
              <a:t>Нерезиденты</a:t>
            </a:r>
            <a:endParaRPr lang="ru-RU" sz="700" dirty="0">
              <a:solidFill>
                <a:srgbClr val="000000"/>
              </a:solidFill>
              <a:sym typeface="+mn-lt"/>
            </a:endParaRPr>
          </a:p>
        </p:txBody>
      </p:sp>
      <p:sp>
        <p:nvSpPr>
          <p:cNvPr id="371" name="Текст 2"/>
          <p:cNvSpPr>
            <a:spLocks noGrp="1"/>
          </p:cNvSpPr>
          <p:nvPr>
            <p:custDataLst>
              <p:tags r:id="rId204"/>
            </p:custDataLst>
          </p:nvPr>
        </p:nvSpPr>
        <p:spPr bwMode="auto">
          <a:xfrm>
            <a:off x="6591300" y="6422301"/>
            <a:ext cx="1423863" cy="13479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 typeface="Arial" pitchFamily="34" charset="0"/>
              <a:buNone/>
            </a:pPr>
            <a:r>
              <a:rPr lang="ru-RU" altLang="en-US" sz="700" dirty="0" smtClean="0">
                <a:solidFill>
                  <a:srgbClr val="000000"/>
                </a:solidFill>
                <a:sym typeface="+mn-lt"/>
              </a:rPr>
              <a:t>Физические лица</a:t>
            </a:r>
            <a:endParaRPr lang="ru-RU" sz="700" dirty="0">
              <a:solidFill>
                <a:srgbClr val="000000"/>
              </a:solidFill>
              <a:sym typeface="+mn-lt"/>
            </a:endParaRPr>
          </a:p>
        </p:txBody>
      </p:sp>
      <p:graphicFrame>
        <p:nvGraphicFramePr>
          <p:cNvPr id="324" name="Объект 323"/>
          <p:cNvGraphicFramePr>
            <a:graphicFrameLocks/>
          </p:cNvGraphicFramePr>
          <p:nvPr>
            <p:custDataLst>
              <p:tags r:id="rId205"/>
            </p:custDataLst>
            <p:extLst/>
          </p:nvPr>
        </p:nvGraphicFramePr>
        <p:xfrm>
          <a:off x="8115300" y="2476500"/>
          <a:ext cx="1381190" cy="914490"/>
        </p:xfrm>
        <a:graphic>
          <a:graphicData uri="http://schemas.openxmlformats.org/presentationml/2006/ole">
            <mc:AlternateContent xmlns:mc="http://schemas.openxmlformats.org/markup-compatibility/2006">
              <mc:Choice xmlns:v="urn:schemas-microsoft-com:vml" Requires="v">
                <p:oleObj spid="_x0000_s138636" name="Диаграмма" r:id="rId265" imgW="1379191" imgH="922104" progId="MSGraph.Chart.8">
                  <p:embed followColorScheme="full"/>
                </p:oleObj>
              </mc:Choice>
              <mc:Fallback>
                <p:oleObj name="Диаграмма" r:id="rId265" imgW="1379191" imgH="922104" progId="MSGraph.Chart.8">
                  <p:embed followColorScheme="full"/>
                  <p:pic>
                    <p:nvPicPr>
                      <p:cNvPr id="0" name=""/>
                      <p:cNvPicPr/>
                      <p:nvPr/>
                    </p:nvPicPr>
                    <p:blipFill>
                      <a:blip r:embed="rId266"/>
                      <a:stretch>
                        <a:fillRect/>
                      </a:stretch>
                    </p:blipFill>
                    <p:spPr>
                      <a:xfrm>
                        <a:off x="8115300" y="2476500"/>
                        <a:ext cx="1381190" cy="914490"/>
                      </a:xfrm>
                      <a:prstGeom prst="rect">
                        <a:avLst/>
                      </a:prstGeom>
                    </p:spPr>
                  </p:pic>
                </p:oleObj>
              </mc:Fallback>
            </mc:AlternateContent>
          </a:graphicData>
        </a:graphic>
      </p:graphicFrame>
      <p:sp>
        <p:nvSpPr>
          <p:cNvPr id="325" name="Текст 38"/>
          <p:cNvSpPr>
            <a:spLocks noGrp="1"/>
          </p:cNvSpPr>
          <p:nvPr>
            <p:custDataLst>
              <p:tags r:id="rId206"/>
            </p:custDataLst>
          </p:nvPr>
        </p:nvSpPr>
        <p:spPr bwMode="gray">
          <a:xfrm>
            <a:off x="8415338" y="2647950"/>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A8AD3CA-E32B-4091-AAD5-E7D9806B21A7}" type="datetime'''''''''9''''%'''''''''''''''''''''''''''''''''''''">
              <a:rPr lang="en-US" altLang="en-US" sz="800">
                <a:solidFill>
                  <a:srgbClr val="000000"/>
                </a:solidFill>
              </a:rPr>
              <a:pPr marL="0" indent="0" algn="ctr" fontAlgn="base">
                <a:spcBef>
                  <a:spcPct val="0"/>
                </a:spcBef>
                <a:spcAft>
                  <a:spcPct val="0"/>
                </a:spcAft>
                <a:buFont typeface="Arial" pitchFamily="34" charset="0"/>
                <a:buNone/>
              </a:pPr>
              <a:t>9%</a:t>
            </a:fld>
            <a:endParaRPr lang="ru-RU" sz="800" dirty="0">
              <a:solidFill>
                <a:srgbClr val="000000"/>
              </a:solidFill>
              <a:sym typeface="+mn-lt"/>
            </a:endParaRPr>
          </a:p>
        </p:txBody>
      </p:sp>
      <p:sp>
        <p:nvSpPr>
          <p:cNvPr id="326" name="Текст 33"/>
          <p:cNvSpPr>
            <a:spLocks noGrp="1"/>
          </p:cNvSpPr>
          <p:nvPr>
            <p:custDataLst>
              <p:tags r:id="rId207"/>
            </p:custDataLst>
          </p:nvPr>
        </p:nvSpPr>
        <p:spPr bwMode="gray">
          <a:xfrm>
            <a:off x="8280400" y="2970213"/>
            <a:ext cx="239713" cy="122238"/>
          </a:xfrm>
          <a:prstGeom prst="rect">
            <a:avLst/>
          </a:prstGeom>
          <a:noFill/>
          <a:extLst>
            <a:ext uri="{909E8E84-426E-40dd-AFC4-6F175D3DCCD1}">
              <a14:hiddenFill xmlns:a14="http://schemas.microsoft.com/office/drawing/2010/main" xmlns="">
                <a:solidFill>
                  <a:srgbClr val="C8102E"/>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9191723-CAD0-4822-BCD0-56EDBC6025CD}" type="datetime'''4''''''''7''''''''''''''''''''''''''''''%'''''">
              <a:rPr lang="en-US" altLang="en-US" sz="800">
                <a:solidFill>
                  <a:srgbClr val="FFFFFF"/>
                </a:solidFill>
              </a:rPr>
              <a:pPr marL="0" indent="0" algn="ctr" fontAlgn="base">
                <a:spcBef>
                  <a:spcPct val="0"/>
                </a:spcBef>
                <a:spcAft>
                  <a:spcPct val="0"/>
                </a:spcAft>
                <a:buFont typeface="Arial" pitchFamily="34" charset="0"/>
                <a:buNone/>
              </a:pPr>
              <a:t>47%</a:t>
            </a:fld>
            <a:endParaRPr lang="ru-RU" sz="800" dirty="0">
              <a:solidFill>
                <a:srgbClr val="FFFFFF"/>
              </a:solidFill>
              <a:sym typeface="+mn-lt"/>
            </a:endParaRPr>
          </a:p>
        </p:txBody>
      </p:sp>
      <p:sp>
        <p:nvSpPr>
          <p:cNvPr id="327" name="Текст 38"/>
          <p:cNvSpPr>
            <a:spLocks noGrp="1"/>
          </p:cNvSpPr>
          <p:nvPr>
            <p:custDataLst>
              <p:tags r:id="rId208"/>
            </p:custDataLst>
          </p:nvPr>
        </p:nvSpPr>
        <p:spPr bwMode="gray">
          <a:xfrm>
            <a:off x="8651875" y="2832100"/>
            <a:ext cx="239713" cy="122238"/>
          </a:xfrm>
          <a:prstGeom prst="rect">
            <a:avLst/>
          </a:prstGeom>
          <a:noFill/>
          <a:extLst>
            <a:ext uri="{909E8E84-426E-40dd-AFC4-6F175D3DCCD1}">
              <a14:hiddenFill xmlns:a14="http://schemas.microsoft.com/office/drawing/2010/main" xmlns="">
                <a:solidFill>
                  <a:srgbClr val="646D90"/>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1F95D79-F9DE-499E-AA48-4A60E2C787D9}" type="datetime'''''''''''''4''''''''''''''''''''''''3''%'''''''''''''''''''''">
              <a:rPr lang="ru-RU" altLang="en-US" sz="800">
                <a:solidFill>
                  <a:srgbClr val="000000"/>
                </a:solidFill>
              </a:rPr>
              <a:pPr marL="0" indent="0" algn="ctr" fontAlgn="base">
                <a:spcBef>
                  <a:spcPct val="0"/>
                </a:spcBef>
                <a:spcAft>
                  <a:spcPct val="0"/>
                </a:spcAft>
                <a:buFont typeface="Arial" pitchFamily="34" charset="0"/>
                <a:buNone/>
              </a:pPr>
              <a:t>43%</a:t>
            </a:fld>
            <a:endParaRPr lang="ru-RU" sz="800" dirty="0">
              <a:solidFill>
                <a:srgbClr val="000000"/>
              </a:solidFill>
              <a:sym typeface="+mn-lt"/>
            </a:endParaRPr>
          </a:p>
        </p:txBody>
      </p:sp>
      <p:graphicFrame>
        <p:nvGraphicFramePr>
          <p:cNvPr id="328" name="Объект 327"/>
          <p:cNvGraphicFramePr>
            <a:graphicFrameLocks/>
          </p:cNvGraphicFramePr>
          <p:nvPr>
            <p:custDataLst>
              <p:tags r:id="rId209"/>
            </p:custDataLst>
            <p:extLst/>
          </p:nvPr>
        </p:nvGraphicFramePr>
        <p:xfrm>
          <a:off x="8153400" y="4343400"/>
          <a:ext cx="1381190" cy="914490"/>
        </p:xfrm>
        <a:graphic>
          <a:graphicData uri="http://schemas.openxmlformats.org/presentationml/2006/ole">
            <mc:AlternateContent xmlns:mc="http://schemas.openxmlformats.org/markup-compatibility/2006">
              <mc:Choice xmlns:v="urn:schemas-microsoft-com:vml" Requires="v">
                <p:oleObj spid="_x0000_s138637" name="Диаграмма" r:id="rId267" imgW="1379191" imgH="914328" progId="MSGraph.Chart.8">
                  <p:embed followColorScheme="full"/>
                </p:oleObj>
              </mc:Choice>
              <mc:Fallback>
                <p:oleObj name="Диаграмма" r:id="rId267" imgW="1379191" imgH="914328" progId="MSGraph.Chart.8">
                  <p:embed followColorScheme="full"/>
                  <p:pic>
                    <p:nvPicPr>
                      <p:cNvPr id="0" name=""/>
                      <p:cNvPicPr/>
                      <p:nvPr/>
                    </p:nvPicPr>
                    <p:blipFill>
                      <a:blip r:embed="rId268"/>
                      <a:stretch>
                        <a:fillRect/>
                      </a:stretch>
                    </p:blipFill>
                    <p:spPr>
                      <a:xfrm>
                        <a:off x="8153400" y="4343400"/>
                        <a:ext cx="1381190" cy="914490"/>
                      </a:xfrm>
                      <a:prstGeom prst="rect">
                        <a:avLst/>
                      </a:prstGeom>
                    </p:spPr>
                  </p:pic>
                </p:oleObj>
              </mc:Fallback>
            </mc:AlternateContent>
          </a:graphicData>
        </a:graphic>
      </p:graphicFrame>
      <p:sp>
        <p:nvSpPr>
          <p:cNvPr id="329" name="Текст 37"/>
          <p:cNvSpPr>
            <a:spLocks noGrp="1"/>
          </p:cNvSpPr>
          <p:nvPr>
            <p:custDataLst>
              <p:tags r:id="rId210"/>
            </p:custDataLst>
          </p:nvPr>
        </p:nvSpPr>
        <p:spPr bwMode="gray">
          <a:xfrm>
            <a:off x="8569325" y="4921250"/>
            <a:ext cx="239713" cy="122238"/>
          </a:xfrm>
          <a:prstGeom prst="rect">
            <a:avLst/>
          </a:prstGeom>
          <a:noFill/>
          <a:extLst>
            <a:ext uri="{909E8E84-426E-40dd-AFC4-6F175D3DCCD1}">
              <a14:hiddenFill xmlns:a14="http://schemas.microsoft.com/office/drawing/2010/main" xmlns="">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1571D008-23E4-4451-9085-00CD5F5E4DAB}" type="datetime'''8''''''''''''''''3''''''''''''''''''''''''''''''''%'''">
              <a:rPr lang="en-US" altLang="en-US" sz="800">
                <a:solidFill>
                  <a:srgbClr val="000000"/>
                </a:solidFill>
              </a:rPr>
              <a:pPr marL="0" indent="0" algn="ctr" fontAlgn="base">
                <a:spcBef>
                  <a:spcPct val="0"/>
                </a:spcBef>
                <a:spcAft>
                  <a:spcPct val="0"/>
                </a:spcAft>
                <a:buFont typeface="Arial" pitchFamily="34" charset="0"/>
                <a:buNone/>
              </a:pPr>
              <a:t>83%</a:t>
            </a:fld>
            <a:endParaRPr lang="ru-RU" sz="800" dirty="0">
              <a:solidFill>
                <a:srgbClr val="000000"/>
              </a:solidFill>
              <a:sym typeface="+mn-lt"/>
            </a:endParaRPr>
          </a:p>
        </p:txBody>
      </p:sp>
      <p:sp>
        <p:nvSpPr>
          <p:cNvPr id="330" name="Текст 10"/>
          <p:cNvSpPr>
            <a:spLocks noGrp="1"/>
          </p:cNvSpPr>
          <p:nvPr>
            <p:custDataLst>
              <p:tags r:id="rId211"/>
            </p:custDataLst>
          </p:nvPr>
        </p:nvSpPr>
        <p:spPr bwMode="gray">
          <a:xfrm>
            <a:off x="8153400" y="4524375"/>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EDF0F500-6EB3-4F47-9CB3-DD58F1E2FC4A}" type="datetime'''''''''2''''''''''''''''''''''''''''%'''''''''''">
              <a:rPr lang="en-US" altLang="en-US" sz="800">
                <a:solidFill>
                  <a:srgbClr val="000000"/>
                </a:solidFill>
              </a:rPr>
              <a:pPr marL="0" indent="0" algn="ctr" fontAlgn="base">
                <a:spcBef>
                  <a:spcPct val="0"/>
                </a:spcBef>
                <a:spcAft>
                  <a:spcPct val="0"/>
                </a:spcAft>
                <a:buFont typeface="Arial" pitchFamily="34" charset="0"/>
                <a:buNone/>
              </a:pPr>
              <a:t>2%</a:t>
            </a:fld>
            <a:endParaRPr lang="ru-RU" sz="800" dirty="0">
              <a:solidFill>
                <a:srgbClr val="000000"/>
              </a:solidFill>
              <a:sym typeface="+mn-lt"/>
            </a:endParaRPr>
          </a:p>
        </p:txBody>
      </p:sp>
      <p:sp>
        <p:nvSpPr>
          <p:cNvPr id="365" name="Текст 46"/>
          <p:cNvSpPr>
            <a:spLocks noGrp="1"/>
          </p:cNvSpPr>
          <p:nvPr>
            <p:custDataLst>
              <p:tags r:id="rId212"/>
            </p:custDataLst>
          </p:nvPr>
        </p:nvSpPr>
        <p:spPr bwMode="gray">
          <a:xfrm>
            <a:off x="8453438" y="4718050"/>
            <a:ext cx="239713" cy="122238"/>
          </a:xfrm>
          <a:prstGeom prst="rect">
            <a:avLst/>
          </a:prstGeom>
          <a:solidFill>
            <a:srgbClr val="C8102E"/>
          </a:solidFill>
          <a:extLst>
            <a:ext uri="{909E8E84-426E-40dd-AFC4-6F175D3DCCD1}">
              <a14:hiddenFill xmlns:a14="http://schemas.microsoft.com/office/drawing/2010/main" xmlns="">
                <a:solidFill>
                  <a:srgbClr val="C8102E"/>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77455E85-C83F-45EE-8269-C38E41F21687}" type="datetime'1''''''''''''''''''''''''''''2''''%'''''''''''''''''''''''''''">
              <a:rPr lang="en-US" altLang="en-US" sz="800">
                <a:solidFill>
                  <a:srgbClr val="FFFFFF"/>
                </a:solidFill>
              </a:rPr>
              <a:pPr marL="0" indent="0" algn="ctr" fontAlgn="base">
                <a:spcBef>
                  <a:spcPct val="0"/>
                </a:spcBef>
                <a:spcAft>
                  <a:spcPct val="0"/>
                </a:spcAft>
                <a:buFont typeface="Arial" pitchFamily="34" charset="0"/>
                <a:buNone/>
              </a:pPr>
              <a:t>12%</a:t>
            </a:fld>
            <a:endParaRPr lang="ru-RU" sz="800" dirty="0">
              <a:solidFill>
                <a:srgbClr val="FFFFFF"/>
              </a:solidFill>
              <a:sym typeface="+mn-lt"/>
            </a:endParaRPr>
          </a:p>
        </p:txBody>
      </p:sp>
      <p:sp>
        <p:nvSpPr>
          <p:cNvPr id="366" name="Текст 8"/>
          <p:cNvSpPr>
            <a:spLocks noGrp="1"/>
          </p:cNvSpPr>
          <p:nvPr>
            <p:custDataLst>
              <p:tags r:id="rId213"/>
            </p:custDataLst>
          </p:nvPr>
        </p:nvSpPr>
        <p:spPr bwMode="gray">
          <a:xfrm>
            <a:off x="8323263" y="4594225"/>
            <a:ext cx="184150" cy="122238"/>
          </a:xfrm>
          <a:prstGeom prst="rect">
            <a:avLst/>
          </a:prstGeom>
          <a:solidFill>
            <a:srgbClr val="C0C0C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0B133927-3995-4DA4-ABE3-4E316068D087}" type="datetime'''''''''''''''''3''%'">
              <a:rPr lang="en-US" altLang="en-US" sz="800">
                <a:solidFill>
                  <a:srgbClr val="000000"/>
                </a:solidFill>
              </a:rPr>
              <a:pPr marL="0" indent="0" algn="ctr" fontAlgn="base">
                <a:spcBef>
                  <a:spcPct val="0"/>
                </a:spcBef>
                <a:spcAft>
                  <a:spcPct val="0"/>
                </a:spcAft>
                <a:buFont typeface="Arial" pitchFamily="34" charset="0"/>
                <a:buNone/>
              </a:pPr>
              <a:t>3%</a:t>
            </a:fld>
            <a:endParaRPr lang="ru-RU" sz="800" dirty="0">
              <a:solidFill>
                <a:srgbClr val="000000"/>
              </a:solidFill>
              <a:sym typeface="+mn-lt"/>
            </a:endParaRPr>
          </a:p>
        </p:txBody>
      </p:sp>
      <p:graphicFrame>
        <p:nvGraphicFramePr>
          <p:cNvPr id="375" name="Объект 374"/>
          <p:cNvGraphicFramePr>
            <a:graphicFrameLocks/>
          </p:cNvGraphicFramePr>
          <p:nvPr>
            <p:custDataLst>
              <p:tags r:id="rId214"/>
            </p:custDataLst>
            <p:extLst/>
          </p:nvPr>
        </p:nvGraphicFramePr>
        <p:xfrm>
          <a:off x="8115300" y="3429000"/>
          <a:ext cx="1381190" cy="914490"/>
        </p:xfrm>
        <a:graphic>
          <a:graphicData uri="http://schemas.openxmlformats.org/presentationml/2006/ole">
            <mc:AlternateContent xmlns:mc="http://schemas.openxmlformats.org/markup-compatibility/2006">
              <mc:Choice xmlns:v="urn:schemas-microsoft-com:vml" Requires="v">
                <p:oleObj spid="_x0000_s138638" name="Диаграмма" r:id="rId269" imgW="1379191" imgH="914328" progId="MSGraph.Chart.8">
                  <p:embed followColorScheme="full"/>
                </p:oleObj>
              </mc:Choice>
              <mc:Fallback>
                <p:oleObj name="Диаграмма" r:id="rId269" imgW="1379191" imgH="914328" progId="MSGraph.Chart.8">
                  <p:embed followColorScheme="full"/>
                  <p:pic>
                    <p:nvPicPr>
                      <p:cNvPr id="0" name=""/>
                      <p:cNvPicPr/>
                      <p:nvPr/>
                    </p:nvPicPr>
                    <p:blipFill>
                      <a:blip r:embed="rId270"/>
                      <a:stretch>
                        <a:fillRect/>
                      </a:stretch>
                    </p:blipFill>
                    <p:spPr>
                      <a:xfrm>
                        <a:off x="8115300" y="3429000"/>
                        <a:ext cx="1381190" cy="914490"/>
                      </a:xfrm>
                      <a:prstGeom prst="rect">
                        <a:avLst/>
                      </a:prstGeom>
                    </p:spPr>
                  </p:pic>
                </p:oleObj>
              </mc:Fallback>
            </mc:AlternateContent>
          </a:graphicData>
        </a:graphic>
      </p:graphicFrame>
      <p:sp>
        <p:nvSpPr>
          <p:cNvPr id="376" name="Текст 32"/>
          <p:cNvSpPr>
            <a:spLocks noGrp="1"/>
          </p:cNvSpPr>
          <p:nvPr>
            <p:custDataLst>
              <p:tags r:id="rId215"/>
            </p:custDataLst>
          </p:nvPr>
        </p:nvSpPr>
        <p:spPr bwMode="gray">
          <a:xfrm>
            <a:off x="8585200" y="3751263"/>
            <a:ext cx="184150" cy="122238"/>
          </a:xfrm>
          <a:prstGeom prst="rect">
            <a:avLst/>
          </a:prstGeom>
          <a:solidFill>
            <a:srgbClr val="C0C0C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29C2698F-E2E8-46FB-B37F-F18DB69D3880}" type="datetime'''''''''''''''''''''''''''''''''''''''''''7%'''">
              <a:rPr lang="en-US" altLang="en-US" sz="800">
                <a:solidFill>
                  <a:srgbClr val="000000"/>
                </a:solidFill>
              </a:rPr>
              <a:pPr marL="0" indent="0" algn="ctr" fontAlgn="base">
                <a:spcBef>
                  <a:spcPct val="0"/>
                </a:spcBef>
                <a:spcAft>
                  <a:spcPct val="0"/>
                </a:spcAft>
                <a:buFont typeface="Arial" pitchFamily="34" charset="0"/>
                <a:buNone/>
              </a:pPr>
              <a:t>7%</a:t>
            </a:fld>
            <a:endParaRPr lang="ru-RU" sz="800" dirty="0">
              <a:solidFill>
                <a:srgbClr val="000000"/>
              </a:solidFill>
              <a:sym typeface="+mn-lt"/>
            </a:endParaRPr>
          </a:p>
        </p:txBody>
      </p:sp>
      <p:sp>
        <p:nvSpPr>
          <p:cNvPr id="377" name="Текст 33"/>
          <p:cNvSpPr>
            <a:spLocks noGrp="1"/>
          </p:cNvSpPr>
          <p:nvPr>
            <p:custDataLst>
              <p:tags r:id="rId216"/>
            </p:custDataLst>
          </p:nvPr>
        </p:nvSpPr>
        <p:spPr bwMode="gray">
          <a:xfrm>
            <a:off x="8756650" y="3859213"/>
            <a:ext cx="239713" cy="122238"/>
          </a:xfrm>
          <a:prstGeom prst="rect">
            <a:avLst/>
          </a:prstGeom>
          <a:solidFill>
            <a:srgbClr val="C8102E"/>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0783DFBD-855E-4E59-A8CE-76782AF5567A}" type="datetime'''''''''''1''''''''''''''5''''''''''%'''''''''''''''''''''">
              <a:rPr lang="en-US" altLang="en-US" sz="800">
                <a:solidFill>
                  <a:srgbClr val="FFFFFF"/>
                </a:solidFill>
              </a:rPr>
              <a:pPr marL="0" indent="0" algn="ctr" fontAlgn="base">
                <a:spcBef>
                  <a:spcPct val="0"/>
                </a:spcBef>
                <a:spcAft>
                  <a:spcPct val="0"/>
                </a:spcAft>
                <a:buFont typeface="Arial" pitchFamily="34" charset="0"/>
                <a:buNone/>
              </a:pPr>
              <a:t>15%</a:t>
            </a:fld>
            <a:endParaRPr lang="ru-RU" sz="800" dirty="0">
              <a:solidFill>
                <a:srgbClr val="FFFFFF"/>
              </a:solidFill>
              <a:sym typeface="+mn-lt"/>
            </a:endParaRPr>
          </a:p>
        </p:txBody>
      </p:sp>
      <p:sp>
        <p:nvSpPr>
          <p:cNvPr id="378" name="Текст 38"/>
          <p:cNvSpPr>
            <a:spLocks noGrp="1"/>
          </p:cNvSpPr>
          <p:nvPr>
            <p:custDataLst>
              <p:tags r:id="rId217"/>
            </p:custDataLst>
          </p:nvPr>
        </p:nvSpPr>
        <p:spPr bwMode="gray">
          <a:xfrm>
            <a:off x="8342313" y="3506788"/>
            <a:ext cx="239713" cy="122238"/>
          </a:xfrm>
          <a:prstGeom prst="rect">
            <a:avLst/>
          </a:prstGeom>
          <a:solidFill>
            <a:srgbClr val="C3CFE1"/>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0298B51F-6AC8-4770-A39A-FEAF07618CD0}" type="datetime'''1''''''''0''''''''''''''''''''''''%'''''''''''''''''''''''">
              <a:rPr lang="en-US" altLang="en-US" sz="800">
                <a:solidFill>
                  <a:srgbClr val="000000"/>
                </a:solidFill>
              </a:rPr>
              <a:pPr marL="0" indent="0" algn="ctr" fontAlgn="base">
                <a:spcBef>
                  <a:spcPct val="0"/>
                </a:spcBef>
                <a:spcAft>
                  <a:spcPct val="0"/>
                </a:spcAft>
                <a:buFont typeface="Arial" pitchFamily="34" charset="0"/>
                <a:buNone/>
              </a:pPr>
              <a:t>10%</a:t>
            </a:fld>
            <a:endParaRPr lang="ru-RU" sz="800" dirty="0">
              <a:solidFill>
                <a:srgbClr val="000000"/>
              </a:solidFill>
              <a:sym typeface="+mn-lt"/>
            </a:endParaRPr>
          </a:p>
        </p:txBody>
      </p:sp>
      <p:sp>
        <p:nvSpPr>
          <p:cNvPr id="379" name="Текст 37"/>
          <p:cNvSpPr>
            <a:spLocks noGrp="1"/>
          </p:cNvSpPr>
          <p:nvPr>
            <p:custDataLst>
              <p:tags r:id="rId218"/>
            </p:custDataLst>
          </p:nvPr>
        </p:nvSpPr>
        <p:spPr bwMode="gray">
          <a:xfrm>
            <a:off x="8304213" y="3970338"/>
            <a:ext cx="239713" cy="122238"/>
          </a:xfrm>
          <a:prstGeom prst="rect">
            <a:avLst/>
          </a:prstGeom>
          <a:noFill/>
          <a:extLst>
            <a:ext uri="{909E8E84-426E-40dd-AFC4-6F175D3DCCD1}">
              <a14:hiddenFill xmlns:a14="http://schemas.microsoft.com/office/drawing/2010/main" xmlns="">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941306E-D33E-44CA-BCDC-F01B17B4708E}" type="datetime'''''''''''''5''''''6%'''''''''">
              <a:rPr lang="en-US" altLang="en-US" sz="800">
                <a:solidFill>
                  <a:srgbClr val="000000"/>
                </a:solidFill>
              </a:rPr>
              <a:pPr marL="0" indent="0" algn="ctr" fontAlgn="base">
                <a:spcBef>
                  <a:spcPct val="0"/>
                </a:spcBef>
                <a:spcAft>
                  <a:spcPct val="0"/>
                </a:spcAft>
                <a:buFont typeface="Arial" pitchFamily="34" charset="0"/>
                <a:buNone/>
              </a:pPr>
              <a:t>56%</a:t>
            </a:fld>
            <a:endParaRPr lang="ru-RU" sz="800" dirty="0">
              <a:solidFill>
                <a:srgbClr val="000000"/>
              </a:solidFill>
              <a:sym typeface="+mn-lt"/>
            </a:endParaRPr>
          </a:p>
        </p:txBody>
      </p:sp>
      <p:sp>
        <p:nvSpPr>
          <p:cNvPr id="380" name="Текст 31"/>
          <p:cNvSpPr>
            <a:spLocks noGrp="1"/>
          </p:cNvSpPr>
          <p:nvPr>
            <p:custDataLst>
              <p:tags r:id="rId219"/>
            </p:custDataLst>
          </p:nvPr>
        </p:nvSpPr>
        <p:spPr bwMode="gray">
          <a:xfrm>
            <a:off x="8526463" y="3627438"/>
            <a:ext cx="239713" cy="122238"/>
          </a:xfrm>
          <a:prstGeom prst="rect">
            <a:avLst/>
          </a:prstGeom>
          <a:solidFill>
            <a:srgbClr val="646D90"/>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FAFA0D5-6F71-414E-AA70-0B848029654F}" type="datetime'''1''''''''''''''''''''''''''''''''''2''''''''''''''''''''%'">
              <a:rPr lang="en-US" altLang="en-US" sz="800">
                <a:solidFill>
                  <a:srgbClr val="FFFFFF"/>
                </a:solidFill>
              </a:rPr>
              <a:pPr marL="0" indent="0" algn="ctr" fontAlgn="base">
                <a:spcBef>
                  <a:spcPct val="0"/>
                </a:spcBef>
                <a:spcAft>
                  <a:spcPct val="0"/>
                </a:spcAft>
                <a:buFont typeface="Arial" pitchFamily="34" charset="0"/>
                <a:buNone/>
              </a:pPr>
              <a:t>12%</a:t>
            </a:fld>
            <a:endParaRPr lang="ru-RU" sz="800" dirty="0">
              <a:solidFill>
                <a:srgbClr val="FFFFFF"/>
              </a:solidFill>
              <a:sym typeface="+mn-lt"/>
            </a:endParaRPr>
          </a:p>
        </p:txBody>
      </p:sp>
      <p:graphicFrame>
        <p:nvGraphicFramePr>
          <p:cNvPr id="381" name="Объект 380"/>
          <p:cNvGraphicFramePr>
            <a:graphicFrameLocks/>
          </p:cNvGraphicFramePr>
          <p:nvPr>
            <p:custDataLst>
              <p:tags r:id="rId220"/>
            </p:custDataLst>
            <p:extLst/>
          </p:nvPr>
        </p:nvGraphicFramePr>
        <p:xfrm>
          <a:off x="8115300" y="5334000"/>
          <a:ext cx="1381190" cy="914490"/>
        </p:xfrm>
        <a:graphic>
          <a:graphicData uri="http://schemas.openxmlformats.org/presentationml/2006/ole">
            <mc:AlternateContent xmlns:mc="http://schemas.openxmlformats.org/markup-compatibility/2006">
              <mc:Choice xmlns:v="urn:schemas-microsoft-com:vml" Requires="v">
                <p:oleObj spid="_x0000_s138639" name="Диаграмма" r:id="rId271" imgW="1379191" imgH="914328" progId="MSGraph.Chart.8">
                  <p:embed followColorScheme="full"/>
                </p:oleObj>
              </mc:Choice>
              <mc:Fallback>
                <p:oleObj name="Диаграмма" r:id="rId271" imgW="1379191" imgH="914328" progId="MSGraph.Chart.8">
                  <p:embed followColorScheme="full"/>
                  <p:pic>
                    <p:nvPicPr>
                      <p:cNvPr id="0" name=""/>
                      <p:cNvPicPr/>
                      <p:nvPr/>
                    </p:nvPicPr>
                    <p:blipFill>
                      <a:blip r:embed="rId272"/>
                      <a:stretch>
                        <a:fillRect/>
                      </a:stretch>
                    </p:blipFill>
                    <p:spPr>
                      <a:xfrm>
                        <a:off x="8115300" y="5334000"/>
                        <a:ext cx="1381190" cy="914490"/>
                      </a:xfrm>
                      <a:prstGeom prst="rect">
                        <a:avLst/>
                      </a:prstGeom>
                    </p:spPr>
                  </p:pic>
                </p:oleObj>
              </mc:Fallback>
            </mc:AlternateContent>
          </a:graphicData>
        </a:graphic>
      </p:graphicFrame>
      <p:sp>
        <p:nvSpPr>
          <p:cNvPr id="382" name="Текст 37"/>
          <p:cNvSpPr>
            <a:spLocks noGrp="1"/>
          </p:cNvSpPr>
          <p:nvPr>
            <p:custDataLst>
              <p:tags r:id="rId221"/>
            </p:custDataLst>
          </p:nvPr>
        </p:nvSpPr>
        <p:spPr bwMode="gray">
          <a:xfrm>
            <a:off x="8396288" y="5916613"/>
            <a:ext cx="239713" cy="122238"/>
          </a:xfrm>
          <a:prstGeom prst="rect">
            <a:avLst/>
          </a:prstGeom>
          <a:noFill/>
          <a:extLst>
            <a:ext uri="{909E8E84-426E-40dd-AFC4-6F175D3DCCD1}">
              <a14:hiddenFill xmlns:a14="http://schemas.microsoft.com/office/drawing/2010/main" xmlns="">
                <a:solidFill>
                  <a:srgbClr val="CF7F7F"/>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836CF61D-F227-43EC-8F56-0668F7DC44C1}" type="datetime'''''''''''''''''''''''''73''''''''''''''%'''''''''''">
              <a:rPr lang="en-US" altLang="en-US" sz="800">
                <a:solidFill>
                  <a:srgbClr val="000000"/>
                </a:solidFill>
              </a:rPr>
              <a:pPr marL="0" indent="0" algn="ctr" fontAlgn="base">
                <a:spcBef>
                  <a:spcPct val="0"/>
                </a:spcBef>
                <a:spcAft>
                  <a:spcPct val="0"/>
                </a:spcAft>
                <a:buFont typeface="Arial" pitchFamily="34" charset="0"/>
                <a:buNone/>
              </a:pPr>
              <a:t>73%</a:t>
            </a:fld>
            <a:endParaRPr lang="ru-RU" sz="800" dirty="0">
              <a:solidFill>
                <a:srgbClr val="000000"/>
              </a:solidFill>
              <a:sym typeface="+mn-lt"/>
            </a:endParaRPr>
          </a:p>
        </p:txBody>
      </p:sp>
      <p:sp>
        <p:nvSpPr>
          <p:cNvPr id="383" name="Текст 33"/>
          <p:cNvSpPr>
            <a:spLocks noGrp="1"/>
          </p:cNvSpPr>
          <p:nvPr>
            <p:custDataLst>
              <p:tags r:id="rId222"/>
            </p:custDataLst>
          </p:nvPr>
        </p:nvSpPr>
        <p:spPr bwMode="gray">
          <a:xfrm>
            <a:off x="8561388" y="5592763"/>
            <a:ext cx="239713" cy="122238"/>
          </a:xfrm>
          <a:prstGeom prst="rect">
            <a:avLst/>
          </a:prstGeom>
          <a:solidFill>
            <a:srgbClr val="C8102E"/>
          </a:solidFill>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B909E70E-6361-4669-B640-0BDC7FBF968E}" type="datetime'''''''''''''''1''''''''''''''''''''0''''%'">
              <a:rPr lang="en-US" altLang="en-US" sz="800">
                <a:solidFill>
                  <a:srgbClr val="FFFFFF"/>
                </a:solidFill>
              </a:rPr>
              <a:pPr marL="0" indent="0" algn="ctr" fontAlgn="base">
                <a:spcBef>
                  <a:spcPct val="0"/>
                </a:spcBef>
                <a:spcAft>
                  <a:spcPct val="0"/>
                </a:spcAft>
                <a:buFont typeface="Arial" pitchFamily="34" charset="0"/>
                <a:buNone/>
              </a:pPr>
              <a:t>10%</a:t>
            </a:fld>
            <a:endParaRPr lang="ru-RU" sz="800" dirty="0">
              <a:solidFill>
                <a:srgbClr val="FFFFFF"/>
              </a:solidFill>
              <a:sym typeface="+mn-lt"/>
            </a:endParaRPr>
          </a:p>
        </p:txBody>
      </p:sp>
      <p:sp>
        <p:nvSpPr>
          <p:cNvPr id="384" name="Текст 11"/>
          <p:cNvSpPr>
            <a:spLocks noGrp="1"/>
          </p:cNvSpPr>
          <p:nvPr>
            <p:custDataLst>
              <p:tags r:id="rId223"/>
            </p:custDataLst>
          </p:nvPr>
        </p:nvSpPr>
        <p:spPr bwMode="gray">
          <a:xfrm>
            <a:off x="8528050" y="5468938"/>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45D2ECA-3134-448A-8240-B706474E7F06}" type="datetime'''''''''''''''''''6''''''%'''''''">
              <a:rPr lang="en-US" altLang="en-US" sz="800">
                <a:solidFill>
                  <a:srgbClr val="FFFFFF"/>
                </a:solidFill>
              </a:rPr>
              <a:pPr marL="0" indent="0" algn="ctr" fontAlgn="base">
                <a:spcBef>
                  <a:spcPct val="0"/>
                </a:spcBef>
                <a:spcAft>
                  <a:spcPct val="0"/>
                </a:spcAft>
                <a:buFont typeface="Arial" pitchFamily="34" charset="0"/>
                <a:buNone/>
              </a:pPr>
              <a:t>6%</a:t>
            </a:fld>
            <a:endParaRPr lang="ru-RU" sz="800" dirty="0">
              <a:solidFill>
                <a:srgbClr val="FFFFFF"/>
              </a:solidFill>
              <a:sym typeface="+mn-lt"/>
            </a:endParaRPr>
          </a:p>
        </p:txBody>
      </p:sp>
      <p:sp>
        <p:nvSpPr>
          <p:cNvPr id="385" name="Текст 38"/>
          <p:cNvSpPr>
            <a:spLocks noGrp="1"/>
          </p:cNvSpPr>
          <p:nvPr>
            <p:custDataLst>
              <p:tags r:id="rId224"/>
            </p:custDataLst>
          </p:nvPr>
        </p:nvSpPr>
        <p:spPr bwMode="gray">
          <a:xfrm>
            <a:off x="8374063" y="5348288"/>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FA8BA81B-6DDB-4C83-80BB-E2F8F0761922}" type="datetime'''''''''''''''''''''''''''''9''''''''''''''''%'''''''''''''''">
              <a:rPr lang="en-US" altLang="en-US" sz="800">
                <a:solidFill>
                  <a:srgbClr val="000000"/>
                </a:solidFill>
              </a:rPr>
              <a:pPr marL="0" indent="0" algn="ctr" fontAlgn="base">
                <a:spcBef>
                  <a:spcPct val="0"/>
                </a:spcBef>
                <a:spcAft>
                  <a:spcPct val="0"/>
                </a:spcAft>
                <a:buFont typeface="Arial" pitchFamily="34" charset="0"/>
                <a:buNone/>
              </a:pPr>
              <a:t>9%</a:t>
            </a:fld>
            <a:endParaRPr lang="ru-RU" sz="800" dirty="0">
              <a:solidFill>
                <a:srgbClr val="000000"/>
              </a:solidFill>
              <a:sym typeface="+mn-lt"/>
            </a:endParaRPr>
          </a:p>
        </p:txBody>
      </p:sp>
      <p:graphicFrame>
        <p:nvGraphicFramePr>
          <p:cNvPr id="386" name="Объект 385"/>
          <p:cNvGraphicFramePr>
            <a:graphicFrameLocks/>
          </p:cNvGraphicFramePr>
          <p:nvPr>
            <p:custDataLst>
              <p:tags r:id="rId225"/>
            </p:custDataLst>
            <p:extLst/>
          </p:nvPr>
        </p:nvGraphicFramePr>
        <p:xfrm>
          <a:off x="8115300" y="1485900"/>
          <a:ext cx="1381190" cy="914490"/>
        </p:xfrm>
        <a:graphic>
          <a:graphicData uri="http://schemas.openxmlformats.org/presentationml/2006/ole">
            <mc:AlternateContent xmlns:mc="http://schemas.openxmlformats.org/markup-compatibility/2006">
              <mc:Choice xmlns:v="urn:schemas-microsoft-com:vml" Requires="v">
                <p:oleObj spid="_x0000_s138640" name="Диаграмма" r:id="rId273" imgW="1379191" imgH="914328" progId="MSGraph.Chart.8">
                  <p:embed followColorScheme="full"/>
                </p:oleObj>
              </mc:Choice>
              <mc:Fallback>
                <p:oleObj name="Диаграмма" r:id="rId273" imgW="1379191" imgH="914328" progId="MSGraph.Chart.8">
                  <p:embed followColorScheme="full"/>
                  <p:pic>
                    <p:nvPicPr>
                      <p:cNvPr id="0" name=""/>
                      <p:cNvPicPr/>
                      <p:nvPr/>
                    </p:nvPicPr>
                    <p:blipFill>
                      <a:blip r:embed="rId274"/>
                      <a:stretch>
                        <a:fillRect/>
                      </a:stretch>
                    </p:blipFill>
                    <p:spPr>
                      <a:xfrm>
                        <a:off x="8115300" y="1485900"/>
                        <a:ext cx="1381190" cy="914490"/>
                      </a:xfrm>
                      <a:prstGeom prst="rect">
                        <a:avLst/>
                      </a:prstGeom>
                    </p:spPr>
                  </p:pic>
                </p:oleObj>
              </mc:Fallback>
            </mc:AlternateContent>
          </a:graphicData>
        </a:graphic>
      </p:graphicFrame>
      <p:sp>
        <p:nvSpPr>
          <p:cNvPr id="387" name="Текст 38"/>
          <p:cNvSpPr>
            <a:spLocks noGrp="1"/>
          </p:cNvSpPr>
          <p:nvPr>
            <p:custDataLst>
              <p:tags r:id="rId226"/>
            </p:custDataLst>
          </p:nvPr>
        </p:nvSpPr>
        <p:spPr bwMode="gray">
          <a:xfrm>
            <a:off x="8421688" y="1489075"/>
            <a:ext cx="184150" cy="122238"/>
          </a:xfrm>
          <a:prstGeom prst="rect">
            <a:avLst/>
          </a:prstGeom>
          <a:solidFill>
            <a:srgbClr val="C3CFE1"/>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838CAF6-07E4-4922-AAF4-2A29F63450CB}" type="datetime'''''5''''''''''''''''''''''''''''''''''''''''''''''''''%'''">
              <a:rPr lang="en-US" altLang="en-US" sz="800">
                <a:solidFill>
                  <a:srgbClr val="000000"/>
                </a:solidFill>
              </a:rPr>
              <a:pPr marL="0" indent="0" algn="ctr" fontAlgn="base">
                <a:spcBef>
                  <a:spcPct val="0"/>
                </a:spcBef>
                <a:spcAft>
                  <a:spcPct val="0"/>
                </a:spcAft>
                <a:buFont typeface="Arial" pitchFamily="34" charset="0"/>
                <a:buNone/>
              </a:pPr>
              <a:t>5%</a:t>
            </a:fld>
            <a:endParaRPr lang="ru-RU" sz="800" dirty="0">
              <a:solidFill>
                <a:srgbClr val="000000"/>
              </a:solidFill>
              <a:sym typeface="+mn-lt"/>
            </a:endParaRPr>
          </a:p>
        </p:txBody>
      </p:sp>
      <p:sp>
        <p:nvSpPr>
          <p:cNvPr id="388" name="Текст 32"/>
          <p:cNvSpPr>
            <a:spLocks noGrp="1"/>
          </p:cNvSpPr>
          <p:nvPr>
            <p:custDataLst>
              <p:tags r:id="rId227"/>
            </p:custDataLst>
          </p:nvPr>
        </p:nvSpPr>
        <p:spPr bwMode="gray">
          <a:xfrm>
            <a:off x="8642350" y="1787525"/>
            <a:ext cx="239713" cy="122238"/>
          </a:xfrm>
          <a:prstGeom prst="rect">
            <a:avLst/>
          </a:prstGeom>
          <a:noFill/>
          <a:extLst>
            <a:ext uri="{909E8E84-426E-40dd-AFC4-6F175D3DCCD1}">
              <a14:hiddenFill xmlns:a14="http://schemas.microsoft.com/office/drawing/2010/main" xmlns="">
                <a:solidFill>
                  <a:srgbClr val="C8102E"/>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3E5F6BE7-15F9-46A5-8CE4-766361A65E1A}" type="datetime'3''5''%'''''''''''''''''''''''''''''''''''''''''''''''''''''''">
              <a:rPr lang="en-US" altLang="en-US" sz="800">
                <a:solidFill>
                  <a:srgbClr val="000000"/>
                </a:solidFill>
              </a:rPr>
              <a:pPr marL="0" indent="0" algn="ctr" fontAlgn="base">
                <a:spcBef>
                  <a:spcPct val="0"/>
                </a:spcBef>
                <a:spcAft>
                  <a:spcPct val="0"/>
                </a:spcAft>
                <a:buFont typeface="Arial" pitchFamily="34" charset="0"/>
                <a:buNone/>
              </a:pPr>
              <a:t>35%</a:t>
            </a:fld>
            <a:endParaRPr lang="ru-RU" sz="800" dirty="0">
              <a:solidFill>
                <a:srgbClr val="000000"/>
              </a:solidFill>
              <a:sym typeface="+mn-lt"/>
            </a:endParaRPr>
          </a:p>
        </p:txBody>
      </p:sp>
      <p:sp>
        <p:nvSpPr>
          <p:cNvPr id="389" name="Текст 33"/>
          <p:cNvSpPr>
            <a:spLocks noGrp="1"/>
          </p:cNvSpPr>
          <p:nvPr>
            <p:custDataLst>
              <p:tags r:id="rId228"/>
            </p:custDataLst>
          </p:nvPr>
        </p:nvSpPr>
        <p:spPr bwMode="gray">
          <a:xfrm>
            <a:off x="8320088" y="2006600"/>
            <a:ext cx="239713" cy="122238"/>
          </a:xfrm>
          <a:prstGeom prst="rect">
            <a:avLst/>
          </a:prstGeom>
          <a:noFill/>
          <a:extLst>
            <a:ext uri="{909E8E84-426E-40dd-AFC4-6F175D3DCCD1}">
              <a14:hiddenFill xmlns:a14="http://schemas.microsoft.com/office/drawing/2010/main" xmlns="">
                <a:solidFill>
                  <a:srgbClr val="C0C0C0"/>
                </a:solidFill>
              </a14:hiddenFill>
            </a:ext>
          </a:extLst>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AE48E211-38F3-4A44-BAF8-53C13535EB94}" type="datetime'''''''''''''''''''''48''''''''''''''''''''''%'''''''''">
              <a:rPr lang="en-US" altLang="en-US" sz="800">
                <a:solidFill>
                  <a:srgbClr val="FFFFFF"/>
                </a:solidFill>
              </a:rPr>
              <a:pPr marL="0" indent="0" algn="ctr" fontAlgn="base">
                <a:spcBef>
                  <a:spcPct val="0"/>
                </a:spcBef>
                <a:spcAft>
                  <a:spcPct val="0"/>
                </a:spcAft>
                <a:buFont typeface="Arial" pitchFamily="34" charset="0"/>
                <a:buNone/>
              </a:pPr>
              <a:t>48%</a:t>
            </a:fld>
            <a:endParaRPr lang="ru-RU" sz="800" dirty="0">
              <a:solidFill>
                <a:srgbClr val="FFFFFF"/>
              </a:solidFill>
              <a:sym typeface="+mn-lt"/>
            </a:endParaRPr>
          </a:p>
        </p:txBody>
      </p:sp>
      <p:sp>
        <p:nvSpPr>
          <p:cNvPr id="390" name="Текст 37"/>
          <p:cNvSpPr>
            <a:spLocks noGrp="1"/>
          </p:cNvSpPr>
          <p:nvPr>
            <p:custDataLst>
              <p:tags r:id="rId229"/>
            </p:custDataLst>
          </p:nvPr>
        </p:nvSpPr>
        <p:spPr bwMode="gray">
          <a:xfrm>
            <a:off x="8396288" y="1733550"/>
            <a:ext cx="184150" cy="122238"/>
          </a:xfrm>
          <a:prstGeom prst="rect">
            <a:avLst/>
          </a:prstGeom>
          <a:solidFill>
            <a:srgbClr val="969696"/>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5D437146-A546-42E5-A469-AC05BFEC65F3}" type="datetime'''''''''''''''''''''9''''%'''''''''''''''''''''''''''''''">
              <a:rPr lang="en-US" altLang="en-US" sz="800">
                <a:solidFill>
                  <a:srgbClr val="000000"/>
                </a:solidFill>
              </a:rPr>
              <a:pPr marL="0" indent="0" algn="ctr" fontAlgn="base">
                <a:spcBef>
                  <a:spcPct val="0"/>
                </a:spcBef>
                <a:spcAft>
                  <a:spcPct val="0"/>
                </a:spcAft>
                <a:buFont typeface="Arial" pitchFamily="34" charset="0"/>
                <a:buNone/>
              </a:pPr>
              <a:t>9%</a:t>
            </a:fld>
            <a:endParaRPr lang="ru-RU" sz="800" dirty="0">
              <a:solidFill>
                <a:srgbClr val="000000"/>
              </a:solidFill>
              <a:sym typeface="+mn-lt"/>
            </a:endParaRPr>
          </a:p>
        </p:txBody>
      </p:sp>
      <p:sp>
        <p:nvSpPr>
          <p:cNvPr id="391" name="Текст 31"/>
          <p:cNvSpPr>
            <a:spLocks noGrp="1"/>
          </p:cNvSpPr>
          <p:nvPr>
            <p:custDataLst>
              <p:tags r:id="rId230"/>
            </p:custDataLst>
          </p:nvPr>
        </p:nvSpPr>
        <p:spPr bwMode="gray">
          <a:xfrm>
            <a:off x="8496300" y="1609725"/>
            <a:ext cx="184150" cy="122238"/>
          </a:xfrm>
          <a:prstGeom prst="rect">
            <a:avLst/>
          </a:prstGeom>
          <a:solidFill>
            <a:srgbClr val="646D90"/>
          </a:solidFill>
        </p:spPr>
        <p:txBody>
          <a:bodyPr vert="horz" wrap="none" lIns="14288" tIns="0" rIns="1428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fld id="{63269D7D-0F77-4884-92F8-E90D37BD5E65}" type="datetime'''2''''''''''''''''''''''%'''''''''''''''''''''''">
              <a:rPr lang="en-US" altLang="en-US" sz="800">
                <a:solidFill>
                  <a:srgbClr val="FFFFFF"/>
                </a:solidFill>
              </a:rPr>
              <a:pPr marL="0" indent="0" algn="ctr" fontAlgn="base">
                <a:spcBef>
                  <a:spcPct val="0"/>
                </a:spcBef>
                <a:spcAft>
                  <a:spcPct val="0"/>
                </a:spcAft>
                <a:buFont typeface="Arial" pitchFamily="34" charset="0"/>
                <a:buNone/>
              </a:pPr>
              <a:t>2%</a:t>
            </a:fld>
            <a:endParaRPr lang="ru-RU" sz="800" dirty="0">
              <a:solidFill>
                <a:srgbClr val="FFFFFF"/>
              </a:solidFill>
              <a:sym typeface="+mn-lt"/>
            </a:endParaRPr>
          </a:p>
        </p:txBody>
      </p:sp>
    </p:spTree>
    <p:extLst>
      <p:ext uri="{BB962C8B-B14F-4D97-AF65-F5344CB8AC3E}">
        <p14:creationId xmlns:p14="http://schemas.microsoft.com/office/powerpoint/2010/main" val="24859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984405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92"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Прямоугольник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2000" dirty="0">
              <a:latin typeface="Tahoma" panose="020B0604030504040204" pitchFamily="34" charset="0"/>
              <a:ea typeface="Verdana" panose="020B0604030504040204" pitchFamily="34" charset="0"/>
              <a:cs typeface="Verdana" panose="020B0604030504040204" pitchFamily="34" charset="0"/>
              <a:sym typeface="Tahoma" panose="020B0604030504040204" pitchFamily="34" charset="0"/>
            </a:endParaRPr>
          </a:p>
        </p:txBody>
      </p:sp>
      <p:sp>
        <p:nvSpPr>
          <p:cNvPr id="20" name="Прямоугольник 3"/>
          <p:cNvSpPr>
            <a:spLocks noChangeArrowheads="1"/>
          </p:cNvSpPr>
          <p:nvPr/>
        </p:nvSpPr>
        <p:spPr bwMode="auto">
          <a:xfrm>
            <a:off x="4859368" y="773536"/>
            <a:ext cx="4004537" cy="238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defTabSz="577850" eaLnBrk="0" hangingPunct="0">
              <a:defRPr>
                <a:solidFill>
                  <a:schemeClr val="tx1"/>
                </a:solidFill>
                <a:latin typeface="Arial" pitchFamily="34" charset="0"/>
                <a:cs typeface="Arial" pitchFamily="34" charset="0"/>
              </a:defRPr>
            </a:lvl1pPr>
            <a:lvl2pPr marL="285750" indent="-285750" defTabSz="577850" eaLnBrk="0" hangingPunct="0">
              <a:defRPr>
                <a:solidFill>
                  <a:schemeClr val="tx1"/>
                </a:solidFill>
                <a:latin typeface="Arial" pitchFamily="34" charset="0"/>
                <a:cs typeface="Arial" pitchFamily="34" charset="0"/>
              </a:defRPr>
            </a:lvl2pPr>
            <a:lvl3pPr marL="1143000" indent="-228600" defTabSz="577850" eaLnBrk="0" hangingPunct="0">
              <a:defRPr>
                <a:solidFill>
                  <a:schemeClr val="tx1"/>
                </a:solidFill>
                <a:latin typeface="Arial" pitchFamily="34" charset="0"/>
                <a:cs typeface="Arial" pitchFamily="34" charset="0"/>
              </a:defRPr>
            </a:lvl3pPr>
            <a:lvl4pPr marL="1600200" indent="-228600" defTabSz="577850" eaLnBrk="0" hangingPunct="0">
              <a:defRPr>
                <a:solidFill>
                  <a:schemeClr val="tx1"/>
                </a:solidFill>
                <a:latin typeface="Arial" pitchFamily="34" charset="0"/>
                <a:cs typeface="Arial" pitchFamily="34" charset="0"/>
              </a:defRPr>
            </a:lvl4pPr>
            <a:lvl5pPr marL="2057400" indent="-228600" defTabSz="577850" eaLnBrk="0" hangingPunct="0">
              <a:defRPr>
                <a:solidFill>
                  <a:schemeClr val="tx1"/>
                </a:solidFill>
                <a:latin typeface="Arial" pitchFamily="34" charset="0"/>
                <a:cs typeface="Arial" pitchFamily="34" charset="0"/>
              </a:defRPr>
            </a:lvl5pPr>
            <a:lvl6pPr marL="2514600" indent="-228600" defTabSz="5778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778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778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77850" eaLnBrk="0" fontAlgn="base" hangingPunct="0">
              <a:spcBef>
                <a:spcPct val="0"/>
              </a:spcBef>
              <a:spcAft>
                <a:spcPct val="0"/>
              </a:spcAft>
              <a:defRPr>
                <a:solidFill>
                  <a:schemeClr val="tx1"/>
                </a:solidFill>
                <a:latin typeface="Arial" pitchFamily="34" charset="0"/>
                <a:cs typeface="Arial" pitchFamily="34" charset="0"/>
              </a:defRPr>
            </a:lvl9pPr>
          </a:lstStyle>
          <a:p>
            <a:pPr marL="287337" lvl="1" defTabSz="955675" eaLnBrk="1" hangingPunct="1">
              <a:spcBef>
                <a:spcPts val="300"/>
              </a:spcBef>
              <a:buClr>
                <a:prstClr val="white">
                  <a:lumMod val="50000"/>
                </a:prstClr>
              </a:buClr>
              <a:buSzPct val="125000"/>
              <a:buFont typeface="Tahoma" panose="020B0604030504040204" pitchFamily="34" charset="0"/>
              <a:buChar char="–"/>
              <a:defRPr/>
            </a:pPr>
            <a:r>
              <a:rPr lang="ru-RU" sz="1300" dirty="0" smtClean="0">
                <a:solidFill>
                  <a:srgbClr val="000000"/>
                </a:solidFill>
                <a:latin typeface="Tahoma"/>
                <a:cs typeface="Tahoma" pitchFamily="34" charset="0"/>
              </a:rPr>
              <a:t>ВР МБ – крупнейший </a:t>
            </a:r>
            <a:r>
              <a:rPr lang="ru-RU" sz="1300" b="1" dirty="0" smtClean="0">
                <a:solidFill>
                  <a:srgbClr val="C00000"/>
                </a:solidFill>
                <a:latin typeface="Tahoma"/>
                <a:cs typeface="Tahoma" pitchFamily="34" charset="0"/>
              </a:rPr>
              <a:t>центр ликвидности и </a:t>
            </a:r>
            <a:r>
              <a:rPr lang="ru-RU" sz="1300" b="1" dirty="0" err="1" smtClean="0">
                <a:solidFill>
                  <a:srgbClr val="C00000"/>
                </a:solidFill>
                <a:latin typeface="Tahoma"/>
                <a:cs typeface="Tahoma" pitchFamily="34" charset="0"/>
              </a:rPr>
              <a:t>курсообразования</a:t>
            </a:r>
            <a:r>
              <a:rPr lang="ru-RU" sz="1300" b="1" dirty="0" smtClean="0">
                <a:solidFill>
                  <a:srgbClr val="000000"/>
                </a:solidFill>
                <a:latin typeface="Tahoma"/>
                <a:cs typeface="Tahoma" pitchFamily="34" charset="0"/>
              </a:rPr>
              <a:t> </a:t>
            </a:r>
            <a:r>
              <a:rPr lang="ru-RU" sz="1300" dirty="0" smtClean="0">
                <a:solidFill>
                  <a:srgbClr val="000000"/>
                </a:solidFill>
                <a:latin typeface="Tahoma"/>
                <a:cs typeface="Tahoma" pitchFamily="34" charset="0"/>
              </a:rPr>
              <a:t>российского рубля  </a:t>
            </a:r>
          </a:p>
          <a:p>
            <a:pPr marL="287337" lvl="1" defTabSz="955675" eaLnBrk="1" hangingPunct="1">
              <a:spcBef>
                <a:spcPts val="300"/>
              </a:spcBef>
              <a:buClr>
                <a:prstClr val="white">
                  <a:lumMod val="50000"/>
                </a:prstClr>
              </a:buClr>
              <a:buSzPct val="125000"/>
              <a:buFont typeface="Tahoma" panose="020B0604030504040204" pitchFamily="34" charset="0"/>
              <a:buChar char="–"/>
              <a:defRPr/>
            </a:pPr>
            <a:r>
              <a:rPr lang="ru-RU" sz="1300" dirty="0" smtClean="0">
                <a:solidFill>
                  <a:srgbClr val="000000"/>
                </a:solidFill>
                <a:latin typeface="Tahoma"/>
                <a:cs typeface="Tahoma" pitchFamily="34" charset="0"/>
              </a:rPr>
              <a:t>Среднедневной </a:t>
            </a:r>
            <a:r>
              <a:rPr lang="ru-RU" sz="1300" dirty="0">
                <a:solidFill>
                  <a:srgbClr val="000000"/>
                </a:solidFill>
                <a:latin typeface="Tahoma"/>
                <a:cs typeface="Tahoma" pitchFamily="34" charset="0"/>
              </a:rPr>
              <a:t>объем торгов за </a:t>
            </a:r>
            <a:r>
              <a:rPr lang="ru-RU" sz="1300" dirty="0" smtClean="0">
                <a:solidFill>
                  <a:srgbClr val="000000"/>
                </a:solidFill>
                <a:latin typeface="Tahoma"/>
                <a:cs typeface="Tahoma" pitchFamily="34" charset="0"/>
              </a:rPr>
              <a:t>8 мес. 2018 </a:t>
            </a:r>
            <a:r>
              <a:rPr lang="ru-RU" sz="1300" dirty="0">
                <a:solidFill>
                  <a:srgbClr val="000000"/>
                </a:solidFill>
                <a:latin typeface="Tahoma"/>
                <a:cs typeface="Tahoma" pitchFamily="34" charset="0"/>
              </a:rPr>
              <a:t>составил – </a:t>
            </a:r>
            <a:r>
              <a:rPr lang="ru-RU" sz="1300" b="1" dirty="0" smtClean="0">
                <a:solidFill>
                  <a:srgbClr val="C00000"/>
                </a:solidFill>
                <a:latin typeface="Tahoma"/>
                <a:cs typeface="Tahoma" pitchFamily="34" charset="0"/>
              </a:rPr>
              <a:t>24 </a:t>
            </a:r>
            <a:r>
              <a:rPr lang="ru-RU" sz="1300" b="1" dirty="0">
                <a:solidFill>
                  <a:srgbClr val="C00000"/>
                </a:solidFill>
                <a:latin typeface="Tahoma"/>
                <a:cs typeface="Tahoma" pitchFamily="34" charset="0"/>
              </a:rPr>
              <a:t>млрд долл.</a:t>
            </a:r>
          </a:p>
          <a:p>
            <a:pPr marL="287337" lvl="1" defTabSz="955675" eaLnBrk="1" hangingPunct="1">
              <a:spcBef>
                <a:spcPts val="300"/>
              </a:spcBef>
              <a:buClr>
                <a:prstClr val="white">
                  <a:lumMod val="50000"/>
                </a:prstClr>
              </a:buClr>
              <a:buSzPct val="125000"/>
              <a:buFont typeface="Tahoma" panose="020B0604030504040204" pitchFamily="34" charset="0"/>
              <a:buChar char="–"/>
              <a:defRPr/>
            </a:pPr>
            <a:r>
              <a:rPr lang="ru-RU" sz="1300" dirty="0">
                <a:solidFill>
                  <a:srgbClr val="000000"/>
                </a:solidFill>
                <a:latin typeface="Tahoma"/>
                <a:cs typeface="Tahoma" pitchFamily="34" charset="0"/>
              </a:rPr>
              <a:t>Доля СПОТ – </a:t>
            </a:r>
            <a:r>
              <a:rPr lang="ru-RU" sz="1300" b="1" dirty="0">
                <a:solidFill>
                  <a:srgbClr val="C00000"/>
                </a:solidFill>
                <a:latin typeface="Tahoma"/>
                <a:cs typeface="Tahoma" pitchFamily="34" charset="0"/>
              </a:rPr>
              <a:t>24%</a:t>
            </a:r>
            <a:r>
              <a:rPr lang="ru-RU" sz="1300" dirty="0" smtClean="0">
                <a:solidFill>
                  <a:srgbClr val="000000"/>
                </a:solidFill>
                <a:latin typeface="Tahoma"/>
                <a:cs typeface="Tahoma" pitchFamily="34" charset="0"/>
              </a:rPr>
              <a:t>, </a:t>
            </a:r>
            <a:r>
              <a:rPr lang="ru-RU" sz="1300" dirty="0">
                <a:solidFill>
                  <a:srgbClr val="000000"/>
                </a:solidFill>
                <a:latin typeface="Tahoma"/>
                <a:cs typeface="Tahoma" pitchFamily="34" charset="0"/>
              </a:rPr>
              <a:t>доля СВОП – </a:t>
            </a:r>
            <a:r>
              <a:rPr lang="ru-RU" sz="1300" b="1" dirty="0">
                <a:solidFill>
                  <a:srgbClr val="C00000"/>
                </a:solidFill>
                <a:latin typeface="Tahoma"/>
                <a:cs typeface="Tahoma" pitchFamily="34" charset="0"/>
              </a:rPr>
              <a:t>76%</a:t>
            </a:r>
          </a:p>
          <a:p>
            <a:pPr marL="287337" lvl="1" defTabSz="955675" eaLnBrk="1" hangingPunct="1">
              <a:spcBef>
                <a:spcPts val="300"/>
              </a:spcBef>
              <a:buClr>
                <a:prstClr val="white">
                  <a:lumMod val="50000"/>
                </a:prstClr>
              </a:buClr>
              <a:buSzPct val="125000"/>
              <a:buFont typeface="Tahoma" panose="020B0604030504040204" pitchFamily="34" charset="0"/>
              <a:buChar char="–"/>
              <a:defRPr/>
            </a:pPr>
            <a:r>
              <a:rPr lang="ru-RU" sz="1300" dirty="0">
                <a:solidFill>
                  <a:srgbClr val="000000"/>
                </a:solidFill>
                <a:latin typeface="Tahoma"/>
                <a:cs typeface="Tahoma" pitchFamily="34" charset="0"/>
              </a:rPr>
              <a:t>Основные валютные пары</a:t>
            </a:r>
            <a:r>
              <a:rPr lang="ru-RU" sz="1300" dirty="0" smtClean="0">
                <a:solidFill>
                  <a:srgbClr val="000000"/>
                </a:solidFill>
                <a:latin typeface="Tahoma"/>
                <a:cs typeface="Tahoma" pitchFamily="34" charset="0"/>
              </a:rPr>
              <a:t>: </a:t>
            </a:r>
            <a:r>
              <a:rPr lang="en-US" sz="1300" dirty="0" smtClean="0">
                <a:solidFill>
                  <a:srgbClr val="000000"/>
                </a:solidFill>
                <a:latin typeface="Tahoma"/>
                <a:cs typeface="Tahoma" pitchFamily="34" charset="0"/>
              </a:rPr>
              <a:t>USD/RUB </a:t>
            </a:r>
            <a:r>
              <a:rPr lang="en-US" sz="1300" dirty="0">
                <a:solidFill>
                  <a:srgbClr val="000000"/>
                </a:solidFill>
                <a:latin typeface="Tahoma"/>
                <a:cs typeface="Tahoma" pitchFamily="34" charset="0"/>
              </a:rPr>
              <a:t>- </a:t>
            </a:r>
            <a:r>
              <a:rPr lang="en-US" sz="1300" b="1" dirty="0">
                <a:solidFill>
                  <a:srgbClr val="C00000"/>
                </a:solidFill>
                <a:latin typeface="Tahoma"/>
                <a:cs typeface="Tahoma" pitchFamily="34" charset="0"/>
              </a:rPr>
              <a:t>79%</a:t>
            </a:r>
            <a:r>
              <a:rPr lang="ru-RU" sz="1300" dirty="0" smtClean="0">
                <a:solidFill>
                  <a:srgbClr val="000000"/>
                </a:solidFill>
                <a:latin typeface="Tahoma"/>
                <a:cs typeface="Tahoma" pitchFamily="34" charset="0"/>
              </a:rPr>
              <a:t>, </a:t>
            </a:r>
            <a:r>
              <a:rPr lang="en-US" sz="1300" dirty="0" smtClean="0">
                <a:solidFill>
                  <a:srgbClr val="000000"/>
                </a:solidFill>
                <a:latin typeface="Tahoma"/>
                <a:cs typeface="Tahoma" pitchFamily="34" charset="0"/>
              </a:rPr>
              <a:t>EUR/RUB </a:t>
            </a:r>
            <a:r>
              <a:rPr lang="en-US" sz="1300" dirty="0">
                <a:solidFill>
                  <a:srgbClr val="000000"/>
                </a:solidFill>
                <a:latin typeface="Tahoma"/>
                <a:cs typeface="Tahoma" pitchFamily="34" charset="0"/>
              </a:rPr>
              <a:t>- </a:t>
            </a:r>
            <a:r>
              <a:rPr lang="en-US" sz="1300" b="1" dirty="0">
                <a:solidFill>
                  <a:srgbClr val="C00000"/>
                </a:solidFill>
                <a:latin typeface="Tahoma"/>
                <a:cs typeface="Tahoma" pitchFamily="34" charset="0"/>
              </a:rPr>
              <a:t>17%</a:t>
            </a:r>
            <a:r>
              <a:rPr lang="ru-RU" sz="1300" dirty="0" smtClean="0">
                <a:solidFill>
                  <a:srgbClr val="000000"/>
                </a:solidFill>
                <a:latin typeface="Tahoma"/>
                <a:cs typeface="Tahoma" pitchFamily="34" charset="0"/>
              </a:rPr>
              <a:t>, остальные – </a:t>
            </a:r>
            <a:r>
              <a:rPr lang="ru-RU" sz="1300" b="1" dirty="0">
                <a:solidFill>
                  <a:srgbClr val="C00000"/>
                </a:solidFill>
                <a:latin typeface="Tahoma"/>
                <a:cs typeface="Tahoma" pitchFamily="34" charset="0"/>
              </a:rPr>
              <a:t>4%</a:t>
            </a:r>
            <a:r>
              <a:rPr lang="en-US" sz="1300" dirty="0" smtClean="0">
                <a:solidFill>
                  <a:srgbClr val="000000"/>
                </a:solidFill>
                <a:latin typeface="Tahoma"/>
                <a:cs typeface="Tahoma" pitchFamily="34" charset="0"/>
              </a:rPr>
              <a:t> </a:t>
            </a:r>
            <a:r>
              <a:rPr lang="ru-RU" sz="1300" dirty="0">
                <a:solidFill>
                  <a:srgbClr val="000000"/>
                </a:solidFill>
                <a:latin typeface="Tahoma"/>
                <a:cs typeface="Tahoma" pitchFamily="34" charset="0"/>
              </a:rPr>
              <a:t>объема </a:t>
            </a:r>
            <a:r>
              <a:rPr lang="ru-RU" sz="1300" dirty="0" smtClean="0">
                <a:solidFill>
                  <a:srgbClr val="000000"/>
                </a:solidFill>
                <a:latin typeface="Tahoma"/>
                <a:cs typeface="Tahoma" pitchFamily="34" charset="0"/>
              </a:rPr>
              <a:t>торгов</a:t>
            </a:r>
          </a:p>
          <a:p>
            <a:pPr marL="287337" lvl="1" defTabSz="955675" eaLnBrk="1" hangingPunct="1">
              <a:spcBef>
                <a:spcPts val="300"/>
              </a:spcBef>
              <a:buClr>
                <a:prstClr val="white">
                  <a:lumMod val="50000"/>
                </a:prstClr>
              </a:buClr>
              <a:buSzPct val="125000"/>
              <a:buFont typeface="Tahoma" panose="020B0604030504040204" pitchFamily="34" charset="0"/>
              <a:buChar char="–"/>
              <a:defRPr/>
            </a:pPr>
            <a:r>
              <a:rPr lang="ru-RU" sz="1300" dirty="0" smtClean="0">
                <a:solidFill>
                  <a:srgbClr val="000000"/>
                </a:solidFill>
                <a:latin typeface="Tahoma"/>
                <a:cs typeface="Tahoma" pitchFamily="34" charset="0"/>
              </a:rPr>
              <a:t>Доля собственных операций банков и брокеров – составляет </a:t>
            </a:r>
            <a:r>
              <a:rPr lang="ru-RU" sz="1300" b="1" dirty="0">
                <a:solidFill>
                  <a:srgbClr val="C00000"/>
                </a:solidFill>
                <a:latin typeface="Tahoma"/>
                <a:cs typeface="Tahoma" pitchFamily="34" charset="0"/>
              </a:rPr>
              <a:t>52%</a:t>
            </a:r>
            <a:r>
              <a:rPr lang="ru-RU" sz="1300" dirty="0" smtClean="0">
                <a:solidFill>
                  <a:srgbClr val="000000"/>
                </a:solidFill>
                <a:latin typeface="Tahoma"/>
                <a:cs typeface="Tahoma" pitchFamily="34" charset="0"/>
              </a:rPr>
              <a:t>, клиентские операции </a:t>
            </a:r>
            <a:r>
              <a:rPr lang="ru-RU" sz="1300" dirty="0">
                <a:solidFill>
                  <a:srgbClr val="000000"/>
                </a:solidFill>
                <a:latin typeface="Tahoma"/>
                <a:cs typeface="Tahoma" pitchFamily="34" charset="0"/>
              </a:rPr>
              <a:t>–</a:t>
            </a:r>
            <a:r>
              <a:rPr lang="ru-RU" sz="1300" dirty="0" smtClean="0">
                <a:solidFill>
                  <a:srgbClr val="000000"/>
                </a:solidFill>
                <a:latin typeface="Tahoma"/>
                <a:cs typeface="Tahoma" pitchFamily="34" charset="0"/>
              </a:rPr>
              <a:t> </a:t>
            </a:r>
            <a:r>
              <a:rPr lang="ru-RU" sz="1300" b="1" dirty="0">
                <a:solidFill>
                  <a:srgbClr val="C00000"/>
                </a:solidFill>
                <a:latin typeface="Tahoma"/>
                <a:cs typeface="Tahoma" pitchFamily="34" charset="0"/>
              </a:rPr>
              <a:t>48%</a:t>
            </a:r>
            <a:r>
              <a:rPr lang="ru-RU" sz="1300" dirty="0" smtClean="0">
                <a:solidFill>
                  <a:srgbClr val="000000"/>
                </a:solidFill>
                <a:latin typeface="Tahoma"/>
                <a:cs typeface="Tahoma" pitchFamily="34" charset="0"/>
              </a:rPr>
              <a:t> </a:t>
            </a:r>
          </a:p>
          <a:p>
            <a:pPr marL="287337" lvl="1" defTabSz="955675" eaLnBrk="1" hangingPunct="1">
              <a:spcBef>
                <a:spcPts val="300"/>
              </a:spcBef>
              <a:buClr>
                <a:prstClr val="white">
                  <a:lumMod val="50000"/>
                </a:prstClr>
              </a:buClr>
              <a:buSzPct val="125000"/>
              <a:buFont typeface="Tahoma" panose="020B0604030504040204" pitchFamily="34" charset="0"/>
              <a:buChar char="–"/>
              <a:defRPr/>
            </a:pPr>
            <a:endParaRPr lang="ru-RU" sz="1300" dirty="0" smtClean="0">
              <a:solidFill>
                <a:srgbClr val="000000"/>
              </a:solidFill>
              <a:latin typeface="Tahoma"/>
              <a:cs typeface="Tahoma" pitchFamily="34" charset="0"/>
            </a:endParaRPr>
          </a:p>
          <a:p>
            <a:pPr marL="287337" lvl="1" defTabSz="955675" eaLnBrk="1" hangingPunct="1">
              <a:spcBef>
                <a:spcPts val="600"/>
              </a:spcBef>
              <a:buClr>
                <a:prstClr val="white">
                  <a:lumMod val="50000"/>
                </a:prstClr>
              </a:buClr>
              <a:buSzPct val="125000"/>
              <a:buFont typeface="Tahoma" panose="020B0604030504040204" pitchFamily="34" charset="0"/>
              <a:buChar char="–"/>
              <a:defRPr/>
            </a:pPr>
            <a:endParaRPr lang="ru-RU" sz="1300" dirty="0">
              <a:solidFill>
                <a:srgbClr val="000000"/>
              </a:solidFill>
              <a:latin typeface="Tahoma"/>
              <a:cs typeface="Tahoma" pitchFamily="34" charset="0"/>
            </a:endParaRPr>
          </a:p>
          <a:p>
            <a:pPr marL="287337" lvl="1" defTabSz="955675" eaLnBrk="1" hangingPunct="1">
              <a:lnSpc>
                <a:spcPct val="120000"/>
              </a:lnSpc>
              <a:spcAft>
                <a:spcPts val="800"/>
              </a:spcAft>
              <a:buClr>
                <a:prstClr val="white">
                  <a:lumMod val="50000"/>
                </a:prstClr>
              </a:buClr>
              <a:buSzPct val="125000"/>
              <a:buFont typeface="Tahoma" panose="020B0604030504040204" pitchFamily="34" charset="0"/>
              <a:buChar char="–"/>
              <a:defRPr/>
            </a:pPr>
            <a:endParaRPr lang="ru-RU" sz="1300" dirty="0" smtClean="0">
              <a:solidFill>
                <a:srgbClr val="000000"/>
              </a:solidFill>
              <a:latin typeface="Tahoma"/>
              <a:cs typeface="Tahoma" pitchFamily="34" charset="0"/>
            </a:endParaRPr>
          </a:p>
          <a:p>
            <a:pPr marL="287337" lvl="1" defTabSz="955675" eaLnBrk="1" hangingPunct="1">
              <a:lnSpc>
                <a:spcPct val="120000"/>
              </a:lnSpc>
              <a:spcAft>
                <a:spcPts val="800"/>
              </a:spcAft>
              <a:buClr>
                <a:prstClr val="white">
                  <a:lumMod val="50000"/>
                </a:prstClr>
              </a:buClr>
              <a:buSzPct val="125000"/>
              <a:buFont typeface="Tahoma" panose="020B0604030504040204" pitchFamily="34" charset="0"/>
              <a:buChar char="–"/>
              <a:defRPr/>
            </a:pPr>
            <a:endParaRPr lang="ru-RU" sz="1300" dirty="0">
              <a:solidFill>
                <a:srgbClr val="000000"/>
              </a:solidFill>
              <a:latin typeface="Tahoma"/>
              <a:cs typeface="Tahoma" pitchFamily="34" charset="0"/>
            </a:endParaRPr>
          </a:p>
        </p:txBody>
      </p:sp>
      <p:grpSp>
        <p:nvGrpSpPr>
          <p:cNvPr id="22" name="Группа 21"/>
          <p:cNvGrpSpPr/>
          <p:nvPr/>
        </p:nvGrpSpPr>
        <p:grpSpPr>
          <a:xfrm>
            <a:off x="1187450" y="3459720"/>
            <a:ext cx="3125331" cy="591074"/>
            <a:chOff x="1127400" y="4320488"/>
            <a:chExt cx="3768175" cy="756000"/>
          </a:xfrm>
        </p:grpSpPr>
        <p:sp>
          <p:nvSpPr>
            <p:cNvPr id="23" name="TextBox 22"/>
            <p:cNvSpPr txBox="1"/>
            <p:nvPr/>
          </p:nvSpPr>
          <p:spPr>
            <a:xfrm>
              <a:off x="1511575" y="4320488"/>
              <a:ext cx="3384000" cy="75600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91440" bIns="45720" numCol="1" spcCol="0" rtlCol="0" fromWordArt="0" anchor="ctr"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287"/>
              <a:r>
                <a:rPr lang="ru-RU" sz="1200" b="1" dirty="0" smtClean="0">
                  <a:solidFill>
                    <a:srgbClr val="000000"/>
                  </a:solidFill>
                  <a:ea typeface="ＭＳ Ｐゴシック" charset="0"/>
                  <a:cs typeface="Tahoma" panose="020B0604030504040204" pitchFamily="34" charset="0"/>
                </a:rPr>
                <a:t>Банки</a:t>
              </a:r>
              <a:endParaRPr lang="en-GB" sz="1200" b="1" dirty="0" smtClean="0">
                <a:solidFill>
                  <a:srgbClr val="000000"/>
                </a:solidFill>
              </a:endParaRPr>
            </a:p>
          </p:txBody>
        </p:sp>
        <p:sp>
          <p:nvSpPr>
            <p:cNvPr id="24" name="Овал 23"/>
            <p:cNvSpPr/>
            <p:nvPr/>
          </p:nvSpPr>
          <p:spPr>
            <a:xfrm>
              <a:off x="1127400" y="4320488"/>
              <a:ext cx="756000" cy="75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smtClean="0">
                  <a:solidFill>
                    <a:prstClr val="white"/>
                  </a:solidFill>
                </a:rPr>
                <a:t>3</a:t>
              </a:r>
              <a:r>
                <a:rPr lang="en-US" sz="1300" b="1" dirty="0" smtClean="0">
                  <a:solidFill>
                    <a:prstClr val="white"/>
                  </a:solidFill>
                </a:rPr>
                <a:t>51</a:t>
              </a:r>
              <a:r>
                <a:rPr lang="ru-RU" sz="1300" b="1" dirty="0" smtClean="0">
                  <a:solidFill>
                    <a:prstClr val="white"/>
                  </a:solidFill>
                </a:rPr>
                <a:t> </a:t>
              </a:r>
              <a:endParaRPr lang="ru-RU" sz="1300" b="1" dirty="0">
                <a:solidFill>
                  <a:prstClr val="white"/>
                </a:solidFill>
              </a:endParaRPr>
            </a:p>
          </p:txBody>
        </p:sp>
      </p:grpSp>
      <p:grpSp>
        <p:nvGrpSpPr>
          <p:cNvPr id="38" name="Группа 37"/>
          <p:cNvGrpSpPr/>
          <p:nvPr/>
        </p:nvGrpSpPr>
        <p:grpSpPr>
          <a:xfrm>
            <a:off x="1204440" y="4152666"/>
            <a:ext cx="3117394" cy="591074"/>
            <a:chOff x="1127400" y="4320488"/>
            <a:chExt cx="3768175" cy="756000"/>
          </a:xfrm>
        </p:grpSpPr>
        <p:sp>
          <p:nvSpPr>
            <p:cNvPr id="39" name="TextBox 38"/>
            <p:cNvSpPr txBox="1"/>
            <p:nvPr/>
          </p:nvSpPr>
          <p:spPr>
            <a:xfrm>
              <a:off x="1511575" y="4320488"/>
              <a:ext cx="3384000" cy="75600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91440" bIns="45720" numCol="1" spcCol="0" rtlCol="0" fromWordArt="0" anchor="ctr"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287"/>
              <a:r>
                <a:rPr lang="ru-RU" sz="1200" b="1" dirty="0" smtClean="0">
                  <a:solidFill>
                    <a:srgbClr val="000000"/>
                  </a:solidFill>
                  <a:ea typeface="ＭＳ Ｐゴシック" charset="0"/>
                  <a:cs typeface="Tahoma" panose="020B0604030504040204" pitchFamily="34" charset="0"/>
                </a:rPr>
                <a:t>Брокеры</a:t>
              </a:r>
              <a:endParaRPr lang="en-GB" sz="1200" b="1" dirty="0" smtClean="0">
                <a:solidFill>
                  <a:srgbClr val="000000"/>
                </a:solidFill>
              </a:endParaRPr>
            </a:p>
          </p:txBody>
        </p:sp>
        <p:sp>
          <p:nvSpPr>
            <p:cNvPr id="40" name="Овал 39"/>
            <p:cNvSpPr/>
            <p:nvPr/>
          </p:nvSpPr>
          <p:spPr>
            <a:xfrm>
              <a:off x="1127400" y="4320488"/>
              <a:ext cx="756000" cy="75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smtClean="0">
                  <a:solidFill>
                    <a:prstClr val="white"/>
                  </a:solidFill>
                </a:rPr>
                <a:t>56</a:t>
              </a:r>
              <a:endParaRPr lang="ru-RU" sz="1300" b="1" dirty="0">
                <a:solidFill>
                  <a:prstClr val="white"/>
                </a:solidFill>
              </a:endParaRPr>
            </a:p>
          </p:txBody>
        </p:sp>
      </p:grpSp>
      <p:grpSp>
        <p:nvGrpSpPr>
          <p:cNvPr id="41" name="Группа 40"/>
          <p:cNvGrpSpPr/>
          <p:nvPr/>
        </p:nvGrpSpPr>
        <p:grpSpPr>
          <a:xfrm>
            <a:off x="1204440" y="5512828"/>
            <a:ext cx="3117394" cy="591074"/>
            <a:chOff x="1127400" y="4320488"/>
            <a:chExt cx="3768175" cy="756000"/>
          </a:xfrm>
        </p:grpSpPr>
        <p:sp>
          <p:nvSpPr>
            <p:cNvPr id="42" name="TextBox 41"/>
            <p:cNvSpPr txBox="1"/>
            <p:nvPr/>
          </p:nvSpPr>
          <p:spPr>
            <a:xfrm>
              <a:off x="1511575" y="4320488"/>
              <a:ext cx="3384000" cy="75600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91440" bIns="45720" numCol="1" spcCol="0" rtlCol="0" fromWordArt="0" anchor="ctr"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287"/>
              <a:r>
                <a:rPr lang="ru-RU" sz="1200" b="1" dirty="0" smtClean="0">
                  <a:solidFill>
                    <a:srgbClr val="000000"/>
                  </a:solidFill>
                </a:rPr>
                <a:t>Число активных клиентов в июле </a:t>
              </a:r>
              <a:r>
                <a:rPr lang="en-US" sz="1200" b="1" dirty="0" smtClean="0">
                  <a:solidFill>
                    <a:srgbClr val="000000"/>
                  </a:solidFill>
                </a:rPr>
                <a:t>2018</a:t>
              </a:r>
              <a:endParaRPr lang="ru-RU" sz="1200" dirty="0">
                <a:solidFill>
                  <a:srgbClr val="000000"/>
                </a:solidFill>
              </a:endParaRPr>
            </a:p>
          </p:txBody>
        </p:sp>
        <p:sp>
          <p:nvSpPr>
            <p:cNvPr id="43" name="Овал 42"/>
            <p:cNvSpPr/>
            <p:nvPr/>
          </p:nvSpPr>
          <p:spPr>
            <a:xfrm>
              <a:off x="1127400" y="4320488"/>
              <a:ext cx="756000" cy="75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smtClean="0">
                  <a:solidFill>
                    <a:prstClr val="white"/>
                  </a:solidFill>
                </a:rPr>
                <a:t>42</a:t>
              </a:r>
              <a:r>
                <a:rPr lang="ru-RU" sz="1300" b="1" dirty="0" smtClean="0">
                  <a:solidFill>
                    <a:prstClr val="white"/>
                  </a:solidFill>
                </a:rPr>
                <a:t> тыс.</a:t>
              </a:r>
              <a:endParaRPr lang="ru-RU" sz="1300" b="1" dirty="0">
                <a:solidFill>
                  <a:prstClr val="white"/>
                </a:solidFill>
              </a:endParaRPr>
            </a:p>
          </p:txBody>
        </p:sp>
      </p:grpSp>
      <p:sp>
        <p:nvSpPr>
          <p:cNvPr id="2" name="Номер слайда 1"/>
          <p:cNvSpPr>
            <a:spLocks noGrp="1"/>
          </p:cNvSpPr>
          <p:nvPr>
            <p:ph type="sldNum" sz="quarter" idx="12"/>
          </p:nvPr>
        </p:nvSpPr>
        <p:spPr/>
        <p:txBody>
          <a:bodyPr/>
          <a:lstStyle/>
          <a:p>
            <a:fld id="{DF84216E-DF9B-440D-87FE-D1027DC01F67}" type="slidenum">
              <a:rPr lang="ru-RU" smtClean="0">
                <a:solidFill>
                  <a:srgbClr val="000000">
                    <a:tint val="75000"/>
                  </a:srgbClr>
                </a:solidFill>
              </a:rPr>
              <a:pPr/>
              <a:t>4</a:t>
            </a:fld>
            <a:endParaRPr lang="ru-RU" dirty="0">
              <a:solidFill>
                <a:srgbClr val="000000">
                  <a:tint val="75000"/>
                </a:srgbClr>
              </a:solidFill>
            </a:endParaRPr>
          </a:p>
        </p:txBody>
      </p:sp>
      <p:sp>
        <p:nvSpPr>
          <p:cNvPr id="7" name="Прямоугольник 6"/>
          <p:cNvSpPr/>
          <p:nvPr/>
        </p:nvSpPr>
        <p:spPr>
          <a:xfrm>
            <a:off x="1259632" y="3171669"/>
            <a:ext cx="2954062" cy="276999"/>
          </a:xfrm>
          <a:prstGeom prst="rect">
            <a:avLst/>
          </a:prstGeom>
        </p:spPr>
        <p:txBody>
          <a:bodyPr wrap="square">
            <a:spAutoFit/>
          </a:bodyPr>
          <a:lstStyle/>
          <a:p>
            <a:r>
              <a:rPr lang="ru-RU" altLang="ru-RU" sz="1200" b="1" dirty="0" smtClean="0">
                <a:cs typeface="Tahoma" pitchFamily="34" charset="0"/>
              </a:rPr>
              <a:t>Участники торгов ВР МБ</a:t>
            </a:r>
            <a:r>
              <a:rPr lang="en-US" altLang="ru-RU" sz="1200" b="1" dirty="0" smtClean="0">
                <a:cs typeface="Tahoma" pitchFamily="34" charset="0"/>
              </a:rPr>
              <a:t>:</a:t>
            </a:r>
            <a:endParaRPr lang="ru-RU" sz="1200" dirty="0"/>
          </a:p>
        </p:txBody>
      </p:sp>
      <p:grpSp>
        <p:nvGrpSpPr>
          <p:cNvPr id="25" name="Группа 24"/>
          <p:cNvGrpSpPr/>
          <p:nvPr/>
        </p:nvGrpSpPr>
        <p:grpSpPr>
          <a:xfrm>
            <a:off x="1204440" y="4832578"/>
            <a:ext cx="3117394" cy="591075"/>
            <a:chOff x="1127400" y="4320487"/>
            <a:chExt cx="3768175" cy="756001"/>
          </a:xfrm>
        </p:grpSpPr>
        <p:sp>
          <p:nvSpPr>
            <p:cNvPr id="26" name="TextBox 25"/>
            <p:cNvSpPr txBox="1"/>
            <p:nvPr/>
          </p:nvSpPr>
          <p:spPr>
            <a:xfrm>
              <a:off x="1511575" y="4320487"/>
              <a:ext cx="3384000" cy="75600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91440" bIns="45720" numCol="1" spcCol="0" rtlCol="0" fromWordArt="0" anchor="ctr"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287"/>
              <a:r>
                <a:rPr lang="ru-RU" sz="1200" b="1" dirty="0" smtClean="0">
                  <a:solidFill>
                    <a:srgbClr val="000000"/>
                  </a:solidFill>
                </a:rPr>
                <a:t>Корпорации и страховые компании</a:t>
              </a:r>
              <a:endParaRPr lang="ru-RU" sz="1200" dirty="0">
                <a:solidFill>
                  <a:srgbClr val="000000"/>
                </a:solidFill>
              </a:endParaRPr>
            </a:p>
          </p:txBody>
        </p:sp>
        <p:sp>
          <p:nvSpPr>
            <p:cNvPr id="33" name="Овал 32"/>
            <p:cNvSpPr/>
            <p:nvPr/>
          </p:nvSpPr>
          <p:spPr>
            <a:xfrm>
              <a:off x="1127400" y="4320488"/>
              <a:ext cx="756000" cy="75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smtClean="0">
                  <a:solidFill>
                    <a:prstClr val="white"/>
                  </a:solidFill>
                </a:rPr>
                <a:t>25</a:t>
              </a:r>
              <a:endParaRPr lang="ru-RU" sz="1300" b="1" dirty="0">
                <a:solidFill>
                  <a:prstClr val="white"/>
                </a:solidFill>
              </a:endParaRPr>
            </a:p>
          </p:txBody>
        </p:sp>
      </p:grpSp>
      <p:sp>
        <p:nvSpPr>
          <p:cNvPr id="34" name="Text Box 6"/>
          <p:cNvSpPr txBox="1">
            <a:spLocks noChangeArrowheads="1"/>
          </p:cNvSpPr>
          <p:nvPr/>
        </p:nvSpPr>
        <p:spPr bwMode="gray">
          <a:xfrm>
            <a:off x="1185194" y="729356"/>
            <a:ext cx="3708000" cy="288000"/>
          </a:xfrm>
          <a:prstGeom prst="rect">
            <a:avLst/>
          </a:prstGeom>
          <a:noFill/>
          <a:ln w="12700" algn="ctr">
            <a:noFill/>
            <a:round/>
            <a:headEnd/>
            <a:tailEnd/>
          </a:ln>
        </p:spPr>
        <p:txBody>
          <a:bodyPr lIns="102068" tIns="51033" rIns="102068" bIns="51033" anchor="t" anchorCtr="0"/>
          <a:lstStyle>
            <a:defPPr>
              <a:defRPr lang="ru-RU"/>
            </a:defPPr>
            <a:lvl1pPr>
              <a:defRPr sz="1100" b="1" kern="0">
                <a:solidFill>
                  <a:prstClr val="white"/>
                </a:solidFill>
              </a:defRPr>
            </a:lvl1pPr>
          </a:lstStyle>
          <a:p>
            <a:pPr eaLnBrk="0" hangingPunct="0">
              <a:spcAft>
                <a:spcPts val="800"/>
              </a:spcAft>
            </a:pPr>
            <a:r>
              <a:rPr lang="ru-RU" kern="1200" dirty="0">
                <a:solidFill>
                  <a:srgbClr val="000000"/>
                </a:solidFill>
                <a:ea typeface="Tahoma" pitchFamily="34" charset="0"/>
                <a:cs typeface="Tahoma" pitchFamily="34" charset="0"/>
              </a:rPr>
              <a:t>Среднедневной объем торгов и доля на рынке </a:t>
            </a:r>
            <a:endParaRPr lang="ru-RU" kern="1200" dirty="0">
              <a:solidFill>
                <a:srgbClr val="C00000"/>
              </a:solidFill>
              <a:ea typeface="Tahoma" pitchFamily="34" charset="0"/>
              <a:cs typeface="Tahoma" pitchFamily="34" charset="0"/>
            </a:endParaRPr>
          </a:p>
        </p:txBody>
      </p:sp>
      <p:graphicFrame>
        <p:nvGraphicFramePr>
          <p:cNvPr id="35" name="Диаграмма 34"/>
          <p:cNvGraphicFramePr>
            <a:graphicFrameLocks/>
          </p:cNvGraphicFramePr>
          <p:nvPr>
            <p:extLst>
              <p:ext uri="{D42A27DB-BD31-4B8C-83A1-F6EECF244321}">
                <p14:modId xmlns:p14="http://schemas.microsoft.com/office/powerpoint/2010/main" val="1148556033"/>
              </p:ext>
            </p:extLst>
          </p:nvPr>
        </p:nvGraphicFramePr>
        <p:xfrm>
          <a:off x="1152000" y="975228"/>
          <a:ext cx="3580705" cy="2187840"/>
        </p:xfrm>
        <a:graphic>
          <a:graphicData uri="http://schemas.openxmlformats.org/drawingml/2006/chart">
            <c:chart xmlns:c="http://schemas.openxmlformats.org/drawingml/2006/chart" xmlns:r="http://schemas.openxmlformats.org/officeDocument/2006/relationships" r:id="rId8"/>
          </a:graphicData>
        </a:graphic>
      </p:graphicFrame>
      <p:sp>
        <p:nvSpPr>
          <p:cNvPr id="37" name="Заголовок 1"/>
          <p:cNvSpPr>
            <a:spLocks noGrp="1"/>
          </p:cNvSpPr>
          <p:nvPr>
            <p:ph type="title"/>
          </p:nvPr>
        </p:nvSpPr>
        <p:spPr>
          <a:xfrm>
            <a:off x="1152000" y="288000"/>
            <a:ext cx="7848000" cy="390576"/>
          </a:xfrm>
        </p:spPr>
        <p:txBody>
          <a:bodyPr/>
          <a:lstStyle/>
          <a:p>
            <a:r>
              <a:rPr lang="ru-RU" b="1" dirty="0" smtClean="0"/>
              <a:t>Тенденции </a:t>
            </a:r>
            <a:r>
              <a:rPr lang="ru-RU" smtClean="0"/>
              <a:t>валютного рынка  </a:t>
            </a:r>
            <a:endParaRPr lang="en-US" dirty="0"/>
          </a:p>
        </p:txBody>
      </p:sp>
      <p:graphicFrame>
        <p:nvGraphicFramePr>
          <p:cNvPr id="45" name="Диаграмма 44"/>
          <p:cNvGraphicFramePr>
            <a:graphicFrameLocks/>
          </p:cNvGraphicFramePr>
          <p:nvPr>
            <p:extLst>
              <p:ext uri="{D42A27DB-BD31-4B8C-83A1-F6EECF244321}">
                <p14:modId xmlns:p14="http://schemas.microsoft.com/office/powerpoint/2010/main" val="2312915087"/>
              </p:ext>
            </p:extLst>
          </p:nvPr>
        </p:nvGraphicFramePr>
        <p:xfrm>
          <a:off x="4617731" y="3562205"/>
          <a:ext cx="4445338" cy="2620388"/>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Box 6"/>
          <p:cNvSpPr txBox="1">
            <a:spLocks noChangeArrowheads="1"/>
          </p:cNvSpPr>
          <p:nvPr/>
        </p:nvSpPr>
        <p:spPr bwMode="gray">
          <a:xfrm>
            <a:off x="5051439" y="3255627"/>
            <a:ext cx="3708000" cy="288000"/>
          </a:xfrm>
          <a:prstGeom prst="rect">
            <a:avLst/>
          </a:prstGeom>
          <a:noFill/>
          <a:ln w="12700" algn="ctr">
            <a:noFill/>
            <a:round/>
            <a:headEnd/>
            <a:tailEnd/>
          </a:ln>
        </p:spPr>
        <p:txBody>
          <a:bodyPr lIns="102068" tIns="51033" rIns="102068" bIns="51033" anchor="t" anchorCtr="0"/>
          <a:lstStyle>
            <a:defPPr>
              <a:defRPr lang="ru-RU"/>
            </a:defPPr>
            <a:lvl1pPr>
              <a:defRPr sz="1100" b="1" kern="0">
                <a:solidFill>
                  <a:prstClr val="white"/>
                </a:solidFill>
              </a:defRPr>
            </a:lvl1pPr>
          </a:lstStyle>
          <a:p>
            <a:pPr eaLnBrk="0" hangingPunct="0">
              <a:spcAft>
                <a:spcPts val="800"/>
              </a:spcAft>
            </a:pPr>
            <a:r>
              <a:rPr lang="ru-RU" kern="1200" dirty="0" smtClean="0">
                <a:solidFill>
                  <a:srgbClr val="000000"/>
                </a:solidFill>
                <a:ea typeface="Tahoma" pitchFamily="34" charset="0"/>
                <a:cs typeface="Tahoma" pitchFamily="34" charset="0"/>
              </a:rPr>
              <a:t>Структура оборота СПОТ по типам участников</a:t>
            </a:r>
            <a:endParaRPr lang="ru-RU" kern="1200" dirty="0">
              <a:solidFill>
                <a:srgbClr val="C00000"/>
              </a:solidFill>
              <a:ea typeface="Tahoma" pitchFamily="34" charset="0"/>
              <a:cs typeface="Tahoma" pitchFamily="34" charset="0"/>
            </a:endParaRPr>
          </a:p>
        </p:txBody>
      </p:sp>
    </p:spTree>
    <p:extLst>
      <p:ext uri="{BB962C8B-B14F-4D97-AF65-F5344CB8AC3E}">
        <p14:creationId xmlns:p14="http://schemas.microsoft.com/office/powerpoint/2010/main" val="3972597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Объект 17" hidden="1"/>
          <p:cNvGraphicFramePr>
            <a:graphicFrameLocks noChangeAspect="1"/>
          </p:cNvGraphicFramePr>
          <p:nvPr>
            <p:custDataLst>
              <p:tags r:id="rId2"/>
            </p:custDataLst>
            <p:extLst>
              <p:ext uri="{D42A27DB-BD31-4B8C-83A1-F6EECF244321}">
                <p14:modId xmlns:p14="http://schemas.microsoft.com/office/powerpoint/2010/main" val="3572573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316" name="think-cell Slide" r:id="rId9" imgW="324" imgH="324" progId="TCLayout.ActiveDocument.1">
                  <p:embed/>
                </p:oleObj>
              </mc:Choice>
              <mc:Fallback>
                <p:oleObj name="think-cell Slide" r:id="rId9" imgW="324" imgH="324"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7" name="Прямоугольник 1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2000" dirty="0">
              <a:solidFill>
                <a:prstClr val="white"/>
              </a:solidFill>
              <a:latin typeface="Tahoma" panose="020B0604030504040204" pitchFamily="34" charset="0"/>
              <a:ea typeface="Verdana" panose="020B0604030504040204" pitchFamily="34" charset="0"/>
              <a:cs typeface="Verdana" panose="020B0604030504040204" pitchFamily="34" charset="0"/>
              <a:sym typeface="Tahoma" panose="020B0604030504040204" pitchFamily="34" charset="0"/>
            </a:endParaRPr>
          </a:p>
        </p:txBody>
      </p:sp>
      <p:sp>
        <p:nvSpPr>
          <p:cNvPr id="2" name="Заголовок 1"/>
          <p:cNvSpPr>
            <a:spLocks noGrp="1"/>
          </p:cNvSpPr>
          <p:nvPr>
            <p:ph type="title"/>
          </p:nvPr>
        </p:nvSpPr>
        <p:spPr>
          <a:xfrm>
            <a:off x="971600" y="288000"/>
            <a:ext cx="8028400" cy="457854"/>
          </a:xfrm>
        </p:spPr>
        <p:txBody>
          <a:bodyPr/>
          <a:lstStyle/>
          <a:p>
            <a:r>
              <a:rPr lang="ru-RU" b="1" dirty="0"/>
              <a:t>Нерезиденты </a:t>
            </a:r>
            <a:r>
              <a:rPr lang="ru-RU" dirty="0"/>
              <a:t>на биржевом валютном рынке</a:t>
            </a:r>
          </a:p>
        </p:txBody>
      </p:sp>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5</a:t>
            </a:fld>
            <a:endParaRPr lang="ru-RU" dirty="0">
              <a:solidFill>
                <a:srgbClr val="000000">
                  <a:tint val="75000"/>
                </a:srgbClr>
              </a:solidFill>
            </a:endParaRPr>
          </a:p>
        </p:txBody>
      </p:sp>
      <p:cxnSp>
        <p:nvCxnSpPr>
          <p:cNvPr id="6" name="Straight Connector 11"/>
          <p:cNvCxnSpPr/>
          <p:nvPr/>
        </p:nvCxnSpPr>
        <p:spPr>
          <a:xfrm>
            <a:off x="1053576" y="962683"/>
            <a:ext cx="374400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 name="Text Box 6"/>
          <p:cNvSpPr txBox="1">
            <a:spLocks noChangeArrowheads="1"/>
          </p:cNvSpPr>
          <p:nvPr/>
        </p:nvSpPr>
        <p:spPr bwMode="gray">
          <a:xfrm>
            <a:off x="971600" y="674683"/>
            <a:ext cx="3708000" cy="288000"/>
          </a:xfrm>
          <a:prstGeom prst="rect">
            <a:avLst/>
          </a:prstGeom>
          <a:noFill/>
          <a:ln w="12700" algn="ctr">
            <a:noFill/>
            <a:round/>
            <a:headEnd/>
            <a:tailEnd/>
          </a:ln>
        </p:spPr>
        <p:txBody>
          <a:bodyPr lIns="102068" tIns="51033" rIns="102068" bIns="51033" anchor="t" anchorCtr="0"/>
          <a:lstStyle>
            <a:defPPr>
              <a:defRPr lang="ru-RU"/>
            </a:defPPr>
            <a:lvl1pPr>
              <a:defRPr sz="1100" b="1" kern="0">
                <a:solidFill>
                  <a:prstClr val="white"/>
                </a:solidFill>
              </a:defRPr>
            </a:lvl1pPr>
          </a:lstStyle>
          <a:p>
            <a:pPr eaLnBrk="0" hangingPunct="0">
              <a:spcAft>
                <a:spcPts val="800"/>
              </a:spcAft>
            </a:pPr>
            <a:r>
              <a:rPr lang="ru-RU" dirty="0">
                <a:solidFill>
                  <a:srgbClr val="000000"/>
                </a:solidFill>
                <a:ea typeface="Tahoma" panose="020B0604030504040204" pitchFamily="34" charset="0"/>
                <a:cs typeface="Tahoma" panose="020B0604030504040204" pitchFamily="34" charset="0"/>
              </a:rPr>
              <a:t>Динамика доли операций </a:t>
            </a:r>
            <a:r>
              <a:rPr lang="ru-RU" dirty="0" smtClean="0">
                <a:solidFill>
                  <a:srgbClr val="000000"/>
                </a:solidFill>
                <a:ea typeface="Tahoma" panose="020B0604030504040204" pitchFamily="34" charset="0"/>
                <a:cs typeface="Tahoma" panose="020B0604030504040204" pitchFamily="34" charset="0"/>
              </a:rPr>
              <a:t>нерезидентов</a:t>
            </a:r>
            <a:endParaRPr lang="ru-RU" b="0" dirty="0">
              <a:solidFill>
                <a:srgbClr val="000000"/>
              </a:solidFill>
              <a:ea typeface="Tahoma" panose="020B0604030504040204" pitchFamily="34" charset="0"/>
              <a:cs typeface="Tahoma" panose="020B0604030504040204" pitchFamily="34" charset="0"/>
            </a:endParaRPr>
          </a:p>
          <a:p>
            <a:pPr eaLnBrk="0" hangingPunct="0">
              <a:spcAft>
                <a:spcPts val="800"/>
              </a:spcAft>
            </a:pPr>
            <a:r>
              <a:rPr lang="ru-RU" b="0" dirty="0" smtClean="0">
                <a:solidFill>
                  <a:srgbClr val="000000"/>
                </a:solidFill>
                <a:ea typeface="Tahoma" panose="020B0604030504040204" pitchFamily="34" charset="0"/>
                <a:cs typeface="Tahoma" panose="020B0604030504040204" pitchFamily="34" charset="0"/>
              </a:rPr>
              <a:t>%</a:t>
            </a:r>
            <a:endParaRPr lang="en-GB" b="0" dirty="0">
              <a:solidFill>
                <a:srgbClr val="000000"/>
              </a:solidFill>
              <a:ea typeface="Tahoma" panose="020B0604030504040204" pitchFamily="34" charset="0"/>
              <a:cs typeface="Tahoma" panose="020B0604030504040204" pitchFamily="34" charset="0"/>
            </a:endParaRPr>
          </a:p>
        </p:txBody>
      </p:sp>
      <p:sp>
        <p:nvSpPr>
          <p:cNvPr id="8" name="TextBox 7"/>
          <p:cNvSpPr txBox="1"/>
          <p:nvPr/>
        </p:nvSpPr>
        <p:spPr>
          <a:xfrm>
            <a:off x="1364787" y="4657725"/>
            <a:ext cx="1368000" cy="1046163"/>
          </a:xfrm>
          <a:prstGeom prst="rect">
            <a:avLst/>
          </a:prstGeom>
          <a:solidFill>
            <a:schemeClr val="bg1"/>
          </a:solidFill>
          <a:ln w="28575">
            <a:solidFill>
              <a:srgbClr val="00B050"/>
            </a:solidFill>
          </a:ln>
        </p:spPr>
        <p:txBody>
          <a:bodyPr wrap="square" lIns="90000" rIns="36000" rtlCol="0" anchor="ctr">
            <a:noAutofit/>
          </a:bodyPr>
          <a:lstStyle/>
          <a:p>
            <a:pPr>
              <a:spcAft>
                <a:spcPts val="600"/>
              </a:spcAft>
            </a:pPr>
            <a:r>
              <a:rPr lang="ru-RU" sz="1200" dirty="0" smtClean="0">
                <a:solidFill>
                  <a:srgbClr val="000000"/>
                </a:solidFill>
              </a:rPr>
              <a:t>Число клиентов-нерезидентов на валютном рынке Биржи</a:t>
            </a:r>
          </a:p>
          <a:p>
            <a:pPr>
              <a:spcAft>
                <a:spcPts val="600"/>
              </a:spcAft>
            </a:pPr>
            <a:r>
              <a:rPr lang="ru-RU" sz="1200" i="1" dirty="0">
                <a:solidFill>
                  <a:srgbClr val="000000"/>
                </a:solidFill>
              </a:rPr>
              <a:t>тыс. </a:t>
            </a:r>
          </a:p>
        </p:txBody>
      </p:sp>
      <p:graphicFrame>
        <p:nvGraphicFramePr>
          <p:cNvPr id="9" name="Объект 8"/>
          <p:cNvGraphicFramePr>
            <a:graphicFrameLocks/>
          </p:cNvGraphicFramePr>
          <p:nvPr>
            <p:custDataLst>
              <p:tags r:id="rId4"/>
            </p:custDataLst>
            <p:extLst>
              <p:ext uri="{D42A27DB-BD31-4B8C-83A1-F6EECF244321}">
                <p14:modId xmlns:p14="http://schemas.microsoft.com/office/powerpoint/2010/main" val="572429458"/>
              </p:ext>
            </p:extLst>
          </p:nvPr>
        </p:nvGraphicFramePr>
        <p:xfrm>
          <a:off x="2971799" y="4267199"/>
          <a:ext cx="2219412" cy="1533600"/>
        </p:xfrm>
        <a:graphic>
          <a:graphicData uri="http://schemas.openxmlformats.org/presentationml/2006/ole">
            <mc:AlternateContent xmlns:mc="http://schemas.openxmlformats.org/markup-compatibility/2006">
              <mc:Choice xmlns:v="urn:schemas-microsoft-com:vml" Requires="v">
                <p:oleObj spid="_x0000_s91317" name="Диаграмма" r:id="rId11" imgW="2219412" imgH="1533600" progId="MSGraph.Chart.8">
                  <p:embed followColorScheme="full"/>
                </p:oleObj>
              </mc:Choice>
              <mc:Fallback>
                <p:oleObj name="Диаграмма" r:id="rId11" imgW="2219412" imgH="1533600" progId="MSGraph.Chart.8">
                  <p:embed followColorScheme="full"/>
                  <p:pic>
                    <p:nvPicPr>
                      <p:cNvPr id="0" name=""/>
                      <p:cNvPicPr/>
                      <p:nvPr/>
                    </p:nvPicPr>
                    <p:blipFill>
                      <a:blip r:embed="rId12"/>
                      <a:stretch>
                        <a:fillRect/>
                      </a:stretch>
                    </p:blipFill>
                    <p:spPr>
                      <a:xfrm>
                        <a:off x="2971799" y="4267199"/>
                        <a:ext cx="2219412" cy="1533600"/>
                      </a:xfrm>
                      <a:prstGeom prst="rect">
                        <a:avLst/>
                      </a:prstGeom>
                    </p:spPr>
                  </p:pic>
                </p:oleObj>
              </mc:Fallback>
            </mc:AlternateContent>
          </a:graphicData>
        </a:graphic>
      </p:graphicFrame>
      <p:sp>
        <p:nvSpPr>
          <p:cNvPr id="21" name="Текст 29"/>
          <p:cNvSpPr>
            <a:spLocks noGrp="1"/>
          </p:cNvSpPr>
          <p:nvPr>
            <p:custDataLst>
              <p:tags r:id="rId5"/>
            </p:custDataLst>
          </p:nvPr>
        </p:nvSpPr>
        <p:spPr bwMode="auto">
          <a:xfrm>
            <a:off x="4500563" y="5703888"/>
            <a:ext cx="4476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FA89BB8-48C7-4D7F-ADFF-8AACB459E151}" type="datetime'''''1H''''''''''''''''''''''''''''201''''8'''">
              <a:rPr lang="ru-RU" altLang="en-US" sz="1000">
                <a:solidFill>
                  <a:srgbClr val="000000"/>
                </a:solidFill>
              </a:rPr>
              <a:pPr/>
              <a:t>1H2018</a:t>
            </a:fld>
            <a:endParaRPr lang="ru-RU" sz="1000" dirty="0">
              <a:solidFill>
                <a:srgbClr val="000000"/>
              </a:solidFill>
              <a:sym typeface="+mn-lt"/>
            </a:endParaRPr>
          </a:p>
        </p:txBody>
      </p:sp>
      <p:sp>
        <p:nvSpPr>
          <p:cNvPr id="11" name="Текст 29"/>
          <p:cNvSpPr>
            <a:spLocks noGrp="1"/>
          </p:cNvSpPr>
          <p:nvPr>
            <p:custDataLst>
              <p:tags r:id="rId6"/>
            </p:custDataLst>
          </p:nvPr>
        </p:nvSpPr>
        <p:spPr bwMode="auto">
          <a:xfrm>
            <a:off x="3954463" y="57038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pPr>
            <a:fld id="{7054300E-947E-49EF-AF62-0473FE89B69C}" type="datetime'''''''''''''2''''''''''''''''''''017'''''''''''''''''''''">
              <a:rPr lang="en-US" altLang="en-US" sz="1000">
                <a:solidFill>
                  <a:srgbClr val="000000"/>
                </a:solidFill>
              </a:rPr>
              <a:pPr marL="0" indent="0" algn="ctr">
                <a:spcBef>
                  <a:spcPct val="0"/>
                </a:spcBef>
                <a:buFont typeface="Arial" pitchFamily="34" charset="0"/>
                <a:buNone/>
              </a:pPr>
              <a:t>2017</a:t>
            </a:fld>
            <a:endParaRPr lang="ru-RU" sz="1000" dirty="0">
              <a:solidFill>
                <a:srgbClr val="000000"/>
              </a:solidFill>
              <a:sym typeface="+mn-lt"/>
            </a:endParaRPr>
          </a:p>
        </p:txBody>
      </p:sp>
      <p:sp>
        <p:nvSpPr>
          <p:cNvPr id="12" name="Текст 28"/>
          <p:cNvSpPr>
            <a:spLocks noGrp="1"/>
          </p:cNvSpPr>
          <p:nvPr>
            <p:custDataLst>
              <p:tags r:id="rId7"/>
            </p:custDataLst>
          </p:nvPr>
        </p:nvSpPr>
        <p:spPr bwMode="auto">
          <a:xfrm>
            <a:off x="3330575" y="57038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pPr>
            <a:fld id="{19697A6C-7718-477F-97AE-ECD38778E565}" type="datetime'''2''''0''''''''''''''''''''''''''''''1''6'''">
              <a:rPr lang="en-US" altLang="en-US" sz="1000">
                <a:solidFill>
                  <a:srgbClr val="000000"/>
                </a:solidFill>
              </a:rPr>
              <a:pPr marL="0" indent="0" algn="ctr">
                <a:spcBef>
                  <a:spcPct val="0"/>
                </a:spcBef>
                <a:buFont typeface="Arial" pitchFamily="34" charset="0"/>
                <a:buNone/>
              </a:pPr>
              <a:t>2016</a:t>
            </a:fld>
            <a:endParaRPr lang="ru-RU" sz="1000" dirty="0">
              <a:solidFill>
                <a:srgbClr val="000000"/>
              </a:solidFill>
              <a:sym typeface="+mn-lt"/>
            </a:endParaRPr>
          </a:p>
        </p:txBody>
      </p:sp>
      <p:grpSp>
        <p:nvGrpSpPr>
          <p:cNvPr id="31" name="Группа 30"/>
          <p:cNvGrpSpPr/>
          <p:nvPr/>
        </p:nvGrpSpPr>
        <p:grpSpPr>
          <a:xfrm>
            <a:off x="5508104" y="965384"/>
            <a:ext cx="2938188" cy="589485"/>
            <a:chOff x="1127400" y="5173166"/>
            <a:chExt cx="3768175" cy="756003"/>
          </a:xfrm>
        </p:grpSpPr>
        <p:sp>
          <p:nvSpPr>
            <p:cNvPr id="32" name="TextBox 31"/>
            <p:cNvSpPr txBox="1"/>
            <p:nvPr/>
          </p:nvSpPr>
          <p:spPr>
            <a:xfrm>
              <a:off x="1511575" y="5173166"/>
              <a:ext cx="3384000" cy="756000"/>
            </a:xfrm>
            <a:prstGeom prst="rect">
              <a:avLst/>
            </a:prstGeom>
            <a:solidFill>
              <a:schemeClr val="bg1"/>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91440" bIns="45720" numCol="1" spcCol="0" rtlCol="0" fromWordArt="0" anchor="ctr"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287"/>
              <a:r>
                <a:rPr lang="ru-RU" sz="1200" dirty="0">
                  <a:solidFill>
                    <a:srgbClr val="000000"/>
                  </a:solidFill>
                </a:rPr>
                <a:t>Доля </a:t>
              </a:r>
              <a:r>
                <a:rPr lang="ru-RU" sz="1200" b="1" dirty="0" smtClean="0">
                  <a:solidFill>
                    <a:srgbClr val="C00000"/>
                  </a:solidFill>
                </a:rPr>
                <a:t>нерезидентов</a:t>
              </a:r>
              <a:r>
                <a:rPr lang="ru-RU" sz="1200" dirty="0" smtClean="0">
                  <a:solidFill>
                    <a:srgbClr val="000000"/>
                  </a:solidFill>
                </a:rPr>
                <a:t> в операциях спот </a:t>
              </a:r>
              <a:r>
                <a:rPr lang="ru-RU" sz="1200" dirty="0">
                  <a:solidFill>
                    <a:srgbClr val="000000"/>
                  </a:solidFill>
                </a:rPr>
                <a:t>в</a:t>
              </a:r>
              <a:r>
                <a:rPr lang="en-US" sz="1200" dirty="0" smtClean="0">
                  <a:solidFill>
                    <a:srgbClr val="000000"/>
                  </a:solidFill>
                </a:rPr>
                <a:t> 201</a:t>
              </a:r>
              <a:r>
                <a:rPr lang="ru-RU" sz="1200" dirty="0" smtClean="0">
                  <a:solidFill>
                    <a:srgbClr val="000000"/>
                  </a:solidFill>
                </a:rPr>
                <a:t>8 </a:t>
              </a:r>
              <a:endParaRPr lang="ru-RU" sz="1200" dirty="0">
                <a:solidFill>
                  <a:srgbClr val="000000"/>
                </a:solidFill>
              </a:endParaRPr>
            </a:p>
          </p:txBody>
        </p:sp>
        <p:sp>
          <p:nvSpPr>
            <p:cNvPr id="33" name="Овал 32"/>
            <p:cNvSpPr/>
            <p:nvPr/>
          </p:nvSpPr>
          <p:spPr>
            <a:xfrm>
              <a:off x="1127400" y="5173169"/>
              <a:ext cx="831141" cy="75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smtClean="0">
                  <a:solidFill>
                    <a:prstClr val="white"/>
                  </a:solidFill>
                </a:rPr>
                <a:t>38%</a:t>
              </a:r>
              <a:endParaRPr lang="ru-RU" sz="1300" b="1" dirty="0">
                <a:solidFill>
                  <a:prstClr val="white"/>
                </a:solidFill>
              </a:endParaRPr>
            </a:p>
          </p:txBody>
        </p:sp>
      </p:grpSp>
      <p:graphicFrame>
        <p:nvGraphicFramePr>
          <p:cNvPr id="19" name="Диаграмма 18"/>
          <p:cNvGraphicFramePr>
            <a:graphicFrameLocks/>
          </p:cNvGraphicFramePr>
          <p:nvPr>
            <p:extLst>
              <p:ext uri="{D42A27DB-BD31-4B8C-83A1-F6EECF244321}">
                <p14:modId xmlns:p14="http://schemas.microsoft.com/office/powerpoint/2010/main" val="1185474529"/>
              </p:ext>
            </p:extLst>
          </p:nvPr>
        </p:nvGraphicFramePr>
        <p:xfrm>
          <a:off x="1023119" y="1179512"/>
          <a:ext cx="4168092" cy="2897560"/>
        </p:xfrm>
        <a:graphic>
          <a:graphicData uri="http://schemas.openxmlformats.org/drawingml/2006/chart">
            <c:chart xmlns:c="http://schemas.openxmlformats.org/drawingml/2006/chart" xmlns:r="http://schemas.openxmlformats.org/officeDocument/2006/relationships" r:id="rId13"/>
          </a:graphicData>
        </a:graphic>
      </p:graphicFrame>
      <p:sp>
        <p:nvSpPr>
          <p:cNvPr id="24" name="Rectangle 11"/>
          <p:cNvSpPr txBox="1">
            <a:spLocks noChangeArrowheads="1"/>
          </p:cNvSpPr>
          <p:nvPr/>
        </p:nvSpPr>
        <p:spPr bwMode="auto">
          <a:xfrm>
            <a:off x="5548403" y="1774397"/>
            <a:ext cx="3458424" cy="4174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6000" indent="-144000" eaLnBrk="1" hangingPunct="1">
              <a:spcBef>
                <a:spcPts val="800"/>
              </a:spcBef>
              <a:spcAft>
                <a:spcPts val="0"/>
              </a:spcAft>
              <a:buClr>
                <a:srgbClr val="C00000"/>
              </a:buClr>
              <a:buSzPct val="110000"/>
              <a:buFont typeface="Tahoma" panose="020B0604030504040204" pitchFamily="34" charset="0"/>
              <a:buChar char="–"/>
              <a:defRPr/>
            </a:pPr>
            <a:r>
              <a:rPr lang="ru-RU" altLang="ru-RU" sz="1400" dirty="0" smtClean="0">
                <a:solidFill>
                  <a:srgbClr val="000000"/>
                </a:solidFill>
                <a:ea typeface="Tahoma" panose="020B0604030504040204" pitchFamily="34" charset="0"/>
                <a:cs typeface="Tahoma" panose="020B0604030504040204" pitchFamily="34" charset="0"/>
              </a:rPr>
              <a:t>Участники и клиенты из </a:t>
            </a:r>
            <a:r>
              <a:rPr lang="ru-RU" sz="1400" b="1" dirty="0" smtClean="0">
                <a:solidFill>
                  <a:srgbClr val="C00000"/>
                </a:solidFill>
                <a:ea typeface="Verdana" pitchFamily="34" charset="0"/>
                <a:cs typeface="Verdana" pitchFamily="34" charset="0"/>
              </a:rPr>
              <a:t>~ </a:t>
            </a:r>
            <a:r>
              <a:rPr lang="en-US" altLang="ru-RU" sz="1400" b="1" dirty="0" smtClean="0">
                <a:solidFill>
                  <a:srgbClr val="C00000"/>
                </a:solidFill>
                <a:ea typeface="Tahoma" panose="020B0604030504040204" pitchFamily="34" charset="0"/>
                <a:cs typeface="Tahoma" panose="020B0604030504040204" pitchFamily="34" charset="0"/>
              </a:rPr>
              <a:t>110 </a:t>
            </a:r>
            <a:r>
              <a:rPr lang="ru-RU" altLang="ru-RU" sz="1400" b="1" dirty="0" smtClean="0">
                <a:solidFill>
                  <a:srgbClr val="C00000"/>
                </a:solidFill>
                <a:ea typeface="Tahoma" panose="020B0604030504040204" pitchFamily="34" charset="0"/>
                <a:cs typeface="Tahoma" panose="020B0604030504040204" pitchFamily="34" charset="0"/>
              </a:rPr>
              <a:t>стран</a:t>
            </a:r>
            <a:endParaRPr lang="en-US" altLang="ru-RU" sz="1400" b="1" dirty="0" smtClean="0">
              <a:solidFill>
                <a:srgbClr val="C00000"/>
              </a:solidFill>
              <a:ea typeface="Tahoma" panose="020B0604030504040204" pitchFamily="34" charset="0"/>
              <a:cs typeface="Tahoma" panose="020B0604030504040204" pitchFamily="34" charset="0"/>
            </a:endParaRPr>
          </a:p>
          <a:p>
            <a:pPr marL="216000" indent="-144000" eaLnBrk="1" hangingPunct="1">
              <a:spcBef>
                <a:spcPts val="800"/>
              </a:spcBef>
              <a:spcAft>
                <a:spcPts val="0"/>
              </a:spcAft>
              <a:buClr>
                <a:srgbClr val="C00000"/>
              </a:buClr>
              <a:buSzPct val="110000"/>
              <a:buFont typeface="Tahoma" panose="020B0604030504040204" pitchFamily="34" charset="0"/>
              <a:buChar char="–"/>
              <a:defRPr/>
            </a:pPr>
            <a:r>
              <a:rPr lang="en-US" altLang="ru-RU" sz="1400" b="1" dirty="0" smtClean="0">
                <a:solidFill>
                  <a:srgbClr val="C00000"/>
                </a:solidFill>
                <a:ea typeface="Tahoma" panose="020B0604030504040204" pitchFamily="34" charset="0"/>
                <a:cs typeface="Tahoma" panose="020B0604030504040204" pitchFamily="34" charset="0"/>
              </a:rPr>
              <a:t>1</a:t>
            </a:r>
            <a:r>
              <a:rPr lang="ru-RU" altLang="ru-RU" sz="1400" b="1" dirty="0" smtClean="0">
                <a:solidFill>
                  <a:srgbClr val="C00000"/>
                </a:solidFill>
                <a:ea typeface="Tahoma" panose="020B0604030504040204" pitchFamily="34" charset="0"/>
                <a:cs typeface="Tahoma" panose="020B0604030504040204" pitchFamily="34" charset="0"/>
              </a:rPr>
              <a:t>1</a:t>
            </a:r>
            <a:r>
              <a:rPr lang="en-US" altLang="ru-RU" sz="1400" b="1" dirty="0" smtClean="0">
                <a:solidFill>
                  <a:srgbClr val="C00000"/>
                </a:solidFill>
                <a:ea typeface="Tahoma" panose="020B0604030504040204" pitchFamily="34" charset="0"/>
                <a:cs typeface="Tahoma" panose="020B0604030504040204" pitchFamily="34" charset="0"/>
              </a:rPr>
              <a:t> </a:t>
            </a:r>
            <a:r>
              <a:rPr lang="ru-RU" altLang="ru-RU" sz="1400" b="1" dirty="0" smtClean="0">
                <a:solidFill>
                  <a:srgbClr val="C00000"/>
                </a:solidFill>
                <a:ea typeface="Tahoma" panose="020B0604030504040204" pitchFamily="34" charset="0"/>
                <a:cs typeface="Tahoma" panose="020B0604030504040204" pitchFamily="34" charset="0"/>
              </a:rPr>
              <a:t>6</a:t>
            </a:r>
            <a:r>
              <a:rPr lang="en-US" altLang="ru-RU" sz="1400" b="1" dirty="0" smtClean="0">
                <a:solidFill>
                  <a:srgbClr val="C00000"/>
                </a:solidFill>
                <a:ea typeface="Tahoma" panose="020B0604030504040204" pitchFamily="34" charset="0"/>
                <a:cs typeface="Tahoma" panose="020B0604030504040204" pitchFamily="34" charset="0"/>
              </a:rPr>
              <a:t>00</a:t>
            </a:r>
            <a:r>
              <a:rPr lang="en-US" altLang="ru-RU" sz="1400" dirty="0" smtClean="0">
                <a:solidFill>
                  <a:srgbClr val="C00000"/>
                </a:solidFill>
                <a:ea typeface="Tahoma" panose="020B0604030504040204" pitchFamily="34" charset="0"/>
                <a:cs typeface="Tahoma" panose="020B0604030504040204" pitchFamily="34" charset="0"/>
              </a:rPr>
              <a:t> </a:t>
            </a:r>
            <a:r>
              <a:rPr lang="ru-RU" altLang="ru-RU" sz="1400" dirty="0" smtClean="0">
                <a:solidFill>
                  <a:srgbClr val="000000"/>
                </a:solidFill>
                <a:ea typeface="Tahoma" panose="020B0604030504040204" pitchFamily="34" charset="0"/>
                <a:cs typeface="Tahoma" panose="020B0604030504040204" pitchFamily="34" charset="0"/>
              </a:rPr>
              <a:t>зарегистрированных клиентов-нерезидентов</a:t>
            </a:r>
          </a:p>
          <a:p>
            <a:pPr marL="216000" indent="-144000" eaLnBrk="1" hangingPunct="1">
              <a:spcBef>
                <a:spcPts val="800"/>
              </a:spcBef>
              <a:spcAft>
                <a:spcPts val="0"/>
              </a:spcAft>
              <a:buClr>
                <a:srgbClr val="C00000"/>
              </a:buClr>
              <a:buSzPct val="110000"/>
              <a:buFont typeface="Tahoma" panose="020B0604030504040204" pitchFamily="34" charset="0"/>
              <a:buChar char="–"/>
              <a:defRPr/>
            </a:pPr>
            <a:r>
              <a:rPr lang="ru-RU" sz="1400" dirty="0">
                <a:ea typeface="Tahoma" panose="020B0604030504040204" pitchFamily="34" charset="0"/>
                <a:cs typeface="Tahoma" panose="020B0604030504040204" pitchFamily="34" charset="0"/>
              </a:rPr>
              <a:t> Современные технологии клиентского доступа </a:t>
            </a:r>
            <a:r>
              <a:rPr lang="en-US" sz="1400" b="1" dirty="0">
                <a:solidFill>
                  <a:srgbClr val="C00000"/>
                </a:solidFill>
                <a:ea typeface="Tahoma" panose="020B0604030504040204" pitchFamily="34" charset="0"/>
                <a:cs typeface="Tahoma" panose="020B0604030504040204" pitchFamily="34" charset="0"/>
              </a:rPr>
              <a:t>DMA</a:t>
            </a:r>
            <a:r>
              <a:rPr lang="en-US" sz="1400" dirty="0">
                <a:ea typeface="Tahoma" panose="020B0604030504040204" pitchFamily="34" charset="0"/>
                <a:cs typeface="Tahoma" panose="020B0604030504040204" pitchFamily="34" charset="0"/>
              </a:rPr>
              <a:t> (Direct Market Access)</a:t>
            </a:r>
            <a:r>
              <a:rPr lang="ru-RU" sz="1400" dirty="0">
                <a:ea typeface="Tahoma" panose="020B0604030504040204" pitchFamily="34" charset="0"/>
                <a:cs typeface="Tahoma" panose="020B0604030504040204" pitchFamily="34" charset="0"/>
              </a:rPr>
              <a:t> и </a:t>
            </a:r>
            <a:r>
              <a:rPr lang="en-US" sz="1400" b="1" dirty="0">
                <a:solidFill>
                  <a:srgbClr val="C00000"/>
                </a:solidFill>
                <a:ea typeface="Tahoma" panose="020B0604030504040204" pitchFamily="34" charset="0"/>
                <a:cs typeface="Tahoma" panose="020B0604030504040204" pitchFamily="34" charset="0"/>
              </a:rPr>
              <a:t>SMA</a:t>
            </a:r>
            <a:r>
              <a:rPr lang="en-US" sz="1400" dirty="0">
                <a:ea typeface="Tahoma" panose="020B0604030504040204" pitchFamily="34" charset="0"/>
                <a:cs typeface="Tahoma" panose="020B0604030504040204" pitchFamily="34" charset="0"/>
              </a:rPr>
              <a:t> (Sponsored Market Access</a:t>
            </a:r>
            <a:r>
              <a:rPr lang="en-US" sz="1400" dirty="0" smtClean="0">
                <a:ea typeface="Tahoma" panose="020B0604030504040204" pitchFamily="34" charset="0"/>
                <a:cs typeface="Tahoma" panose="020B0604030504040204" pitchFamily="34" charset="0"/>
              </a:rPr>
              <a:t>)</a:t>
            </a:r>
            <a:r>
              <a:rPr lang="ru-RU" sz="1400" dirty="0" smtClean="0">
                <a:ea typeface="Tahoma" panose="020B0604030504040204" pitchFamily="34" charset="0"/>
                <a:cs typeface="Tahoma" panose="020B0604030504040204" pitchFamily="34" charset="0"/>
              </a:rPr>
              <a:t> </a:t>
            </a:r>
          </a:p>
          <a:p>
            <a:pPr marL="216000" indent="-144000" eaLnBrk="1" hangingPunct="1">
              <a:spcBef>
                <a:spcPts val="800"/>
              </a:spcBef>
              <a:spcAft>
                <a:spcPts val="0"/>
              </a:spcAft>
              <a:buClr>
                <a:srgbClr val="C00000"/>
              </a:buClr>
              <a:buSzPct val="110000"/>
              <a:buFont typeface="Tahoma" panose="020B0604030504040204" pitchFamily="34" charset="0"/>
              <a:buChar char="–"/>
              <a:defRPr/>
            </a:pPr>
            <a:r>
              <a:rPr lang="ru-RU" sz="1400" dirty="0" smtClean="0">
                <a:ea typeface="Tahoma" panose="020B0604030504040204" pitchFamily="34" charset="0"/>
                <a:cs typeface="Tahoma" panose="020B0604030504040204" pitchFamily="34" charset="0"/>
              </a:rPr>
              <a:t>Международные </a:t>
            </a:r>
            <a:r>
              <a:rPr lang="ru-RU" sz="1400" dirty="0">
                <a:ea typeface="Tahoma" panose="020B0604030504040204" pitchFamily="34" charset="0"/>
                <a:cs typeface="Tahoma" panose="020B0604030504040204" pitchFamily="34" charset="0"/>
              </a:rPr>
              <a:t>клиринговые члены </a:t>
            </a:r>
            <a:r>
              <a:rPr lang="ru-RU" sz="1400" dirty="0" smtClean="0">
                <a:ea typeface="Tahoma" panose="020B0604030504040204" pitchFamily="34" charset="0"/>
                <a:cs typeface="Tahoma" panose="020B0604030504040204" pitchFamily="34" charset="0"/>
              </a:rPr>
              <a:t> (</a:t>
            </a:r>
            <a:r>
              <a:rPr lang="en-US" sz="1400" b="1" dirty="0" smtClean="0">
                <a:solidFill>
                  <a:srgbClr val="C00000"/>
                </a:solidFill>
                <a:ea typeface="Tahoma" panose="020B0604030504040204" pitchFamily="34" charset="0"/>
                <a:cs typeface="Tahoma" panose="020B0604030504040204" pitchFamily="34" charset="0"/>
              </a:rPr>
              <a:t>ICM</a:t>
            </a:r>
            <a:r>
              <a:rPr lang="ru-RU" sz="1400" b="1" dirty="0" smtClean="0">
                <a:solidFill>
                  <a:srgbClr val="C00000"/>
                </a:solidFill>
                <a:ea typeface="Tahoma" panose="020B0604030504040204" pitchFamily="34" charset="0"/>
                <a:cs typeface="Tahoma" panose="020B0604030504040204" pitchFamily="34" charset="0"/>
              </a:rPr>
              <a:t>)</a:t>
            </a:r>
            <a:r>
              <a:rPr lang="en-US" altLang="ru-RU" sz="1400" dirty="0" smtClean="0">
                <a:solidFill>
                  <a:srgbClr val="000000"/>
                </a:solidFill>
                <a:ea typeface="Tahoma" panose="020B0604030504040204" pitchFamily="34" charset="0"/>
                <a:cs typeface="Tahoma" panose="020B0604030504040204" pitchFamily="34" charset="0"/>
              </a:rPr>
              <a:t>: </a:t>
            </a:r>
          </a:p>
          <a:p>
            <a:pPr marL="616050" lvl="2" indent="-144000" eaLnBrk="1" hangingPunct="1">
              <a:spcBef>
                <a:spcPts val="800"/>
              </a:spcBef>
              <a:spcAft>
                <a:spcPts val="0"/>
              </a:spcAft>
              <a:buClr>
                <a:srgbClr val="C00000"/>
              </a:buClr>
              <a:buSzPct val="110000"/>
              <a:buFont typeface="Tahoma" panose="020B0604030504040204" pitchFamily="34" charset="0"/>
              <a:buChar char="–"/>
              <a:defRPr/>
            </a:pPr>
            <a:r>
              <a:rPr lang="en-US" altLang="ru-RU" sz="1400" dirty="0" smtClean="0">
                <a:solidFill>
                  <a:srgbClr val="000000"/>
                </a:solidFill>
                <a:ea typeface="Tahoma" panose="020B0604030504040204" pitchFamily="34" charset="0"/>
                <a:cs typeface="Tahoma" panose="020B0604030504040204" pitchFamily="34" charset="0"/>
              </a:rPr>
              <a:t>Bank </a:t>
            </a:r>
            <a:r>
              <a:rPr lang="en-US" altLang="ru-RU" sz="1400" dirty="0">
                <a:solidFill>
                  <a:srgbClr val="000000"/>
                </a:solidFill>
                <a:ea typeface="Tahoma" panose="020B0604030504040204" pitchFamily="34" charset="0"/>
                <a:cs typeface="Tahoma" panose="020B0604030504040204" pitchFamily="34" charset="0"/>
              </a:rPr>
              <a:t>of America</a:t>
            </a:r>
          </a:p>
          <a:p>
            <a:pPr marL="616050" lvl="2" indent="-144000" eaLnBrk="1" hangingPunct="1">
              <a:spcBef>
                <a:spcPts val="800"/>
              </a:spcBef>
              <a:spcAft>
                <a:spcPts val="0"/>
              </a:spcAft>
              <a:buClr>
                <a:srgbClr val="C00000"/>
              </a:buClr>
              <a:buSzPct val="110000"/>
              <a:buFont typeface="Tahoma" panose="020B0604030504040204" pitchFamily="34" charset="0"/>
              <a:buChar char="–"/>
              <a:defRPr/>
            </a:pPr>
            <a:r>
              <a:rPr lang="en-US" altLang="ru-RU" sz="1400" dirty="0">
                <a:solidFill>
                  <a:srgbClr val="000000"/>
                </a:solidFill>
                <a:ea typeface="Tahoma" panose="020B0604030504040204" pitchFamily="34" charset="0"/>
                <a:cs typeface="Tahoma" panose="020B0604030504040204" pitchFamily="34" charset="0"/>
              </a:rPr>
              <a:t>ICBC </a:t>
            </a:r>
            <a:r>
              <a:rPr lang="en-US" altLang="ru-RU" sz="1400" dirty="0" smtClean="0">
                <a:solidFill>
                  <a:srgbClr val="000000"/>
                </a:solidFill>
                <a:ea typeface="Tahoma" panose="020B0604030504040204" pitchFamily="34" charset="0"/>
                <a:cs typeface="Tahoma" panose="020B0604030504040204" pitchFamily="34" charset="0"/>
              </a:rPr>
              <a:t>Standard</a:t>
            </a:r>
            <a:endParaRPr lang="ru-RU" altLang="ru-RU" sz="1400" dirty="0" smtClean="0">
              <a:solidFill>
                <a:srgbClr val="000000"/>
              </a:solidFill>
              <a:ea typeface="Tahoma" panose="020B0604030504040204" pitchFamily="34" charset="0"/>
              <a:cs typeface="Tahoma" panose="020B0604030504040204" pitchFamily="34" charset="0"/>
            </a:endParaRPr>
          </a:p>
          <a:p>
            <a:pPr marL="616050" lvl="2" indent="-144000" eaLnBrk="1" hangingPunct="1">
              <a:spcBef>
                <a:spcPts val="800"/>
              </a:spcBef>
              <a:spcAft>
                <a:spcPts val="0"/>
              </a:spcAft>
              <a:buClr>
                <a:srgbClr val="C00000"/>
              </a:buClr>
              <a:buSzPct val="110000"/>
              <a:buFont typeface="Tahoma" panose="020B0604030504040204" pitchFamily="34" charset="0"/>
              <a:buChar char="–"/>
              <a:defRPr/>
            </a:pPr>
            <a:r>
              <a:rPr lang="en-US" altLang="ru-RU" sz="1400" dirty="0" smtClean="0">
                <a:solidFill>
                  <a:srgbClr val="000000"/>
                </a:solidFill>
                <a:ea typeface="Tahoma" panose="020B0604030504040204" pitchFamily="34" charset="0"/>
                <a:cs typeface="Tahoma" panose="020B0604030504040204" pitchFamily="34" charset="0"/>
              </a:rPr>
              <a:t>SOVA</a:t>
            </a:r>
            <a:endParaRPr lang="ru-RU" altLang="ru-RU" sz="1400" dirty="0">
              <a:solidFill>
                <a:srgbClr val="000000"/>
              </a:solidFill>
              <a:ea typeface="Tahoma" panose="020B0604030504040204" pitchFamily="34" charset="0"/>
              <a:cs typeface="Tahoma" panose="020B0604030504040204" pitchFamily="34" charset="0"/>
            </a:endParaRPr>
          </a:p>
          <a:p>
            <a:pPr marL="216000" lvl="2" indent="-144000" eaLnBrk="1" hangingPunct="1">
              <a:spcBef>
                <a:spcPts val="800"/>
              </a:spcBef>
              <a:spcAft>
                <a:spcPts val="0"/>
              </a:spcAft>
              <a:buClr>
                <a:srgbClr val="C00000"/>
              </a:buClr>
              <a:buSzPct val="110000"/>
              <a:buFont typeface="Tahoma" panose="020B0604030504040204" pitchFamily="34" charset="0"/>
              <a:buChar char="–"/>
              <a:defRPr/>
            </a:pPr>
            <a:r>
              <a:rPr lang="ru-RU" altLang="ru-RU" sz="1400" dirty="0">
                <a:ea typeface="Tahoma" panose="020B0604030504040204" pitchFamily="34" charset="0"/>
                <a:cs typeface="Tahoma" panose="020B0604030504040204" pitchFamily="34" charset="0"/>
              </a:rPr>
              <a:t>Доля </a:t>
            </a:r>
            <a:r>
              <a:rPr lang="ru-RU" altLang="ru-RU" sz="1400" dirty="0" smtClean="0">
                <a:ea typeface="Tahoma" panose="020B0604030504040204" pitchFamily="34" charset="0"/>
                <a:cs typeface="Tahoma" panose="020B0604030504040204" pitchFamily="34" charset="0"/>
              </a:rPr>
              <a:t>операций дочерних </a:t>
            </a:r>
            <a:r>
              <a:rPr lang="ru-RU" altLang="ru-RU" sz="1400" dirty="0">
                <a:ea typeface="Tahoma" panose="020B0604030504040204" pitchFamily="34" charset="0"/>
                <a:cs typeface="Tahoma" panose="020B0604030504040204" pitchFamily="34" charset="0"/>
              </a:rPr>
              <a:t>иностранных </a:t>
            </a:r>
            <a:r>
              <a:rPr lang="ru-RU" altLang="ru-RU" sz="1400" dirty="0" smtClean="0">
                <a:ea typeface="Tahoma" panose="020B0604030504040204" pitchFamily="34" charset="0"/>
                <a:cs typeface="Tahoma" panose="020B0604030504040204" pitchFamily="34" charset="0"/>
              </a:rPr>
              <a:t>банков на биржевом валютном рынке – </a:t>
            </a:r>
            <a:r>
              <a:rPr lang="ru-RU" altLang="ru-RU" sz="1400" b="1" dirty="0">
                <a:solidFill>
                  <a:srgbClr val="C00000"/>
                </a:solidFill>
                <a:ea typeface="Tahoma" panose="020B0604030504040204" pitchFamily="34" charset="0"/>
                <a:cs typeface="Tahoma" panose="020B0604030504040204" pitchFamily="34" charset="0"/>
              </a:rPr>
              <a:t>17% </a:t>
            </a:r>
          </a:p>
        </p:txBody>
      </p:sp>
    </p:spTree>
    <p:extLst>
      <p:ext uri="{BB962C8B-B14F-4D97-AF65-F5344CB8AC3E}">
        <p14:creationId xmlns:p14="http://schemas.microsoft.com/office/powerpoint/2010/main" val="287555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087515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072"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7" name="Прямоугольник 2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spcBef>
                <a:spcPct val="0"/>
              </a:spcBef>
              <a:spcAft>
                <a:spcPct val="0"/>
              </a:spcAft>
            </a:pPr>
            <a:endParaRPr lang="ru-RU" sz="2000" b="1" dirty="0">
              <a:solidFill>
                <a:prstClr val="white"/>
              </a:solidFill>
              <a:latin typeface="Tahoma" panose="020B0604030504040204" pitchFamily="34" charset="0"/>
              <a:ea typeface="Verdana" panose="020B0604030504040204" pitchFamily="34" charset="0"/>
              <a:cs typeface="Verdana" panose="020B0604030504040204" pitchFamily="34" charset="0"/>
              <a:sym typeface="Tahoma" panose="020B0604030504040204" pitchFamily="34" charset="0"/>
            </a:endParaRPr>
          </a:p>
        </p:txBody>
      </p:sp>
      <p:sp>
        <p:nvSpPr>
          <p:cNvPr id="2" name="Заголовок 1"/>
          <p:cNvSpPr>
            <a:spLocks noGrp="1"/>
          </p:cNvSpPr>
          <p:nvPr>
            <p:ph type="title"/>
          </p:nvPr>
        </p:nvSpPr>
        <p:spPr>
          <a:xfrm>
            <a:off x="997250" y="322937"/>
            <a:ext cx="7848000" cy="533311"/>
          </a:xfrm>
        </p:spPr>
        <p:txBody>
          <a:bodyPr/>
          <a:lstStyle/>
          <a:p>
            <a:r>
              <a:rPr lang="ru-RU" b="1" dirty="0" smtClean="0"/>
              <a:t>Интеграция</a:t>
            </a:r>
            <a:r>
              <a:rPr lang="ru-RU" dirty="0" smtClean="0"/>
              <a:t> валютных рынков </a:t>
            </a:r>
            <a:r>
              <a:rPr lang="ru-RU" b="1" dirty="0" smtClean="0"/>
              <a:t>ЕАЭС и </a:t>
            </a:r>
            <a:r>
              <a:rPr lang="ru-RU" b="1" dirty="0" smtClean="0"/>
              <a:t>БРИКС</a:t>
            </a:r>
            <a:endParaRPr lang="ru-RU" b="1" dirty="0"/>
          </a:p>
        </p:txBody>
      </p:sp>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6</a:t>
            </a:fld>
            <a:endParaRPr lang="ru-RU" dirty="0">
              <a:solidFill>
                <a:srgbClr val="000000">
                  <a:tint val="75000"/>
                </a:srgbClr>
              </a:solidFill>
            </a:endParaRPr>
          </a:p>
        </p:txBody>
      </p:sp>
      <p:sp>
        <p:nvSpPr>
          <p:cNvPr id="9" name="Прямоугольник 8"/>
          <p:cNvSpPr/>
          <p:nvPr/>
        </p:nvSpPr>
        <p:spPr>
          <a:xfrm>
            <a:off x="1881188" y="1211263"/>
            <a:ext cx="3817863" cy="613792"/>
          </a:xfrm>
          <a:prstGeom prst="rect">
            <a:avLst/>
          </a:prstGeom>
          <a:no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defTabSz="457200"/>
            <a:r>
              <a:rPr lang="ru-RU" sz="1200" b="1" dirty="0">
                <a:solidFill>
                  <a:srgbClr val="000000"/>
                </a:solidFill>
              </a:rPr>
              <a:t>Банков</a:t>
            </a:r>
            <a:r>
              <a:rPr lang="ru-RU" sz="1200" dirty="0">
                <a:solidFill>
                  <a:srgbClr val="000000"/>
                </a:solidFill>
              </a:rPr>
              <a:t> </a:t>
            </a:r>
            <a:r>
              <a:rPr lang="ru-RU" sz="1200" dirty="0" smtClean="0">
                <a:solidFill>
                  <a:srgbClr val="000000"/>
                </a:solidFill>
              </a:rPr>
              <a:t>из 5 стран имеют </a:t>
            </a:r>
            <a:r>
              <a:rPr lang="ru-RU" sz="1200" dirty="0">
                <a:solidFill>
                  <a:srgbClr val="000000"/>
                </a:solidFill>
              </a:rPr>
              <a:t>прямой доступ на валютный рынок Московской Биржи </a:t>
            </a:r>
          </a:p>
        </p:txBody>
      </p:sp>
      <p:sp>
        <p:nvSpPr>
          <p:cNvPr id="7" name="Прямоугольник 1"/>
          <p:cNvSpPr/>
          <p:nvPr/>
        </p:nvSpPr>
        <p:spPr>
          <a:xfrm>
            <a:off x="1198563" y="1042988"/>
            <a:ext cx="903812" cy="903812"/>
          </a:xfrm>
          <a:prstGeom prst="ellipse">
            <a:avLst/>
          </a:prstGeom>
          <a:solidFill>
            <a:schemeClr val="accent4">
              <a:lumMod val="60000"/>
              <a:lumOff val="40000"/>
            </a:schemeClr>
          </a:solidFill>
          <a:ln w="635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ru-RU" sz="2400" b="1" dirty="0" smtClean="0">
                <a:solidFill>
                  <a:srgbClr val="000000"/>
                </a:solidFill>
              </a:rPr>
              <a:t>13</a:t>
            </a:r>
            <a:endParaRPr lang="en-US" sz="2400" b="1" dirty="0">
              <a:solidFill>
                <a:srgbClr val="000000"/>
              </a:solidFill>
            </a:endParaRPr>
          </a:p>
        </p:txBody>
      </p:sp>
      <p:sp>
        <p:nvSpPr>
          <p:cNvPr id="11" name="Прямоугольник 10"/>
          <p:cNvSpPr/>
          <p:nvPr/>
        </p:nvSpPr>
        <p:spPr>
          <a:xfrm>
            <a:off x="1838325" y="2466975"/>
            <a:ext cx="3845968" cy="982576"/>
          </a:xfrm>
          <a:prstGeom prst="rect">
            <a:avLst/>
          </a:prstGeom>
          <a:no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t"/>
          <a:lstStyle/>
          <a:p>
            <a:pPr algn="ctr" defTabSz="457200"/>
            <a:r>
              <a:rPr lang="ru-RU" sz="1200" b="1" dirty="0" smtClean="0">
                <a:solidFill>
                  <a:srgbClr val="000000"/>
                </a:solidFill>
              </a:rPr>
              <a:t>Международных финансовых института</a:t>
            </a:r>
            <a:endParaRPr lang="ru-RU" sz="1200" b="1" dirty="0">
              <a:solidFill>
                <a:srgbClr val="000000"/>
              </a:solidFill>
            </a:endParaRPr>
          </a:p>
        </p:txBody>
      </p:sp>
      <p:sp>
        <p:nvSpPr>
          <p:cNvPr id="12" name="Прямоугольник 1"/>
          <p:cNvSpPr/>
          <p:nvPr/>
        </p:nvSpPr>
        <p:spPr>
          <a:xfrm>
            <a:off x="1198563" y="2368550"/>
            <a:ext cx="903812" cy="903812"/>
          </a:xfrm>
          <a:prstGeom prst="ellipse">
            <a:avLst/>
          </a:prstGeom>
          <a:solidFill>
            <a:schemeClr val="accent4">
              <a:lumMod val="40000"/>
              <a:lumOff val="60000"/>
            </a:schemeClr>
          </a:solidFill>
          <a:ln w="635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ru-RU" sz="2400" b="1" dirty="0" smtClean="0">
                <a:solidFill>
                  <a:srgbClr val="000000"/>
                </a:solidFill>
              </a:rPr>
              <a:t>2</a:t>
            </a:r>
            <a:endParaRPr lang="en-US" sz="2400" b="1" dirty="0">
              <a:solidFill>
                <a:srgbClr val="000000"/>
              </a:solidFill>
            </a:endParaRPr>
          </a:p>
        </p:txBody>
      </p:sp>
      <p:pic>
        <p:nvPicPr>
          <p:cNvPr id="14338" name="Picture 2" descr="Картинки по запросу межгосударственный банк"/>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6313" y="2670175"/>
            <a:ext cx="1371599" cy="78866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Картинки по запросу евразийский банк развития"/>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0950" y="2921000"/>
            <a:ext cx="1448353" cy="4305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25525" y="2128838"/>
            <a:ext cx="976549" cy="253916"/>
          </a:xfrm>
          <a:prstGeom prst="rect">
            <a:avLst/>
          </a:prstGeom>
          <a:noFill/>
        </p:spPr>
        <p:txBody>
          <a:bodyPr wrap="none" rtlCol="0">
            <a:spAutoFit/>
          </a:bodyPr>
          <a:lstStyle/>
          <a:p>
            <a:pPr defTabSz="457200"/>
            <a:r>
              <a:rPr lang="ru-RU" sz="1050" i="1" dirty="0" smtClean="0">
                <a:solidFill>
                  <a:srgbClr val="0070C0"/>
                </a:solidFill>
              </a:rPr>
              <a:t>В том числе:</a:t>
            </a:r>
            <a:endParaRPr lang="ru-RU" sz="1050" i="1" dirty="0">
              <a:solidFill>
                <a:srgbClr val="0070C0"/>
              </a:solidFill>
            </a:endParaRPr>
          </a:p>
        </p:txBody>
      </p:sp>
      <p:cxnSp>
        <p:nvCxnSpPr>
          <p:cNvPr id="19" name="Прямая соединительная линия 18"/>
          <p:cNvCxnSpPr/>
          <p:nvPr/>
        </p:nvCxnSpPr>
        <p:spPr>
          <a:xfrm>
            <a:off x="1038225" y="1495425"/>
            <a:ext cx="16086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1038225" y="1495425"/>
            <a:ext cx="0" cy="132503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12" idx="2"/>
          </p:cNvCxnSpPr>
          <p:nvPr/>
        </p:nvCxnSpPr>
        <p:spPr>
          <a:xfrm flipH="1">
            <a:off x="1038225" y="2820456"/>
            <a:ext cx="160338" cy="532"/>
          </a:xfrm>
          <a:prstGeom prst="line">
            <a:avLst/>
          </a:prstGeom>
          <a:ln>
            <a:solidFill>
              <a:schemeClr val="accent4">
                <a:lumMod val="50000"/>
              </a:schemeClr>
            </a:solidFill>
            <a:headEnd type="stealth"/>
            <a:tailEnd w="lg" len="lg"/>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1827213" y="4090988"/>
            <a:ext cx="3845968" cy="1989703"/>
          </a:xfrm>
          <a:prstGeom prst="rect">
            <a:avLst/>
          </a:prstGeom>
          <a:no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91440" rtlCol="0" anchor="t"/>
          <a:lstStyle/>
          <a:p>
            <a:pPr algn="ctr" defTabSz="457200"/>
            <a:r>
              <a:rPr lang="ru-RU" sz="1200" b="1" dirty="0" smtClean="0">
                <a:solidFill>
                  <a:srgbClr val="000000"/>
                </a:solidFill>
              </a:rPr>
              <a:t>Клиентов</a:t>
            </a:r>
            <a:r>
              <a:rPr lang="ru-RU" sz="1200" dirty="0" smtClean="0">
                <a:solidFill>
                  <a:srgbClr val="000000"/>
                </a:solidFill>
              </a:rPr>
              <a:t> из ЕАЭС и Таджикистана</a:t>
            </a:r>
            <a:endParaRPr lang="ru-RU" sz="1200" dirty="0">
              <a:solidFill>
                <a:srgbClr val="000000"/>
              </a:solidFill>
            </a:endParaRPr>
          </a:p>
        </p:txBody>
      </p:sp>
      <p:sp>
        <p:nvSpPr>
          <p:cNvPr id="29" name="Прямоугольник 1"/>
          <p:cNvSpPr/>
          <p:nvPr/>
        </p:nvSpPr>
        <p:spPr>
          <a:xfrm>
            <a:off x="1187450" y="3946525"/>
            <a:ext cx="903812" cy="903812"/>
          </a:xfrm>
          <a:prstGeom prst="ellipse">
            <a:avLst/>
          </a:prstGeom>
          <a:solidFill>
            <a:schemeClr val="accent4">
              <a:lumMod val="20000"/>
              <a:lumOff val="80000"/>
            </a:schemeClr>
          </a:solidFill>
          <a:ln w="635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200"/>
            <a:endParaRPr lang="en-US" sz="1600" b="1" dirty="0">
              <a:solidFill>
                <a:srgbClr val="000000"/>
              </a:solidFill>
            </a:endParaRPr>
          </a:p>
        </p:txBody>
      </p:sp>
      <p:sp>
        <p:nvSpPr>
          <p:cNvPr id="30" name="TextBox 29"/>
          <p:cNvSpPr txBox="1"/>
          <p:nvPr/>
        </p:nvSpPr>
        <p:spPr>
          <a:xfrm>
            <a:off x="1144588" y="4170363"/>
            <a:ext cx="1021433" cy="446276"/>
          </a:xfrm>
          <a:prstGeom prst="rect">
            <a:avLst/>
          </a:prstGeom>
          <a:noFill/>
        </p:spPr>
        <p:txBody>
          <a:bodyPr wrap="none" rtlCol="0">
            <a:spAutoFit/>
          </a:bodyPr>
          <a:lstStyle/>
          <a:p>
            <a:pPr defTabSz="457200"/>
            <a:r>
              <a:rPr lang="ru-RU" sz="2300" b="1" dirty="0" smtClean="0">
                <a:solidFill>
                  <a:srgbClr val="000000"/>
                </a:solidFill>
              </a:rPr>
              <a:t>2 669</a:t>
            </a:r>
            <a:endParaRPr lang="ru-RU" sz="2300" b="1" dirty="0">
              <a:solidFill>
                <a:srgbClr val="000000"/>
              </a:solidFill>
            </a:endParaRPr>
          </a:p>
        </p:txBody>
      </p:sp>
      <p:graphicFrame>
        <p:nvGraphicFramePr>
          <p:cNvPr id="26" name="Объект 25"/>
          <p:cNvGraphicFramePr>
            <a:graphicFrameLocks/>
          </p:cNvGraphicFramePr>
          <p:nvPr>
            <p:custDataLst>
              <p:tags r:id="rId4"/>
            </p:custDataLst>
            <p:extLst/>
          </p:nvPr>
        </p:nvGraphicFramePr>
        <p:xfrm>
          <a:off x="2247901" y="4343400"/>
          <a:ext cx="1691681" cy="1691712"/>
        </p:xfrm>
        <a:graphic>
          <a:graphicData uri="http://schemas.openxmlformats.org/presentationml/2006/ole">
            <mc:AlternateContent xmlns:mc="http://schemas.openxmlformats.org/markup-compatibility/2006">
              <mc:Choice xmlns:v="urn:schemas-microsoft-com:vml" Requires="v">
                <p:oleObj spid="_x0000_s127073" name="Диаграмма" r:id="rId25" imgW="1691681" imgH="1691712" progId="MSGraph.Chart.8">
                  <p:embed followColorScheme="full"/>
                </p:oleObj>
              </mc:Choice>
              <mc:Fallback>
                <p:oleObj name="Диаграмма" r:id="rId25" imgW="1691681" imgH="1691712" progId="MSGraph.Chart.8">
                  <p:embed followColorScheme="full"/>
                  <p:pic>
                    <p:nvPicPr>
                      <p:cNvPr id="0" name=""/>
                      <p:cNvPicPr/>
                      <p:nvPr/>
                    </p:nvPicPr>
                    <p:blipFill>
                      <a:blip r:embed="rId26"/>
                      <a:stretch>
                        <a:fillRect/>
                      </a:stretch>
                    </p:blipFill>
                    <p:spPr>
                      <a:xfrm>
                        <a:off x="2247901" y="4343400"/>
                        <a:ext cx="1691681" cy="1691712"/>
                      </a:xfrm>
                      <a:prstGeom prst="rect">
                        <a:avLst/>
                      </a:prstGeom>
                    </p:spPr>
                  </p:pic>
                </p:oleObj>
              </mc:Fallback>
            </mc:AlternateContent>
          </a:graphicData>
        </a:graphic>
      </p:graphicFrame>
      <p:sp>
        <p:nvSpPr>
          <p:cNvPr id="32" name="Текст 2"/>
          <p:cNvSpPr>
            <a:spLocks noGrp="1"/>
          </p:cNvSpPr>
          <p:nvPr>
            <p:custDataLst>
              <p:tags r:id="rId5"/>
            </p:custDataLst>
          </p:nvPr>
        </p:nvSpPr>
        <p:spPr bwMode="gray">
          <a:xfrm>
            <a:off x="3444875" y="5178425"/>
            <a:ext cx="3857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EF6203C-C457-46FB-9DC9-ACDB969BD45A}" type="datetime'''''''''''''''''''''''''''''5''''''4''''''''''''''%'">
              <a:rPr lang="ru-RU" altLang="en-US" sz="1100" b="1">
                <a:solidFill>
                  <a:srgbClr val="FFFFFF"/>
                </a:solidFill>
              </a:rPr>
              <a:pPr marL="0" indent="0" algn="ctr">
                <a:spcBef>
                  <a:spcPct val="0"/>
                </a:spcBef>
                <a:spcAft>
                  <a:spcPct val="0"/>
                </a:spcAft>
                <a:buFont typeface="Arial" pitchFamily="34" charset="0"/>
                <a:buNone/>
              </a:pPr>
              <a:t>54%</a:t>
            </a:fld>
            <a:endParaRPr lang="ru-RU" sz="1100" b="1" dirty="0">
              <a:solidFill>
                <a:srgbClr val="FFFFFF"/>
              </a:solidFill>
              <a:sym typeface="+mn-lt"/>
            </a:endParaRPr>
          </a:p>
        </p:txBody>
      </p:sp>
      <p:sp>
        <p:nvSpPr>
          <p:cNvPr id="39" name="Текст 2"/>
          <p:cNvSpPr>
            <a:spLocks noGrp="1"/>
          </p:cNvSpPr>
          <p:nvPr>
            <p:custDataLst>
              <p:tags r:id="rId6"/>
            </p:custDataLst>
          </p:nvPr>
        </p:nvSpPr>
        <p:spPr bwMode="gray">
          <a:xfrm>
            <a:off x="2843213" y="4810125"/>
            <a:ext cx="296863" cy="168275"/>
          </a:xfrm>
          <a:prstGeom prst="rect">
            <a:avLst/>
          </a:prstGeom>
          <a:solidFill>
            <a:srgbClr val="007770"/>
          </a:solidFill>
        </p:spPr>
        <p:txBody>
          <a:bodyPr vert="horz" wrap="none" lIns="20638" tIns="0" rIns="206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F5BC55E3-DD44-4B20-8432-D93A75242573}" type="datetime'''''''''4''''''''''''''''''''''''''''''''''''''''%'''">
              <a:rPr lang="ru-RU" altLang="en-US" sz="1100" b="1">
                <a:solidFill>
                  <a:prstClr val="white"/>
                </a:solidFill>
                <a:sym typeface="+mn-lt"/>
              </a:rPr>
              <a:pPr marL="0" indent="0" algn="ctr">
                <a:spcBef>
                  <a:spcPct val="0"/>
                </a:spcBef>
                <a:spcAft>
                  <a:spcPct val="0"/>
                </a:spcAft>
                <a:buFont typeface="Arial" pitchFamily="34" charset="0"/>
                <a:buNone/>
              </a:pPr>
              <a:t>4%</a:t>
            </a:fld>
            <a:endParaRPr lang="ru-RU" sz="1100" b="1" dirty="0">
              <a:solidFill>
                <a:prstClr val="white"/>
              </a:solidFill>
              <a:sym typeface="+mn-lt"/>
            </a:endParaRPr>
          </a:p>
        </p:txBody>
      </p:sp>
      <p:sp>
        <p:nvSpPr>
          <p:cNvPr id="35" name="Текст 2"/>
          <p:cNvSpPr>
            <a:spLocks noGrp="1"/>
          </p:cNvSpPr>
          <p:nvPr>
            <p:custDataLst>
              <p:tags r:id="rId7"/>
            </p:custDataLst>
          </p:nvPr>
        </p:nvSpPr>
        <p:spPr bwMode="gray">
          <a:xfrm>
            <a:off x="2624138" y="4641850"/>
            <a:ext cx="296863" cy="168275"/>
          </a:xfrm>
          <a:prstGeom prst="rect">
            <a:avLst/>
          </a:prstGeom>
          <a:solidFill>
            <a:schemeClr val="folHlink"/>
          </a:solidFill>
        </p:spPr>
        <p:txBody>
          <a:bodyPr vert="horz" wrap="none" lIns="20638" tIns="0" rIns="206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1AC43E0D-45E3-461D-BF6E-619B6C603D39}" type="datetime'''''''''''4''''''''''''%'''''''''''''''''''''''''''''''''''">
              <a:rPr lang="ru-RU" altLang="en-US" sz="1100" b="1">
                <a:solidFill>
                  <a:prstClr val="white"/>
                </a:solidFill>
                <a:sym typeface="+mn-lt"/>
              </a:rPr>
              <a:pPr marL="0" indent="0" algn="ctr">
                <a:spcBef>
                  <a:spcPct val="0"/>
                </a:spcBef>
                <a:spcAft>
                  <a:spcPct val="0"/>
                </a:spcAft>
                <a:buFont typeface="Arial" pitchFamily="34" charset="0"/>
                <a:buNone/>
              </a:pPr>
              <a:t>4%</a:t>
            </a:fld>
            <a:endParaRPr lang="ru-RU" sz="1100" b="1" dirty="0">
              <a:solidFill>
                <a:prstClr val="white"/>
              </a:solidFill>
              <a:sym typeface="+mn-lt"/>
            </a:endParaRPr>
          </a:p>
        </p:txBody>
      </p:sp>
      <p:sp>
        <p:nvSpPr>
          <p:cNvPr id="34" name="Текст 2"/>
          <p:cNvSpPr>
            <a:spLocks noGrp="1"/>
          </p:cNvSpPr>
          <p:nvPr>
            <p:custDataLst>
              <p:tags r:id="rId8"/>
            </p:custDataLst>
          </p:nvPr>
        </p:nvSpPr>
        <p:spPr bwMode="gray">
          <a:xfrm>
            <a:off x="2403475" y="5229225"/>
            <a:ext cx="3857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0890F2C3-723B-43AC-8DFE-8AC863B29437}" type="datetime'''3''''3''''''''''''''''''''''''''''%'''''''''''''''''''''''">
              <a:rPr lang="ru-RU" altLang="en-US" sz="1100" b="1">
                <a:solidFill>
                  <a:srgbClr val="000000"/>
                </a:solidFill>
              </a:rPr>
              <a:pPr marL="0" indent="0" algn="ctr">
                <a:spcBef>
                  <a:spcPct val="0"/>
                </a:spcBef>
                <a:spcAft>
                  <a:spcPct val="0"/>
                </a:spcAft>
                <a:buFont typeface="Arial" pitchFamily="34" charset="0"/>
                <a:buNone/>
              </a:pPr>
              <a:t>33%</a:t>
            </a:fld>
            <a:endParaRPr lang="ru-RU" sz="1100" b="1" dirty="0">
              <a:solidFill>
                <a:srgbClr val="000000"/>
              </a:solidFill>
              <a:sym typeface="+mn-lt"/>
            </a:endParaRPr>
          </a:p>
        </p:txBody>
      </p:sp>
      <p:sp>
        <p:nvSpPr>
          <p:cNvPr id="41" name="Текст 2"/>
          <p:cNvSpPr>
            <a:spLocks noGrp="1"/>
          </p:cNvSpPr>
          <p:nvPr>
            <p:custDataLst>
              <p:tags r:id="rId9"/>
            </p:custDataLst>
          </p:nvPr>
        </p:nvSpPr>
        <p:spPr bwMode="gray">
          <a:xfrm>
            <a:off x="2901950" y="4640263"/>
            <a:ext cx="296863" cy="168275"/>
          </a:xfrm>
          <a:prstGeom prst="rect">
            <a:avLst/>
          </a:prstGeom>
          <a:solidFill>
            <a:schemeClr val="accent5"/>
          </a:solidFill>
        </p:spPr>
        <p:txBody>
          <a:bodyPr vert="horz" wrap="none" lIns="20638" tIns="0" rIns="206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B8EE3121-CF2F-4D0A-A41D-F862FE21A1B8}" type="datetime'''''4''''''''''''%'''''">
              <a:rPr lang="ru-RU" altLang="en-US" sz="1100" b="1">
                <a:solidFill>
                  <a:prstClr val="white"/>
                </a:solidFill>
                <a:sym typeface="+mn-lt"/>
              </a:rPr>
              <a:pPr marL="0" indent="0" algn="ctr">
                <a:spcBef>
                  <a:spcPct val="0"/>
                </a:spcBef>
                <a:spcAft>
                  <a:spcPct val="0"/>
                </a:spcAft>
                <a:buFont typeface="Arial" pitchFamily="34" charset="0"/>
                <a:buNone/>
              </a:pPr>
              <a:t>4%</a:t>
            </a:fld>
            <a:endParaRPr lang="ru-RU" sz="1100" b="1" dirty="0">
              <a:solidFill>
                <a:prstClr val="white"/>
              </a:solidFill>
              <a:sym typeface="+mn-lt"/>
            </a:endParaRPr>
          </a:p>
        </p:txBody>
      </p:sp>
      <p:sp>
        <p:nvSpPr>
          <p:cNvPr id="48" name="Прямоугольник 47"/>
          <p:cNvSpPr/>
          <p:nvPr>
            <p:custDataLst>
              <p:tags r:id="rId10"/>
            </p:custDataLst>
          </p:nvPr>
        </p:nvSpPr>
        <p:spPr bwMode="auto">
          <a:xfrm>
            <a:off x="4303713" y="5130800"/>
            <a:ext cx="196850" cy="147638"/>
          </a:xfrm>
          <a:prstGeom prst="rect">
            <a:avLst/>
          </a:prstGeom>
          <a:solidFill>
            <a:schemeClr val="folHlink"/>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endParaRPr>
          </a:p>
        </p:txBody>
      </p:sp>
      <p:sp>
        <p:nvSpPr>
          <p:cNvPr id="33" name="Прямоугольник 32"/>
          <p:cNvSpPr/>
          <p:nvPr>
            <p:custDataLst>
              <p:tags r:id="rId11"/>
            </p:custDataLst>
          </p:nvPr>
        </p:nvSpPr>
        <p:spPr bwMode="auto">
          <a:xfrm>
            <a:off x="4303713" y="4911725"/>
            <a:ext cx="196850" cy="147638"/>
          </a:xfrm>
          <a:prstGeom prst="rect">
            <a:avLst/>
          </a:prstGeom>
          <a:solidFill>
            <a:srgbClr val="C0C0C0"/>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endParaRPr>
          </a:p>
        </p:txBody>
      </p:sp>
      <p:sp>
        <p:nvSpPr>
          <p:cNvPr id="50" name="Прямоугольник 49"/>
          <p:cNvSpPr/>
          <p:nvPr>
            <p:custDataLst>
              <p:tags r:id="rId12"/>
            </p:custDataLst>
          </p:nvPr>
        </p:nvSpPr>
        <p:spPr bwMode="auto">
          <a:xfrm>
            <a:off x="4303713" y="5568950"/>
            <a:ext cx="196850" cy="147638"/>
          </a:xfrm>
          <a:prstGeom prst="rect">
            <a:avLst/>
          </a:prstGeom>
          <a:solidFill>
            <a:schemeClr val="accent5"/>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endParaRPr>
          </a:p>
        </p:txBody>
      </p:sp>
      <p:sp>
        <p:nvSpPr>
          <p:cNvPr id="31" name="Прямоугольник 30"/>
          <p:cNvSpPr/>
          <p:nvPr>
            <p:custDataLst>
              <p:tags r:id="rId13"/>
            </p:custDataLst>
          </p:nvPr>
        </p:nvSpPr>
        <p:spPr bwMode="auto">
          <a:xfrm>
            <a:off x="4303713" y="4692650"/>
            <a:ext cx="196850" cy="147638"/>
          </a:xfrm>
          <a:prstGeom prst="rect">
            <a:avLst/>
          </a:prstGeom>
          <a:solidFill>
            <a:srgbClr val="4C6C9C"/>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endParaRPr>
          </a:p>
        </p:txBody>
      </p:sp>
      <p:sp>
        <p:nvSpPr>
          <p:cNvPr id="49" name="Прямоугольник 48"/>
          <p:cNvSpPr/>
          <p:nvPr>
            <p:custDataLst>
              <p:tags r:id="rId14"/>
            </p:custDataLst>
          </p:nvPr>
        </p:nvSpPr>
        <p:spPr bwMode="auto">
          <a:xfrm>
            <a:off x="4303713" y="5349875"/>
            <a:ext cx="196850" cy="147638"/>
          </a:xfrm>
          <a:prstGeom prst="rect">
            <a:avLst/>
          </a:prstGeom>
          <a:solidFill>
            <a:srgbClr val="007770"/>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endParaRPr>
          </a:p>
        </p:txBody>
      </p:sp>
      <p:sp>
        <p:nvSpPr>
          <p:cNvPr id="44" name="Текст 2"/>
          <p:cNvSpPr>
            <a:spLocks noGrp="1"/>
          </p:cNvSpPr>
          <p:nvPr>
            <p:custDataLst>
              <p:tags r:id="rId15"/>
            </p:custDataLst>
          </p:nvPr>
        </p:nvSpPr>
        <p:spPr bwMode="auto">
          <a:xfrm>
            <a:off x="4551363" y="4687888"/>
            <a:ext cx="7397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pPr>
            <a:fld id="{6AC46B25-B1B2-47E3-8C37-6B1305BF5391}" type="datetime'Бе''л''о''''р''''''''''''ус''''''''''сия'''''''''''''''''">
              <a:rPr lang="ru-RU" altLang="en-US" sz="1100">
                <a:solidFill>
                  <a:srgbClr val="000000"/>
                </a:solidFill>
                <a:sym typeface="+mn-lt"/>
              </a:rPr>
              <a:pPr marL="0" indent="0">
                <a:spcBef>
                  <a:spcPct val="0"/>
                </a:spcBef>
                <a:spcAft>
                  <a:spcPct val="0"/>
                </a:spcAft>
                <a:buFont typeface="Arial" pitchFamily="34" charset="0"/>
                <a:buNone/>
              </a:pPr>
              <a:t>Белоруссия</a:t>
            </a:fld>
            <a:endParaRPr lang="ru-RU" sz="1100" dirty="0">
              <a:solidFill>
                <a:srgbClr val="000000"/>
              </a:solidFill>
              <a:sym typeface="+mn-lt"/>
            </a:endParaRPr>
          </a:p>
        </p:txBody>
      </p:sp>
      <p:sp>
        <p:nvSpPr>
          <p:cNvPr id="43" name="Текст 2"/>
          <p:cNvSpPr>
            <a:spLocks noGrp="1"/>
          </p:cNvSpPr>
          <p:nvPr>
            <p:custDataLst>
              <p:tags r:id="rId16"/>
            </p:custDataLst>
          </p:nvPr>
        </p:nvSpPr>
        <p:spPr bwMode="auto">
          <a:xfrm>
            <a:off x="4551363" y="4906963"/>
            <a:ext cx="64611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pPr>
            <a:fld id="{1A07D614-3768-46CF-B525-C2F4E63AE2B2}" type="datetime'''''Каз''''''ах''''''''''''''''''ст''''а''''''''''''н'''''''''">
              <a:rPr lang="ru-RU" altLang="en-US" sz="1100">
                <a:solidFill>
                  <a:srgbClr val="000000"/>
                </a:solidFill>
                <a:sym typeface="+mn-lt"/>
              </a:rPr>
              <a:pPr marL="0" indent="0">
                <a:spcBef>
                  <a:spcPct val="0"/>
                </a:spcBef>
                <a:spcAft>
                  <a:spcPct val="0"/>
                </a:spcAft>
                <a:buFont typeface="Arial" pitchFamily="34" charset="0"/>
                <a:buNone/>
              </a:pPr>
              <a:t>Казахстан</a:t>
            </a:fld>
            <a:endParaRPr lang="ru-RU" sz="1100" dirty="0">
              <a:solidFill>
                <a:srgbClr val="000000"/>
              </a:solidFill>
              <a:sym typeface="+mn-lt"/>
            </a:endParaRPr>
          </a:p>
        </p:txBody>
      </p:sp>
      <p:sp>
        <p:nvSpPr>
          <p:cNvPr id="45" name="Текст 2"/>
          <p:cNvSpPr>
            <a:spLocks noGrp="1"/>
          </p:cNvSpPr>
          <p:nvPr>
            <p:custDataLst>
              <p:tags r:id="rId17"/>
            </p:custDataLst>
          </p:nvPr>
        </p:nvSpPr>
        <p:spPr bwMode="auto">
          <a:xfrm>
            <a:off x="4551363" y="5126038"/>
            <a:ext cx="5556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pPr>
            <a:fld id="{AA9DC69D-2A4F-4EC4-9120-29A3D5D42199}" type="datetime'''''А''''''''''''''''''''рме''''''''''''''н''и''''''''я'">
              <a:rPr lang="ru-RU" altLang="en-US" sz="1100">
                <a:solidFill>
                  <a:srgbClr val="000000"/>
                </a:solidFill>
                <a:sym typeface="+mn-lt"/>
              </a:rPr>
              <a:pPr marL="0" indent="0">
                <a:spcBef>
                  <a:spcPct val="0"/>
                </a:spcBef>
                <a:spcAft>
                  <a:spcPct val="0"/>
                </a:spcAft>
                <a:buFont typeface="Arial" pitchFamily="34" charset="0"/>
                <a:buNone/>
              </a:pPr>
              <a:t>Армения</a:t>
            </a:fld>
            <a:endParaRPr lang="ru-RU" sz="1100" dirty="0">
              <a:solidFill>
                <a:srgbClr val="000000"/>
              </a:solidFill>
              <a:sym typeface="+mn-lt"/>
            </a:endParaRPr>
          </a:p>
        </p:txBody>
      </p:sp>
      <p:sp>
        <p:nvSpPr>
          <p:cNvPr id="46" name="Текст 2"/>
          <p:cNvSpPr>
            <a:spLocks noGrp="1"/>
          </p:cNvSpPr>
          <p:nvPr>
            <p:custDataLst>
              <p:tags r:id="rId18"/>
            </p:custDataLst>
          </p:nvPr>
        </p:nvSpPr>
        <p:spPr bwMode="auto">
          <a:xfrm>
            <a:off x="4551363" y="5564188"/>
            <a:ext cx="8445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pPr>
            <a:fld id="{F826A0C1-CFB2-4CED-AAAE-6C17A1005A3E}" type="datetime'''''''''Та''''дж''''''''''и''''''''''''ки''''ст''''''''а''н'''">
              <a:rPr lang="ru-RU" altLang="en-US" sz="1100">
                <a:solidFill>
                  <a:srgbClr val="000000"/>
                </a:solidFill>
                <a:sym typeface="+mn-lt"/>
              </a:rPr>
              <a:pPr marL="0" indent="0">
                <a:spcBef>
                  <a:spcPct val="0"/>
                </a:spcBef>
                <a:spcAft>
                  <a:spcPct val="0"/>
                </a:spcAft>
                <a:buFont typeface="Arial" pitchFamily="34" charset="0"/>
                <a:buNone/>
              </a:pPr>
              <a:t>Таджикистан</a:t>
            </a:fld>
            <a:endParaRPr lang="ru-RU" sz="1100" dirty="0">
              <a:solidFill>
                <a:srgbClr val="000000"/>
              </a:solidFill>
              <a:sym typeface="+mn-lt"/>
            </a:endParaRPr>
          </a:p>
        </p:txBody>
      </p:sp>
      <p:sp>
        <p:nvSpPr>
          <p:cNvPr id="47" name="Текст 2"/>
          <p:cNvSpPr>
            <a:spLocks noGrp="1"/>
          </p:cNvSpPr>
          <p:nvPr>
            <p:custDataLst>
              <p:tags r:id="rId19"/>
            </p:custDataLst>
          </p:nvPr>
        </p:nvSpPr>
        <p:spPr bwMode="auto">
          <a:xfrm>
            <a:off x="4551363" y="5345113"/>
            <a:ext cx="59531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pPr>
            <a:fld id="{FF813E60-9693-4DB3-A8BD-CC7A75FACC80}" type="datetime'''''''''Ки''''''''р''''''г''''''''и''''з''''''и''''''я'''''">
              <a:rPr lang="ru-RU" altLang="en-US" sz="1100">
                <a:solidFill>
                  <a:srgbClr val="000000"/>
                </a:solidFill>
                <a:sym typeface="+mn-lt"/>
              </a:rPr>
              <a:pPr marL="0" indent="0">
                <a:spcBef>
                  <a:spcPct val="0"/>
                </a:spcBef>
                <a:spcAft>
                  <a:spcPct val="0"/>
                </a:spcAft>
                <a:buFont typeface="Arial" pitchFamily="34" charset="0"/>
                <a:buNone/>
              </a:pPr>
              <a:t>Киргизия</a:t>
            </a:fld>
            <a:endParaRPr lang="ru-RU" sz="1100" dirty="0">
              <a:solidFill>
                <a:srgbClr val="000000"/>
              </a:solidFill>
              <a:sym typeface="+mn-lt"/>
            </a:endParaRPr>
          </a:p>
        </p:txBody>
      </p:sp>
      <p:sp>
        <p:nvSpPr>
          <p:cNvPr id="4" name="Прямоугольник 3"/>
          <p:cNvSpPr/>
          <p:nvPr/>
        </p:nvSpPr>
        <p:spPr>
          <a:xfrm>
            <a:off x="5699051" y="996718"/>
            <a:ext cx="3284929" cy="2816156"/>
          </a:xfrm>
          <a:prstGeom prst="rect">
            <a:avLst/>
          </a:prstGeom>
        </p:spPr>
        <p:txBody>
          <a:bodyPr wrap="square">
            <a:spAutoFit/>
          </a:bodyPr>
          <a:lstStyle/>
          <a:p>
            <a:pPr marL="137160" lvl="1" indent="-128588" eaLnBrk="0" fontAlgn="base" hangingPunct="0">
              <a:spcBef>
                <a:spcPts val="300"/>
              </a:spcBef>
              <a:buClr>
                <a:srgbClr val="C00000"/>
              </a:buClr>
              <a:buFont typeface="Wingdings" panose="05000000000000000000" pitchFamily="2" charset="2"/>
              <a:buChar char="§"/>
            </a:pPr>
            <a:r>
              <a:rPr lang="ru-RU" sz="900" dirty="0" smtClean="0">
                <a:solidFill>
                  <a:srgbClr val="000000"/>
                </a:solidFill>
                <a:cs typeface="Arial" panose="020B0604020202020204" pitchFamily="34" charset="0"/>
              </a:rPr>
              <a:t>ИВР дает </a:t>
            </a:r>
            <a:r>
              <a:rPr lang="ru-RU" sz="900" dirty="0">
                <a:solidFill>
                  <a:srgbClr val="000000"/>
                </a:solidFill>
                <a:cs typeface="Arial" panose="020B0604020202020204" pitchFamily="34" charset="0"/>
              </a:rPr>
              <a:t>возможность развивать рынки прямых котировок национальных валют</a:t>
            </a:r>
          </a:p>
          <a:p>
            <a:pPr marL="137160" lvl="1" indent="-128588" eaLnBrk="0" fontAlgn="base" hangingPunct="0">
              <a:spcBef>
                <a:spcPts val="300"/>
              </a:spcBef>
              <a:buClr>
                <a:srgbClr val="C00000"/>
              </a:buClr>
              <a:buFont typeface="Wingdings" panose="05000000000000000000" pitchFamily="2" charset="2"/>
              <a:buChar char="§"/>
            </a:pPr>
            <a:r>
              <a:rPr lang="ru-RU" sz="900" dirty="0" smtClean="0">
                <a:solidFill>
                  <a:srgbClr val="000000"/>
                </a:solidFill>
                <a:cs typeface="Arial" panose="020B0604020202020204" pitchFamily="34" charset="0"/>
              </a:rPr>
              <a:t>Расширение </a:t>
            </a:r>
            <a:r>
              <a:rPr lang="ru-RU" sz="900" dirty="0">
                <a:solidFill>
                  <a:srgbClr val="000000"/>
                </a:solidFill>
                <a:cs typeface="Arial" panose="020B0604020202020204" pitchFamily="34" charset="0"/>
              </a:rPr>
              <a:t>состава участников и клиентов </a:t>
            </a:r>
            <a:r>
              <a:rPr lang="ru-RU" sz="900" dirty="0" smtClean="0">
                <a:solidFill>
                  <a:srgbClr val="000000"/>
                </a:solidFill>
                <a:cs typeface="Arial" panose="020B0604020202020204" pitchFamily="34" charset="0"/>
              </a:rPr>
              <a:t>и </a:t>
            </a:r>
            <a:r>
              <a:rPr lang="ru-RU" sz="900" dirty="0">
                <a:solidFill>
                  <a:srgbClr val="000000"/>
                </a:solidFill>
                <a:cs typeface="Arial" panose="020B0604020202020204" pitchFamily="34" charset="0"/>
              </a:rPr>
              <a:t>формирование пулов </a:t>
            </a:r>
            <a:r>
              <a:rPr lang="ru-RU" sz="900" dirty="0" err="1">
                <a:solidFill>
                  <a:srgbClr val="000000"/>
                </a:solidFill>
                <a:cs typeface="Arial" panose="020B0604020202020204" pitchFamily="34" charset="0"/>
              </a:rPr>
              <a:t>маркет-мейкеров</a:t>
            </a:r>
            <a:r>
              <a:rPr lang="ru-RU" sz="900" dirty="0">
                <a:solidFill>
                  <a:srgbClr val="000000"/>
                </a:solidFill>
                <a:cs typeface="Arial" panose="020B0604020202020204" pitchFamily="34" charset="0"/>
              </a:rPr>
              <a:t> по национальным валютам </a:t>
            </a:r>
            <a:r>
              <a:rPr lang="ru-RU" sz="900" dirty="0" smtClean="0">
                <a:solidFill>
                  <a:srgbClr val="000000"/>
                </a:solidFill>
                <a:cs typeface="Arial" panose="020B0604020202020204" pitchFamily="34" charset="0"/>
              </a:rPr>
              <a:t>ЕАЭС</a:t>
            </a:r>
            <a:endParaRPr lang="ru-RU" sz="900" dirty="0">
              <a:solidFill>
                <a:srgbClr val="000000"/>
              </a:solidFill>
              <a:cs typeface="Arial" panose="020B0604020202020204" pitchFamily="34" charset="0"/>
            </a:endParaRPr>
          </a:p>
          <a:p>
            <a:pPr marL="137160" lvl="1" indent="-128588" eaLnBrk="0" fontAlgn="base" hangingPunct="0">
              <a:spcBef>
                <a:spcPts val="300"/>
              </a:spcBef>
              <a:buClr>
                <a:srgbClr val="C00000"/>
              </a:buClr>
              <a:buFont typeface="Wingdings" panose="05000000000000000000" pitchFamily="2" charset="2"/>
              <a:buChar char="§"/>
            </a:pPr>
            <a:r>
              <a:rPr lang="ru-RU" sz="900" dirty="0" smtClean="0">
                <a:solidFill>
                  <a:srgbClr val="000000"/>
                </a:solidFill>
                <a:cs typeface="Arial" panose="020B0604020202020204" pitchFamily="34" charset="0"/>
              </a:rPr>
              <a:t>Обеспечение </a:t>
            </a:r>
            <a:r>
              <a:rPr lang="ru-RU" sz="900" dirty="0">
                <a:solidFill>
                  <a:srgbClr val="000000"/>
                </a:solidFill>
                <a:cs typeface="Arial" panose="020B0604020202020204" pitchFamily="34" charset="0"/>
              </a:rPr>
              <a:t>доступа на </a:t>
            </a:r>
            <a:r>
              <a:rPr lang="ru-RU" sz="900" dirty="0" smtClean="0">
                <a:solidFill>
                  <a:srgbClr val="000000"/>
                </a:solidFill>
                <a:cs typeface="Arial" panose="020B0604020202020204" pitchFamily="34" charset="0"/>
              </a:rPr>
              <a:t>ИВР </a:t>
            </a:r>
            <a:r>
              <a:rPr lang="ru-RU" sz="900" dirty="0">
                <a:solidFill>
                  <a:srgbClr val="000000"/>
                </a:solidFill>
                <a:cs typeface="Arial" panose="020B0604020202020204" pitchFamily="34" charset="0"/>
              </a:rPr>
              <a:t>для участников - </a:t>
            </a:r>
            <a:r>
              <a:rPr lang="ru-RU" sz="900" dirty="0" err="1">
                <a:solidFill>
                  <a:srgbClr val="000000"/>
                </a:solidFill>
                <a:cs typeface="Arial" panose="020B0604020202020204" pitchFamily="34" charset="0"/>
              </a:rPr>
              <a:t>небанков</a:t>
            </a:r>
            <a:r>
              <a:rPr lang="ru-RU" sz="900" dirty="0">
                <a:solidFill>
                  <a:srgbClr val="000000"/>
                </a:solidFill>
                <a:cs typeface="Arial" panose="020B0604020202020204" pitchFamily="34" charset="0"/>
              </a:rPr>
              <a:t> из стран </a:t>
            </a:r>
            <a:r>
              <a:rPr lang="ru-RU" sz="900" dirty="0" smtClean="0">
                <a:solidFill>
                  <a:srgbClr val="000000"/>
                </a:solidFill>
                <a:cs typeface="Arial" panose="020B0604020202020204" pitchFamily="34" charset="0"/>
              </a:rPr>
              <a:t>ЕАЭС</a:t>
            </a:r>
          </a:p>
          <a:p>
            <a:pPr marL="137160" lvl="1" indent="-128588" eaLnBrk="0" fontAlgn="base" hangingPunct="0">
              <a:spcBef>
                <a:spcPts val="300"/>
              </a:spcBef>
              <a:buClr>
                <a:srgbClr val="C00000"/>
              </a:buClr>
              <a:buFont typeface="Wingdings" panose="05000000000000000000" pitchFamily="2" charset="2"/>
              <a:buChar char="§"/>
            </a:pPr>
            <a:r>
              <a:rPr lang="ru-RU" sz="900" dirty="0">
                <a:solidFill>
                  <a:srgbClr val="000000"/>
                </a:solidFill>
                <a:cs typeface="Arial" panose="020B0604020202020204" pitchFamily="34" charset="0"/>
              </a:rPr>
              <a:t>Проработка правовых схем </a:t>
            </a:r>
            <a:r>
              <a:rPr lang="ru-RU" sz="900" dirty="0" smtClean="0">
                <a:solidFill>
                  <a:srgbClr val="000000"/>
                </a:solidFill>
                <a:cs typeface="Arial" panose="020B0604020202020204" pitchFamily="34" charset="0"/>
              </a:rPr>
              <a:t> прямого допуска на ИВР нерезидентов </a:t>
            </a:r>
            <a:r>
              <a:rPr lang="ru-RU" sz="900" dirty="0">
                <a:solidFill>
                  <a:srgbClr val="000000"/>
                </a:solidFill>
                <a:cs typeface="Arial" panose="020B0604020202020204" pitchFamily="34" charset="0"/>
              </a:rPr>
              <a:t>из </a:t>
            </a:r>
            <a:r>
              <a:rPr lang="ru-RU" sz="900" dirty="0" smtClean="0">
                <a:solidFill>
                  <a:srgbClr val="000000"/>
                </a:solidFill>
                <a:cs typeface="Arial" panose="020B0604020202020204" pitchFamily="34" charset="0"/>
              </a:rPr>
              <a:t>стран, не </a:t>
            </a:r>
            <a:r>
              <a:rPr lang="ru-RU" sz="900" dirty="0">
                <a:solidFill>
                  <a:srgbClr val="000000"/>
                </a:solidFill>
                <a:cs typeface="Arial" panose="020B0604020202020204" pitchFamily="34" charset="0"/>
              </a:rPr>
              <a:t>входящих в </a:t>
            </a:r>
            <a:r>
              <a:rPr lang="ru-RU" sz="900" dirty="0" smtClean="0">
                <a:solidFill>
                  <a:srgbClr val="000000"/>
                </a:solidFill>
                <a:cs typeface="Arial" panose="020B0604020202020204" pitchFamily="34" charset="0"/>
              </a:rPr>
              <a:t>ЕАЭС: Китая</a:t>
            </a:r>
            <a:r>
              <a:rPr lang="ru-RU" sz="900" dirty="0">
                <a:solidFill>
                  <a:srgbClr val="000000"/>
                </a:solidFill>
                <a:cs typeface="Arial" panose="020B0604020202020204" pitchFamily="34" charset="0"/>
              </a:rPr>
              <a:t>, Вьетнама, </a:t>
            </a:r>
            <a:r>
              <a:rPr lang="ru-RU" sz="900" dirty="0" smtClean="0">
                <a:solidFill>
                  <a:srgbClr val="000000"/>
                </a:solidFill>
                <a:cs typeface="Arial" panose="020B0604020202020204" pitchFamily="34" charset="0"/>
              </a:rPr>
              <a:t>Турции  </a:t>
            </a:r>
            <a:r>
              <a:rPr lang="ru-RU" sz="900" dirty="0">
                <a:solidFill>
                  <a:srgbClr val="000000"/>
                </a:solidFill>
                <a:cs typeface="Arial" panose="020B0604020202020204" pitchFamily="34" charset="0"/>
              </a:rPr>
              <a:t>и </a:t>
            </a:r>
            <a:r>
              <a:rPr lang="ru-RU" sz="900" dirty="0" smtClean="0">
                <a:solidFill>
                  <a:srgbClr val="000000"/>
                </a:solidFill>
                <a:cs typeface="Arial" panose="020B0604020202020204" pitchFamily="34" charset="0"/>
              </a:rPr>
              <a:t>др. </a:t>
            </a:r>
          </a:p>
          <a:p>
            <a:pPr marL="137160" lvl="1" indent="-128588" eaLnBrk="0" fontAlgn="base" hangingPunct="0">
              <a:spcBef>
                <a:spcPts val="300"/>
              </a:spcBef>
              <a:buClr>
                <a:srgbClr val="C00000"/>
              </a:buClr>
              <a:buFont typeface="Wingdings" panose="05000000000000000000" pitchFamily="2" charset="2"/>
              <a:buChar char="§"/>
            </a:pPr>
            <a:r>
              <a:rPr lang="ru-RU" sz="900" dirty="0" smtClean="0">
                <a:solidFill>
                  <a:srgbClr val="000000"/>
                </a:solidFill>
                <a:cs typeface="Arial" panose="020B0604020202020204" pitchFamily="34" charset="0"/>
              </a:rPr>
              <a:t>Определение </a:t>
            </a:r>
            <a:r>
              <a:rPr lang="ru-RU" sz="900" dirty="0">
                <a:solidFill>
                  <a:srgbClr val="000000"/>
                </a:solidFill>
                <a:cs typeface="Arial" panose="020B0604020202020204" pitchFamily="34" charset="0"/>
              </a:rPr>
              <a:t>центральными (национальными) банками единых подходов к формированию и публикации официальных курсов стран ЕАЭС по отношению к валютам друг </a:t>
            </a:r>
            <a:r>
              <a:rPr lang="ru-RU" sz="900" dirty="0" smtClean="0">
                <a:solidFill>
                  <a:srgbClr val="000000"/>
                </a:solidFill>
                <a:cs typeface="Arial" panose="020B0604020202020204" pitchFamily="34" charset="0"/>
              </a:rPr>
              <a:t>друга</a:t>
            </a:r>
          </a:p>
          <a:p>
            <a:pPr marL="137160" lvl="1" indent="-128588" eaLnBrk="0" fontAlgn="base" hangingPunct="0">
              <a:spcBef>
                <a:spcPts val="300"/>
              </a:spcBef>
              <a:buClr>
                <a:srgbClr val="C00000"/>
              </a:buClr>
              <a:buFont typeface="Wingdings" panose="05000000000000000000" pitchFamily="2" charset="2"/>
              <a:buChar char="§"/>
            </a:pPr>
            <a:r>
              <a:rPr lang="ru-RU" sz="900" dirty="0" smtClean="0">
                <a:solidFill>
                  <a:srgbClr val="000000"/>
                </a:solidFill>
                <a:cs typeface="Arial" panose="020B0604020202020204" pitchFamily="34" charset="0"/>
              </a:rPr>
              <a:t>Расширение </a:t>
            </a:r>
            <a:r>
              <a:rPr lang="ru-RU" sz="900" dirty="0">
                <a:solidFill>
                  <a:srgbClr val="000000"/>
                </a:solidFill>
                <a:cs typeface="Arial" panose="020B0604020202020204" pitchFamily="34" charset="0"/>
              </a:rPr>
              <a:t>финансового инструментария в национальных валютах на рынках ценных бумаг стран ЕАЭС для целей инвестирования свободных </a:t>
            </a:r>
            <a:r>
              <a:rPr lang="ru-RU" sz="900" dirty="0" smtClean="0">
                <a:solidFill>
                  <a:srgbClr val="000000"/>
                </a:solidFill>
                <a:cs typeface="Arial" panose="020B0604020202020204" pitchFamily="34" charset="0"/>
              </a:rPr>
              <a:t>остатков</a:t>
            </a:r>
          </a:p>
          <a:p>
            <a:pPr marL="137160" lvl="1" indent="-128588" eaLnBrk="0" fontAlgn="base" hangingPunct="0">
              <a:spcBef>
                <a:spcPts val="300"/>
              </a:spcBef>
              <a:buClr>
                <a:srgbClr val="C00000"/>
              </a:buClr>
              <a:buFont typeface="Wingdings" panose="05000000000000000000" pitchFamily="2" charset="2"/>
              <a:buChar char="§"/>
            </a:pPr>
            <a:r>
              <a:rPr lang="ru-RU" sz="900" dirty="0" smtClean="0">
                <a:solidFill>
                  <a:srgbClr val="000000"/>
                </a:solidFill>
                <a:cs typeface="Arial" panose="020B0604020202020204" pitchFamily="34" charset="0"/>
              </a:rPr>
              <a:t>Торговые </a:t>
            </a:r>
            <a:r>
              <a:rPr lang="ru-RU" sz="900" dirty="0" err="1" smtClean="0">
                <a:solidFill>
                  <a:srgbClr val="000000"/>
                </a:solidFill>
                <a:cs typeface="Arial" panose="020B0604020202020204" pitchFamily="34" charset="0"/>
              </a:rPr>
              <a:t>линки</a:t>
            </a:r>
            <a:r>
              <a:rPr lang="ru-RU" sz="900" dirty="0" smtClean="0">
                <a:solidFill>
                  <a:srgbClr val="000000"/>
                </a:solidFill>
                <a:cs typeface="Arial" panose="020B0604020202020204" pitchFamily="34" charset="0"/>
              </a:rPr>
              <a:t> между биржами стран ЕАЭС</a:t>
            </a:r>
          </a:p>
        </p:txBody>
      </p:sp>
      <p:graphicFrame>
        <p:nvGraphicFramePr>
          <p:cNvPr id="52" name="Диаграмма 51"/>
          <p:cNvGraphicFramePr/>
          <p:nvPr>
            <p:extLst>
              <p:ext uri="{D42A27DB-BD31-4B8C-83A1-F6EECF244321}">
                <p14:modId xmlns:p14="http://schemas.microsoft.com/office/powerpoint/2010/main" val="2503720580"/>
              </p:ext>
            </p:extLst>
          </p:nvPr>
        </p:nvGraphicFramePr>
        <p:xfrm>
          <a:off x="5918068" y="4183573"/>
          <a:ext cx="3021995" cy="1989703"/>
        </p:xfrm>
        <a:graphic>
          <a:graphicData uri="http://schemas.openxmlformats.org/drawingml/2006/chart">
            <c:chart xmlns:c="http://schemas.openxmlformats.org/drawingml/2006/chart" xmlns:r="http://schemas.openxmlformats.org/officeDocument/2006/relationships" r:id="rId27"/>
          </a:graphicData>
        </a:graphic>
      </p:graphicFrame>
      <p:sp>
        <p:nvSpPr>
          <p:cNvPr id="5" name="Прямоугольник 4"/>
          <p:cNvSpPr/>
          <p:nvPr/>
        </p:nvSpPr>
        <p:spPr>
          <a:xfrm>
            <a:off x="5903871" y="3907679"/>
            <a:ext cx="3025187" cy="276999"/>
          </a:xfrm>
          <a:prstGeom prst="rect">
            <a:avLst/>
          </a:prstGeom>
        </p:spPr>
        <p:txBody>
          <a:bodyPr wrap="none">
            <a:spAutoFit/>
          </a:bodyPr>
          <a:lstStyle/>
          <a:p>
            <a:r>
              <a:rPr lang="ru-RU" sz="1200" b="1" dirty="0">
                <a:solidFill>
                  <a:srgbClr val="000000"/>
                </a:solidFill>
              </a:rPr>
              <a:t>Оборот участников ИВР, млрд </a:t>
            </a:r>
            <a:r>
              <a:rPr lang="ru-RU" sz="1200" b="1" dirty="0" smtClean="0">
                <a:solidFill>
                  <a:srgbClr val="000000"/>
                </a:solidFill>
              </a:rPr>
              <a:t>руб.</a:t>
            </a:r>
            <a:r>
              <a:rPr lang="ru-RU" sz="1200" b="1" dirty="0" smtClean="0">
                <a:solidFill>
                  <a:prstClr val="white"/>
                </a:solidFill>
              </a:rPr>
              <a:t>.</a:t>
            </a:r>
            <a:endParaRPr lang="ru-RU" sz="1200" b="1" dirty="0">
              <a:solidFill>
                <a:prstClr val="white"/>
              </a:solidFill>
            </a:endParaRPr>
          </a:p>
        </p:txBody>
      </p:sp>
    </p:spTree>
    <p:extLst>
      <p:ext uri="{BB962C8B-B14F-4D97-AF65-F5344CB8AC3E}">
        <p14:creationId xmlns:p14="http://schemas.microsoft.com/office/powerpoint/2010/main" val="3361547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42273579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468" name="think-cell Slide" r:id="rId84" imgW="270" imgH="270" progId="TCLayout.ActiveDocument.1">
                  <p:embed/>
                </p:oleObj>
              </mc:Choice>
              <mc:Fallback>
                <p:oleObj name="think-cell Slide" r:id="rId84" imgW="270" imgH="270" progId="TCLayout.ActiveDocument.1">
                  <p:embed/>
                  <p:pic>
                    <p:nvPicPr>
                      <p:cNvPr id="0" name=""/>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6" name="Прямоугольник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2000" dirty="0">
              <a:solidFill>
                <a:prstClr val="white"/>
              </a:solidFill>
              <a:latin typeface="Tahoma" panose="020B0604030504040204" pitchFamily="34" charset="0"/>
              <a:ea typeface="Verdana" panose="020B0604030504040204" pitchFamily="34" charset="0"/>
              <a:cs typeface="Verdana" panose="020B0604030504040204" pitchFamily="34" charset="0"/>
              <a:sym typeface="Tahoma" panose="020B0604030504040204" pitchFamily="34" charset="0"/>
            </a:endParaRPr>
          </a:p>
        </p:txBody>
      </p:sp>
      <p:sp>
        <p:nvSpPr>
          <p:cNvPr id="2" name="Заголовок 1"/>
          <p:cNvSpPr>
            <a:spLocks noGrp="1"/>
          </p:cNvSpPr>
          <p:nvPr>
            <p:ph type="title"/>
          </p:nvPr>
        </p:nvSpPr>
        <p:spPr/>
        <p:txBody>
          <a:bodyPr/>
          <a:lstStyle/>
          <a:p>
            <a:r>
              <a:rPr lang="ru-RU" b="1" dirty="0"/>
              <a:t>Прямой доступ российских корпораций </a:t>
            </a:r>
            <a:r>
              <a:rPr lang="ru-RU" dirty="0"/>
              <a:t>на валютный и денежный рынки</a:t>
            </a:r>
            <a:endParaRPr lang="en-US" dirty="0"/>
          </a:p>
        </p:txBody>
      </p:sp>
      <p:sp>
        <p:nvSpPr>
          <p:cNvPr id="3" name="Номер слайда 2"/>
          <p:cNvSpPr>
            <a:spLocks noGrp="1"/>
          </p:cNvSpPr>
          <p:nvPr>
            <p:ph type="sldNum" sz="quarter" idx="12"/>
          </p:nvPr>
        </p:nvSpPr>
        <p:spPr/>
        <p:txBody>
          <a:bodyPr/>
          <a:lstStyle/>
          <a:p>
            <a:fld id="{E4E01335-259E-40F9-B4E1-7E4FDCDF6836}" type="slidenum">
              <a:rPr lang="ru-RU" smtClean="0">
                <a:solidFill>
                  <a:srgbClr val="000000">
                    <a:tint val="75000"/>
                  </a:srgbClr>
                </a:solidFill>
              </a:rPr>
              <a:pPr/>
              <a:t>7</a:t>
            </a:fld>
            <a:endParaRPr lang="ru-RU">
              <a:solidFill>
                <a:srgbClr val="000000">
                  <a:tint val="75000"/>
                </a:srgbClr>
              </a:solidFill>
            </a:endParaRPr>
          </a:p>
        </p:txBody>
      </p:sp>
      <p:sp>
        <p:nvSpPr>
          <p:cNvPr id="23" name="Content Placeholder 5"/>
          <p:cNvSpPr txBox="1">
            <a:spLocks/>
          </p:cNvSpPr>
          <p:nvPr/>
        </p:nvSpPr>
        <p:spPr bwMode="gray">
          <a:xfrm>
            <a:off x="1255544" y="1280262"/>
            <a:ext cx="7776000" cy="4813034"/>
          </a:xfrm>
          <a:prstGeom prst="rect">
            <a:avLst/>
          </a:prstGeom>
          <a:solidFill>
            <a:schemeClr val="bg1">
              <a:lumMod val="95000"/>
            </a:schemeClr>
          </a:solidFill>
          <a:ln w="9525">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endParaRPr lang="en-US" sz="1100" b="1" dirty="0">
              <a:solidFill>
                <a:srgbClr val="000000"/>
              </a:solidFill>
            </a:endParaRPr>
          </a:p>
        </p:txBody>
      </p:sp>
      <p:sp>
        <p:nvSpPr>
          <p:cNvPr id="24" name="Прямоугольник 23"/>
          <p:cNvSpPr/>
          <p:nvPr/>
        </p:nvSpPr>
        <p:spPr>
          <a:xfrm>
            <a:off x="1350178" y="1335876"/>
            <a:ext cx="2268000" cy="477368"/>
          </a:xfrm>
          <a:prstGeom prst="rect">
            <a:avLst/>
          </a:prstGeom>
          <a:solidFill>
            <a:schemeClr val="bg1"/>
          </a:solidFill>
          <a:ln>
            <a:solidFill>
              <a:schemeClr val="accent6">
                <a:lumMod val="75000"/>
              </a:schemeClr>
            </a:solidFill>
          </a:ln>
        </p:spPr>
        <p:txBody>
          <a:bodyPr wrap="square" anchor="t">
            <a:noAutofit/>
          </a:bodyPr>
          <a:lstStyle/>
          <a:p>
            <a:pPr algn="ctr" fontAlgn="base">
              <a:spcBef>
                <a:spcPct val="0"/>
              </a:spcBef>
              <a:spcAft>
                <a:spcPct val="0"/>
              </a:spcAft>
              <a:defRPr/>
            </a:pPr>
            <a:r>
              <a:rPr lang="ru-RU" sz="1200" b="1" dirty="0" smtClean="0">
                <a:solidFill>
                  <a:srgbClr val="000000"/>
                </a:solidFill>
              </a:rPr>
              <a:t>Прямой доступ на ВР</a:t>
            </a:r>
            <a:endParaRPr lang="en-US" sz="1200" b="1" dirty="0">
              <a:solidFill>
                <a:srgbClr val="000000"/>
              </a:solidFill>
            </a:endParaRPr>
          </a:p>
        </p:txBody>
      </p:sp>
      <p:sp>
        <p:nvSpPr>
          <p:cNvPr id="25" name="Прямоугольник 24"/>
          <p:cNvSpPr/>
          <p:nvPr/>
        </p:nvSpPr>
        <p:spPr>
          <a:xfrm>
            <a:off x="1389290" y="1597409"/>
            <a:ext cx="2268000" cy="2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ru-RU" sz="1200" i="1" dirty="0" smtClean="0">
                <a:solidFill>
                  <a:srgbClr val="0070C0"/>
                </a:solidFill>
              </a:rPr>
              <a:t>Запуск </a:t>
            </a:r>
            <a:r>
              <a:rPr lang="en-US" sz="1200" i="1" dirty="0" smtClean="0">
                <a:solidFill>
                  <a:srgbClr val="0070C0"/>
                </a:solidFill>
              </a:rPr>
              <a:t>5 </a:t>
            </a:r>
            <a:r>
              <a:rPr lang="ru-RU" sz="1200" i="1" dirty="0">
                <a:solidFill>
                  <a:srgbClr val="0070C0"/>
                </a:solidFill>
              </a:rPr>
              <a:t>а</a:t>
            </a:r>
            <a:r>
              <a:rPr lang="ru-RU" sz="1200" i="1" dirty="0" err="1" smtClean="0">
                <a:solidFill>
                  <a:srgbClr val="0070C0"/>
                </a:solidFill>
              </a:rPr>
              <a:t>преля</a:t>
            </a:r>
            <a:r>
              <a:rPr lang="ru-RU" sz="1200" i="1" dirty="0" smtClean="0">
                <a:solidFill>
                  <a:srgbClr val="0070C0"/>
                </a:solidFill>
              </a:rPr>
              <a:t> </a:t>
            </a:r>
            <a:r>
              <a:rPr lang="en-US" sz="1200" i="1" dirty="0" smtClean="0">
                <a:solidFill>
                  <a:srgbClr val="0070C0"/>
                </a:solidFill>
              </a:rPr>
              <a:t>2017</a:t>
            </a:r>
            <a:endParaRPr lang="ru-RU" sz="1200" i="1" dirty="0">
              <a:solidFill>
                <a:srgbClr val="0070C0"/>
              </a:solidFill>
            </a:endParaRPr>
          </a:p>
        </p:txBody>
      </p:sp>
      <p:grpSp>
        <p:nvGrpSpPr>
          <p:cNvPr id="26" name="Группа 25"/>
          <p:cNvGrpSpPr/>
          <p:nvPr/>
        </p:nvGrpSpPr>
        <p:grpSpPr>
          <a:xfrm>
            <a:off x="1350178" y="1938683"/>
            <a:ext cx="2813563" cy="504000"/>
            <a:chOff x="5220116" y="2650363"/>
            <a:chExt cx="2813563" cy="504000"/>
          </a:xfrm>
        </p:grpSpPr>
        <p:sp>
          <p:nvSpPr>
            <p:cNvPr id="31" name="Прямоугольник 30"/>
            <p:cNvSpPr/>
            <p:nvPr/>
          </p:nvSpPr>
          <p:spPr>
            <a:xfrm>
              <a:off x="5472116" y="2694391"/>
              <a:ext cx="2561563" cy="430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anose="05000000000000000000" pitchFamily="2" charset="2"/>
                <a:buChar char="§"/>
              </a:pPr>
              <a:r>
                <a:rPr lang="ru-RU" sz="1200" b="1" dirty="0" smtClean="0">
                  <a:solidFill>
                    <a:srgbClr val="000000"/>
                  </a:solidFill>
                </a:rPr>
                <a:t>корпораций</a:t>
              </a:r>
              <a:endParaRPr lang="en-US" sz="1200" b="1" dirty="0">
                <a:solidFill>
                  <a:srgbClr val="000000"/>
                </a:solidFill>
              </a:endParaRPr>
            </a:p>
          </p:txBody>
        </p:sp>
        <p:sp>
          <p:nvSpPr>
            <p:cNvPr id="33" name="Овал 32"/>
            <p:cNvSpPr/>
            <p:nvPr/>
          </p:nvSpPr>
          <p:spPr>
            <a:xfrm>
              <a:off x="5220116" y="2650363"/>
              <a:ext cx="504000" cy="504000"/>
            </a:xfrm>
            <a:prstGeom prst="ellipse">
              <a:avLst/>
            </a:prstGeom>
            <a:solidFill>
              <a:srgbClr val="3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ru-RU" sz="1200" b="1" dirty="0" smtClean="0">
                  <a:solidFill>
                    <a:prstClr val="white"/>
                  </a:solidFill>
                </a:rPr>
                <a:t>25</a:t>
              </a:r>
              <a:endParaRPr lang="ru-RU" sz="1200" b="1" dirty="0">
                <a:solidFill>
                  <a:prstClr val="white"/>
                </a:solidFill>
              </a:endParaRPr>
            </a:p>
          </p:txBody>
        </p:sp>
      </p:grpSp>
      <p:grpSp>
        <p:nvGrpSpPr>
          <p:cNvPr id="34" name="Группа 33"/>
          <p:cNvGrpSpPr/>
          <p:nvPr/>
        </p:nvGrpSpPr>
        <p:grpSpPr>
          <a:xfrm>
            <a:off x="1350178" y="2480207"/>
            <a:ext cx="2661341" cy="504000"/>
            <a:chOff x="5220116" y="1731513"/>
            <a:chExt cx="2661341" cy="504000"/>
          </a:xfrm>
        </p:grpSpPr>
        <p:sp>
          <p:nvSpPr>
            <p:cNvPr id="35" name="Прямоугольник 34"/>
            <p:cNvSpPr/>
            <p:nvPr/>
          </p:nvSpPr>
          <p:spPr>
            <a:xfrm>
              <a:off x="5242145" y="1741754"/>
              <a:ext cx="2639312" cy="430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fontAlgn="base">
                <a:spcBef>
                  <a:spcPct val="0"/>
                </a:spcBef>
                <a:spcAft>
                  <a:spcPct val="0"/>
                </a:spcAft>
                <a:defRPr/>
              </a:pPr>
              <a:r>
                <a:rPr lang="ru-RU" sz="1200" b="1" dirty="0" smtClean="0">
                  <a:solidFill>
                    <a:srgbClr val="000000"/>
                  </a:solidFill>
                </a:rPr>
                <a:t>объем торгов с момента запуска</a:t>
              </a:r>
              <a:endParaRPr lang="ru-RU" sz="1200" b="1" dirty="0">
                <a:solidFill>
                  <a:srgbClr val="000000"/>
                </a:solidFill>
              </a:endParaRPr>
            </a:p>
          </p:txBody>
        </p:sp>
        <p:sp>
          <p:nvSpPr>
            <p:cNvPr id="36" name="Овал 35"/>
            <p:cNvSpPr/>
            <p:nvPr/>
          </p:nvSpPr>
          <p:spPr>
            <a:xfrm>
              <a:off x="5220116" y="1731513"/>
              <a:ext cx="504000" cy="504000"/>
            </a:xfrm>
            <a:prstGeom prst="ellipse">
              <a:avLst/>
            </a:prstGeom>
            <a:solidFill>
              <a:srgbClr val="3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ru-RU" sz="1200" b="1" dirty="0" smtClean="0">
                  <a:solidFill>
                    <a:prstClr val="white"/>
                  </a:solidFill>
                </a:rPr>
                <a:t>432</a:t>
              </a:r>
              <a:endParaRPr lang="ru-RU" sz="1200" b="1" dirty="0">
                <a:solidFill>
                  <a:prstClr val="white"/>
                </a:solidFill>
              </a:endParaRPr>
            </a:p>
          </p:txBody>
        </p:sp>
        <p:sp>
          <p:nvSpPr>
            <p:cNvPr id="37" name="TextBox 36"/>
            <p:cNvSpPr txBox="1"/>
            <p:nvPr/>
          </p:nvSpPr>
          <p:spPr>
            <a:xfrm>
              <a:off x="5699814" y="1771722"/>
              <a:ext cx="634193" cy="400110"/>
            </a:xfrm>
            <a:prstGeom prst="rect">
              <a:avLst/>
            </a:prstGeom>
            <a:noFill/>
          </p:spPr>
          <p:txBody>
            <a:bodyPr wrap="square" rtlCol="0">
              <a:spAutoFit/>
            </a:bodyPr>
            <a:lstStyle/>
            <a:p>
              <a:pPr fontAlgn="base">
                <a:spcBef>
                  <a:spcPct val="0"/>
                </a:spcBef>
                <a:spcAft>
                  <a:spcPct val="0"/>
                </a:spcAft>
                <a:defRPr/>
              </a:pPr>
              <a:r>
                <a:rPr lang="ru-RU" sz="1000" i="1" dirty="0">
                  <a:solidFill>
                    <a:srgbClr val="364D6E"/>
                  </a:solidFill>
                </a:rPr>
                <a:t>м</a:t>
              </a:r>
              <a:r>
                <a:rPr lang="ru-RU" sz="1000" i="1" dirty="0" smtClean="0">
                  <a:solidFill>
                    <a:srgbClr val="364D6E"/>
                  </a:solidFill>
                </a:rPr>
                <a:t>лрд руб.</a:t>
              </a:r>
              <a:endParaRPr lang="ru-RU" sz="1000" i="1" dirty="0">
                <a:solidFill>
                  <a:srgbClr val="364D6E"/>
                </a:solidFill>
              </a:endParaRPr>
            </a:p>
          </p:txBody>
        </p:sp>
      </p:grpSp>
      <p:grpSp>
        <p:nvGrpSpPr>
          <p:cNvPr id="38" name="Группа 37"/>
          <p:cNvGrpSpPr/>
          <p:nvPr/>
        </p:nvGrpSpPr>
        <p:grpSpPr>
          <a:xfrm>
            <a:off x="1350178" y="3022919"/>
            <a:ext cx="2544308" cy="504000"/>
            <a:chOff x="5220116" y="4816114"/>
            <a:chExt cx="2544308" cy="504000"/>
          </a:xfrm>
        </p:grpSpPr>
        <p:grpSp>
          <p:nvGrpSpPr>
            <p:cNvPr id="39" name="Группа 38"/>
            <p:cNvGrpSpPr/>
            <p:nvPr/>
          </p:nvGrpSpPr>
          <p:grpSpPr>
            <a:xfrm>
              <a:off x="5220116" y="4816114"/>
              <a:ext cx="2544308" cy="504000"/>
              <a:chOff x="5220116" y="3434989"/>
              <a:chExt cx="2544308" cy="504000"/>
            </a:xfrm>
          </p:grpSpPr>
          <p:sp>
            <p:nvSpPr>
              <p:cNvPr id="41" name="Прямоугольник 40"/>
              <p:cNvSpPr/>
              <p:nvPr/>
            </p:nvSpPr>
            <p:spPr>
              <a:xfrm>
                <a:off x="5244424" y="3471012"/>
                <a:ext cx="2520000" cy="430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fontAlgn="base">
                  <a:spcBef>
                    <a:spcPct val="0"/>
                  </a:spcBef>
                  <a:spcAft>
                    <a:spcPct val="0"/>
                  </a:spcAft>
                  <a:defRPr/>
                </a:pPr>
                <a:r>
                  <a:rPr lang="en-US" sz="1200" b="1" dirty="0" smtClean="0">
                    <a:solidFill>
                      <a:srgbClr val="000000"/>
                    </a:solidFill>
                  </a:rPr>
                  <a:t>ADTV</a:t>
                </a:r>
                <a:endParaRPr lang="ru-RU" sz="1200" b="1" dirty="0">
                  <a:solidFill>
                    <a:srgbClr val="000000"/>
                  </a:solidFill>
                </a:endParaRPr>
              </a:p>
            </p:txBody>
          </p:sp>
          <p:sp>
            <p:nvSpPr>
              <p:cNvPr id="42" name="Овал 41"/>
              <p:cNvSpPr/>
              <p:nvPr/>
            </p:nvSpPr>
            <p:spPr>
              <a:xfrm>
                <a:off x="5220116" y="3434989"/>
                <a:ext cx="504000" cy="504000"/>
              </a:xfrm>
              <a:prstGeom prst="ellipse">
                <a:avLst/>
              </a:prstGeom>
              <a:solidFill>
                <a:srgbClr val="3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1200" b="1" dirty="0" smtClean="0">
                    <a:solidFill>
                      <a:prstClr val="white"/>
                    </a:solidFill>
                  </a:rPr>
                  <a:t>1</a:t>
                </a:r>
                <a:r>
                  <a:rPr lang="ru-RU" sz="1200" b="1" dirty="0" smtClean="0">
                    <a:solidFill>
                      <a:prstClr val="white"/>
                    </a:solidFill>
                  </a:rPr>
                  <a:t>,4</a:t>
                </a:r>
                <a:endParaRPr lang="ru-RU" sz="1200" b="1" dirty="0">
                  <a:solidFill>
                    <a:prstClr val="white"/>
                  </a:solidFill>
                </a:endParaRPr>
              </a:p>
            </p:txBody>
          </p:sp>
        </p:grpSp>
        <p:sp>
          <p:nvSpPr>
            <p:cNvPr id="40" name="TextBox 39"/>
            <p:cNvSpPr txBox="1"/>
            <p:nvPr/>
          </p:nvSpPr>
          <p:spPr>
            <a:xfrm>
              <a:off x="5699813" y="4877584"/>
              <a:ext cx="634193" cy="400110"/>
            </a:xfrm>
            <a:prstGeom prst="rect">
              <a:avLst/>
            </a:prstGeom>
            <a:noFill/>
          </p:spPr>
          <p:txBody>
            <a:bodyPr wrap="square" rtlCol="0">
              <a:spAutoFit/>
            </a:bodyPr>
            <a:lstStyle/>
            <a:p>
              <a:pPr fontAlgn="base">
                <a:spcBef>
                  <a:spcPct val="0"/>
                </a:spcBef>
                <a:spcAft>
                  <a:spcPct val="0"/>
                </a:spcAft>
                <a:defRPr/>
              </a:pPr>
              <a:r>
                <a:rPr lang="ru-RU" sz="1000" i="1" dirty="0">
                  <a:solidFill>
                    <a:srgbClr val="364D6E"/>
                  </a:solidFill>
                </a:rPr>
                <a:t>млрд руб.</a:t>
              </a:r>
            </a:p>
          </p:txBody>
        </p:sp>
      </p:grpSp>
      <p:sp>
        <p:nvSpPr>
          <p:cNvPr id="43" name="Прямоугольник 42"/>
          <p:cNvSpPr/>
          <p:nvPr/>
        </p:nvSpPr>
        <p:spPr>
          <a:xfrm>
            <a:off x="4430712" y="1335876"/>
            <a:ext cx="4497551" cy="477368"/>
          </a:xfrm>
          <a:prstGeom prst="rect">
            <a:avLst/>
          </a:prstGeom>
          <a:solidFill>
            <a:schemeClr val="bg1"/>
          </a:solidFill>
          <a:ln>
            <a:solidFill>
              <a:schemeClr val="accent6">
                <a:lumMod val="75000"/>
              </a:schemeClr>
            </a:solidFill>
          </a:ln>
        </p:spPr>
        <p:txBody>
          <a:bodyPr wrap="square" anchor="t">
            <a:noAutofit/>
          </a:bodyPr>
          <a:lstStyle/>
          <a:p>
            <a:pPr algn="ctr" fontAlgn="base">
              <a:spcBef>
                <a:spcPct val="0"/>
              </a:spcBef>
              <a:spcAft>
                <a:spcPct val="0"/>
              </a:spcAft>
              <a:defRPr/>
            </a:pPr>
            <a:r>
              <a:rPr lang="ru-RU" sz="1200" b="1" dirty="0" smtClean="0">
                <a:solidFill>
                  <a:srgbClr val="000000"/>
                </a:solidFill>
              </a:rPr>
              <a:t>Депозиты с ЦК для корпораций</a:t>
            </a:r>
            <a:endParaRPr lang="en-US" sz="1200" b="1" dirty="0">
              <a:solidFill>
                <a:srgbClr val="000000"/>
              </a:solidFill>
            </a:endParaRPr>
          </a:p>
        </p:txBody>
      </p:sp>
      <p:sp>
        <p:nvSpPr>
          <p:cNvPr id="44" name="Прямоугольник 43"/>
          <p:cNvSpPr/>
          <p:nvPr/>
        </p:nvSpPr>
        <p:spPr>
          <a:xfrm>
            <a:off x="4430713" y="1574560"/>
            <a:ext cx="3600000" cy="22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ru-RU" sz="1200" i="1" dirty="0" smtClean="0">
                <a:solidFill>
                  <a:srgbClr val="0070C0"/>
                </a:solidFill>
              </a:rPr>
              <a:t>Запуск </a:t>
            </a:r>
            <a:r>
              <a:rPr lang="en-US" sz="1200" i="1" dirty="0" smtClean="0">
                <a:solidFill>
                  <a:srgbClr val="0070C0"/>
                </a:solidFill>
              </a:rPr>
              <a:t>24 </a:t>
            </a:r>
            <a:r>
              <a:rPr lang="ru-RU" sz="1200" i="1" dirty="0" smtClean="0">
                <a:solidFill>
                  <a:srgbClr val="0070C0"/>
                </a:solidFill>
              </a:rPr>
              <a:t>июля </a:t>
            </a:r>
            <a:r>
              <a:rPr lang="en-US" sz="1200" i="1" dirty="0" smtClean="0">
                <a:solidFill>
                  <a:srgbClr val="0070C0"/>
                </a:solidFill>
              </a:rPr>
              <a:t>2017</a:t>
            </a:r>
            <a:endParaRPr lang="ru-RU" sz="1200" i="1" dirty="0">
              <a:solidFill>
                <a:srgbClr val="0070C0"/>
              </a:solidFill>
            </a:endParaRPr>
          </a:p>
        </p:txBody>
      </p:sp>
      <p:grpSp>
        <p:nvGrpSpPr>
          <p:cNvPr id="56" name="Группа 55"/>
          <p:cNvGrpSpPr/>
          <p:nvPr/>
        </p:nvGrpSpPr>
        <p:grpSpPr>
          <a:xfrm>
            <a:off x="4460875" y="1920305"/>
            <a:ext cx="2813563" cy="504000"/>
            <a:chOff x="5220116" y="2650363"/>
            <a:chExt cx="2813563" cy="504000"/>
          </a:xfrm>
        </p:grpSpPr>
        <p:sp>
          <p:nvSpPr>
            <p:cNvPr id="57" name="Прямоугольник 56"/>
            <p:cNvSpPr/>
            <p:nvPr/>
          </p:nvSpPr>
          <p:spPr>
            <a:xfrm>
              <a:off x="5472116" y="2694391"/>
              <a:ext cx="2561563" cy="430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anose="05000000000000000000" pitchFamily="2" charset="2"/>
                <a:buChar char="§"/>
              </a:pPr>
              <a:r>
                <a:rPr lang="ru-RU" sz="1200" b="1" dirty="0" smtClean="0">
                  <a:solidFill>
                    <a:srgbClr val="000000"/>
                  </a:solidFill>
                </a:rPr>
                <a:t>корпораций</a:t>
              </a:r>
              <a:endParaRPr lang="en-US" sz="1200" b="1" dirty="0">
                <a:solidFill>
                  <a:srgbClr val="000000"/>
                </a:solidFill>
              </a:endParaRPr>
            </a:p>
          </p:txBody>
        </p:sp>
        <p:sp>
          <p:nvSpPr>
            <p:cNvPr id="58" name="Овал 57"/>
            <p:cNvSpPr/>
            <p:nvPr/>
          </p:nvSpPr>
          <p:spPr>
            <a:xfrm>
              <a:off x="5220116" y="2650363"/>
              <a:ext cx="504000" cy="504000"/>
            </a:xfrm>
            <a:prstGeom prst="ellipse">
              <a:avLst/>
            </a:prstGeom>
            <a:solidFill>
              <a:srgbClr val="3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1200" b="1" dirty="0" smtClean="0">
                  <a:solidFill>
                    <a:prstClr val="white"/>
                  </a:solidFill>
                </a:rPr>
                <a:t>&gt;</a:t>
              </a:r>
              <a:r>
                <a:rPr lang="ru-RU" sz="1200" b="1" dirty="0" smtClean="0">
                  <a:solidFill>
                    <a:prstClr val="white"/>
                  </a:solidFill>
                </a:rPr>
                <a:t>60</a:t>
              </a:r>
              <a:endParaRPr lang="ru-RU" sz="1200" b="1" dirty="0">
                <a:solidFill>
                  <a:prstClr val="white"/>
                </a:solidFill>
              </a:endParaRPr>
            </a:p>
          </p:txBody>
        </p:sp>
      </p:grpSp>
      <p:grpSp>
        <p:nvGrpSpPr>
          <p:cNvPr id="59" name="Группа 58"/>
          <p:cNvGrpSpPr/>
          <p:nvPr/>
        </p:nvGrpSpPr>
        <p:grpSpPr>
          <a:xfrm>
            <a:off x="4410075" y="2461829"/>
            <a:ext cx="2560718" cy="504000"/>
            <a:chOff x="5169722" y="1731513"/>
            <a:chExt cx="2560718" cy="504000"/>
          </a:xfrm>
        </p:grpSpPr>
        <p:sp>
          <p:nvSpPr>
            <p:cNvPr id="60" name="Прямоугольник 59"/>
            <p:cNvSpPr/>
            <p:nvPr/>
          </p:nvSpPr>
          <p:spPr>
            <a:xfrm>
              <a:off x="5169722" y="1741754"/>
              <a:ext cx="2560718" cy="430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fontAlgn="base">
                <a:spcBef>
                  <a:spcPct val="0"/>
                </a:spcBef>
                <a:spcAft>
                  <a:spcPct val="0"/>
                </a:spcAft>
                <a:defRPr/>
              </a:pPr>
              <a:r>
                <a:rPr lang="ru-RU" sz="1200" b="1" dirty="0">
                  <a:solidFill>
                    <a:srgbClr val="000000"/>
                  </a:solidFill>
                </a:rPr>
                <a:t>объем торгов с момента запуска</a:t>
              </a:r>
            </a:p>
          </p:txBody>
        </p:sp>
        <p:sp>
          <p:nvSpPr>
            <p:cNvPr id="61" name="Овал 60"/>
            <p:cNvSpPr/>
            <p:nvPr/>
          </p:nvSpPr>
          <p:spPr>
            <a:xfrm>
              <a:off x="5220116" y="1731513"/>
              <a:ext cx="504000" cy="504000"/>
            </a:xfrm>
            <a:prstGeom prst="ellipse">
              <a:avLst/>
            </a:prstGeom>
            <a:solidFill>
              <a:srgbClr val="3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ru-RU" sz="1200" b="1" dirty="0" smtClean="0">
                  <a:solidFill>
                    <a:prstClr val="white"/>
                  </a:solidFill>
                </a:rPr>
                <a:t>11,5</a:t>
              </a:r>
              <a:endParaRPr lang="ru-RU" sz="1200" b="1" dirty="0">
                <a:solidFill>
                  <a:prstClr val="white"/>
                </a:solidFill>
              </a:endParaRPr>
            </a:p>
          </p:txBody>
        </p:sp>
        <p:sp>
          <p:nvSpPr>
            <p:cNvPr id="62" name="TextBox 61"/>
            <p:cNvSpPr txBox="1"/>
            <p:nvPr/>
          </p:nvSpPr>
          <p:spPr>
            <a:xfrm>
              <a:off x="5699814" y="1771722"/>
              <a:ext cx="634193" cy="400110"/>
            </a:xfrm>
            <a:prstGeom prst="rect">
              <a:avLst/>
            </a:prstGeom>
            <a:noFill/>
          </p:spPr>
          <p:txBody>
            <a:bodyPr wrap="square" rtlCol="0">
              <a:spAutoFit/>
            </a:bodyPr>
            <a:lstStyle/>
            <a:p>
              <a:pPr fontAlgn="base">
                <a:spcBef>
                  <a:spcPct val="0"/>
                </a:spcBef>
                <a:spcAft>
                  <a:spcPct val="0"/>
                </a:spcAft>
                <a:defRPr/>
              </a:pPr>
              <a:r>
                <a:rPr lang="ru-RU" sz="1000" i="1" dirty="0" smtClean="0">
                  <a:solidFill>
                    <a:srgbClr val="364D6E"/>
                  </a:solidFill>
                </a:rPr>
                <a:t>трлн </a:t>
              </a:r>
              <a:r>
                <a:rPr lang="ru-RU" sz="1000" i="1" dirty="0">
                  <a:solidFill>
                    <a:srgbClr val="364D6E"/>
                  </a:solidFill>
                </a:rPr>
                <a:t>руб.</a:t>
              </a:r>
            </a:p>
          </p:txBody>
        </p:sp>
      </p:grpSp>
      <p:grpSp>
        <p:nvGrpSpPr>
          <p:cNvPr id="63" name="Группа 62"/>
          <p:cNvGrpSpPr/>
          <p:nvPr/>
        </p:nvGrpSpPr>
        <p:grpSpPr>
          <a:xfrm>
            <a:off x="4430713" y="3004541"/>
            <a:ext cx="2358414" cy="504000"/>
            <a:chOff x="5190106" y="4816114"/>
            <a:chExt cx="2358414" cy="504000"/>
          </a:xfrm>
        </p:grpSpPr>
        <p:grpSp>
          <p:nvGrpSpPr>
            <p:cNvPr id="64" name="Группа 63"/>
            <p:cNvGrpSpPr/>
            <p:nvPr/>
          </p:nvGrpSpPr>
          <p:grpSpPr>
            <a:xfrm>
              <a:off x="5190106" y="4816114"/>
              <a:ext cx="2358414" cy="504000"/>
              <a:chOff x="5190106" y="3434989"/>
              <a:chExt cx="2358414" cy="504000"/>
            </a:xfrm>
          </p:grpSpPr>
          <p:sp>
            <p:nvSpPr>
              <p:cNvPr id="66" name="Прямоугольник 65"/>
              <p:cNvSpPr/>
              <p:nvPr/>
            </p:nvSpPr>
            <p:spPr>
              <a:xfrm>
                <a:off x="5190106" y="3471012"/>
                <a:ext cx="2358414" cy="430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fontAlgn="base">
                  <a:spcBef>
                    <a:spcPct val="0"/>
                  </a:spcBef>
                  <a:spcAft>
                    <a:spcPct val="0"/>
                  </a:spcAft>
                  <a:defRPr/>
                </a:pPr>
                <a:r>
                  <a:rPr lang="ru-RU" sz="1200" b="1" dirty="0" smtClean="0">
                    <a:solidFill>
                      <a:srgbClr val="000000"/>
                    </a:solidFill>
                  </a:rPr>
                  <a:t>средний размер сделки</a:t>
                </a:r>
                <a:endParaRPr lang="ru-RU" sz="1200" b="1" dirty="0">
                  <a:solidFill>
                    <a:srgbClr val="000000"/>
                  </a:solidFill>
                </a:endParaRPr>
              </a:p>
            </p:txBody>
          </p:sp>
          <p:sp>
            <p:nvSpPr>
              <p:cNvPr id="67" name="Овал 66"/>
              <p:cNvSpPr/>
              <p:nvPr/>
            </p:nvSpPr>
            <p:spPr>
              <a:xfrm>
                <a:off x="5220116" y="3434989"/>
                <a:ext cx="504000" cy="504000"/>
              </a:xfrm>
              <a:prstGeom prst="ellipse">
                <a:avLst/>
              </a:prstGeom>
              <a:solidFill>
                <a:srgbClr val="3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1200" b="1" dirty="0" smtClean="0">
                    <a:solidFill>
                      <a:prstClr val="white"/>
                    </a:solidFill>
                  </a:rPr>
                  <a:t>2</a:t>
                </a:r>
                <a:r>
                  <a:rPr lang="ru-RU" sz="1200" b="1" dirty="0" smtClean="0">
                    <a:solidFill>
                      <a:prstClr val="white"/>
                    </a:solidFill>
                  </a:rPr>
                  <a:t>84</a:t>
                </a:r>
                <a:endParaRPr lang="ru-RU" sz="1200" b="1" dirty="0">
                  <a:solidFill>
                    <a:prstClr val="white"/>
                  </a:solidFill>
                </a:endParaRPr>
              </a:p>
            </p:txBody>
          </p:sp>
        </p:grpSp>
        <p:sp>
          <p:nvSpPr>
            <p:cNvPr id="65" name="TextBox 64"/>
            <p:cNvSpPr txBox="1"/>
            <p:nvPr/>
          </p:nvSpPr>
          <p:spPr>
            <a:xfrm>
              <a:off x="5699813" y="4877584"/>
              <a:ext cx="634193" cy="400110"/>
            </a:xfrm>
            <a:prstGeom prst="rect">
              <a:avLst/>
            </a:prstGeom>
            <a:noFill/>
          </p:spPr>
          <p:txBody>
            <a:bodyPr wrap="square" rtlCol="0">
              <a:spAutoFit/>
            </a:bodyPr>
            <a:lstStyle/>
            <a:p>
              <a:pPr fontAlgn="base">
                <a:spcBef>
                  <a:spcPct val="0"/>
                </a:spcBef>
                <a:spcAft>
                  <a:spcPct val="0"/>
                </a:spcAft>
                <a:defRPr/>
              </a:pPr>
              <a:r>
                <a:rPr lang="ru-RU" sz="1000" i="1" dirty="0">
                  <a:solidFill>
                    <a:srgbClr val="364D6E"/>
                  </a:solidFill>
                </a:rPr>
                <a:t>м</a:t>
              </a:r>
              <a:r>
                <a:rPr lang="ru-RU" sz="1000" i="1" dirty="0" smtClean="0">
                  <a:solidFill>
                    <a:srgbClr val="364D6E"/>
                  </a:solidFill>
                </a:rPr>
                <a:t>лн</a:t>
              </a:r>
            </a:p>
            <a:p>
              <a:pPr fontAlgn="base">
                <a:spcBef>
                  <a:spcPct val="0"/>
                </a:spcBef>
                <a:spcAft>
                  <a:spcPct val="0"/>
                </a:spcAft>
                <a:defRPr/>
              </a:pPr>
              <a:r>
                <a:rPr lang="ru-RU" sz="1000" i="1" dirty="0">
                  <a:solidFill>
                    <a:srgbClr val="364D6E"/>
                  </a:solidFill>
                </a:rPr>
                <a:t>р</a:t>
              </a:r>
              <a:r>
                <a:rPr lang="ru-RU" sz="1000" i="1" dirty="0" smtClean="0">
                  <a:solidFill>
                    <a:srgbClr val="364D6E"/>
                  </a:solidFill>
                </a:rPr>
                <a:t>уб</a:t>
              </a:r>
              <a:r>
                <a:rPr lang="ru-RU" sz="1000" i="1" dirty="0">
                  <a:solidFill>
                    <a:srgbClr val="364D6E"/>
                  </a:solidFill>
                </a:rPr>
                <a:t>.</a:t>
              </a:r>
            </a:p>
          </p:txBody>
        </p:sp>
      </p:grpSp>
      <p:sp>
        <p:nvSpPr>
          <p:cNvPr id="114" name="TextBox 113"/>
          <p:cNvSpPr txBox="1"/>
          <p:nvPr/>
        </p:nvSpPr>
        <p:spPr>
          <a:xfrm>
            <a:off x="1331640" y="3781647"/>
            <a:ext cx="2460930" cy="430887"/>
          </a:xfrm>
          <a:prstGeom prst="rect">
            <a:avLst/>
          </a:prstGeom>
          <a:noFill/>
        </p:spPr>
        <p:txBody>
          <a:bodyPr wrap="none" rtlCol="0">
            <a:spAutoFit/>
          </a:bodyPr>
          <a:lstStyle/>
          <a:p>
            <a:r>
              <a:rPr lang="ru-RU" sz="1100" b="1" dirty="0" smtClean="0">
                <a:solidFill>
                  <a:srgbClr val="000000"/>
                </a:solidFill>
              </a:rPr>
              <a:t>Среднедневной объем торгов</a:t>
            </a:r>
            <a:r>
              <a:rPr lang="en-US" sz="1100" dirty="0" smtClean="0">
                <a:solidFill>
                  <a:srgbClr val="000000"/>
                </a:solidFill>
              </a:rPr>
              <a:t>,</a:t>
            </a:r>
            <a:r>
              <a:rPr lang="en-US" sz="1100" i="1" dirty="0" smtClean="0">
                <a:solidFill>
                  <a:srgbClr val="000000"/>
                </a:solidFill>
              </a:rPr>
              <a:t> </a:t>
            </a:r>
          </a:p>
          <a:p>
            <a:r>
              <a:rPr lang="ru-RU" sz="1100" i="1" dirty="0" smtClean="0">
                <a:solidFill>
                  <a:srgbClr val="000000"/>
                </a:solidFill>
              </a:rPr>
              <a:t>млрд руб.</a:t>
            </a:r>
            <a:endParaRPr lang="en-US" sz="1100" i="1" dirty="0">
              <a:solidFill>
                <a:srgbClr val="000000"/>
              </a:solidFill>
            </a:endParaRPr>
          </a:p>
        </p:txBody>
      </p:sp>
      <p:sp>
        <p:nvSpPr>
          <p:cNvPr id="108" name="Text Box 74"/>
          <p:cNvSpPr txBox="1">
            <a:spLocks noChangeArrowheads="1"/>
          </p:cNvSpPr>
          <p:nvPr/>
        </p:nvSpPr>
        <p:spPr bwMode="gray">
          <a:xfrm>
            <a:off x="2595109" y="6309320"/>
            <a:ext cx="54332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tabLst>
                <a:tab pos="177800" algn="l"/>
                <a:tab pos="442913" algn="l"/>
              </a:tabLst>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tabLst>
                <a:tab pos="177800" algn="l"/>
                <a:tab pos="442913" algn="l"/>
              </a:tabLst>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tabLst>
                <a:tab pos="177800" algn="l"/>
                <a:tab pos="442913" algn="l"/>
              </a:tabLst>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9pPr>
          </a:lstStyle>
          <a:p>
            <a:pPr eaLnBrk="0" fontAlgn="base" hangingPunct="0">
              <a:spcBef>
                <a:spcPct val="0"/>
              </a:spcBef>
              <a:spcAft>
                <a:spcPct val="0"/>
              </a:spcAft>
              <a:buFont typeface="Arial" panose="020B0604020202020204" pitchFamily="34" charset="0"/>
              <a:buNone/>
              <a:defRPr/>
            </a:pPr>
            <a:r>
              <a:rPr lang="ru-RU" sz="800" dirty="0" smtClean="0">
                <a:solidFill>
                  <a:srgbClr val="000000"/>
                </a:solidFill>
                <a:latin typeface="Tahoma"/>
                <a:cs typeface="Tahoma" panose="020B0604030504040204" pitchFamily="34" charset="0"/>
              </a:rPr>
              <a:t>Источник:</a:t>
            </a:r>
            <a:r>
              <a:rPr lang="en-US" sz="800" dirty="0" smtClean="0">
                <a:solidFill>
                  <a:srgbClr val="000000"/>
                </a:solidFill>
                <a:latin typeface="Tahoma"/>
                <a:cs typeface="Tahoma" panose="020B0604030504040204" pitchFamily="34" charset="0"/>
              </a:rPr>
              <a:t> </a:t>
            </a:r>
            <a:r>
              <a:rPr lang="ru-RU" sz="800" dirty="0" smtClean="0">
                <a:solidFill>
                  <a:srgbClr val="000000"/>
                </a:solidFill>
                <a:latin typeface="Tahoma"/>
                <a:cs typeface="Tahoma" panose="020B0604030504040204" pitchFamily="34" charset="0"/>
              </a:rPr>
              <a:t>Московская Биржа, данные по объемам по 2кв2018 включительно</a:t>
            </a:r>
          </a:p>
        </p:txBody>
      </p:sp>
      <p:sp>
        <p:nvSpPr>
          <p:cNvPr id="109" name="TextBox 108"/>
          <p:cNvSpPr txBox="1"/>
          <p:nvPr/>
        </p:nvSpPr>
        <p:spPr>
          <a:xfrm>
            <a:off x="4489450" y="3781647"/>
            <a:ext cx="2460930" cy="430887"/>
          </a:xfrm>
          <a:prstGeom prst="rect">
            <a:avLst/>
          </a:prstGeom>
          <a:noFill/>
        </p:spPr>
        <p:txBody>
          <a:bodyPr wrap="square" rtlCol="0">
            <a:spAutoFit/>
          </a:bodyPr>
          <a:lstStyle/>
          <a:p>
            <a:r>
              <a:rPr lang="ru-RU" sz="1100" b="1" dirty="0" smtClean="0">
                <a:solidFill>
                  <a:srgbClr val="000000"/>
                </a:solidFill>
              </a:rPr>
              <a:t>Среднедневной объем торгов</a:t>
            </a:r>
            <a:r>
              <a:rPr lang="en-US" sz="1100" dirty="0" smtClean="0">
                <a:solidFill>
                  <a:srgbClr val="000000"/>
                </a:solidFill>
              </a:rPr>
              <a:t>,</a:t>
            </a:r>
            <a:r>
              <a:rPr lang="en-US" sz="1100" i="1" dirty="0" smtClean="0">
                <a:solidFill>
                  <a:srgbClr val="000000"/>
                </a:solidFill>
              </a:rPr>
              <a:t> </a:t>
            </a:r>
          </a:p>
          <a:p>
            <a:r>
              <a:rPr lang="ru-RU" sz="1100" i="1" dirty="0" smtClean="0">
                <a:solidFill>
                  <a:srgbClr val="000000"/>
                </a:solidFill>
              </a:rPr>
              <a:t>млрд руб.</a:t>
            </a:r>
            <a:endParaRPr lang="en-US" sz="1100" i="1" dirty="0">
              <a:solidFill>
                <a:srgbClr val="000000"/>
              </a:solidFill>
            </a:endParaRPr>
          </a:p>
        </p:txBody>
      </p:sp>
      <p:graphicFrame>
        <p:nvGraphicFramePr>
          <p:cNvPr id="118" name="Объект 117"/>
          <p:cNvGraphicFramePr>
            <a:graphicFrameLocks/>
          </p:cNvGraphicFramePr>
          <p:nvPr>
            <p:custDataLst>
              <p:tags r:id="rId4"/>
            </p:custDataLst>
            <p:extLst/>
          </p:nvPr>
        </p:nvGraphicFramePr>
        <p:xfrm>
          <a:off x="1257300" y="4495800"/>
          <a:ext cx="3000334" cy="1219362"/>
        </p:xfrm>
        <a:graphic>
          <a:graphicData uri="http://schemas.openxmlformats.org/presentationml/2006/ole">
            <mc:AlternateContent xmlns:mc="http://schemas.openxmlformats.org/markup-compatibility/2006">
              <mc:Choice xmlns:v="urn:schemas-microsoft-com:vml" Requires="v">
                <p:oleObj spid="_x0000_s95469" name="Диаграмма" r:id="rId86" imgW="3002366" imgH="1219104" progId="MSGraph.Chart.8">
                  <p:embed followColorScheme="full"/>
                </p:oleObj>
              </mc:Choice>
              <mc:Fallback>
                <p:oleObj name="Диаграмма" r:id="rId86" imgW="3002366" imgH="1219104" progId="MSGraph.Chart.8">
                  <p:embed followColorScheme="full"/>
                  <p:pic>
                    <p:nvPicPr>
                      <p:cNvPr id="0" name=""/>
                      <p:cNvPicPr/>
                      <p:nvPr/>
                    </p:nvPicPr>
                    <p:blipFill>
                      <a:blip r:embed="rId87"/>
                      <a:stretch>
                        <a:fillRect/>
                      </a:stretch>
                    </p:blipFill>
                    <p:spPr>
                      <a:xfrm>
                        <a:off x="1257300" y="4495800"/>
                        <a:ext cx="3000334" cy="1219362"/>
                      </a:xfrm>
                      <a:prstGeom prst="rect">
                        <a:avLst/>
                      </a:prstGeom>
                    </p:spPr>
                  </p:pic>
                </p:oleObj>
              </mc:Fallback>
            </mc:AlternateContent>
          </a:graphicData>
        </a:graphic>
      </p:graphicFrame>
      <p:cxnSp>
        <p:nvCxnSpPr>
          <p:cNvPr id="122" name="Прямая соединительная линия 121"/>
          <p:cNvCxnSpPr/>
          <p:nvPr>
            <p:custDataLst>
              <p:tags r:id="rId5"/>
            </p:custDataLst>
          </p:nvPr>
        </p:nvCxnSpPr>
        <p:spPr bwMode="gray">
          <a:xfrm flipV="1">
            <a:off x="2462213" y="4545013"/>
            <a:ext cx="0" cy="9525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custDataLst>
              <p:tags r:id="rId6"/>
            </p:custDataLst>
          </p:nvPr>
        </p:nvCxnSpPr>
        <p:spPr bwMode="gray">
          <a:xfrm>
            <a:off x="2462213" y="4545013"/>
            <a:ext cx="61436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custDataLst>
              <p:tags r:id="rId7"/>
            </p:custDataLst>
          </p:nvPr>
        </p:nvCxnSpPr>
        <p:spPr bwMode="gray">
          <a:xfrm flipV="1">
            <a:off x="3152775" y="4221163"/>
            <a:ext cx="0" cy="47625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custDataLst>
              <p:tags r:id="rId8"/>
            </p:custDataLst>
          </p:nvPr>
        </p:nvCxnSpPr>
        <p:spPr bwMode="gray">
          <a:xfrm>
            <a:off x="2386013" y="4487863"/>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custDataLst>
              <p:tags r:id="rId9"/>
            </p:custDataLst>
          </p:nvPr>
        </p:nvCxnSpPr>
        <p:spPr bwMode="gray">
          <a:xfrm>
            <a:off x="3152775" y="4221163"/>
            <a:ext cx="65246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custDataLst>
              <p:tags r:id="rId10"/>
            </p:custDataLst>
          </p:nvPr>
        </p:nvCxnSpPr>
        <p:spPr bwMode="gray">
          <a:xfrm flipV="1">
            <a:off x="1728788" y="4487863"/>
            <a:ext cx="0" cy="34290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custDataLst>
              <p:tags r:id="rId11"/>
            </p:custDataLst>
          </p:nvPr>
        </p:nvCxnSpPr>
        <p:spPr bwMode="gray">
          <a:xfrm>
            <a:off x="3805238" y="4221163"/>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custDataLst>
              <p:tags r:id="rId12"/>
            </p:custDataLst>
          </p:nvPr>
        </p:nvCxnSpPr>
        <p:spPr bwMode="gray">
          <a:xfrm>
            <a:off x="3076575" y="4545013"/>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custDataLst>
              <p:tags r:id="rId13"/>
            </p:custDataLst>
          </p:nvPr>
        </p:nvCxnSpPr>
        <p:spPr bwMode="gray">
          <a:xfrm>
            <a:off x="1728788" y="4487863"/>
            <a:ext cx="657225"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4" name="Текст 2"/>
          <p:cNvSpPr>
            <a:spLocks noGrp="1"/>
          </p:cNvSpPr>
          <p:nvPr>
            <p:custDataLst>
              <p:tags r:id="rId14"/>
            </p:custDataLst>
          </p:nvPr>
        </p:nvSpPr>
        <p:spPr bwMode="gray">
          <a:xfrm>
            <a:off x="1585913" y="4868863"/>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F65C8D61-85B7-4F82-BDBD-0CA75FC102F7}" type="datetime'''''''''''''1'''''''''''''''',''0'''''''''''''''''''''''''''">
              <a:rPr lang="en-US" altLang="en-US" sz="1200" b="1">
                <a:solidFill>
                  <a:srgbClr val="000000"/>
                </a:solidFill>
              </a:rPr>
              <a:pPr marL="0" indent="0" algn="ctr">
                <a:spcBef>
                  <a:spcPct val="0"/>
                </a:spcBef>
                <a:spcAft>
                  <a:spcPct val="0"/>
                </a:spcAft>
                <a:buFont typeface="Arial" pitchFamily="34" charset="0"/>
                <a:buNone/>
              </a:pPr>
              <a:t>1,0</a:t>
            </a:fld>
            <a:endParaRPr lang="en-US" sz="1200" b="1" dirty="0">
              <a:solidFill>
                <a:srgbClr val="000000"/>
              </a:solidFill>
              <a:sym typeface="+mn-lt"/>
            </a:endParaRPr>
          </a:p>
        </p:txBody>
      </p:sp>
      <p:sp>
        <p:nvSpPr>
          <p:cNvPr id="133" name="Текст 2"/>
          <p:cNvSpPr>
            <a:spLocks noGrp="1"/>
          </p:cNvSpPr>
          <p:nvPr>
            <p:custDataLst>
              <p:tags r:id="rId15"/>
            </p:custDataLst>
          </p:nvPr>
        </p:nvSpPr>
        <p:spPr bwMode="auto">
          <a:xfrm>
            <a:off x="1509713" y="5676900"/>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03F417EC-B694-4216-B4ED-5990F60D1E42}" type="datetime'''''''''''''''''''''''3Q'''''''''' ''''''''''''2''0''17'">
              <a:rPr lang="en-US" altLang="en-US" sz="900">
                <a:solidFill>
                  <a:srgbClr val="000000"/>
                </a:solidFill>
              </a:rPr>
              <a:pPr marL="0" indent="0" algn="ctr">
                <a:spcBef>
                  <a:spcPct val="0"/>
                </a:spcBef>
                <a:spcAft>
                  <a:spcPct val="0"/>
                </a:spcAft>
                <a:buFont typeface="Arial" pitchFamily="34" charset="0"/>
                <a:buNone/>
              </a:pPr>
              <a:t>3Q 2017</a:t>
            </a:fld>
            <a:endParaRPr lang="en-US" sz="900" dirty="0">
              <a:solidFill>
                <a:srgbClr val="000000"/>
              </a:solidFill>
              <a:sym typeface="+mn-lt"/>
            </a:endParaRPr>
          </a:p>
        </p:txBody>
      </p:sp>
      <p:sp>
        <p:nvSpPr>
          <p:cNvPr id="129" name="Текст 2"/>
          <p:cNvSpPr>
            <a:spLocks noGrp="1"/>
          </p:cNvSpPr>
          <p:nvPr>
            <p:custDataLst>
              <p:tags r:id="rId16"/>
            </p:custDataLst>
          </p:nvPr>
        </p:nvSpPr>
        <p:spPr bwMode="auto">
          <a:xfrm>
            <a:off x="2895600" y="5676901"/>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843A9467-3A93-4809-BBF0-35F627A68E85}" type="datetime'''1Q'''''' ''''2''0''''''''''''''''''''''''''1''''''''8'''''''">
              <a:rPr lang="en-US" altLang="en-US" sz="900">
                <a:solidFill>
                  <a:srgbClr val="000000"/>
                </a:solidFill>
              </a:rPr>
              <a:pPr marL="0" indent="0" algn="ctr">
                <a:spcBef>
                  <a:spcPct val="0"/>
                </a:spcBef>
                <a:spcAft>
                  <a:spcPct val="0"/>
                </a:spcAft>
                <a:buFont typeface="Arial" pitchFamily="34" charset="0"/>
                <a:buNone/>
              </a:pPr>
              <a:t>1Q 2018</a:t>
            </a:fld>
            <a:endParaRPr lang="en-US" sz="900" dirty="0">
              <a:solidFill>
                <a:srgbClr val="000000"/>
              </a:solidFill>
              <a:sym typeface="+mn-lt"/>
            </a:endParaRPr>
          </a:p>
        </p:txBody>
      </p:sp>
      <p:sp>
        <p:nvSpPr>
          <p:cNvPr id="113" name="Текст 2"/>
          <p:cNvSpPr>
            <a:spLocks noGrp="1"/>
          </p:cNvSpPr>
          <p:nvPr>
            <p:custDataLst>
              <p:tags r:id="rId17"/>
            </p:custDataLst>
          </p:nvPr>
        </p:nvSpPr>
        <p:spPr bwMode="gray">
          <a:xfrm>
            <a:off x="3662363" y="4411663"/>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15BC725D-89D1-4BBF-8B8B-61A7E8EA7F93}" type="datetime'1'''''''''''''''',8'''''">
              <a:rPr lang="ru-RU" altLang="en-US" sz="1200" b="1">
                <a:solidFill>
                  <a:srgbClr val="000000"/>
                </a:solidFill>
              </a:rPr>
              <a:pPr marL="0" indent="0" algn="ctr">
                <a:spcBef>
                  <a:spcPct val="0"/>
                </a:spcBef>
                <a:spcAft>
                  <a:spcPct val="0"/>
                </a:spcAft>
                <a:buFont typeface="Arial" pitchFamily="34" charset="0"/>
                <a:buNone/>
              </a:pPr>
              <a:t>1,8</a:t>
            </a:fld>
            <a:endParaRPr lang="ru-RU" sz="1200" b="1" dirty="0">
              <a:solidFill>
                <a:srgbClr val="000000"/>
              </a:solidFill>
              <a:sym typeface="+mn-lt"/>
            </a:endParaRPr>
          </a:p>
        </p:txBody>
      </p:sp>
      <p:sp>
        <p:nvSpPr>
          <p:cNvPr id="130" name="Текст 2"/>
          <p:cNvSpPr>
            <a:spLocks noGrp="1"/>
          </p:cNvSpPr>
          <p:nvPr>
            <p:custDataLst>
              <p:tags r:id="rId18"/>
            </p:custDataLst>
          </p:nvPr>
        </p:nvSpPr>
        <p:spPr bwMode="gray">
          <a:xfrm>
            <a:off x="2971800" y="4735513"/>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9FA4FC27-2142-4707-8B1A-9B5C7EA525EB}" type="datetime'''''''''''1'''''''''''''''''''''''''''',''''''''''''''2'">
              <a:rPr lang="ru-RU" altLang="en-US" sz="1200" b="1">
                <a:solidFill>
                  <a:srgbClr val="000000"/>
                </a:solidFill>
              </a:rPr>
              <a:pPr marL="0" indent="0" algn="ctr">
                <a:spcBef>
                  <a:spcPct val="0"/>
                </a:spcBef>
                <a:spcAft>
                  <a:spcPct val="0"/>
                </a:spcAft>
                <a:buFont typeface="Arial" pitchFamily="34" charset="0"/>
                <a:buNone/>
              </a:pPr>
              <a:t>1,2</a:t>
            </a:fld>
            <a:endParaRPr lang="ru-RU" sz="1200" b="1" dirty="0">
              <a:solidFill>
                <a:srgbClr val="000000"/>
              </a:solidFill>
              <a:sym typeface="+mn-lt"/>
            </a:endParaRPr>
          </a:p>
        </p:txBody>
      </p:sp>
      <p:sp>
        <p:nvSpPr>
          <p:cNvPr id="127" name="Текст 2"/>
          <p:cNvSpPr>
            <a:spLocks noGrp="1"/>
          </p:cNvSpPr>
          <p:nvPr>
            <p:custDataLst>
              <p:tags r:id="rId19"/>
            </p:custDataLst>
          </p:nvPr>
        </p:nvSpPr>
        <p:spPr bwMode="auto">
          <a:xfrm>
            <a:off x="2586038" y="4457700"/>
            <a:ext cx="366713"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A2588F46-A31F-42E3-93F3-406EDA93F61A}" type="datetime'''-''''''''''''''''''''9''''''''''''''''''''''''''''''''%'">
              <a:rPr lang="ru-RU" altLang="en-US" sz="900" b="1">
                <a:solidFill>
                  <a:srgbClr val="000000"/>
                </a:solidFill>
              </a:rPr>
              <a:pPr marL="0" indent="0" algn="ctr">
                <a:lnSpc>
                  <a:spcPct val="90000"/>
                </a:lnSpc>
                <a:spcBef>
                  <a:spcPct val="0"/>
                </a:spcBef>
                <a:spcAft>
                  <a:spcPct val="0"/>
                </a:spcAft>
                <a:buFont typeface="Arial" pitchFamily="34" charset="0"/>
                <a:buNone/>
              </a:pPr>
              <a:t>-9%</a:t>
            </a:fld>
            <a:endParaRPr lang="ru-RU" sz="900" b="1" dirty="0">
              <a:solidFill>
                <a:srgbClr val="000000"/>
              </a:solidFill>
              <a:sym typeface="+mn-lt"/>
            </a:endParaRPr>
          </a:p>
        </p:txBody>
      </p:sp>
      <p:sp>
        <p:nvSpPr>
          <p:cNvPr id="131" name="Текст 2"/>
          <p:cNvSpPr>
            <a:spLocks noGrp="1"/>
          </p:cNvSpPr>
          <p:nvPr>
            <p:custDataLst>
              <p:tags r:id="rId20"/>
            </p:custDataLst>
          </p:nvPr>
        </p:nvSpPr>
        <p:spPr bwMode="auto">
          <a:xfrm>
            <a:off x="2205038" y="5676900"/>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A97E40B-AFB6-4B56-B93A-A09781028FA3}" type="datetime'''4''''''''''''''''Q'' ''''''''''''''''''''2''''''''''0''17'''">
              <a:rPr lang="en-US" altLang="en-US" sz="900">
                <a:solidFill>
                  <a:srgbClr val="000000"/>
                </a:solidFill>
              </a:rPr>
              <a:pPr marL="0" indent="0" algn="ctr">
                <a:spcBef>
                  <a:spcPct val="0"/>
                </a:spcBef>
                <a:spcAft>
                  <a:spcPct val="0"/>
                </a:spcAft>
                <a:buFont typeface="Arial" pitchFamily="34" charset="0"/>
                <a:buNone/>
              </a:pPr>
              <a:t>4Q 2017</a:t>
            </a:fld>
            <a:endParaRPr lang="en-US" sz="900" dirty="0">
              <a:solidFill>
                <a:srgbClr val="000000"/>
              </a:solidFill>
              <a:sym typeface="+mn-lt"/>
            </a:endParaRPr>
          </a:p>
        </p:txBody>
      </p:sp>
      <p:sp>
        <p:nvSpPr>
          <p:cNvPr id="132" name="Текст 2"/>
          <p:cNvSpPr>
            <a:spLocks noGrp="1"/>
          </p:cNvSpPr>
          <p:nvPr>
            <p:custDataLst>
              <p:tags r:id="rId21"/>
            </p:custDataLst>
          </p:nvPr>
        </p:nvSpPr>
        <p:spPr bwMode="gray">
          <a:xfrm>
            <a:off x="2281238" y="4678363"/>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E93983EA-D508-4DB4-B89E-121306BEA1B2}" type="datetime'''''''''''''''''1'''',''''''''''''''''''4'''">
              <a:rPr lang="en-US" altLang="en-US" sz="1200" b="1">
                <a:solidFill>
                  <a:srgbClr val="000000"/>
                </a:solidFill>
              </a:rPr>
              <a:pPr marL="0" indent="0" algn="ctr">
                <a:spcBef>
                  <a:spcPct val="0"/>
                </a:spcBef>
                <a:spcAft>
                  <a:spcPct val="0"/>
                </a:spcAft>
                <a:buFont typeface="Arial" pitchFamily="34" charset="0"/>
                <a:buNone/>
              </a:pPr>
              <a:t>1,4</a:t>
            </a:fld>
            <a:endParaRPr lang="en-US" sz="1200" b="1" dirty="0">
              <a:solidFill>
                <a:srgbClr val="000000"/>
              </a:solidFill>
              <a:sym typeface="+mn-lt"/>
            </a:endParaRPr>
          </a:p>
        </p:txBody>
      </p:sp>
      <p:sp>
        <p:nvSpPr>
          <p:cNvPr id="115" name="Текст 2"/>
          <p:cNvSpPr>
            <a:spLocks noGrp="1"/>
          </p:cNvSpPr>
          <p:nvPr>
            <p:custDataLst>
              <p:tags r:id="rId22"/>
            </p:custDataLst>
          </p:nvPr>
        </p:nvSpPr>
        <p:spPr bwMode="auto">
          <a:xfrm>
            <a:off x="3211513" y="4133850"/>
            <a:ext cx="533400"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DEF28AC6-7688-486E-89A3-328A4B77FD89}" type="datetime'+''''''4''''''''''''''''''''''''''''''''''''9''''''''''''%'''">
              <a:rPr lang="ru-RU" altLang="en-US" sz="900" b="1">
                <a:solidFill>
                  <a:srgbClr val="000000"/>
                </a:solidFill>
              </a:rPr>
              <a:pPr marL="0" indent="0" algn="ctr">
                <a:lnSpc>
                  <a:spcPct val="90000"/>
                </a:lnSpc>
                <a:spcBef>
                  <a:spcPct val="0"/>
                </a:spcBef>
                <a:spcAft>
                  <a:spcPct val="0"/>
                </a:spcAft>
                <a:buFont typeface="Arial" pitchFamily="34" charset="0"/>
                <a:buNone/>
              </a:pPr>
              <a:t>+49%</a:t>
            </a:fld>
            <a:endParaRPr lang="ru-RU" sz="900" b="1" dirty="0">
              <a:solidFill>
                <a:srgbClr val="000000"/>
              </a:solidFill>
              <a:sym typeface="+mn-lt"/>
            </a:endParaRPr>
          </a:p>
        </p:txBody>
      </p:sp>
      <p:sp>
        <p:nvSpPr>
          <p:cNvPr id="128" name="Текст 2"/>
          <p:cNvSpPr>
            <a:spLocks noGrp="1"/>
          </p:cNvSpPr>
          <p:nvPr>
            <p:custDataLst>
              <p:tags r:id="rId23"/>
            </p:custDataLst>
          </p:nvPr>
        </p:nvSpPr>
        <p:spPr bwMode="auto">
          <a:xfrm>
            <a:off x="1790700" y="4400550"/>
            <a:ext cx="533400"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49308D2B-8610-4695-801C-9ADF86769EE9}" type="datetime'''''+''''''''''3''''''''''7''''''%'''''''''''''">
              <a:rPr lang="en-US" altLang="en-US" sz="900" b="1">
                <a:solidFill>
                  <a:srgbClr val="000000"/>
                </a:solidFill>
              </a:rPr>
              <a:pPr marL="0" indent="0" algn="ctr">
                <a:lnSpc>
                  <a:spcPct val="90000"/>
                </a:lnSpc>
                <a:spcBef>
                  <a:spcPct val="0"/>
                </a:spcBef>
                <a:spcAft>
                  <a:spcPct val="0"/>
                </a:spcAft>
                <a:buFont typeface="Arial" pitchFamily="34" charset="0"/>
                <a:buNone/>
              </a:pPr>
              <a:t>+37%</a:t>
            </a:fld>
            <a:endParaRPr lang="en-US" sz="900" b="1" dirty="0">
              <a:solidFill>
                <a:srgbClr val="000000"/>
              </a:solidFill>
              <a:sym typeface="+mn-lt"/>
            </a:endParaRPr>
          </a:p>
        </p:txBody>
      </p:sp>
      <p:sp>
        <p:nvSpPr>
          <p:cNvPr id="112" name="Текст 2"/>
          <p:cNvSpPr>
            <a:spLocks noGrp="1"/>
          </p:cNvSpPr>
          <p:nvPr>
            <p:custDataLst>
              <p:tags r:id="rId24"/>
            </p:custDataLst>
          </p:nvPr>
        </p:nvSpPr>
        <p:spPr bwMode="auto">
          <a:xfrm>
            <a:off x="3586163" y="5676900"/>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8887D410-3E57-4E4A-8ECB-044BAA3D2A22}" type="datetime'''''''''''2''''Q ''''2''''0''''''''''''''''18'''''''''">
              <a:rPr lang="en-US" altLang="en-US" sz="900">
                <a:solidFill>
                  <a:srgbClr val="000000"/>
                </a:solidFill>
              </a:rPr>
              <a:pPr marL="0" indent="0" algn="ctr">
                <a:spcBef>
                  <a:spcPct val="0"/>
                </a:spcBef>
                <a:spcAft>
                  <a:spcPct val="0"/>
                </a:spcAft>
                <a:buFont typeface="Arial" pitchFamily="34" charset="0"/>
                <a:buNone/>
              </a:pPr>
              <a:t>2Q 2018</a:t>
            </a:fld>
            <a:endParaRPr lang="en-US" sz="900" dirty="0">
              <a:solidFill>
                <a:srgbClr val="000000"/>
              </a:solidFill>
              <a:sym typeface="+mn-lt"/>
            </a:endParaRPr>
          </a:p>
        </p:txBody>
      </p:sp>
      <p:graphicFrame>
        <p:nvGraphicFramePr>
          <p:cNvPr id="135" name="Объект 134"/>
          <p:cNvGraphicFramePr>
            <a:graphicFrameLocks/>
          </p:cNvGraphicFramePr>
          <p:nvPr>
            <p:custDataLst>
              <p:tags r:id="rId25"/>
            </p:custDataLst>
            <p:extLst/>
          </p:nvPr>
        </p:nvGraphicFramePr>
        <p:xfrm>
          <a:off x="4495800" y="3962400"/>
          <a:ext cx="4429003" cy="1752732"/>
        </p:xfrm>
        <a:graphic>
          <a:graphicData uri="http://schemas.openxmlformats.org/presentationml/2006/ole">
            <mc:AlternateContent xmlns:mc="http://schemas.openxmlformats.org/markup-compatibility/2006">
              <mc:Choice xmlns:v="urn:schemas-microsoft-com:vml" Requires="v">
                <p:oleObj spid="_x0000_s95470" name="Диаграмма" r:id="rId88" imgW="4427155" imgH="1752624" progId="MSGraph.Chart.8">
                  <p:embed followColorScheme="full"/>
                </p:oleObj>
              </mc:Choice>
              <mc:Fallback>
                <p:oleObj name="Диаграмма" r:id="rId88" imgW="4427155" imgH="1752624" progId="MSGraph.Chart.8">
                  <p:embed followColorScheme="full"/>
                  <p:pic>
                    <p:nvPicPr>
                      <p:cNvPr id="0" name=""/>
                      <p:cNvPicPr/>
                      <p:nvPr/>
                    </p:nvPicPr>
                    <p:blipFill>
                      <a:blip r:embed="rId89"/>
                      <a:stretch>
                        <a:fillRect/>
                      </a:stretch>
                    </p:blipFill>
                    <p:spPr>
                      <a:xfrm>
                        <a:off x="4495800" y="3962400"/>
                        <a:ext cx="4429003" cy="1752732"/>
                      </a:xfrm>
                      <a:prstGeom prst="rect">
                        <a:avLst/>
                      </a:prstGeom>
                    </p:spPr>
                  </p:pic>
                </p:oleObj>
              </mc:Fallback>
            </mc:AlternateContent>
          </a:graphicData>
        </a:graphic>
      </p:graphicFrame>
      <p:sp useBgFill="1">
        <p:nvSpPr>
          <p:cNvPr id="21" name="Полилиния 20"/>
          <p:cNvSpPr/>
          <p:nvPr>
            <p:custDataLst>
              <p:tags r:id="rId26"/>
            </p:custDataLst>
          </p:nvPr>
        </p:nvSpPr>
        <p:spPr bwMode="auto">
          <a:xfrm>
            <a:off x="7572375" y="5537200"/>
            <a:ext cx="96839" cy="146051"/>
          </a:xfrm>
          <a:custGeom>
            <a:avLst/>
            <a:gdLst/>
            <a:ahLst/>
            <a:cxnLst/>
            <a:rect l="0" t="0" r="0" b="0"/>
            <a:pathLst>
              <a:path w="96839" h="146051">
                <a:moveTo>
                  <a:pt x="96838" y="0"/>
                </a:moveTo>
                <a:lnTo>
                  <a:pt x="57150" y="146050"/>
                </a:lnTo>
                <a:lnTo>
                  <a:pt x="0" y="146050"/>
                </a:lnTo>
                <a:lnTo>
                  <a:pt x="39688"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useBgFill="1">
        <p:nvSpPr>
          <p:cNvPr id="8" name="Полилиния 7"/>
          <p:cNvSpPr/>
          <p:nvPr>
            <p:custDataLst>
              <p:tags r:id="rId27"/>
            </p:custDataLst>
          </p:nvPr>
        </p:nvSpPr>
        <p:spPr bwMode="auto">
          <a:xfrm>
            <a:off x="5181600" y="5537200"/>
            <a:ext cx="96839" cy="146051"/>
          </a:xfrm>
          <a:custGeom>
            <a:avLst/>
            <a:gdLst/>
            <a:ahLst/>
            <a:cxnLst/>
            <a:rect l="0" t="0" r="0" b="0"/>
            <a:pathLst>
              <a:path w="96839" h="146051">
                <a:moveTo>
                  <a:pt x="96838" y="0"/>
                </a:moveTo>
                <a:lnTo>
                  <a:pt x="57150" y="146050"/>
                </a:lnTo>
                <a:lnTo>
                  <a:pt x="0" y="146050"/>
                </a:lnTo>
                <a:lnTo>
                  <a:pt x="39688"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Полилиния 19"/>
          <p:cNvSpPr/>
          <p:nvPr>
            <p:custDataLst>
              <p:tags r:id="rId28"/>
            </p:custDataLst>
          </p:nvPr>
        </p:nvSpPr>
        <p:spPr bwMode="auto">
          <a:xfrm>
            <a:off x="7629525" y="553720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sp>
        <p:nvSpPr>
          <p:cNvPr id="19" name="Полилиния 18"/>
          <p:cNvSpPr/>
          <p:nvPr>
            <p:custDataLst>
              <p:tags r:id="rId29"/>
            </p:custDataLst>
          </p:nvPr>
        </p:nvSpPr>
        <p:spPr bwMode="auto">
          <a:xfrm>
            <a:off x="7572375" y="553720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sp>
        <p:nvSpPr>
          <p:cNvPr id="4" name="Полилиния 3"/>
          <p:cNvSpPr/>
          <p:nvPr>
            <p:custDataLst>
              <p:tags r:id="rId30"/>
            </p:custDataLst>
          </p:nvPr>
        </p:nvSpPr>
        <p:spPr bwMode="auto">
          <a:xfrm>
            <a:off x="5181600" y="553720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sp>
        <p:nvSpPr>
          <p:cNvPr id="5" name="Полилиния 4"/>
          <p:cNvSpPr/>
          <p:nvPr>
            <p:custDataLst>
              <p:tags r:id="rId31"/>
            </p:custDataLst>
          </p:nvPr>
        </p:nvSpPr>
        <p:spPr bwMode="auto">
          <a:xfrm>
            <a:off x="5238750" y="5537200"/>
            <a:ext cx="39689" cy="146051"/>
          </a:xfrm>
          <a:custGeom>
            <a:avLst/>
            <a:gdLst/>
            <a:ahLst/>
            <a:cxnLst/>
            <a:rect l="0" t="0" r="0" b="0"/>
            <a:pathLst>
              <a:path w="39689" h="146051">
                <a:moveTo>
                  <a:pt x="39688" y="0"/>
                </a:moveTo>
                <a:lnTo>
                  <a:pt x="0" y="14605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cxnSp>
        <p:nvCxnSpPr>
          <p:cNvPr id="151" name="Прямая соединительная линия 150"/>
          <p:cNvCxnSpPr/>
          <p:nvPr>
            <p:custDataLst>
              <p:tags r:id="rId32"/>
            </p:custDataLst>
          </p:nvPr>
        </p:nvCxnSpPr>
        <p:spPr bwMode="gray">
          <a:xfrm>
            <a:off x="5567363" y="5094288"/>
            <a:ext cx="523875"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p:cNvCxnSpPr/>
          <p:nvPr>
            <p:custDataLst>
              <p:tags r:id="rId33"/>
            </p:custDataLst>
          </p:nvPr>
        </p:nvCxnSpPr>
        <p:spPr bwMode="gray">
          <a:xfrm>
            <a:off x="6762750" y="4706938"/>
            <a:ext cx="5191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Прямая соединительная линия 147"/>
          <p:cNvCxnSpPr/>
          <p:nvPr>
            <p:custDataLst>
              <p:tags r:id="rId34"/>
            </p:custDataLst>
          </p:nvPr>
        </p:nvCxnSpPr>
        <p:spPr bwMode="gray">
          <a:xfrm>
            <a:off x="7881938" y="4275138"/>
            <a:ext cx="0" cy="241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Прямая соединительная линия 141"/>
          <p:cNvCxnSpPr/>
          <p:nvPr>
            <p:custDataLst>
              <p:tags r:id="rId35"/>
            </p:custDataLst>
          </p:nvPr>
        </p:nvCxnSpPr>
        <p:spPr bwMode="gray">
          <a:xfrm>
            <a:off x="6686550" y="5021263"/>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p:cNvCxnSpPr/>
          <p:nvPr>
            <p:custDataLst>
              <p:tags r:id="rId36"/>
            </p:custDataLst>
          </p:nvPr>
        </p:nvCxnSpPr>
        <p:spPr bwMode="gray">
          <a:xfrm>
            <a:off x="5491163" y="5103813"/>
            <a:ext cx="0" cy="241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p:cNvCxnSpPr/>
          <p:nvPr>
            <p:custDataLst>
              <p:tags r:id="rId37"/>
            </p:custDataLst>
          </p:nvPr>
        </p:nvCxnSpPr>
        <p:spPr bwMode="gray">
          <a:xfrm>
            <a:off x="6091238" y="5094288"/>
            <a:ext cx="0" cy="241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custDataLst>
              <p:tags r:id="rId38"/>
            </p:custDataLst>
          </p:nvPr>
        </p:nvCxnSpPr>
        <p:spPr bwMode="gray">
          <a:xfrm>
            <a:off x="7958138" y="3589338"/>
            <a:ext cx="561975"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p:nvPr>
            <p:custDataLst>
              <p:tags r:id="rId39"/>
            </p:custDataLst>
          </p:nvPr>
        </p:nvCxnSpPr>
        <p:spPr bwMode="gray">
          <a:xfrm>
            <a:off x="4929188" y="5103813"/>
            <a:ext cx="561975"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Прямая соединительная линия 149"/>
          <p:cNvCxnSpPr/>
          <p:nvPr>
            <p:custDataLst>
              <p:tags r:id="rId40"/>
            </p:custDataLst>
          </p:nvPr>
        </p:nvCxnSpPr>
        <p:spPr bwMode="gray">
          <a:xfrm flipV="1">
            <a:off x="7358063" y="4275138"/>
            <a:ext cx="0" cy="584200"/>
          </a:xfrm>
          <a:prstGeom prst="line">
            <a:avLst/>
          </a:prstGeom>
          <a:ln w="12700">
            <a:solidFill>
              <a:srgbClr val="969696"/>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p:cNvCxnSpPr/>
          <p:nvPr>
            <p:custDataLst>
              <p:tags r:id="rId41"/>
            </p:custDataLst>
          </p:nvPr>
        </p:nvCxnSpPr>
        <p:spPr bwMode="gray">
          <a:xfrm flipV="1">
            <a:off x="5567363" y="5094288"/>
            <a:ext cx="0" cy="25082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p:cNvCxnSpPr/>
          <p:nvPr>
            <p:custDataLst>
              <p:tags r:id="rId42"/>
            </p:custDataLst>
          </p:nvPr>
        </p:nvCxnSpPr>
        <p:spPr bwMode="gray">
          <a:xfrm flipV="1">
            <a:off x="6167438" y="5021263"/>
            <a:ext cx="0" cy="31432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Прямая соединительная линия 140"/>
          <p:cNvCxnSpPr/>
          <p:nvPr>
            <p:custDataLst>
              <p:tags r:id="rId43"/>
            </p:custDataLst>
          </p:nvPr>
        </p:nvCxnSpPr>
        <p:spPr bwMode="gray">
          <a:xfrm flipV="1">
            <a:off x="6762750" y="4706938"/>
            <a:ext cx="0" cy="46672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Прямая соединительная линия 138"/>
          <p:cNvCxnSpPr/>
          <p:nvPr>
            <p:custDataLst>
              <p:tags r:id="rId44"/>
            </p:custDataLst>
          </p:nvPr>
        </p:nvCxnSpPr>
        <p:spPr bwMode="gray">
          <a:xfrm>
            <a:off x="7281863" y="4706938"/>
            <a:ext cx="0" cy="1524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custDataLst>
              <p:tags r:id="rId45"/>
            </p:custDataLst>
          </p:nvPr>
        </p:nvCxnSpPr>
        <p:spPr bwMode="gray">
          <a:xfrm>
            <a:off x="8520113" y="3589338"/>
            <a:ext cx="0" cy="241300"/>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Прямая соединительная линия 148"/>
          <p:cNvCxnSpPr/>
          <p:nvPr>
            <p:custDataLst>
              <p:tags r:id="rId46"/>
            </p:custDataLst>
          </p:nvPr>
        </p:nvCxnSpPr>
        <p:spPr bwMode="gray">
          <a:xfrm>
            <a:off x="7358063" y="4275138"/>
            <a:ext cx="523875"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custDataLst>
              <p:tags r:id="rId47"/>
            </p:custDataLst>
          </p:nvPr>
        </p:nvCxnSpPr>
        <p:spPr bwMode="gray">
          <a:xfrm flipV="1">
            <a:off x="7958138" y="3589338"/>
            <a:ext cx="0" cy="92710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Прямая соединительная линия 142"/>
          <p:cNvCxnSpPr/>
          <p:nvPr>
            <p:custDataLst>
              <p:tags r:id="rId48"/>
            </p:custDataLst>
          </p:nvPr>
        </p:nvCxnSpPr>
        <p:spPr bwMode="gray">
          <a:xfrm>
            <a:off x="6167438" y="5021263"/>
            <a:ext cx="51911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Прямая соединительная линия 146"/>
          <p:cNvCxnSpPr/>
          <p:nvPr>
            <p:custDataLst>
              <p:tags r:id="rId49"/>
            </p:custDataLst>
          </p:nvPr>
        </p:nvCxnSpPr>
        <p:spPr bwMode="gray">
          <a:xfrm flipV="1">
            <a:off x="4929188" y="5103813"/>
            <a:ext cx="0" cy="250825"/>
          </a:xfrm>
          <a:prstGeom prst="line">
            <a:avLst/>
          </a:prstGeom>
          <a:ln w="12700">
            <a:solidFill>
              <a:srgbClr val="969696"/>
            </a:solidFill>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7" name="Текст 2"/>
          <p:cNvSpPr>
            <a:spLocks noGrp="1"/>
          </p:cNvSpPr>
          <p:nvPr>
            <p:custDataLst>
              <p:tags r:id="rId50"/>
            </p:custDataLst>
          </p:nvPr>
        </p:nvSpPr>
        <p:spPr bwMode="auto">
          <a:xfrm>
            <a:off x="7353300" y="4187825"/>
            <a:ext cx="533400"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4175A188-5FF7-4D20-B8C6-4CB184AEB347}" type="datetime'''''''+''''''''''6''''''''''''''7''''''''''''''''%'''">
              <a:rPr lang="ru-RU" altLang="en-US" sz="900" b="1">
                <a:solidFill>
                  <a:srgbClr val="000000"/>
                </a:solidFill>
              </a:rPr>
              <a:pPr marL="0" indent="0" algn="ctr">
                <a:lnSpc>
                  <a:spcPct val="90000"/>
                </a:lnSpc>
                <a:spcBef>
                  <a:spcPct val="0"/>
                </a:spcBef>
                <a:spcAft>
                  <a:spcPct val="0"/>
                </a:spcAft>
                <a:buFont typeface="Arial" pitchFamily="34" charset="0"/>
                <a:buNone/>
              </a:pPr>
              <a:t>+67%</a:t>
            </a:fld>
            <a:endParaRPr lang="ru-RU" sz="900" b="1" dirty="0">
              <a:solidFill>
                <a:srgbClr val="000000"/>
              </a:solidFill>
              <a:sym typeface="+mn-lt"/>
            </a:endParaRPr>
          </a:p>
        </p:txBody>
      </p:sp>
      <p:sp>
        <p:nvSpPr>
          <p:cNvPr id="154" name="Текст 2"/>
          <p:cNvSpPr>
            <a:spLocks noGrp="1"/>
          </p:cNvSpPr>
          <p:nvPr>
            <p:custDataLst>
              <p:tags r:id="rId51"/>
            </p:custDataLst>
          </p:nvPr>
        </p:nvSpPr>
        <p:spPr bwMode="gray">
          <a:xfrm>
            <a:off x="7786688" y="4918075"/>
            <a:ext cx="266700" cy="136525"/>
          </a:xfrm>
          <a:prstGeom prst="rect">
            <a:avLst/>
          </a:prstGeom>
          <a:noFill/>
          <a:extLst>
            <a:ext uri="{909E8E84-426E-40DD-AFC4-6F175D3DCCD1}">
              <a14:hiddenFill xmlns:a14="http://schemas.microsoft.com/office/drawing/2010/main">
                <a:solidFill>
                  <a:srgbClr val="364D6E"/>
                </a:solidFill>
              </a14:hiddenFill>
            </a:ext>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BBDB4E0B-2BE5-4B7A-984E-F22FAF1339A2}" type="datetime'5''''''''''''''3''''''''''''''''''''''''''''''''''''''%'">
              <a:rPr lang="ru-RU" altLang="en-US" sz="900">
                <a:solidFill>
                  <a:srgbClr val="FFFFFF"/>
                </a:solidFill>
              </a:rPr>
              <a:pPr marL="0" indent="0" algn="ctr">
                <a:spcBef>
                  <a:spcPct val="0"/>
                </a:spcBef>
                <a:spcAft>
                  <a:spcPct val="0"/>
                </a:spcAft>
                <a:buFont typeface="Arial" pitchFamily="34" charset="0"/>
                <a:buNone/>
              </a:pPr>
              <a:t>53%</a:t>
            </a:fld>
            <a:endParaRPr lang="ru-RU" sz="900" dirty="0">
              <a:solidFill>
                <a:srgbClr val="FFFFFF"/>
              </a:solidFill>
              <a:sym typeface="+mn-lt"/>
            </a:endParaRPr>
          </a:p>
        </p:txBody>
      </p:sp>
      <p:sp>
        <p:nvSpPr>
          <p:cNvPr id="160" name="Текст 29"/>
          <p:cNvSpPr>
            <a:spLocks noGrp="1"/>
          </p:cNvSpPr>
          <p:nvPr>
            <p:custDataLst>
              <p:tags r:id="rId52"/>
            </p:custDataLst>
          </p:nvPr>
        </p:nvSpPr>
        <p:spPr bwMode="auto">
          <a:xfrm>
            <a:off x="6505575" y="5688013"/>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defRPr/>
            </a:pPr>
            <a:fld id="{355BCD56-94A3-4F87-8E39-32E32B52F4CB}" type="datetime'''''''''''''3''Q'''''''''''' ''''''20''''''''''''''''17'''">
              <a:rPr lang="ru-RU" altLang="en-US" sz="900">
                <a:solidFill>
                  <a:srgbClr val="000000"/>
                </a:solidFill>
              </a:rPr>
              <a:pPr marL="0" indent="0" algn="ctr">
                <a:spcBef>
                  <a:spcPct val="0"/>
                </a:spcBef>
                <a:buFont typeface="Arial" pitchFamily="34" charset="0"/>
                <a:buNone/>
                <a:defRPr/>
              </a:pPr>
              <a:t>3Q 2017</a:t>
            </a:fld>
            <a:endParaRPr lang="ru-RU" sz="900" dirty="0">
              <a:solidFill>
                <a:srgbClr val="000000"/>
              </a:solidFill>
              <a:sym typeface="+mn-lt"/>
            </a:endParaRPr>
          </a:p>
        </p:txBody>
      </p:sp>
      <p:sp>
        <p:nvSpPr>
          <p:cNvPr id="169" name="Текст 2"/>
          <p:cNvSpPr>
            <a:spLocks noGrp="1"/>
          </p:cNvSpPr>
          <p:nvPr>
            <p:custDataLst>
              <p:tags r:id="rId53"/>
            </p:custDataLst>
          </p:nvPr>
        </p:nvSpPr>
        <p:spPr bwMode="gray">
          <a:xfrm>
            <a:off x="7786688" y="5341938"/>
            <a:ext cx="266700" cy="136525"/>
          </a:xfrm>
          <a:prstGeom prst="rect">
            <a:avLst/>
          </a:prstGeom>
          <a:noFill/>
          <a:extLst>
            <a:ext uri="{909E8E84-426E-40DD-AFC4-6F175D3DCCD1}">
              <a14:hiddenFill xmlns:a14="http://schemas.microsoft.com/office/drawing/2010/main">
                <a:solidFill>
                  <a:srgbClr val="9DB1CF"/>
                </a:solidFill>
              </a14:hiddenFill>
            </a:ext>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783EC48F-D3DF-4207-BF81-4DA5BA52AD34}" type="datetime'''''''''''4''''7''''''''''''''''''''''''''''''''''''%'">
              <a:rPr lang="ru-RU" altLang="en-US" sz="900">
                <a:solidFill>
                  <a:srgbClr val="FFFFFF"/>
                </a:solidFill>
              </a:rPr>
              <a:pPr marL="0" indent="0" algn="ctr">
                <a:spcBef>
                  <a:spcPct val="0"/>
                </a:spcBef>
                <a:spcAft>
                  <a:spcPct val="0"/>
                </a:spcAft>
                <a:buFont typeface="Arial" pitchFamily="34" charset="0"/>
                <a:buNone/>
              </a:pPr>
              <a:t>47%</a:t>
            </a:fld>
            <a:endParaRPr lang="ru-RU" sz="900" dirty="0">
              <a:solidFill>
                <a:srgbClr val="FFFFFF"/>
              </a:solidFill>
              <a:sym typeface="+mn-lt"/>
            </a:endParaRPr>
          </a:p>
        </p:txBody>
      </p:sp>
      <p:sp>
        <p:nvSpPr>
          <p:cNvPr id="167" name="Текст 29"/>
          <p:cNvSpPr>
            <a:spLocks noGrp="1"/>
          </p:cNvSpPr>
          <p:nvPr>
            <p:custDataLst>
              <p:tags r:id="rId54"/>
            </p:custDataLst>
          </p:nvPr>
        </p:nvSpPr>
        <p:spPr bwMode="auto">
          <a:xfrm>
            <a:off x="7700963" y="5688013"/>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defRPr/>
            </a:pPr>
            <a:fld id="{80B925E2-E3CE-4C02-9385-DC0AB966CD26}" type="datetime'1''''''''''Q 2''01''''''''''8'''''''''''''''''''''''">
              <a:rPr lang="ru-RU" altLang="en-US" sz="900">
                <a:solidFill>
                  <a:srgbClr val="000000"/>
                </a:solidFill>
              </a:rPr>
              <a:pPr marL="0" indent="0" algn="ctr">
                <a:spcBef>
                  <a:spcPct val="0"/>
                </a:spcBef>
                <a:buFont typeface="Arial" pitchFamily="34" charset="0"/>
                <a:buNone/>
                <a:defRPr/>
              </a:pPr>
              <a:t>1Q 2018</a:t>
            </a:fld>
            <a:endParaRPr lang="ru-RU" sz="900" dirty="0">
              <a:solidFill>
                <a:srgbClr val="000000"/>
              </a:solidFill>
              <a:sym typeface="+mn-lt"/>
            </a:endParaRPr>
          </a:p>
        </p:txBody>
      </p:sp>
      <p:sp>
        <p:nvSpPr>
          <p:cNvPr id="156" name="Текст 29"/>
          <p:cNvSpPr>
            <a:spLocks noGrp="1"/>
          </p:cNvSpPr>
          <p:nvPr>
            <p:custDataLst>
              <p:tags r:id="rId55"/>
            </p:custDataLst>
          </p:nvPr>
        </p:nvSpPr>
        <p:spPr bwMode="auto">
          <a:xfrm>
            <a:off x="7100888" y="5688013"/>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defRPr/>
            </a:pPr>
            <a:fld id="{CB7F505C-B5A8-4855-BF40-A41CE974C5F5}" type="datetime'''''4''''''''Q'''' ''''''''''2''''0''''''''''''''''''''''''17'">
              <a:rPr lang="ru-RU" altLang="en-US" sz="900">
                <a:solidFill>
                  <a:srgbClr val="000000"/>
                </a:solidFill>
              </a:rPr>
              <a:pPr marL="0" indent="0" algn="ctr">
                <a:spcBef>
                  <a:spcPct val="0"/>
                </a:spcBef>
                <a:buFont typeface="Arial" pitchFamily="34" charset="0"/>
                <a:buNone/>
                <a:defRPr/>
              </a:pPr>
              <a:t>4Q 2017</a:t>
            </a:fld>
            <a:endParaRPr lang="ru-RU" sz="900" dirty="0">
              <a:solidFill>
                <a:srgbClr val="000000"/>
              </a:solidFill>
              <a:sym typeface="+mn-lt"/>
            </a:endParaRPr>
          </a:p>
        </p:txBody>
      </p:sp>
      <p:sp>
        <p:nvSpPr>
          <p:cNvPr id="168" name="Текст 2"/>
          <p:cNvSpPr>
            <a:spLocks noGrp="1"/>
          </p:cNvSpPr>
          <p:nvPr>
            <p:custDataLst>
              <p:tags r:id="rId56"/>
            </p:custDataLst>
          </p:nvPr>
        </p:nvSpPr>
        <p:spPr bwMode="gray">
          <a:xfrm>
            <a:off x="7680325" y="4554538"/>
            <a:ext cx="4794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68F3BF50-0988-4B70-B8ED-36495BA4D8FB}" type="datetime'''''''''''''''''''''''1''''''''''''''''1''0'''''',''''9'''''''">
              <a:rPr lang="ru-RU" altLang="en-US" sz="1200" b="1">
                <a:solidFill>
                  <a:srgbClr val="000000"/>
                </a:solidFill>
              </a:rPr>
              <a:pPr marL="0" indent="0" algn="ctr">
                <a:spcBef>
                  <a:spcPct val="0"/>
                </a:spcBef>
                <a:spcAft>
                  <a:spcPct val="0"/>
                </a:spcAft>
                <a:buFont typeface="Arial" pitchFamily="34" charset="0"/>
                <a:buNone/>
                <a:defRPr/>
              </a:pPr>
              <a:t>110,9</a:t>
            </a:fld>
            <a:endParaRPr lang="ru-RU" sz="1200" b="1" dirty="0">
              <a:solidFill>
                <a:srgbClr val="000000"/>
              </a:solidFill>
              <a:sym typeface="+mn-lt"/>
            </a:endParaRPr>
          </a:p>
        </p:txBody>
      </p:sp>
      <p:sp>
        <p:nvSpPr>
          <p:cNvPr id="166" name="Текст 2"/>
          <p:cNvSpPr>
            <a:spLocks noGrp="1"/>
          </p:cNvSpPr>
          <p:nvPr>
            <p:custDataLst>
              <p:tags r:id="rId57"/>
            </p:custDataLst>
          </p:nvPr>
        </p:nvSpPr>
        <p:spPr bwMode="auto">
          <a:xfrm>
            <a:off x="5562600" y="5006975"/>
            <a:ext cx="533400"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defRPr/>
            </a:pPr>
            <a:fld id="{8528672A-375F-4027-93CF-0A0EA8E3DC29}" type="datetime'''''''''''''+''''''''''4''''''6''%'''''''''''''''''''''''''''">
              <a:rPr lang="ru-RU" altLang="en-US" sz="900" b="1">
                <a:solidFill>
                  <a:srgbClr val="000000"/>
                </a:solidFill>
              </a:rPr>
              <a:pPr marL="0" indent="0" algn="ctr">
                <a:lnSpc>
                  <a:spcPct val="90000"/>
                </a:lnSpc>
                <a:spcBef>
                  <a:spcPct val="0"/>
                </a:spcBef>
                <a:spcAft>
                  <a:spcPct val="0"/>
                </a:spcAft>
                <a:buFont typeface="Arial" pitchFamily="34" charset="0"/>
                <a:buNone/>
                <a:defRPr/>
              </a:pPr>
              <a:t>+46%</a:t>
            </a:fld>
            <a:endParaRPr lang="ru-RU" sz="900" b="1" dirty="0">
              <a:solidFill>
                <a:srgbClr val="000000"/>
              </a:solidFill>
              <a:sym typeface="+mn-lt"/>
            </a:endParaRPr>
          </a:p>
        </p:txBody>
      </p:sp>
      <p:sp>
        <p:nvSpPr>
          <p:cNvPr id="155" name="Текст 2"/>
          <p:cNvSpPr>
            <a:spLocks noGrp="1"/>
          </p:cNvSpPr>
          <p:nvPr>
            <p:custDataLst>
              <p:tags r:id="rId58"/>
            </p:custDataLst>
          </p:nvPr>
        </p:nvSpPr>
        <p:spPr bwMode="gray">
          <a:xfrm>
            <a:off x="7129463" y="4897438"/>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61EA3AEE-091F-40F6-82F1-2AF9D7F6EE5C}" type="datetime'''''''''''''''''6''''''6,''4'''''''''''''''''''''''''''''''''">
              <a:rPr lang="ru-RU" altLang="en-US" sz="1200" b="1">
                <a:solidFill>
                  <a:srgbClr val="000000"/>
                </a:solidFill>
                <a:sym typeface="+mn-lt"/>
              </a:rPr>
              <a:pPr marL="0" indent="0" algn="ctr">
                <a:spcBef>
                  <a:spcPct val="0"/>
                </a:spcBef>
                <a:spcAft>
                  <a:spcPct val="0"/>
                </a:spcAft>
                <a:buFont typeface="Arial" pitchFamily="34" charset="0"/>
                <a:buNone/>
                <a:defRPr/>
              </a:pPr>
              <a:t>66,4</a:t>
            </a:fld>
            <a:endParaRPr lang="ru-RU" sz="1200" b="1" dirty="0">
              <a:solidFill>
                <a:srgbClr val="000000"/>
              </a:solidFill>
              <a:sym typeface="+mn-lt"/>
            </a:endParaRPr>
          </a:p>
        </p:txBody>
      </p:sp>
      <p:sp>
        <p:nvSpPr>
          <p:cNvPr id="159" name="Текст 2"/>
          <p:cNvSpPr>
            <a:spLocks noGrp="1"/>
          </p:cNvSpPr>
          <p:nvPr>
            <p:custDataLst>
              <p:tags r:id="rId59"/>
            </p:custDataLst>
          </p:nvPr>
        </p:nvSpPr>
        <p:spPr bwMode="gray">
          <a:xfrm>
            <a:off x="7186613" y="5151438"/>
            <a:ext cx="266700" cy="136525"/>
          </a:xfrm>
          <a:prstGeom prst="rect">
            <a:avLst/>
          </a:prstGeom>
          <a:noFill/>
          <a:extLst>
            <a:ext uri="{909E8E84-426E-40DD-AFC4-6F175D3DCCD1}">
              <a14:hiddenFill xmlns:a14="http://schemas.microsoft.com/office/drawing/2010/main">
                <a:solidFill>
                  <a:srgbClr val="364D6E"/>
                </a:solidFill>
              </a14:hiddenFill>
            </a:ext>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F68025F1-33CB-4CCE-8492-C1799D9D62A0}" type="datetime'''''''''4''''''''''''''5''''''%'''''">
              <a:rPr lang="ru-RU" altLang="en-US" sz="900">
                <a:solidFill>
                  <a:srgbClr val="FFFFFF"/>
                </a:solidFill>
              </a:rPr>
              <a:pPr marL="0" indent="0" algn="ctr">
                <a:spcBef>
                  <a:spcPct val="0"/>
                </a:spcBef>
                <a:spcAft>
                  <a:spcPct val="0"/>
                </a:spcAft>
                <a:buFont typeface="Arial" pitchFamily="34" charset="0"/>
                <a:buNone/>
              </a:pPr>
              <a:t>45%</a:t>
            </a:fld>
            <a:endParaRPr lang="ru-RU" sz="900" dirty="0">
              <a:solidFill>
                <a:srgbClr val="FFFFFF"/>
              </a:solidFill>
              <a:sym typeface="+mn-lt"/>
            </a:endParaRPr>
          </a:p>
        </p:txBody>
      </p:sp>
      <p:sp>
        <p:nvSpPr>
          <p:cNvPr id="105" name="Текст 2"/>
          <p:cNvSpPr>
            <a:spLocks noGrp="1"/>
          </p:cNvSpPr>
          <p:nvPr>
            <p:custDataLst>
              <p:tags r:id="rId60"/>
            </p:custDataLst>
          </p:nvPr>
        </p:nvSpPr>
        <p:spPr bwMode="gray">
          <a:xfrm>
            <a:off x="8386763" y="4427538"/>
            <a:ext cx="266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8C01F200-26D3-449E-8EF4-9BA0E6C4B402}" type="datetime'5''''''''''''''5''''%'''''''''''''''''''''''">
              <a:rPr lang="ru-RU" altLang="en-US" sz="900">
                <a:solidFill>
                  <a:prstClr val="white"/>
                </a:solidFill>
              </a:rPr>
              <a:pPr marL="0" indent="0" algn="ctr">
                <a:spcBef>
                  <a:spcPct val="0"/>
                </a:spcBef>
                <a:spcAft>
                  <a:spcPct val="0"/>
                </a:spcAft>
                <a:buFont typeface="Arial" pitchFamily="34" charset="0"/>
                <a:buNone/>
              </a:pPr>
              <a:t>55%</a:t>
            </a:fld>
            <a:endParaRPr lang="ru-RU" sz="900" dirty="0">
              <a:solidFill>
                <a:prstClr val="white"/>
              </a:solidFill>
              <a:sym typeface="+mn-lt"/>
            </a:endParaRPr>
          </a:p>
        </p:txBody>
      </p:sp>
      <p:sp>
        <p:nvSpPr>
          <p:cNvPr id="104" name="Текст 2"/>
          <p:cNvSpPr>
            <a:spLocks noGrp="1"/>
          </p:cNvSpPr>
          <p:nvPr>
            <p:custDataLst>
              <p:tags r:id="rId61"/>
            </p:custDataLst>
          </p:nvPr>
        </p:nvSpPr>
        <p:spPr bwMode="gray">
          <a:xfrm>
            <a:off x="8386763" y="5194300"/>
            <a:ext cx="266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20439993-27A3-4755-B821-F2054B652B05}" type="datetime'''''''''''''''''''4''''''''''5''''''''''''%'''''''''''''''">
              <a:rPr lang="ru-RU" altLang="en-US" sz="900">
                <a:solidFill>
                  <a:prstClr val="white"/>
                </a:solidFill>
              </a:rPr>
              <a:pPr marL="0" indent="0" algn="ctr">
                <a:spcBef>
                  <a:spcPct val="0"/>
                </a:spcBef>
                <a:spcAft>
                  <a:spcPct val="0"/>
                </a:spcAft>
                <a:buFont typeface="Arial" pitchFamily="34" charset="0"/>
                <a:buNone/>
              </a:pPr>
              <a:t>45%</a:t>
            </a:fld>
            <a:endParaRPr lang="ru-RU" sz="900" dirty="0">
              <a:solidFill>
                <a:prstClr val="white"/>
              </a:solidFill>
              <a:sym typeface="+mn-lt"/>
            </a:endParaRPr>
          </a:p>
        </p:txBody>
      </p:sp>
      <p:sp>
        <p:nvSpPr>
          <p:cNvPr id="158" name="Текст 2"/>
          <p:cNvSpPr>
            <a:spLocks noGrp="1"/>
          </p:cNvSpPr>
          <p:nvPr>
            <p:custDataLst>
              <p:tags r:id="rId62"/>
            </p:custDataLst>
          </p:nvPr>
        </p:nvSpPr>
        <p:spPr bwMode="gray">
          <a:xfrm>
            <a:off x="7186613" y="5403850"/>
            <a:ext cx="266700" cy="136525"/>
          </a:xfrm>
          <a:prstGeom prst="rect">
            <a:avLst/>
          </a:prstGeom>
          <a:noFill/>
          <a:extLst>
            <a:ext uri="{909E8E84-426E-40DD-AFC4-6F175D3DCCD1}">
              <a14:hiddenFill xmlns:a14="http://schemas.microsoft.com/office/drawing/2010/main">
                <a:solidFill>
                  <a:srgbClr val="9DB1CF"/>
                </a:solidFill>
              </a14:hiddenFill>
            </a:ext>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8F371E9B-BD41-42A8-A969-4CF25F66218F}" type="datetime'''''''''5''''''''''''''5''''''''''''''''''''''''''''''%'''">
              <a:rPr lang="ru-RU" altLang="en-US" sz="900">
                <a:solidFill>
                  <a:prstClr val="white"/>
                </a:solidFill>
              </a:rPr>
              <a:pPr marL="0" indent="0" algn="ctr">
                <a:spcBef>
                  <a:spcPct val="0"/>
                </a:spcBef>
                <a:spcAft>
                  <a:spcPct val="0"/>
                </a:spcAft>
                <a:buFont typeface="Arial" pitchFamily="34" charset="0"/>
                <a:buNone/>
              </a:pPr>
              <a:t>55%</a:t>
            </a:fld>
            <a:endParaRPr lang="ru-RU" sz="900" dirty="0">
              <a:solidFill>
                <a:prstClr val="white"/>
              </a:solidFill>
              <a:sym typeface="+mn-lt"/>
            </a:endParaRPr>
          </a:p>
        </p:txBody>
      </p:sp>
      <p:sp>
        <p:nvSpPr>
          <p:cNvPr id="161" name="Текст 2"/>
          <p:cNvSpPr>
            <a:spLocks noGrp="1"/>
          </p:cNvSpPr>
          <p:nvPr>
            <p:custDataLst>
              <p:tags r:id="rId63"/>
            </p:custDataLst>
          </p:nvPr>
        </p:nvSpPr>
        <p:spPr bwMode="gray">
          <a:xfrm>
            <a:off x="6534150" y="5211763"/>
            <a:ext cx="3825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defRPr/>
            </a:pPr>
            <a:fld id="{FE34671A-3A03-46C3-A5C7-174DDE9F754D}" type="datetime'''''''2''3,''''''''''''9'''''''''''''''''''''">
              <a:rPr lang="ru-RU" altLang="en-US" sz="1200" b="1">
                <a:solidFill>
                  <a:srgbClr val="000000"/>
                </a:solidFill>
                <a:sym typeface="+mn-lt"/>
              </a:rPr>
              <a:pPr marL="0" indent="0" algn="ctr">
                <a:spcBef>
                  <a:spcPct val="0"/>
                </a:spcBef>
                <a:spcAft>
                  <a:spcPct val="0"/>
                </a:spcAft>
                <a:buFont typeface="Arial" pitchFamily="34" charset="0"/>
                <a:buNone/>
                <a:defRPr/>
              </a:pPr>
              <a:t>23,9</a:t>
            </a:fld>
            <a:endParaRPr lang="ru-RU" sz="1200" b="1" dirty="0">
              <a:solidFill>
                <a:srgbClr val="000000"/>
              </a:solidFill>
              <a:sym typeface="+mn-lt"/>
            </a:endParaRPr>
          </a:p>
        </p:txBody>
      </p:sp>
      <p:sp>
        <p:nvSpPr>
          <p:cNvPr id="162" name="Текст 2"/>
          <p:cNvSpPr>
            <a:spLocks noGrp="1"/>
          </p:cNvSpPr>
          <p:nvPr>
            <p:custDataLst>
              <p:tags r:id="rId64"/>
            </p:custDataLst>
          </p:nvPr>
        </p:nvSpPr>
        <p:spPr bwMode="gray">
          <a:xfrm>
            <a:off x="6510338" y="5484813"/>
            <a:ext cx="266700" cy="136525"/>
          </a:xfrm>
          <a:prstGeom prst="rect">
            <a:avLst/>
          </a:prstGeom>
          <a:solidFill>
            <a:srgbClr val="6F8DB9"/>
          </a:solidFill>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541AFE08-6BD7-4DE7-8558-49A1BEF00B7E}" type="datetime'''''''''6''''''''''''''''''''1''''''''''''%'''''''''''''''">
              <a:rPr lang="ru-RU" altLang="en-US" sz="900">
                <a:solidFill>
                  <a:prstClr val="white"/>
                </a:solidFill>
              </a:rPr>
              <a:pPr marL="0" indent="0" algn="ctr">
                <a:spcBef>
                  <a:spcPct val="0"/>
                </a:spcBef>
                <a:spcAft>
                  <a:spcPct val="0"/>
                </a:spcAft>
                <a:buFont typeface="Arial" pitchFamily="34" charset="0"/>
                <a:buNone/>
              </a:pPr>
              <a:t>61%</a:t>
            </a:fld>
            <a:endParaRPr lang="ru-RU" sz="900" dirty="0">
              <a:solidFill>
                <a:prstClr val="white"/>
              </a:solidFill>
              <a:sym typeface="+mn-lt"/>
            </a:endParaRPr>
          </a:p>
        </p:txBody>
      </p:sp>
      <p:sp>
        <p:nvSpPr>
          <p:cNvPr id="165" name="Текст 2"/>
          <p:cNvSpPr>
            <a:spLocks noGrp="1"/>
          </p:cNvSpPr>
          <p:nvPr>
            <p:custDataLst>
              <p:tags r:id="rId65"/>
            </p:custDataLst>
          </p:nvPr>
        </p:nvSpPr>
        <p:spPr bwMode="gray">
          <a:xfrm>
            <a:off x="5986463" y="5373688"/>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9A1AEEFD-542B-4D5E-A415-23B4722242FE}" type="datetime'3'''''''''''''',''''''''''''''''''''''''''''''''''''''''''6'''">
              <a:rPr lang="ru-RU" altLang="en-US" sz="1200" b="1">
                <a:solidFill>
                  <a:srgbClr val="000000"/>
                </a:solidFill>
                <a:sym typeface="+mn-lt"/>
              </a:rPr>
              <a:pPr marL="0" indent="0" algn="ctr">
                <a:spcBef>
                  <a:spcPct val="0"/>
                </a:spcBef>
                <a:spcAft>
                  <a:spcPct val="0"/>
                </a:spcAft>
                <a:buFont typeface="Arial" pitchFamily="34" charset="0"/>
                <a:buNone/>
              </a:pPr>
              <a:t>3,6</a:t>
            </a:fld>
            <a:endParaRPr lang="ru-RU" sz="1200" b="1" dirty="0">
              <a:solidFill>
                <a:srgbClr val="000000"/>
              </a:solidFill>
              <a:sym typeface="+mn-lt"/>
            </a:endParaRPr>
          </a:p>
        </p:txBody>
      </p:sp>
      <p:sp>
        <p:nvSpPr>
          <p:cNvPr id="176" name="Текст 2"/>
          <p:cNvSpPr>
            <a:spLocks noGrp="1"/>
          </p:cNvSpPr>
          <p:nvPr>
            <p:custDataLst>
              <p:tags r:id="rId66"/>
            </p:custDataLst>
          </p:nvPr>
        </p:nvSpPr>
        <p:spPr bwMode="gray">
          <a:xfrm>
            <a:off x="4786313" y="5392738"/>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7044A7EF-394D-4F9D-9677-3D3C504B4E0A}" type="datetime'1,''''''''''''''''''''''''''''''5'''''''''''''''''''''''''''">
              <a:rPr lang="ru-RU" altLang="en-US" sz="1200" b="1">
                <a:solidFill>
                  <a:srgbClr val="000000"/>
                </a:solidFill>
                <a:sym typeface="+mn-lt"/>
              </a:rPr>
              <a:pPr marL="0" indent="0" algn="ctr">
                <a:spcBef>
                  <a:spcPct val="0"/>
                </a:spcBef>
                <a:spcAft>
                  <a:spcPct val="0"/>
                </a:spcAft>
                <a:buFont typeface="Arial" pitchFamily="34" charset="0"/>
                <a:buNone/>
              </a:pPr>
              <a:t>1,5</a:t>
            </a:fld>
            <a:endParaRPr lang="ru-RU" sz="1200" b="1" dirty="0">
              <a:solidFill>
                <a:srgbClr val="000000"/>
              </a:solidFill>
              <a:sym typeface="+mn-lt"/>
            </a:endParaRPr>
          </a:p>
        </p:txBody>
      </p:sp>
      <p:sp>
        <p:nvSpPr>
          <p:cNvPr id="164" name="Текст 29"/>
          <p:cNvSpPr>
            <a:spLocks noGrp="1"/>
          </p:cNvSpPr>
          <p:nvPr>
            <p:custDataLst>
              <p:tags r:id="rId67"/>
            </p:custDataLst>
          </p:nvPr>
        </p:nvSpPr>
        <p:spPr bwMode="auto">
          <a:xfrm>
            <a:off x="5910263" y="5688013"/>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defRPr/>
            </a:pPr>
            <a:fld id="{2ADCF554-B87A-4F71-9FD8-70D9BE27A951}" type="datetime'2''''''''''''''''''Q'''''''''' ''''''''''''2''''''01''7'''''''">
              <a:rPr lang="ru-RU" altLang="en-US" sz="900">
                <a:solidFill>
                  <a:srgbClr val="000000"/>
                </a:solidFill>
              </a:rPr>
              <a:pPr marL="0" indent="0" algn="ctr">
                <a:spcBef>
                  <a:spcPct val="0"/>
                </a:spcBef>
                <a:buFont typeface="Arial" pitchFamily="34" charset="0"/>
                <a:buNone/>
                <a:defRPr/>
              </a:pPr>
              <a:t>2Q 2017</a:t>
            </a:fld>
            <a:endParaRPr lang="ru-RU" sz="900" dirty="0">
              <a:solidFill>
                <a:srgbClr val="000000"/>
              </a:solidFill>
              <a:sym typeface="+mn-lt"/>
            </a:endParaRPr>
          </a:p>
        </p:txBody>
      </p:sp>
      <p:sp>
        <p:nvSpPr>
          <p:cNvPr id="163" name="Текст 2"/>
          <p:cNvSpPr>
            <a:spLocks noGrp="1"/>
          </p:cNvSpPr>
          <p:nvPr>
            <p:custDataLst>
              <p:tags r:id="rId68"/>
            </p:custDataLst>
          </p:nvPr>
        </p:nvSpPr>
        <p:spPr bwMode="gray">
          <a:xfrm>
            <a:off x="6672263" y="5394325"/>
            <a:ext cx="266700" cy="136525"/>
          </a:xfrm>
          <a:prstGeom prst="rect">
            <a:avLst/>
          </a:prstGeom>
          <a:solidFill>
            <a:srgbClr val="364D6E"/>
          </a:solidFill>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FBD9290-524E-4DFE-AF11-975DBF906A58}" type="datetime'''''''''3''''''9''''''''''''''''''''%'''''''''''''''''''''''">
              <a:rPr lang="ru-RU" altLang="en-US" sz="900">
                <a:solidFill>
                  <a:srgbClr val="FFFFFF"/>
                </a:solidFill>
              </a:rPr>
              <a:pPr marL="0" indent="0" algn="ctr">
                <a:spcBef>
                  <a:spcPct val="0"/>
                </a:spcBef>
                <a:spcAft>
                  <a:spcPct val="0"/>
                </a:spcAft>
                <a:buFont typeface="Arial" pitchFamily="34" charset="0"/>
                <a:buNone/>
              </a:pPr>
              <a:t>39%</a:t>
            </a:fld>
            <a:endParaRPr lang="ru-RU" sz="900" dirty="0">
              <a:solidFill>
                <a:srgbClr val="FFFFFF"/>
              </a:solidFill>
              <a:sym typeface="+mn-lt"/>
            </a:endParaRPr>
          </a:p>
        </p:txBody>
      </p:sp>
      <p:sp>
        <p:nvSpPr>
          <p:cNvPr id="173" name="Текст 29"/>
          <p:cNvSpPr>
            <a:spLocks noGrp="1"/>
          </p:cNvSpPr>
          <p:nvPr>
            <p:custDataLst>
              <p:tags r:id="rId69"/>
            </p:custDataLst>
          </p:nvPr>
        </p:nvSpPr>
        <p:spPr bwMode="auto">
          <a:xfrm>
            <a:off x="5310188" y="5688013"/>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defRPr/>
            </a:pPr>
            <a:fld id="{FA8451FD-25AE-4FF3-97A5-E89A616B4012}" type="datetime'''''''''1''''''''Q ''''''''''''2''0''1''''''7'">
              <a:rPr lang="ru-RU" altLang="en-US" sz="900">
                <a:solidFill>
                  <a:srgbClr val="000000"/>
                </a:solidFill>
              </a:rPr>
              <a:pPr marL="0" indent="0" algn="ctr">
                <a:spcBef>
                  <a:spcPct val="0"/>
                </a:spcBef>
                <a:buFont typeface="Arial" pitchFamily="34" charset="0"/>
                <a:buNone/>
                <a:defRPr/>
              </a:pPr>
              <a:t>1Q 2017</a:t>
            </a:fld>
            <a:endParaRPr lang="ru-RU" sz="900" dirty="0">
              <a:solidFill>
                <a:srgbClr val="000000"/>
              </a:solidFill>
              <a:sym typeface="+mn-lt"/>
            </a:endParaRPr>
          </a:p>
        </p:txBody>
      </p:sp>
      <p:sp>
        <p:nvSpPr>
          <p:cNvPr id="174" name="Текст 2"/>
          <p:cNvSpPr>
            <a:spLocks noGrp="1"/>
          </p:cNvSpPr>
          <p:nvPr>
            <p:custDataLst>
              <p:tags r:id="rId70"/>
            </p:custDataLst>
          </p:nvPr>
        </p:nvSpPr>
        <p:spPr bwMode="gray">
          <a:xfrm>
            <a:off x="5386388" y="5383213"/>
            <a:ext cx="2857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D16CB9F1-0D63-4C0B-BA28-3BE341E8DEB6}" type="datetime'''''''''''''''''''''''2'''''''''''''''''''''''''',''''''5'''''">
              <a:rPr lang="ru-RU" altLang="en-US" sz="1200" b="1">
                <a:solidFill>
                  <a:srgbClr val="000000"/>
                </a:solidFill>
                <a:sym typeface="+mn-lt"/>
              </a:rPr>
              <a:pPr marL="0" indent="0" algn="ctr">
                <a:spcBef>
                  <a:spcPct val="0"/>
                </a:spcBef>
                <a:spcAft>
                  <a:spcPct val="0"/>
                </a:spcAft>
                <a:buFont typeface="Arial" pitchFamily="34" charset="0"/>
                <a:buNone/>
              </a:pPr>
              <a:t>2,5</a:t>
            </a:fld>
            <a:endParaRPr lang="ru-RU" sz="1200" b="1" dirty="0">
              <a:solidFill>
                <a:srgbClr val="000000"/>
              </a:solidFill>
              <a:sym typeface="+mn-lt"/>
            </a:endParaRPr>
          </a:p>
        </p:txBody>
      </p:sp>
      <p:sp>
        <p:nvSpPr>
          <p:cNvPr id="110" name="Текст 2"/>
          <p:cNvSpPr>
            <a:spLocks noGrp="1"/>
          </p:cNvSpPr>
          <p:nvPr>
            <p:custDataLst>
              <p:tags r:id="rId71"/>
            </p:custDataLst>
          </p:nvPr>
        </p:nvSpPr>
        <p:spPr bwMode="auto">
          <a:xfrm>
            <a:off x="7972425" y="3502025"/>
            <a:ext cx="533400"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69047CF1-C545-4A35-941A-FDC3C5C70B4B}" type="datetime'''''''''''''''+''''''''''''''81''''''''''''''''''''%'''''">
              <a:rPr lang="ru-RU" altLang="en-US" sz="900" b="1">
                <a:solidFill>
                  <a:srgbClr val="000000"/>
                </a:solidFill>
              </a:rPr>
              <a:pPr marL="0" indent="0" algn="ctr">
                <a:lnSpc>
                  <a:spcPct val="90000"/>
                </a:lnSpc>
                <a:spcBef>
                  <a:spcPct val="0"/>
                </a:spcBef>
                <a:spcAft>
                  <a:spcPct val="0"/>
                </a:spcAft>
                <a:buFont typeface="Arial" pitchFamily="34" charset="0"/>
                <a:buNone/>
              </a:pPr>
              <a:t>+81%</a:t>
            </a:fld>
            <a:endParaRPr lang="ru-RU" sz="900" b="1" dirty="0">
              <a:solidFill>
                <a:srgbClr val="000000"/>
              </a:solidFill>
              <a:sym typeface="+mn-lt"/>
            </a:endParaRPr>
          </a:p>
        </p:txBody>
      </p:sp>
      <p:sp>
        <p:nvSpPr>
          <p:cNvPr id="175" name="Текст 29"/>
          <p:cNvSpPr>
            <a:spLocks noGrp="1"/>
          </p:cNvSpPr>
          <p:nvPr>
            <p:custDataLst>
              <p:tags r:id="rId72"/>
            </p:custDataLst>
          </p:nvPr>
        </p:nvSpPr>
        <p:spPr bwMode="auto">
          <a:xfrm>
            <a:off x="4799013" y="5688013"/>
            <a:ext cx="2603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defRPr/>
            </a:pPr>
            <a:fld id="{79BE97AB-0B2D-4FEC-B818-59332EC7E88D}" type="datetime'''''''''''''''''''''''2''''''''''''016'''''''''''''''''''">
              <a:rPr lang="ru-RU" altLang="en-US" sz="900">
                <a:solidFill>
                  <a:srgbClr val="000000"/>
                </a:solidFill>
              </a:rPr>
              <a:pPr marL="0" indent="0" algn="ctr">
                <a:spcBef>
                  <a:spcPct val="0"/>
                </a:spcBef>
                <a:buFont typeface="Arial" pitchFamily="34" charset="0"/>
                <a:buNone/>
                <a:defRPr/>
              </a:pPr>
              <a:t>2016</a:t>
            </a:fld>
            <a:endParaRPr lang="ru-RU" sz="900" dirty="0">
              <a:solidFill>
                <a:srgbClr val="000000"/>
              </a:solidFill>
              <a:sym typeface="+mn-lt"/>
            </a:endParaRPr>
          </a:p>
        </p:txBody>
      </p:sp>
      <p:sp>
        <p:nvSpPr>
          <p:cNvPr id="170" name="Текст 2"/>
          <p:cNvSpPr>
            <a:spLocks noGrp="1"/>
          </p:cNvSpPr>
          <p:nvPr>
            <p:custDataLst>
              <p:tags r:id="rId73"/>
            </p:custDataLst>
          </p:nvPr>
        </p:nvSpPr>
        <p:spPr bwMode="auto">
          <a:xfrm>
            <a:off x="6854825" y="4619625"/>
            <a:ext cx="334963"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defRPr/>
            </a:pPr>
            <a:r>
              <a:rPr lang="en-US" altLang="en-US" sz="900" b="1" dirty="0">
                <a:solidFill>
                  <a:srgbClr val="000000"/>
                </a:solidFill>
                <a:sym typeface="+mn-lt"/>
              </a:rPr>
              <a:t>+3x</a:t>
            </a:r>
            <a:endParaRPr lang="ru-RU" sz="900" b="1" dirty="0">
              <a:solidFill>
                <a:srgbClr val="000000"/>
              </a:solidFill>
              <a:sym typeface="+mn-lt"/>
            </a:endParaRPr>
          </a:p>
        </p:txBody>
      </p:sp>
      <p:sp>
        <p:nvSpPr>
          <p:cNvPr id="103" name="Текст 29"/>
          <p:cNvSpPr>
            <a:spLocks noGrp="1"/>
          </p:cNvSpPr>
          <p:nvPr>
            <p:custDataLst>
              <p:tags r:id="rId74"/>
            </p:custDataLst>
          </p:nvPr>
        </p:nvSpPr>
        <p:spPr bwMode="auto">
          <a:xfrm>
            <a:off x="8301038" y="5688013"/>
            <a:ext cx="43973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pitchFamily="34" charset="0"/>
              <a:buNone/>
              <a:defRPr/>
            </a:pPr>
            <a:fld id="{C5CAD1DD-BF01-49FB-8707-F33C83AB3B89}" type="datetime'''''''''''''''''''''2''Q'''' ''''''''''20''''''1''8'''''''">
              <a:rPr lang="ru-RU" altLang="en-US" sz="900">
                <a:solidFill>
                  <a:srgbClr val="000000"/>
                </a:solidFill>
              </a:rPr>
              <a:pPr marL="0" indent="0" algn="ctr">
                <a:spcBef>
                  <a:spcPct val="0"/>
                </a:spcBef>
                <a:buFont typeface="Arial" pitchFamily="34" charset="0"/>
                <a:buNone/>
                <a:defRPr/>
              </a:pPr>
              <a:t>2Q 2018</a:t>
            </a:fld>
            <a:endParaRPr lang="ru-RU" sz="900" dirty="0">
              <a:solidFill>
                <a:srgbClr val="000000"/>
              </a:solidFill>
              <a:sym typeface="+mn-lt"/>
            </a:endParaRPr>
          </a:p>
        </p:txBody>
      </p:sp>
      <p:sp>
        <p:nvSpPr>
          <p:cNvPr id="106" name="Текст 2"/>
          <p:cNvSpPr>
            <a:spLocks noGrp="1"/>
          </p:cNvSpPr>
          <p:nvPr>
            <p:custDataLst>
              <p:tags r:id="rId75"/>
            </p:custDataLst>
          </p:nvPr>
        </p:nvSpPr>
        <p:spPr bwMode="gray">
          <a:xfrm>
            <a:off x="8280400" y="3868738"/>
            <a:ext cx="4794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349D0211-94A1-4BF6-B294-84C9C021ECFB}" type="datetime'''2''''''''''0''''''0'''',''''5'''''''''''''">
              <a:rPr lang="ru-RU" altLang="en-US" sz="1200" b="1">
                <a:solidFill>
                  <a:srgbClr val="000000"/>
                </a:solidFill>
              </a:rPr>
              <a:pPr marL="0" indent="0" algn="ctr">
                <a:spcBef>
                  <a:spcPct val="0"/>
                </a:spcBef>
                <a:spcAft>
                  <a:spcPct val="0"/>
                </a:spcAft>
                <a:buFont typeface="Arial" pitchFamily="34" charset="0"/>
                <a:buNone/>
              </a:pPr>
              <a:t>200,5</a:t>
            </a:fld>
            <a:endParaRPr lang="ru-RU" sz="1200" b="1" dirty="0">
              <a:solidFill>
                <a:srgbClr val="000000"/>
              </a:solidFill>
              <a:sym typeface="+mn-lt"/>
            </a:endParaRPr>
          </a:p>
        </p:txBody>
      </p:sp>
      <p:sp>
        <p:nvSpPr>
          <p:cNvPr id="172" name="Текст 2"/>
          <p:cNvSpPr>
            <a:spLocks noGrp="1"/>
          </p:cNvSpPr>
          <p:nvPr>
            <p:custDataLst>
              <p:tags r:id="rId76"/>
            </p:custDataLst>
          </p:nvPr>
        </p:nvSpPr>
        <p:spPr bwMode="auto">
          <a:xfrm>
            <a:off x="4943475" y="5016500"/>
            <a:ext cx="533400"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29430CE2-A4BC-4D04-967C-164EEFFFC740}" type="datetime'''''''''''''''+''''''''''''''''''6''2''''''''''''''''''%'">
              <a:rPr lang="ru-RU" altLang="en-US" sz="900" b="1">
                <a:solidFill>
                  <a:srgbClr val="000000"/>
                </a:solidFill>
              </a:rPr>
              <a:pPr marL="0" indent="0" algn="ctr">
                <a:lnSpc>
                  <a:spcPct val="90000"/>
                </a:lnSpc>
                <a:spcBef>
                  <a:spcPct val="0"/>
                </a:spcBef>
                <a:spcAft>
                  <a:spcPct val="0"/>
                </a:spcAft>
                <a:buFont typeface="Arial" pitchFamily="34" charset="0"/>
                <a:buNone/>
              </a:pPr>
              <a:t>+62%</a:t>
            </a:fld>
            <a:endParaRPr lang="ru-RU" sz="900" b="1" dirty="0">
              <a:solidFill>
                <a:srgbClr val="000000"/>
              </a:solidFill>
              <a:sym typeface="+mn-lt"/>
            </a:endParaRPr>
          </a:p>
        </p:txBody>
      </p:sp>
      <p:sp>
        <p:nvSpPr>
          <p:cNvPr id="171" name="Текст 2"/>
          <p:cNvSpPr>
            <a:spLocks noGrp="1"/>
          </p:cNvSpPr>
          <p:nvPr>
            <p:custDataLst>
              <p:tags r:id="rId77"/>
            </p:custDataLst>
          </p:nvPr>
        </p:nvSpPr>
        <p:spPr bwMode="auto">
          <a:xfrm>
            <a:off x="6259513" y="4933950"/>
            <a:ext cx="334963" cy="176213"/>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defRPr/>
            </a:pPr>
            <a:r>
              <a:rPr lang="en-US" altLang="en-US" sz="900" b="1" dirty="0">
                <a:solidFill>
                  <a:srgbClr val="000000"/>
                </a:solidFill>
                <a:sym typeface="+mn-lt"/>
              </a:rPr>
              <a:t>+7x</a:t>
            </a:r>
            <a:endParaRPr lang="ru-RU" sz="900" b="1" dirty="0">
              <a:solidFill>
                <a:srgbClr val="000000"/>
              </a:solidFill>
              <a:sym typeface="+mn-lt"/>
            </a:endParaRPr>
          </a:p>
        </p:txBody>
      </p:sp>
      <p:sp>
        <p:nvSpPr>
          <p:cNvPr id="177" name="Прямоугольник 176"/>
          <p:cNvSpPr/>
          <p:nvPr>
            <p:custDataLst>
              <p:tags r:id="rId78"/>
            </p:custDataLst>
          </p:nvPr>
        </p:nvSpPr>
        <p:spPr bwMode="auto">
          <a:xfrm>
            <a:off x="4676775" y="4529138"/>
            <a:ext cx="160338" cy="120650"/>
          </a:xfrm>
          <a:prstGeom prst="rect">
            <a:avLst/>
          </a:prstGeom>
          <a:solidFill>
            <a:srgbClr val="6F8DB9"/>
          </a:solidFill>
          <a:ln w="9525" cap="flat" cmpd="sng" algn="ctr">
            <a:noFill/>
            <a:prstDash val="solid"/>
          </a:ln>
          <a:effectLst/>
          <a:extLst>
            <a:ext uri="{91240B29-F687-4F45-9708-019B960494DF}">
              <a14:hiddenLine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78" name="Прямоугольник 177"/>
          <p:cNvSpPr/>
          <p:nvPr>
            <p:custDataLst>
              <p:tags r:id="rId79"/>
            </p:custDataLst>
          </p:nvPr>
        </p:nvSpPr>
        <p:spPr bwMode="auto">
          <a:xfrm>
            <a:off x="4676775" y="4341813"/>
            <a:ext cx="160338" cy="120650"/>
          </a:xfrm>
          <a:prstGeom prst="rect">
            <a:avLst/>
          </a:prstGeom>
          <a:solidFill>
            <a:srgbClr val="364D6E"/>
          </a:solidFill>
          <a:ln w="9525" cap="flat" cmpd="sng" algn="ctr">
            <a:noFill/>
            <a:prstDash val="solid"/>
          </a:ln>
          <a:effectLst/>
          <a:extLst>
            <a:ext uri="{91240B29-F687-4F45-9708-019B960494DF}">
              <a14:hiddenLine xmlns:a14="http://schemas.microsoft.com/office/drawing/2010/main" w="9525"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179" name="Текст 2"/>
          <p:cNvSpPr>
            <a:spLocks noGrp="1"/>
          </p:cNvSpPr>
          <p:nvPr>
            <p:custDataLst>
              <p:tags r:id="rId80"/>
            </p:custDataLst>
          </p:nvPr>
        </p:nvSpPr>
        <p:spPr bwMode="auto">
          <a:xfrm>
            <a:off x="4887913" y="4338638"/>
            <a:ext cx="787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defRPr/>
            </a:pPr>
            <a:fld id="{3895AF87-EDCC-4612-9ED2-CD64C73C50CA}" type="datetime'''''''Д''''''''еп''о''''з''''''ит''ы'' ''''с ЦК'''''">
              <a:rPr lang="ru-RU" altLang="en-US" sz="900">
                <a:solidFill>
                  <a:srgbClr val="000000"/>
                </a:solidFill>
              </a:rPr>
              <a:pPr marL="0" indent="0">
                <a:spcBef>
                  <a:spcPct val="0"/>
                </a:spcBef>
                <a:spcAft>
                  <a:spcPct val="0"/>
                </a:spcAft>
                <a:buFont typeface="Arial" pitchFamily="34" charset="0"/>
                <a:buNone/>
                <a:defRPr/>
              </a:pPr>
              <a:t>Депозиты с ЦК</a:t>
            </a:fld>
            <a:endParaRPr lang="ru-RU" sz="900" dirty="0">
              <a:solidFill>
                <a:srgbClr val="000000"/>
              </a:solidFill>
              <a:sym typeface="+mn-lt"/>
            </a:endParaRPr>
          </a:p>
        </p:txBody>
      </p:sp>
      <p:sp>
        <p:nvSpPr>
          <p:cNvPr id="180" name="Текст 2"/>
          <p:cNvSpPr>
            <a:spLocks noGrp="1"/>
          </p:cNvSpPr>
          <p:nvPr>
            <p:custDataLst>
              <p:tags r:id="rId81"/>
            </p:custDataLst>
          </p:nvPr>
        </p:nvSpPr>
        <p:spPr bwMode="auto">
          <a:xfrm>
            <a:off x="4887913" y="4525963"/>
            <a:ext cx="88423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Font typeface="Arial" pitchFamily="34" charset="0"/>
              <a:buNone/>
              <a:defRPr/>
            </a:pPr>
            <a:fld id="{38FB4123-1E46-43EA-AD6B-559EDEF638F0}" type="datetime'''''РЕ''П''О ''с'''''''' ''Ц''''''''''К ''''''''с'' ''КСУ'">
              <a:rPr lang="ru-RU" altLang="en-US" sz="900">
                <a:solidFill>
                  <a:srgbClr val="000000"/>
                </a:solidFill>
              </a:rPr>
              <a:pPr marL="0" indent="0">
                <a:spcBef>
                  <a:spcPct val="0"/>
                </a:spcBef>
                <a:spcAft>
                  <a:spcPct val="0"/>
                </a:spcAft>
                <a:buFont typeface="Arial" pitchFamily="34" charset="0"/>
                <a:buNone/>
                <a:defRPr/>
              </a:pPr>
              <a:t>РЕПО с ЦК с КСУ</a:t>
            </a:fld>
            <a:endParaRPr lang="ru-RU" sz="900" dirty="0">
              <a:solidFill>
                <a:srgbClr val="000000"/>
              </a:solidFill>
              <a:sym typeface="+mn-lt"/>
            </a:endParaRPr>
          </a:p>
        </p:txBody>
      </p:sp>
    </p:spTree>
    <p:extLst>
      <p:ext uri="{BB962C8B-B14F-4D97-AF65-F5344CB8AC3E}">
        <p14:creationId xmlns:p14="http://schemas.microsoft.com/office/powerpoint/2010/main" val="16309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flipH="1">
            <a:off x="4987637" y="1790510"/>
            <a:ext cx="160" cy="396000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pPr>
              <a:defRPr/>
            </a:pPr>
            <a:fld id="{DF84216E-DF9B-440D-87FE-D1027DC01F67}" type="slidenum">
              <a:rPr lang="ru-RU" sz="1200" smtClean="0">
                <a:solidFill>
                  <a:srgbClr val="000000">
                    <a:tint val="75000"/>
                  </a:srgbClr>
                </a:solidFill>
              </a:rPr>
              <a:pPr>
                <a:defRPr/>
              </a:pPr>
              <a:t>8</a:t>
            </a:fld>
            <a:endParaRPr lang="ru-RU" sz="1200" dirty="0">
              <a:solidFill>
                <a:srgbClr val="000000">
                  <a:tint val="75000"/>
                </a:srgbClr>
              </a:solidFill>
            </a:endParaRPr>
          </a:p>
        </p:txBody>
      </p:sp>
      <p:sp>
        <p:nvSpPr>
          <p:cNvPr id="7" name="Текст 6"/>
          <p:cNvSpPr>
            <a:spLocks noGrp="1"/>
          </p:cNvSpPr>
          <p:nvPr>
            <p:ph type="body" sz="quarter" idx="13"/>
          </p:nvPr>
        </p:nvSpPr>
        <p:spPr/>
        <p:txBody>
          <a:bodyPr>
            <a:normAutofit/>
          </a:bodyPr>
          <a:lstStyle/>
          <a:p>
            <a:r>
              <a:rPr lang="en-US" sz="2000" b="1" dirty="0" smtClean="0">
                <a:solidFill>
                  <a:srgbClr val="000000"/>
                </a:solidFill>
              </a:rPr>
              <a:t>“</a:t>
            </a:r>
            <a:r>
              <a:rPr lang="en-US" sz="2000" b="1" dirty="0" err="1" smtClean="0">
                <a:solidFill>
                  <a:srgbClr val="000000"/>
                </a:solidFill>
              </a:rPr>
              <a:t>Bondization</a:t>
            </a:r>
            <a:r>
              <a:rPr lang="en-US" sz="2000" b="1" dirty="0" smtClean="0">
                <a:solidFill>
                  <a:srgbClr val="000000"/>
                </a:solidFill>
              </a:rPr>
              <a:t>” </a:t>
            </a:r>
            <a:r>
              <a:rPr lang="en-US" sz="2000" dirty="0" smtClean="0">
                <a:solidFill>
                  <a:srgbClr val="000000"/>
                </a:solidFill>
              </a:rPr>
              <a:t>– </a:t>
            </a:r>
            <a:r>
              <a:rPr lang="ru-RU" sz="2000" dirty="0" smtClean="0">
                <a:solidFill>
                  <a:srgbClr val="000000"/>
                </a:solidFill>
              </a:rPr>
              <a:t>программа развития рынка облигаций</a:t>
            </a:r>
            <a:endParaRPr lang="ru-RU" sz="2000" dirty="0"/>
          </a:p>
        </p:txBody>
      </p:sp>
      <p:sp>
        <p:nvSpPr>
          <p:cNvPr id="60" name="Прямоугольник 59"/>
          <p:cNvSpPr/>
          <p:nvPr/>
        </p:nvSpPr>
        <p:spPr>
          <a:xfrm>
            <a:off x="1226398" y="1182584"/>
            <a:ext cx="7627409" cy="338554"/>
          </a:xfrm>
          <a:prstGeom prst="rect">
            <a:avLst/>
          </a:prstGeom>
        </p:spPr>
        <p:txBody>
          <a:bodyPr wrap="none">
            <a:spAutoFit/>
          </a:bodyPr>
          <a:lstStyle/>
          <a:p>
            <a:pPr>
              <a:spcBef>
                <a:spcPts val="600"/>
              </a:spcBef>
              <a:spcAft>
                <a:spcPts val="500"/>
              </a:spcAft>
              <a:defRPr/>
            </a:pPr>
            <a:r>
              <a:rPr lang="ru-RU" sz="1600" b="1" dirty="0" smtClean="0">
                <a:solidFill>
                  <a:srgbClr val="000000"/>
                </a:solidFill>
              </a:rPr>
              <a:t>Стимулирование </a:t>
            </a:r>
            <a:r>
              <a:rPr lang="ru-RU" sz="1600" b="1" dirty="0">
                <a:solidFill>
                  <a:srgbClr val="000000"/>
                </a:solidFill>
              </a:rPr>
              <a:t>роста количества эмитентов и выпусков </a:t>
            </a:r>
            <a:r>
              <a:rPr lang="ru-RU" sz="1600" b="1" dirty="0" smtClean="0">
                <a:solidFill>
                  <a:srgbClr val="000000"/>
                </a:solidFill>
              </a:rPr>
              <a:t>облигаций</a:t>
            </a:r>
            <a:endParaRPr lang="en-US" sz="1600" b="1" dirty="0">
              <a:solidFill>
                <a:srgbClr val="000000"/>
              </a:solidFill>
            </a:endParaRPr>
          </a:p>
        </p:txBody>
      </p:sp>
      <p:grpSp>
        <p:nvGrpSpPr>
          <p:cNvPr id="15" name="Группа 14"/>
          <p:cNvGrpSpPr/>
          <p:nvPr/>
        </p:nvGrpSpPr>
        <p:grpSpPr>
          <a:xfrm>
            <a:off x="4364918" y="1714311"/>
            <a:ext cx="1553761" cy="285957"/>
            <a:chOff x="4439626" y="1714311"/>
            <a:chExt cx="1553761" cy="285957"/>
          </a:xfrm>
        </p:grpSpPr>
        <p:sp>
          <p:nvSpPr>
            <p:cNvPr id="4" name="Прямоугольник 3"/>
            <p:cNvSpPr/>
            <p:nvPr/>
          </p:nvSpPr>
          <p:spPr>
            <a:xfrm>
              <a:off x="4439626" y="1723269"/>
              <a:ext cx="675185" cy="276999"/>
            </a:xfrm>
            <a:prstGeom prst="rect">
              <a:avLst/>
            </a:prstGeom>
          </p:spPr>
          <p:txBody>
            <a:bodyPr wrap="none">
              <a:spAutoFit/>
            </a:bodyPr>
            <a:lstStyle/>
            <a:p>
              <a:pPr>
                <a:defRPr/>
              </a:pPr>
              <a:r>
                <a:rPr lang="ru-RU" sz="1200" b="1" dirty="0" smtClean="0">
                  <a:solidFill>
                    <a:srgbClr val="616365"/>
                  </a:solidFill>
                </a:rPr>
                <a:t>Новое</a:t>
              </a:r>
              <a:endParaRPr lang="ru-RU" sz="1200" b="1" dirty="0">
                <a:solidFill>
                  <a:srgbClr val="616365"/>
                </a:solidFill>
              </a:endParaRPr>
            </a:p>
          </p:txBody>
        </p:sp>
        <p:sp>
          <p:nvSpPr>
            <p:cNvPr id="61" name="Прямоугольник 60"/>
            <p:cNvSpPr/>
            <p:nvPr/>
          </p:nvSpPr>
          <p:spPr>
            <a:xfrm>
              <a:off x="5031264" y="1714311"/>
              <a:ext cx="962123" cy="276999"/>
            </a:xfrm>
            <a:prstGeom prst="rect">
              <a:avLst/>
            </a:prstGeom>
          </p:spPr>
          <p:txBody>
            <a:bodyPr wrap="none">
              <a:spAutoFit/>
            </a:bodyPr>
            <a:lstStyle/>
            <a:p>
              <a:pPr>
                <a:defRPr/>
              </a:pPr>
              <a:r>
                <a:rPr lang="ru-RU" sz="1200" b="1" dirty="0" smtClean="0">
                  <a:solidFill>
                    <a:srgbClr val="CE1126"/>
                  </a:solidFill>
                </a:rPr>
                <a:t>Внедрено</a:t>
              </a:r>
              <a:endParaRPr lang="ru-RU" sz="1200" b="1" dirty="0">
                <a:solidFill>
                  <a:srgbClr val="CE1126"/>
                </a:solidFill>
              </a:endParaRPr>
            </a:p>
          </p:txBody>
        </p:sp>
      </p:grpSp>
      <p:sp>
        <p:nvSpPr>
          <p:cNvPr id="8" name="Прямоугольник 7"/>
          <p:cNvSpPr/>
          <p:nvPr/>
        </p:nvSpPr>
        <p:spPr>
          <a:xfrm>
            <a:off x="4981087" y="3691683"/>
            <a:ext cx="540533" cy="230832"/>
          </a:xfrm>
          <a:prstGeom prst="rect">
            <a:avLst/>
          </a:prstGeom>
          <a:ln w="15875">
            <a:noFill/>
            <a:prstDash val="sysDot"/>
          </a:ln>
        </p:spPr>
        <p:txBody>
          <a:bodyPr wrap="none">
            <a:spAutoFit/>
          </a:bodyPr>
          <a:lstStyle/>
          <a:p>
            <a:pPr>
              <a:defRPr/>
            </a:pPr>
            <a:r>
              <a:rPr lang="ru-RU" sz="900" dirty="0">
                <a:solidFill>
                  <a:srgbClr val="000000"/>
                </a:solidFill>
              </a:rPr>
              <a:t>С </a:t>
            </a:r>
            <a:r>
              <a:rPr lang="en-US" sz="900" dirty="0">
                <a:solidFill>
                  <a:srgbClr val="000000"/>
                </a:solidFill>
              </a:rPr>
              <a:t>2014</a:t>
            </a:r>
            <a:endParaRPr lang="ru-RU" sz="900" dirty="0">
              <a:solidFill>
                <a:srgbClr val="000000"/>
              </a:solidFill>
            </a:endParaRPr>
          </a:p>
        </p:txBody>
      </p:sp>
      <p:sp>
        <p:nvSpPr>
          <p:cNvPr id="55" name="Прямоугольник 54"/>
          <p:cNvSpPr/>
          <p:nvPr/>
        </p:nvSpPr>
        <p:spPr>
          <a:xfrm>
            <a:off x="4981087" y="2617019"/>
            <a:ext cx="540533" cy="230832"/>
          </a:xfrm>
          <a:prstGeom prst="rect">
            <a:avLst/>
          </a:prstGeom>
          <a:ln w="15875">
            <a:noFill/>
            <a:prstDash val="sysDot"/>
          </a:ln>
        </p:spPr>
        <p:txBody>
          <a:bodyPr wrap="none">
            <a:spAutoFit/>
          </a:bodyPr>
          <a:lstStyle/>
          <a:p>
            <a:pPr>
              <a:defRPr/>
            </a:pPr>
            <a:r>
              <a:rPr lang="ru-RU" sz="900" dirty="0">
                <a:solidFill>
                  <a:srgbClr val="000000"/>
                </a:solidFill>
              </a:rPr>
              <a:t>С</a:t>
            </a:r>
            <a:r>
              <a:rPr lang="en-US" sz="900" dirty="0">
                <a:solidFill>
                  <a:srgbClr val="000000"/>
                </a:solidFill>
              </a:rPr>
              <a:t> 2016</a:t>
            </a:r>
            <a:endParaRPr lang="ru-RU" sz="900" dirty="0">
              <a:solidFill>
                <a:srgbClr val="000000"/>
              </a:solidFill>
            </a:endParaRPr>
          </a:p>
        </p:txBody>
      </p:sp>
      <p:sp>
        <p:nvSpPr>
          <p:cNvPr id="57" name="Прямоугольник 56"/>
          <p:cNvSpPr/>
          <p:nvPr/>
        </p:nvSpPr>
        <p:spPr>
          <a:xfrm>
            <a:off x="4515779" y="2526854"/>
            <a:ext cx="495649" cy="230832"/>
          </a:xfrm>
          <a:prstGeom prst="rect">
            <a:avLst/>
          </a:prstGeom>
          <a:ln w="15875">
            <a:noFill/>
            <a:prstDash val="sysDot"/>
          </a:ln>
        </p:spPr>
        <p:txBody>
          <a:bodyPr wrap="none">
            <a:spAutoFit/>
          </a:bodyPr>
          <a:lstStyle/>
          <a:p>
            <a:pPr>
              <a:defRPr/>
            </a:pPr>
            <a:r>
              <a:rPr lang="en-US" sz="900" dirty="0">
                <a:solidFill>
                  <a:srgbClr val="000000"/>
                </a:solidFill>
              </a:rPr>
              <a:t>2018E</a:t>
            </a:r>
            <a:endParaRPr lang="ru-RU" sz="900" dirty="0">
              <a:solidFill>
                <a:srgbClr val="000000"/>
              </a:solidFill>
            </a:endParaRPr>
          </a:p>
        </p:txBody>
      </p:sp>
      <p:sp>
        <p:nvSpPr>
          <p:cNvPr id="58" name="Прямоугольник 57"/>
          <p:cNvSpPr/>
          <p:nvPr/>
        </p:nvSpPr>
        <p:spPr>
          <a:xfrm>
            <a:off x="3577523" y="3519587"/>
            <a:ext cx="787395" cy="230832"/>
          </a:xfrm>
          <a:prstGeom prst="rect">
            <a:avLst/>
          </a:prstGeom>
          <a:ln w="15875">
            <a:noFill/>
            <a:prstDash val="sysDot"/>
          </a:ln>
        </p:spPr>
        <p:txBody>
          <a:bodyPr wrap="none">
            <a:spAutoFit/>
          </a:bodyPr>
          <a:lstStyle/>
          <a:p>
            <a:pPr>
              <a:defRPr/>
            </a:pPr>
            <a:r>
              <a:rPr lang="en-US" sz="900" dirty="0">
                <a:solidFill>
                  <a:srgbClr val="000000"/>
                </a:solidFill>
              </a:rPr>
              <a:t>2018-2019E</a:t>
            </a:r>
            <a:endParaRPr lang="ru-RU" sz="900" dirty="0">
              <a:solidFill>
                <a:srgbClr val="000000"/>
              </a:solidFill>
            </a:endParaRPr>
          </a:p>
        </p:txBody>
      </p:sp>
      <p:grpSp>
        <p:nvGrpSpPr>
          <p:cNvPr id="9" name="Группа 8"/>
          <p:cNvGrpSpPr/>
          <p:nvPr/>
        </p:nvGrpSpPr>
        <p:grpSpPr>
          <a:xfrm>
            <a:off x="836481" y="2000268"/>
            <a:ext cx="8300721" cy="4180561"/>
            <a:chOff x="836481" y="2000268"/>
            <a:chExt cx="8300721" cy="4180561"/>
          </a:xfrm>
        </p:grpSpPr>
        <p:grpSp>
          <p:nvGrpSpPr>
            <p:cNvPr id="5" name="Группа 4"/>
            <p:cNvGrpSpPr/>
            <p:nvPr/>
          </p:nvGrpSpPr>
          <p:grpSpPr>
            <a:xfrm>
              <a:off x="836481" y="2000268"/>
              <a:ext cx="8300721" cy="4180561"/>
              <a:chOff x="836481" y="2000268"/>
              <a:chExt cx="8300721" cy="4180561"/>
            </a:xfrm>
          </p:grpSpPr>
          <p:sp>
            <p:nvSpPr>
              <p:cNvPr id="16" name="Фигура, имеющая форму буквы L 15"/>
              <p:cNvSpPr/>
              <p:nvPr/>
            </p:nvSpPr>
            <p:spPr>
              <a:xfrm rot="13500000">
                <a:off x="4820913" y="4726542"/>
                <a:ext cx="52866" cy="52866"/>
              </a:xfrm>
              <a:prstGeom prst="corner">
                <a:avLst>
                  <a:gd name="adj1" fmla="val 0"/>
                  <a:gd name="adj2" fmla="val 0"/>
                </a:avLst>
              </a:prstGeom>
              <a:no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nvGrpSpPr>
              <p:cNvPr id="32" name="Группа 31"/>
              <p:cNvGrpSpPr/>
              <p:nvPr/>
            </p:nvGrpSpPr>
            <p:grpSpPr>
              <a:xfrm>
                <a:off x="836481" y="2000268"/>
                <a:ext cx="8300721" cy="4180561"/>
                <a:chOff x="741231" y="2019318"/>
                <a:chExt cx="8300721" cy="4180561"/>
              </a:xfrm>
            </p:grpSpPr>
            <p:grpSp>
              <p:nvGrpSpPr>
                <p:cNvPr id="6" name="Группа 5"/>
                <p:cNvGrpSpPr/>
                <p:nvPr/>
              </p:nvGrpSpPr>
              <p:grpSpPr>
                <a:xfrm>
                  <a:off x="3499701" y="2420201"/>
                  <a:ext cx="2754198" cy="2351824"/>
                  <a:chOff x="3499701" y="2420201"/>
                  <a:chExt cx="2754198" cy="2351824"/>
                </a:xfrm>
              </p:grpSpPr>
              <p:grpSp>
                <p:nvGrpSpPr>
                  <p:cNvPr id="33" name="Группа 32"/>
                  <p:cNvGrpSpPr/>
                  <p:nvPr/>
                </p:nvGrpSpPr>
                <p:grpSpPr>
                  <a:xfrm rot="5400000" flipH="1">
                    <a:off x="3700888" y="2219014"/>
                    <a:ext cx="2351824" cy="2754198"/>
                    <a:chOff x="1282700" y="3589572"/>
                    <a:chExt cx="1080000" cy="1080000"/>
                  </a:xfrm>
                </p:grpSpPr>
                <p:sp>
                  <p:nvSpPr>
                    <p:cNvPr id="31" name="Дуга 30"/>
                    <p:cNvSpPr/>
                    <p:nvPr/>
                  </p:nvSpPr>
                  <p:spPr>
                    <a:xfrm>
                      <a:off x="1822700" y="3994572"/>
                      <a:ext cx="270000" cy="270000"/>
                    </a:xfrm>
                    <a:prstGeom prst="arc">
                      <a:avLst>
                        <a:gd name="adj1" fmla="val 10697890"/>
                        <a:gd name="adj2" fmla="val 0"/>
                      </a:avLst>
                    </a:prstGeom>
                    <a:ln>
                      <a:solidFill>
                        <a:srgbClr val="CE1126"/>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solidFill>
                          <a:srgbClr val="000000"/>
                        </a:solidFill>
                      </a:endParaRPr>
                    </a:p>
                  </p:txBody>
                </p:sp>
                <p:sp>
                  <p:nvSpPr>
                    <p:cNvPr id="74" name="Дуга 73"/>
                    <p:cNvSpPr/>
                    <p:nvPr/>
                  </p:nvSpPr>
                  <p:spPr>
                    <a:xfrm flipV="1">
                      <a:off x="1552700" y="3859572"/>
                      <a:ext cx="540000" cy="540000"/>
                    </a:xfrm>
                    <a:prstGeom prst="arc">
                      <a:avLst>
                        <a:gd name="adj1" fmla="val 10697890"/>
                        <a:gd name="adj2" fmla="val 0"/>
                      </a:avLst>
                    </a:prstGeom>
                    <a:ln>
                      <a:solidFill>
                        <a:srgbClr val="CE1126"/>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solidFill>
                          <a:srgbClr val="000000"/>
                        </a:solidFill>
                      </a:endParaRPr>
                    </a:p>
                  </p:txBody>
                </p:sp>
                <p:sp>
                  <p:nvSpPr>
                    <p:cNvPr id="75" name="Дуга 74"/>
                    <p:cNvSpPr/>
                    <p:nvPr/>
                  </p:nvSpPr>
                  <p:spPr>
                    <a:xfrm>
                      <a:off x="1552700" y="3724572"/>
                      <a:ext cx="810000" cy="810000"/>
                    </a:xfrm>
                    <a:prstGeom prst="arc">
                      <a:avLst>
                        <a:gd name="adj1" fmla="val 10697890"/>
                        <a:gd name="adj2" fmla="val 0"/>
                      </a:avLst>
                    </a:prstGeom>
                    <a:ln>
                      <a:solidFill>
                        <a:srgbClr val="CE1126"/>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solidFill>
                          <a:srgbClr val="000000"/>
                        </a:solidFill>
                      </a:endParaRPr>
                    </a:p>
                  </p:txBody>
                </p:sp>
                <p:sp>
                  <p:nvSpPr>
                    <p:cNvPr id="76" name="Дуга 75"/>
                    <p:cNvSpPr/>
                    <p:nvPr/>
                  </p:nvSpPr>
                  <p:spPr>
                    <a:xfrm flipV="1">
                      <a:off x="1282700" y="3589572"/>
                      <a:ext cx="1080000" cy="1080000"/>
                    </a:xfrm>
                    <a:prstGeom prst="arc">
                      <a:avLst>
                        <a:gd name="adj1" fmla="val 11072496"/>
                        <a:gd name="adj2" fmla="val 0"/>
                      </a:avLst>
                    </a:prstGeom>
                    <a:ln>
                      <a:solidFill>
                        <a:srgbClr val="B0B1B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solidFill>
                          <a:srgbClr val="000000"/>
                        </a:solidFill>
                      </a:endParaRPr>
                    </a:p>
                  </p:txBody>
                </p:sp>
              </p:grpSp>
              <p:grpSp>
                <p:nvGrpSpPr>
                  <p:cNvPr id="68" name="Группа 67"/>
                  <p:cNvGrpSpPr/>
                  <p:nvPr/>
                </p:nvGrpSpPr>
                <p:grpSpPr>
                  <a:xfrm>
                    <a:off x="4546308" y="3008157"/>
                    <a:ext cx="688868" cy="688868"/>
                    <a:chOff x="3659852" y="1784470"/>
                    <a:chExt cx="1007999" cy="1008001"/>
                  </a:xfrm>
                </p:grpSpPr>
                <p:sp>
                  <p:nvSpPr>
                    <p:cNvPr id="73" name="Овал 72"/>
                    <p:cNvSpPr/>
                    <p:nvPr/>
                  </p:nvSpPr>
                  <p:spPr>
                    <a:xfrm>
                      <a:off x="3659852" y="1784470"/>
                      <a:ext cx="1007999" cy="1008001"/>
                    </a:xfrm>
                    <a:prstGeom prst="ellipse">
                      <a:avLst/>
                    </a:prstGeom>
                    <a:solidFill>
                      <a:srgbClr val="C8102E"/>
                    </a:solidFill>
                    <a:ln w="9525">
                      <a:solidFill>
                        <a:srgbClr val="CE112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3200" b="1" dirty="0">
                        <a:solidFill>
                          <a:prstClr val="white"/>
                        </a:solidFill>
                      </a:endParaRPr>
                    </a:p>
                  </p:txBody>
                </p:sp>
                <p:pic>
                  <p:nvPicPr>
                    <p:cNvPr id="71" name="Picture 4" descr="H:\Moscow Exchange (ex-Micex-RTS) brandbook\MSCW_XCHNG_Master_Logo_Folder\PNG\RUSSIAN\MSCW_XCHNG_RGB_RUS.png"/>
                    <p:cNvPicPr>
                      <a:picLocks noChangeAspect="1" noChangeArrowheads="1"/>
                    </p:cNvPicPr>
                    <p:nvPr/>
                  </p:nvPicPr>
                  <p:blipFill rotWithShape="1">
                    <a:blip r:embed="rId3" cstate="print"/>
                    <a:srcRect l="1693" t="8957" r="78504" b="7170"/>
                    <a:stretch/>
                  </p:blipFill>
                  <p:spPr bwMode="auto">
                    <a:xfrm>
                      <a:off x="3906276" y="2045323"/>
                      <a:ext cx="515152" cy="520479"/>
                    </a:xfrm>
                    <a:prstGeom prst="rect">
                      <a:avLst/>
                    </a:prstGeom>
                    <a:noFill/>
                    <a:ln w="9525">
                      <a:noFill/>
                      <a:miter lim="800000"/>
                      <a:headEnd/>
                      <a:tailEnd/>
                    </a:ln>
                  </p:spPr>
                </p:pic>
              </p:grpSp>
            </p:grpSp>
            <p:grpSp>
              <p:nvGrpSpPr>
                <p:cNvPr id="28" name="Группа 27"/>
                <p:cNvGrpSpPr/>
                <p:nvPr/>
              </p:nvGrpSpPr>
              <p:grpSpPr>
                <a:xfrm>
                  <a:off x="5456107" y="2413000"/>
                  <a:ext cx="3585845" cy="2725853"/>
                  <a:chOff x="5456107" y="2413000"/>
                  <a:chExt cx="3585845" cy="2725853"/>
                </a:xfrm>
              </p:grpSpPr>
              <p:grpSp>
                <p:nvGrpSpPr>
                  <p:cNvPr id="27" name="Группа 26"/>
                  <p:cNvGrpSpPr/>
                  <p:nvPr/>
                </p:nvGrpSpPr>
                <p:grpSpPr>
                  <a:xfrm>
                    <a:off x="5456107" y="2413000"/>
                    <a:ext cx="570043" cy="247179"/>
                    <a:chOff x="5456107" y="2413000"/>
                    <a:chExt cx="570043" cy="247179"/>
                  </a:xfrm>
                </p:grpSpPr>
                <p:sp>
                  <p:nvSpPr>
                    <p:cNvPr id="18" name="Полилиния 17"/>
                    <p:cNvSpPr/>
                    <p:nvPr/>
                  </p:nvSpPr>
                  <p:spPr>
                    <a:xfrm>
                      <a:off x="5505450" y="2413000"/>
                      <a:ext cx="520700" cy="192612"/>
                    </a:xfrm>
                    <a:custGeom>
                      <a:avLst/>
                      <a:gdLst>
                        <a:gd name="connsiteX0" fmla="*/ 0 w 482600"/>
                        <a:gd name="connsiteY0" fmla="*/ 139700 h 139700"/>
                        <a:gd name="connsiteX1" fmla="*/ 139700 w 482600"/>
                        <a:gd name="connsiteY1" fmla="*/ 0 h 139700"/>
                        <a:gd name="connsiteX2" fmla="*/ 482600 w 482600"/>
                        <a:gd name="connsiteY2" fmla="*/ 0 h 139700"/>
                      </a:gdLst>
                      <a:ahLst/>
                      <a:cxnLst>
                        <a:cxn ang="0">
                          <a:pos x="connsiteX0" y="connsiteY0"/>
                        </a:cxn>
                        <a:cxn ang="0">
                          <a:pos x="connsiteX1" y="connsiteY1"/>
                        </a:cxn>
                        <a:cxn ang="0">
                          <a:pos x="connsiteX2" y="connsiteY2"/>
                        </a:cxn>
                      </a:cxnLst>
                      <a:rect l="l" t="t" r="r" b="b"/>
                      <a:pathLst>
                        <a:path w="482600" h="139700">
                          <a:moveTo>
                            <a:pt x="0" y="139700"/>
                          </a:moveTo>
                          <a:lnTo>
                            <a:pt x="139700" y="0"/>
                          </a:lnTo>
                          <a:lnTo>
                            <a:pt x="482600" y="0"/>
                          </a:lnTo>
                        </a:path>
                      </a:pathLst>
                    </a:custGeom>
                    <a:no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35" name="Овал 34"/>
                    <p:cNvSpPr/>
                    <p:nvPr/>
                  </p:nvSpPr>
                  <p:spPr>
                    <a:xfrm>
                      <a:off x="5456107" y="2552179"/>
                      <a:ext cx="108000" cy="108000"/>
                    </a:xfrm>
                    <a:prstGeom prst="ellipse">
                      <a:avLst/>
                    </a:prstGeom>
                    <a:solidFill>
                      <a:srgbClr val="CE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sp>
                <p:nvSpPr>
                  <p:cNvPr id="47" name="TextBox 46"/>
                  <p:cNvSpPr txBox="1"/>
                  <p:nvPr/>
                </p:nvSpPr>
                <p:spPr>
                  <a:xfrm>
                    <a:off x="6053952" y="4069329"/>
                    <a:ext cx="2988000" cy="1069524"/>
                  </a:xfrm>
                  <a:prstGeom prst="rect">
                    <a:avLst/>
                  </a:prstGeom>
                </p:spPr>
                <p:txBody>
                  <a:bodyPr wrap="square">
                    <a:spAutoFit/>
                  </a:bodyPr>
                  <a:lstStyle>
                    <a:defPPr>
                      <a:defRPr lang="ru-RU"/>
                    </a:defPPr>
                    <a:lvl1pPr marL="171450" indent="-171450" algn="ctr">
                      <a:spcAft>
                        <a:spcPts val="300"/>
                      </a:spcAft>
                      <a:buClr>
                        <a:srgbClr val="CE1126"/>
                      </a:buClr>
                      <a:buFont typeface="Tahoma" panose="020B0604030504040204" pitchFamily="34" charset="0"/>
                      <a:buChar char="●"/>
                      <a:defRPr sz="1000"/>
                    </a:lvl1pPr>
                  </a:lstStyle>
                  <a:p>
                    <a:pPr marL="0" indent="0" algn="l">
                      <a:spcAft>
                        <a:spcPts val="600"/>
                      </a:spcAft>
                      <a:buClrTx/>
                      <a:buFont typeface="Tahoma" panose="020B0604030504040204" pitchFamily="34" charset="0"/>
                      <a:buNone/>
                      <a:defRPr/>
                    </a:pPr>
                    <a:r>
                      <a:rPr lang="ru-RU" sz="1400" b="1" dirty="0">
                        <a:solidFill>
                          <a:srgbClr val="C00000"/>
                        </a:solidFill>
                      </a:rPr>
                      <a:t>Работа с эмитентами</a:t>
                    </a:r>
                    <a:endParaRPr lang="ru-RU" sz="1050" dirty="0">
                      <a:solidFill>
                        <a:srgbClr val="C00000"/>
                      </a:solidFill>
                    </a:endParaRPr>
                  </a:p>
                  <a:p>
                    <a:pPr algn="l">
                      <a:buFont typeface="Tahoma" panose="020B0604030504040204" pitchFamily="34" charset="0"/>
                      <a:buChar char="‒"/>
                      <a:defRPr/>
                    </a:pPr>
                    <a:r>
                      <a:rPr lang="ru-RU" sz="1050" dirty="0">
                        <a:solidFill>
                          <a:srgbClr val="000000"/>
                        </a:solidFill>
                      </a:rPr>
                      <a:t>Семинары и конференции для эмитентов облигаций</a:t>
                    </a:r>
                    <a:endParaRPr lang="en-US" sz="1050" dirty="0">
                      <a:solidFill>
                        <a:srgbClr val="000000"/>
                      </a:solidFill>
                    </a:endParaRPr>
                  </a:p>
                  <a:p>
                    <a:pPr algn="l">
                      <a:buFont typeface="Tahoma" panose="020B0604030504040204" pitchFamily="34" charset="0"/>
                      <a:buChar char="‒"/>
                      <a:defRPr/>
                    </a:pPr>
                    <a:r>
                      <a:rPr lang="ru-RU" sz="1050" dirty="0">
                        <a:solidFill>
                          <a:srgbClr val="000000"/>
                        </a:solidFill>
                      </a:rPr>
                      <a:t>Создание </a:t>
                    </a:r>
                    <a:r>
                      <a:rPr lang="ru-RU" sz="1050" dirty="0" smtClean="0">
                        <a:solidFill>
                          <a:srgbClr val="000000"/>
                        </a:solidFill>
                      </a:rPr>
                      <a:t>биржевого комитета Эмитентов </a:t>
                    </a:r>
                    <a:r>
                      <a:rPr lang="ru-RU" sz="1050" dirty="0">
                        <a:solidFill>
                          <a:srgbClr val="000000"/>
                        </a:solidFill>
                      </a:rPr>
                      <a:t>облигаций</a:t>
                    </a:r>
                    <a:r>
                      <a:rPr lang="en-US" sz="1050" dirty="0">
                        <a:solidFill>
                          <a:srgbClr val="000000"/>
                        </a:solidFill>
                      </a:rPr>
                      <a:t> </a:t>
                    </a:r>
                  </a:p>
                </p:txBody>
              </p:sp>
            </p:grpSp>
            <p:grpSp>
              <p:nvGrpSpPr>
                <p:cNvPr id="30" name="Группа 29"/>
                <p:cNvGrpSpPr/>
                <p:nvPr/>
              </p:nvGrpSpPr>
              <p:grpSpPr>
                <a:xfrm>
                  <a:off x="5456107" y="2019318"/>
                  <a:ext cx="3496363" cy="2160463"/>
                  <a:chOff x="5456107" y="2019318"/>
                  <a:chExt cx="3496363" cy="2160463"/>
                </a:xfrm>
              </p:grpSpPr>
              <p:grpSp>
                <p:nvGrpSpPr>
                  <p:cNvPr id="29" name="Группа 28"/>
                  <p:cNvGrpSpPr/>
                  <p:nvPr/>
                </p:nvGrpSpPr>
                <p:grpSpPr>
                  <a:xfrm>
                    <a:off x="5456107" y="3925994"/>
                    <a:ext cx="567020" cy="253787"/>
                    <a:chOff x="5456107" y="3925994"/>
                    <a:chExt cx="567020" cy="253787"/>
                  </a:xfrm>
                </p:grpSpPr>
                <p:sp>
                  <p:nvSpPr>
                    <p:cNvPr id="46" name="Полилиния 45"/>
                    <p:cNvSpPr/>
                    <p:nvPr/>
                  </p:nvSpPr>
                  <p:spPr>
                    <a:xfrm flipV="1">
                      <a:off x="5505450" y="3987169"/>
                      <a:ext cx="517677" cy="192612"/>
                    </a:xfrm>
                    <a:custGeom>
                      <a:avLst/>
                      <a:gdLst>
                        <a:gd name="connsiteX0" fmla="*/ 0 w 482600"/>
                        <a:gd name="connsiteY0" fmla="*/ 139700 h 139700"/>
                        <a:gd name="connsiteX1" fmla="*/ 139700 w 482600"/>
                        <a:gd name="connsiteY1" fmla="*/ 0 h 139700"/>
                        <a:gd name="connsiteX2" fmla="*/ 482600 w 482600"/>
                        <a:gd name="connsiteY2" fmla="*/ 0 h 139700"/>
                      </a:gdLst>
                      <a:ahLst/>
                      <a:cxnLst>
                        <a:cxn ang="0">
                          <a:pos x="connsiteX0" y="connsiteY0"/>
                        </a:cxn>
                        <a:cxn ang="0">
                          <a:pos x="connsiteX1" y="connsiteY1"/>
                        </a:cxn>
                        <a:cxn ang="0">
                          <a:pos x="connsiteX2" y="connsiteY2"/>
                        </a:cxn>
                      </a:cxnLst>
                      <a:rect l="l" t="t" r="r" b="b"/>
                      <a:pathLst>
                        <a:path w="482600" h="139700">
                          <a:moveTo>
                            <a:pt x="0" y="139700"/>
                          </a:moveTo>
                          <a:lnTo>
                            <a:pt x="139700" y="0"/>
                          </a:lnTo>
                          <a:lnTo>
                            <a:pt x="482600" y="0"/>
                          </a:lnTo>
                        </a:path>
                      </a:pathLst>
                    </a:custGeom>
                    <a:no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52" name="Овал 51"/>
                    <p:cNvSpPr/>
                    <p:nvPr/>
                  </p:nvSpPr>
                  <p:spPr>
                    <a:xfrm flipV="1">
                      <a:off x="5456107" y="3925994"/>
                      <a:ext cx="108000" cy="108000"/>
                    </a:xfrm>
                    <a:prstGeom prst="ellipse">
                      <a:avLst/>
                    </a:prstGeom>
                    <a:solidFill>
                      <a:srgbClr val="CE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sp>
                <p:nvSpPr>
                  <p:cNvPr id="54" name="TextBox 53"/>
                  <p:cNvSpPr txBox="1"/>
                  <p:nvPr/>
                </p:nvSpPr>
                <p:spPr>
                  <a:xfrm>
                    <a:off x="6072470" y="2019318"/>
                    <a:ext cx="2880000" cy="2131353"/>
                  </a:xfrm>
                  <a:prstGeom prst="rect">
                    <a:avLst/>
                  </a:prstGeom>
                </p:spPr>
                <p:txBody>
                  <a:bodyPr wrap="square">
                    <a:spAutoFit/>
                  </a:bodyPr>
                  <a:lstStyle>
                    <a:defPPr>
                      <a:defRPr lang="ru-RU"/>
                    </a:defPPr>
                    <a:lvl1pPr marL="171450" indent="-171450" algn="ctr">
                      <a:spcAft>
                        <a:spcPts val="300"/>
                      </a:spcAft>
                      <a:buClr>
                        <a:srgbClr val="CE1126"/>
                      </a:buClr>
                      <a:buFont typeface="Tahoma" panose="020B0604030504040204" pitchFamily="34" charset="0"/>
                      <a:buChar char="●"/>
                      <a:defRPr sz="1000"/>
                    </a:lvl1pPr>
                  </a:lstStyle>
                  <a:p>
                    <a:pPr marL="0" indent="0" algn="l">
                      <a:spcAft>
                        <a:spcPts val="600"/>
                      </a:spcAft>
                      <a:buClrTx/>
                      <a:buFont typeface="Tahoma" panose="020B0604030504040204" pitchFamily="34" charset="0"/>
                      <a:buNone/>
                      <a:defRPr/>
                    </a:pPr>
                    <a:r>
                      <a:rPr lang="ru-RU" sz="1400" b="1" dirty="0">
                        <a:solidFill>
                          <a:srgbClr val="C00000"/>
                        </a:solidFill>
                      </a:rPr>
                      <a:t>Облегченная процедура эмиссии</a:t>
                    </a:r>
                    <a:endParaRPr lang="en-US" sz="1050" dirty="0">
                      <a:solidFill>
                        <a:srgbClr val="C00000"/>
                      </a:solidFill>
                    </a:endParaRPr>
                  </a:p>
                  <a:p>
                    <a:pPr algn="l">
                      <a:buFont typeface="Tahoma" panose="020B0604030504040204" pitchFamily="34" charset="0"/>
                      <a:buChar char="‒"/>
                      <a:defRPr/>
                    </a:pPr>
                    <a:r>
                      <a:rPr lang="ru-RU" sz="1050" dirty="0" smtClean="0">
                        <a:solidFill>
                          <a:srgbClr val="000000"/>
                        </a:solidFill>
                      </a:rPr>
                      <a:t>Цифровые </a:t>
                    </a:r>
                    <a:r>
                      <a:rPr lang="ru-RU" sz="1050" dirty="0">
                        <a:solidFill>
                          <a:srgbClr val="000000"/>
                        </a:solidFill>
                      </a:rPr>
                      <a:t>сервисы (личный кабинет, цифровая подпись, электронный документооборот</a:t>
                    </a:r>
                    <a:r>
                      <a:rPr lang="en-US" sz="1050" dirty="0">
                        <a:solidFill>
                          <a:srgbClr val="000000"/>
                        </a:solidFill>
                      </a:rPr>
                      <a:t>)</a:t>
                    </a:r>
                  </a:p>
                  <a:p>
                    <a:pPr algn="l">
                      <a:buFont typeface="Tahoma" panose="020B0604030504040204" pitchFamily="34" charset="0"/>
                      <a:buChar char="‒"/>
                      <a:defRPr/>
                    </a:pPr>
                    <a:r>
                      <a:rPr lang="ru-RU" sz="1050" dirty="0" smtClean="0">
                        <a:solidFill>
                          <a:srgbClr val="000000"/>
                        </a:solidFill>
                      </a:rPr>
                      <a:t>Совершенствование законодательства </a:t>
                    </a:r>
                    <a:r>
                      <a:rPr lang="ru-RU" sz="1050" dirty="0">
                        <a:solidFill>
                          <a:srgbClr val="000000"/>
                        </a:solidFill>
                      </a:rPr>
                      <a:t>(оптимизация процесса раскрытия информации, реформа работы рейтинговых агентств)</a:t>
                    </a:r>
                    <a:endParaRPr lang="en-US" sz="1050" dirty="0">
                      <a:solidFill>
                        <a:srgbClr val="000000"/>
                      </a:solidFill>
                    </a:endParaRPr>
                  </a:p>
                  <a:p>
                    <a:pPr algn="l">
                      <a:buFont typeface="Tahoma" panose="020B0604030504040204" pitchFamily="34" charset="0"/>
                      <a:buChar char="‒"/>
                      <a:defRPr/>
                    </a:pPr>
                    <a:r>
                      <a:rPr lang="ru-RU" sz="1050" dirty="0">
                        <a:solidFill>
                          <a:srgbClr val="000000"/>
                        </a:solidFill>
                      </a:rPr>
                      <a:t>Формализация процедуры «Знай своего клиента» (</a:t>
                    </a:r>
                    <a:r>
                      <a:rPr lang="en-US" sz="1050" dirty="0">
                        <a:solidFill>
                          <a:srgbClr val="000000"/>
                        </a:solidFill>
                      </a:rPr>
                      <a:t>KYC</a:t>
                    </a:r>
                    <a:r>
                      <a:rPr lang="ru-RU" sz="1050" dirty="0">
                        <a:solidFill>
                          <a:srgbClr val="000000"/>
                        </a:solidFill>
                      </a:rPr>
                      <a:t>)</a:t>
                    </a:r>
                    <a:endParaRPr lang="en-US" sz="1050" dirty="0">
                      <a:solidFill>
                        <a:srgbClr val="000000"/>
                      </a:solidFill>
                    </a:endParaRPr>
                  </a:p>
                </p:txBody>
              </p:sp>
            </p:grpSp>
            <p:grpSp>
              <p:nvGrpSpPr>
                <p:cNvPr id="24" name="Группа 23"/>
                <p:cNvGrpSpPr/>
                <p:nvPr/>
              </p:nvGrpSpPr>
              <p:grpSpPr>
                <a:xfrm>
                  <a:off x="774682" y="3480707"/>
                  <a:ext cx="2779018" cy="1123384"/>
                  <a:chOff x="774682" y="3480707"/>
                  <a:chExt cx="2779018" cy="1123384"/>
                </a:xfrm>
              </p:grpSpPr>
              <p:grpSp>
                <p:nvGrpSpPr>
                  <p:cNvPr id="23" name="Группа 22"/>
                  <p:cNvGrpSpPr/>
                  <p:nvPr/>
                </p:nvGrpSpPr>
                <p:grpSpPr>
                  <a:xfrm>
                    <a:off x="3101424" y="3596113"/>
                    <a:ext cx="452276" cy="256465"/>
                    <a:chOff x="3101424" y="3596113"/>
                    <a:chExt cx="452276" cy="256465"/>
                  </a:xfrm>
                </p:grpSpPr>
                <p:sp>
                  <p:nvSpPr>
                    <p:cNvPr id="50" name="Полилиния 49"/>
                    <p:cNvSpPr/>
                    <p:nvPr/>
                  </p:nvSpPr>
                  <p:spPr>
                    <a:xfrm flipH="1" flipV="1">
                      <a:off x="3101424" y="3684416"/>
                      <a:ext cx="403531" cy="168162"/>
                    </a:xfrm>
                    <a:custGeom>
                      <a:avLst/>
                      <a:gdLst>
                        <a:gd name="connsiteX0" fmla="*/ 0 w 482600"/>
                        <a:gd name="connsiteY0" fmla="*/ 139700 h 139700"/>
                        <a:gd name="connsiteX1" fmla="*/ 139700 w 482600"/>
                        <a:gd name="connsiteY1" fmla="*/ 0 h 139700"/>
                        <a:gd name="connsiteX2" fmla="*/ 482600 w 482600"/>
                        <a:gd name="connsiteY2" fmla="*/ 0 h 139700"/>
                      </a:gdLst>
                      <a:ahLst/>
                      <a:cxnLst>
                        <a:cxn ang="0">
                          <a:pos x="connsiteX0" y="connsiteY0"/>
                        </a:cxn>
                        <a:cxn ang="0">
                          <a:pos x="connsiteX1" y="connsiteY1"/>
                        </a:cxn>
                        <a:cxn ang="0">
                          <a:pos x="connsiteX2" y="connsiteY2"/>
                        </a:cxn>
                      </a:cxnLst>
                      <a:rect l="l" t="t" r="r" b="b"/>
                      <a:pathLst>
                        <a:path w="482600" h="139700">
                          <a:moveTo>
                            <a:pt x="0" y="139700"/>
                          </a:moveTo>
                          <a:lnTo>
                            <a:pt x="139700" y="0"/>
                          </a:lnTo>
                          <a:lnTo>
                            <a:pt x="482600" y="0"/>
                          </a:lnTo>
                        </a:path>
                      </a:pathLst>
                    </a:custGeom>
                    <a:no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90" name="Овал 89"/>
                    <p:cNvSpPr/>
                    <p:nvPr/>
                  </p:nvSpPr>
                  <p:spPr>
                    <a:xfrm flipV="1">
                      <a:off x="3445700" y="3596113"/>
                      <a:ext cx="108000" cy="108000"/>
                    </a:xfrm>
                    <a:prstGeom prst="ellipse">
                      <a:avLst/>
                    </a:prstGeom>
                    <a:solidFill>
                      <a:schemeClr val="bg1"/>
                    </a:solid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sp>
                <p:nvSpPr>
                  <p:cNvPr id="70" name="TextBox 69"/>
                  <p:cNvSpPr txBox="1"/>
                  <p:nvPr/>
                </p:nvSpPr>
                <p:spPr>
                  <a:xfrm>
                    <a:off x="774682" y="3480707"/>
                    <a:ext cx="2585069" cy="1123384"/>
                  </a:xfrm>
                  <a:prstGeom prst="rect">
                    <a:avLst/>
                  </a:prstGeom>
                </p:spPr>
                <p:txBody>
                  <a:bodyPr wrap="square">
                    <a:spAutoFit/>
                  </a:bodyPr>
                  <a:lstStyle>
                    <a:defPPr>
                      <a:defRPr lang="ru-RU"/>
                    </a:defPPr>
                    <a:lvl1pPr marL="171450" indent="-171450" algn="ctr">
                      <a:spcAft>
                        <a:spcPts val="300"/>
                      </a:spcAft>
                      <a:buClr>
                        <a:srgbClr val="CE1126"/>
                      </a:buClr>
                      <a:buFont typeface="Tahoma" panose="020B0604030504040204" pitchFamily="34" charset="0"/>
                      <a:buChar char="●"/>
                      <a:defRPr sz="1000"/>
                    </a:lvl1pPr>
                  </a:lstStyle>
                  <a:p>
                    <a:pPr marL="0" indent="0" algn="r">
                      <a:spcAft>
                        <a:spcPts val="600"/>
                      </a:spcAft>
                      <a:buClrTx/>
                      <a:buFont typeface="Tahoma" panose="020B0604030504040204" pitchFamily="34" charset="0"/>
                      <a:buNone/>
                      <a:defRPr/>
                    </a:pPr>
                    <a:r>
                      <a:rPr lang="ru-RU" sz="1400" b="1" dirty="0">
                        <a:solidFill>
                          <a:srgbClr val="000000"/>
                        </a:solidFill>
                      </a:rPr>
                      <a:t>Информационные сервисы для эмитентов</a:t>
                    </a:r>
                    <a:endParaRPr lang="en-US" sz="1050" b="1" dirty="0">
                      <a:solidFill>
                        <a:srgbClr val="000000"/>
                      </a:solidFill>
                    </a:endParaRPr>
                  </a:p>
                  <a:p>
                    <a:pPr algn="l">
                      <a:buFont typeface="Tahoma" panose="020B0604030504040204" pitchFamily="34" charset="0"/>
                      <a:buChar char="‒"/>
                      <a:defRPr/>
                    </a:pPr>
                    <a:r>
                      <a:rPr lang="ru-RU" sz="1050" dirty="0">
                        <a:solidFill>
                          <a:srgbClr val="000000"/>
                        </a:solidFill>
                      </a:rPr>
                      <a:t>Интернет портал </a:t>
                    </a:r>
                    <a:r>
                      <a:rPr lang="ru-RU" sz="1050" dirty="0" smtClean="0">
                        <a:solidFill>
                          <a:srgbClr val="000000"/>
                        </a:solidFill>
                      </a:rPr>
                      <a:t>для эмитентов </a:t>
                    </a:r>
                    <a:r>
                      <a:rPr lang="ru-RU" sz="1050" dirty="0">
                        <a:solidFill>
                          <a:srgbClr val="000000"/>
                        </a:solidFill>
                      </a:rPr>
                      <a:t>облигаций</a:t>
                    </a:r>
                    <a:endParaRPr lang="en-US" sz="1050" dirty="0">
                      <a:solidFill>
                        <a:srgbClr val="000000"/>
                      </a:solidFill>
                    </a:endParaRPr>
                  </a:p>
                  <a:p>
                    <a:pPr algn="l">
                      <a:buFont typeface="Tahoma" panose="020B0604030504040204" pitchFamily="34" charset="0"/>
                      <a:buChar char="‒"/>
                      <a:defRPr/>
                    </a:pPr>
                    <a:r>
                      <a:rPr lang="ru-RU" sz="1050" dirty="0">
                        <a:solidFill>
                          <a:srgbClr val="000000"/>
                        </a:solidFill>
                      </a:rPr>
                      <a:t>Руководство по выпуску облигаций</a:t>
                    </a:r>
                    <a:endParaRPr lang="en-US" sz="1050" dirty="0">
                      <a:solidFill>
                        <a:srgbClr val="000000"/>
                      </a:solidFill>
                    </a:endParaRPr>
                  </a:p>
                </p:txBody>
              </p:sp>
            </p:grpSp>
            <p:grpSp>
              <p:nvGrpSpPr>
                <p:cNvPr id="26" name="Группа 25"/>
                <p:cNvGrpSpPr/>
                <p:nvPr/>
              </p:nvGrpSpPr>
              <p:grpSpPr>
                <a:xfrm>
                  <a:off x="741231" y="4637850"/>
                  <a:ext cx="3676448" cy="1562029"/>
                  <a:chOff x="741231" y="4637850"/>
                  <a:chExt cx="3676448" cy="1562029"/>
                </a:xfrm>
              </p:grpSpPr>
              <p:sp>
                <p:nvSpPr>
                  <p:cNvPr id="66" name="TextBox 65"/>
                  <p:cNvSpPr txBox="1"/>
                  <p:nvPr/>
                </p:nvSpPr>
                <p:spPr>
                  <a:xfrm>
                    <a:off x="741231" y="4676385"/>
                    <a:ext cx="3109386" cy="1523494"/>
                  </a:xfrm>
                  <a:prstGeom prst="rect">
                    <a:avLst/>
                  </a:prstGeom>
                </p:spPr>
                <p:txBody>
                  <a:bodyPr wrap="square">
                    <a:spAutoFit/>
                  </a:bodyPr>
                  <a:lstStyle>
                    <a:defPPr>
                      <a:defRPr lang="ru-RU"/>
                    </a:defPPr>
                    <a:lvl1pPr marL="171450" indent="-171450" algn="ctr">
                      <a:spcAft>
                        <a:spcPts val="300"/>
                      </a:spcAft>
                      <a:buClr>
                        <a:srgbClr val="CE1126"/>
                      </a:buClr>
                      <a:buFont typeface="Tahoma" panose="020B0604030504040204" pitchFamily="34" charset="0"/>
                      <a:buChar char="●"/>
                      <a:defRPr sz="1000"/>
                    </a:lvl1pPr>
                  </a:lstStyle>
                  <a:p>
                    <a:pPr marL="0" indent="0" algn="r">
                      <a:spcAft>
                        <a:spcPts val="600"/>
                      </a:spcAft>
                      <a:buClrTx/>
                      <a:buFont typeface="Tahoma" panose="020B0604030504040204" pitchFamily="34" charset="0"/>
                      <a:buNone/>
                      <a:defRPr/>
                    </a:pPr>
                    <a:r>
                      <a:rPr lang="ru-RU" sz="1400" b="1" dirty="0" smtClean="0">
                        <a:solidFill>
                          <a:srgbClr val="000000"/>
                        </a:solidFill>
                      </a:rPr>
                      <a:t>Размещение новых </a:t>
                    </a:r>
                    <a:r>
                      <a:rPr lang="ru-RU" sz="1400" b="1" dirty="0">
                        <a:solidFill>
                          <a:srgbClr val="000000"/>
                        </a:solidFill>
                      </a:rPr>
                      <a:t>видов облигационных выпусков</a:t>
                    </a:r>
                    <a:endParaRPr lang="en-US" sz="1400" dirty="0">
                      <a:solidFill>
                        <a:srgbClr val="000000"/>
                      </a:solidFill>
                    </a:endParaRPr>
                  </a:p>
                  <a:p>
                    <a:pPr marL="179388" indent="-179388" algn="l">
                      <a:buFont typeface="Tahoma" panose="020B0604030504040204" pitchFamily="34" charset="0"/>
                      <a:buChar char="‒"/>
                      <a:defRPr/>
                    </a:pPr>
                    <a:r>
                      <a:rPr lang="ru-RU" sz="1050" dirty="0">
                        <a:solidFill>
                          <a:srgbClr val="000000"/>
                        </a:solidFill>
                      </a:rPr>
                      <a:t>Структурированные облигации без защиты капитала</a:t>
                    </a:r>
                    <a:endParaRPr lang="en-US" sz="1050" dirty="0">
                      <a:solidFill>
                        <a:srgbClr val="000000"/>
                      </a:solidFill>
                    </a:endParaRPr>
                  </a:p>
                  <a:p>
                    <a:pPr algn="l">
                      <a:buFont typeface="Tahoma" panose="020B0604030504040204" pitchFamily="34" charset="0"/>
                      <a:buChar char="‒"/>
                      <a:defRPr/>
                    </a:pPr>
                    <a:r>
                      <a:rPr lang="ru-RU" sz="1050" dirty="0">
                        <a:solidFill>
                          <a:srgbClr val="000000"/>
                        </a:solidFill>
                      </a:rPr>
                      <a:t>Бессрочные корпоративные облигации</a:t>
                    </a:r>
                    <a:endParaRPr lang="en-US" sz="1050" dirty="0">
                      <a:solidFill>
                        <a:srgbClr val="000000"/>
                      </a:solidFill>
                    </a:endParaRPr>
                  </a:p>
                  <a:p>
                    <a:pPr algn="l">
                      <a:buFont typeface="Tahoma" panose="020B0604030504040204" pitchFamily="34" charset="0"/>
                      <a:buChar char="‒"/>
                      <a:defRPr/>
                    </a:pPr>
                    <a:r>
                      <a:rPr lang="ru-RU" sz="1050" dirty="0">
                        <a:solidFill>
                          <a:srgbClr val="000000"/>
                        </a:solidFill>
                      </a:rPr>
                      <a:t>Высокодоходные облигации</a:t>
                    </a:r>
                    <a:endParaRPr lang="en-US" sz="1050" dirty="0">
                      <a:solidFill>
                        <a:srgbClr val="000000"/>
                      </a:solidFill>
                    </a:endParaRPr>
                  </a:p>
                  <a:p>
                    <a:pPr algn="l">
                      <a:buFont typeface="Tahoma" panose="020B0604030504040204" pitchFamily="34" charset="0"/>
                      <a:buChar char="‒"/>
                      <a:defRPr/>
                    </a:pPr>
                    <a:r>
                      <a:rPr lang="ru-RU" sz="1050" dirty="0">
                        <a:solidFill>
                          <a:srgbClr val="000000"/>
                        </a:solidFill>
                      </a:rPr>
                      <a:t>«Зеленые» облигации</a:t>
                    </a:r>
                    <a:endParaRPr lang="en-US" sz="1050" dirty="0">
                      <a:solidFill>
                        <a:srgbClr val="000000"/>
                      </a:solidFill>
                    </a:endParaRPr>
                  </a:p>
                </p:txBody>
              </p:sp>
              <p:grpSp>
                <p:nvGrpSpPr>
                  <p:cNvPr id="25" name="Группа 24"/>
                  <p:cNvGrpSpPr/>
                  <p:nvPr/>
                </p:nvGrpSpPr>
                <p:grpSpPr>
                  <a:xfrm>
                    <a:off x="3850617" y="4637850"/>
                    <a:ext cx="567062" cy="243620"/>
                    <a:chOff x="3850617" y="4637850"/>
                    <a:chExt cx="567062" cy="243620"/>
                  </a:xfrm>
                </p:grpSpPr>
                <p:sp>
                  <p:nvSpPr>
                    <p:cNvPr id="48" name="Полилиния 47"/>
                    <p:cNvSpPr/>
                    <p:nvPr/>
                  </p:nvSpPr>
                  <p:spPr>
                    <a:xfrm flipH="1" flipV="1">
                      <a:off x="3850617" y="4688858"/>
                      <a:ext cx="520700" cy="192612"/>
                    </a:xfrm>
                    <a:custGeom>
                      <a:avLst/>
                      <a:gdLst>
                        <a:gd name="connsiteX0" fmla="*/ 0 w 482600"/>
                        <a:gd name="connsiteY0" fmla="*/ 139700 h 139700"/>
                        <a:gd name="connsiteX1" fmla="*/ 139700 w 482600"/>
                        <a:gd name="connsiteY1" fmla="*/ 0 h 139700"/>
                        <a:gd name="connsiteX2" fmla="*/ 482600 w 482600"/>
                        <a:gd name="connsiteY2" fmla="*/ 0 h 139700"/>
                      </a:gdLst>
                      <a:ahLst/>
                      <a:cxnLst>
                        <a:cxn ang="0">
                          <a:pos x="connsiteX0" y="connsiteY0"/>
                        </a:cxn>
                        <a:cxn ang="0">
                          <a:pos x="connsiteX1" y="connsiteY1"/>
                        </a:cxn>
                        <a:cxn ang="0">
                          <a:pos x="connsiteX2" y="connsiteY2"/>
                        </a:cxn>
                      </a:cxnLst>
                      <a:rect l="l" t="t" r="r" b="b"/>
                      <a:pathLst>
                        <a:path w="482600" h="139700">
                          <a:moveTo>
                            <a:pt x="0" y="139700"/>
                          </a:moveTo>
                          <a:lnTo>
                            <a:pt x="139700" y="0"/>
                          </a:lnTo>
                          <a:lnTo>
                            <a:pt x="482600" y="0"/>
                          </a:lnTo>
                        </a:path>
                      </a:pathLst>
                    </a:custGeom>
                    <a:no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37" name="Овал 36"/>
                    <p:cNvSpPr/>
                    <p:nvPr/>
                  </p:nvSpPr>
                  <p:spPr>
                    <a:xfrm>
                      <a:off x="4309679" y="4637850"/>
                      <a:ext cx="108000" cy="108000"/>
                    </a:xfrm>
                    <a:prstGeom prst="ellipse">
                      <a:avLst/>
                    </a:prstGeom>
                    <a:solidFill>
                      <a:schemeClr val="bg1"/>
                    </a:solid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grpSp>
            <p:grpSp>
              <p:nvGrpSpPr>
                <p:cNvPr id="22" name="Группа 21"/>
                <p:cNvGrpSpPr/>
                <p:nvPr/>
              </p:nvGrpSpPr>
              <p:grpSpPr>
                <a:xfrm>
                  <a:off x="1770059" y="2139028"/>
                  <a:ext cx="2650470" cy="409569"/>
                  <a:chOff x="1770059" y="2139028"/>
                  <a:chExt cx="2650470" cy="409569"/>
                </a:xfrm>
              </p:grpSpPr>
              <p:sp>
                <p:nvSpPr>
                  <p:cNvPr id="56" name="TextBox 55"/>
                  <p:cNvSpPr txBox="1"/>
                  <p:nvPr/>
                </p:nvSpPr>
                <p:spPr>
                  <a:xfrm>
                    <a:off x="1770059" y="2139028"/>
                    <a:ext cx="2110430" cy="307777"/>
                  </a:xfrm>
                  <a:prstGeom prst="rect">
                    <a:avLst/>
                  </a:prstGeom>
                </p:spPr>
                <p:txBody>
                  <a:bodyPr wrap="square" rtlCol="0">
                    <a:spAutoFit/>
                  </a:bodyPr>
                  <a:lstStyle/>
                  <a:p>
                    <a:pPr algn="r">
                      <a:defRPr/>
                    </a:pPr>
                    <a:r>
                      <a:rPr lang="ru-RU" sz="1400" b="1" dirty="0" smtClean="0">
                        <a:solidFill>
                          <a:srgbClr val="000000"/>
                        </a:solidFill>
                      </a:rPr>
                      <a:t>«Умные» </a:t>
                    </a:r>
                    <a:r>
                      <a:rPr lang="ru-RU" sz="1400" b="1" dirty="0">
                        <a:solidFill>
                          <a:srgbClr val="000000"/>
                        </a:solidFill>
                      </a:rPr>
                      <a:t>тарифы</a:t>
                    </a:r>
                    <a:endParaRPr lang="en-US" sz="1050" dirty="0">
                      <a:solidFill>
                        <a:srgbClr val="000000"/>
                      </a:solidFill>
                    </a:endParaRPr>
                  </a:p>
                </p:txBody>
              </p:sp>
              <p:grpSp>
                <p:nvGrpSpPr>
                  <p:cNvPr id="19" name="Группа 18"/>
                  <p:cNvGrpSpPr/>
                  <p:nvPr/>
                </p:nvGrpSpPr>
                <p:grpSpPr>
                  <a:xfrm>
                    <a:off x="3845829" y="2295069"/>
                    <a:ext cx="574700" cy="253528"/>
                    <a:chOff x="3719812" y="2366088"/>
                    <a:chExt cx="574700" cy="253528"/>
                  </a:xfrm>
                </p:grpSpPr>
                <p:sp>
                  <p:nvSpPr>
                    <p:cNvPr id="49" name="Полилиния 48"/>
                    <p:cNvSpPr/>
                    <p:nvPr/>
                  </p:nvSpPr>
                  <p:spPr>
                    <a:xfrm flipH="1">
                      <a:off x="3719812" y="2366088"/>
                      <a:ext cx="520700" cy="192612"/>
                    </a:xfrm>
                    <a:custGeom>
                      <a:avLst/>
                      <a:gdLst>
                        <a:gd name="connsiteX0" fmla="*/ 0 w 482600"/>
                        <a:gd name="connsiteY0" fmla="*/ 139700 h 139700"/>
                        <a:gd name="connsiteX1" fmla="*/ 139700 w 482600"/>
                        <a:gd name="connsiteY1" fmla="*/ 0 h 139700"/>
                        <a:gd name="connsiteX2" fmla="*/ 482600 w 482600"/>
                        <a:gd name="connsiteY2" fmla="*/ 0 h 139700"/>
                      </a:gdLst>
                      <a:ahLst/>
                      <a:cxnLst>
                        <a:cxn ang="0">
                          <a:pos x="connsiteX0" y="connsiteY0"/>
                        </a:cxn>
                        <a:cxn ang="0">
                          <a:pos x="connsiteX1" y="connsiteY1"/>
                        </a:cxn>
                        <a:cxn ang="0">
                          <a:pos x="connsiteX2" y="connsiteY2"/>
                        </a:cxn>
                      </a:cxnLst>
                      <a:rect l="l" t="t" r="r" b="b"/>
                      <a:pathLst>
                        <a:path w="482600" h="139700">
                          <a:moveTo>
                            <a:pt x="0" y="139700"/>
                          </a:moveTo>
                          <a:lnTo>
                            <a:pt x="139700" y="0"/>
                          </a:lnTo>
                          <a:lnTo>
                            <a:pt x="482600" y="0"/>
                          </a:lnTo>
                        </a:path>
                      </a:pathLst>
                    </a:custGeom>
                    <a:no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89" name="Овал 88"/>
                    <p:cNvSpPr/>
                    <p:nvPr/>
                  </p:nvSpPr>
                  <p:spPr>
                    <a:xfrm>
                      <a:off x="4186512" y="2511616"/>
                      <a:ext cx="108000" cy="108000"/>
                    </a:xfrm>
                    <a:prstGeom prst="ellipse">
                      <a:avLst/>
                    </a:prstGeom>
                    <a:solidFill>
                      <a:schemeClr val="bg1"/>
                    </a:solid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grpSp>
            <p:grpSp>
              <p:nvGrpSpPr>
                <p:cNvPr id="21" name="Группа 20"/>
                <p:cNvGrpSpPr/>
                <p:nvPr/>
              </p:nvGrpSpPr>
              <p:grpSpPr>
                <a:xfrm>
                  <a:off x="769601" y="2494597"/>
                  <a:ext cx="2942509" cy="923330"/>
                  <a:chOff x="769601" y="2494597"/>
                  <a:chExt cx="2942509" cy="923330"/>
                </a:xfrm>
              </p:grpSpPr>
              <p:sp>
                <p:nvSpPr>
                  <p:cNvPr id="62" name="TextBox 61"/>
                  <p:cNvSpPr txBox="1"/>
                  <p:nvPr/>
                </p:nvSpPr>
                <p:spPr>
                  <a:xfrm>
                    <a:off x="769601" y="2494597"/>
                    <a:ext cx="2371959" cy="923330"/>
                  </a:xfrm>
                  <a:prstGeom prst="rect">
                    <a:avLst/>
                  </a:prstGeom>
                </p:spPr>
                <p:txBody>
                  <a:bodyPr wrap="square">
                    <a:spAutoFit/>
                  </a:bodyPr>
                  <a:lstStyle>
                    <a:defPPr>
                      <a:defRPr lang="ru-RU"/>
                    </a:defPPr>
                    <a:lvl1pPr marL="171450" indent="-171450" algn="ctr">
                      <a:spcAft>
                        <a:spcPts val="300"/>
                      </a:spcAft>
                      <a:buClr>
                        <a:srgbClr val="CE1126"/>
                      </a:buClr>
                      <a:buFont typeface="Tahoma" panose="020B0604030504040204" pitchFamily="34" charset="0"/>
                      <a:buChar char="●"/>
                      <a:defRPr sz="1000"/>
                    </a:lvl1pPr>
                  </a:lstStyle>
                  <a:p>
                    <a:pPr marL="0" indent="0" algn="r">
                      <a:spcAft>
                        <a:spcPts val="600"/>
                      </a:spcAft>
                      <a:buClrTx/>
                      <a:buFont typeface="Tahoma" panose="020B0604030504040204" pitchFamily="34" charset="0"/>
                      <a:buNone/>
                      <a:defRPr/>
                    </a:pPr>
                    <a:r>
                      <a:rPr lang="ru-RU" sz="1400" b="1" dirty="0">
                        <a:solidFill>
                          <a:srgbClr val="000000"/>
                        </a:solidFill>
                      </a:rPr>
                      <a:t>Пересмотр </a:t>
                    </a:r>
                    <a:r>
                      <a:rPr lang="ru-RU" sz="1400" b="1" dirty="0" smtClean="0">
                        <a:solidFill>
                          <a:srgbClr val="000000"/>
                        </a:solidFill>
                      </a:rPr>
                      <a:t>правил </a:t>
                    </a:r>
                    <a:r>
                      <a:rPr lang="ru-RU" sz="1400" b="1" dirty="0">
                        <a:solidFill>
                          <a:srgbClr val="000000"/>
                        </a:solidFill>
                      </a:rPr>
                      <a:t>листинга</a:t>
                    </a:r>
                    <a:endParaRPr lang="en-US" sz="1050" dirty="0">
                      <a:solidFill>
                        <a:srgbClr val="000000"/>
                      </a:solidFill>
                    </a:endParaRPr>
                  </a:p>
                  <a:p>
                    <a:pPr algn="l">
                      <a:buFont typeface="Tahoma" panose="020B0604030504040204" pitchFamily="34" charset="0"/>
                      <a:buChar char="‒"/>
                      <a:defRPr/>
                    </a:pPr>
                    <a:r>
                      <a:rPr lang="ru-RU" sz="1050" dirty="0">
                        <a:solidFill>
                          <a:srgbClr val="000000"/>
                        </a:solidFill>
                      </a:rPr>
                      <a:t>Новые </a:t>
                    </a:r>
                    <a:r>
                      <a:rPr lang="ru-RU" sz="1050" dirty="0" smtClean="0">
                        <a:solidFill>
                          <a:srgbClr val="000000"/>
                        </a:solidFill>
                      </a:rPr>
                      <a:t>секторы, критерий инвестиционного качества </a:t>
                    </a:r>
                    <a:r>
                      <a:rPr lang="ru-RU" sz="1050" dirty="0">
                        <a:solidFill>
                          <a:srgbClr val="000000"/>
                        </a:solidFill>
                      </a:rPr>
                      <a:t>и пр.</a:t>
                    </a:r>
                    <a:endParaRPr lang="en-US" sz="1050" dirty="0">
                      <a:solidFill>
                        <a:srgbClr val="000000"/>
                      </a:solidFill>
                    </a:endParaRPr>
                  </a:p>
                </p:txBody>
              </p:sp>
              <p:grpSp>
                <p:nvGrpSpPr>
                  <p:cNvPr id="20" name="Группа 19"/>
                  <p:cNvGrpSpPr/>
                  <p:nvPr/>
                </p:nvGrpSpPr>
                <p:grpSpPr>
                  <a:xfrm>
                    <a:off x="3137410" y="2867450"/>
                    <a:ext cx="574700" cy="239952"/>
                    <a:chOff x="3086159" y="2946472"/>
                    <a:chExt cx="574700" cy="239952"/>
                  </a:xfrm>
                </p:grpSpPr>
                <p:sp>
                  <p:nvSpPr>
                    <p:cNvPr id="53" name="Полилиния 52"/>
                    <p:cNvSpPr/>
                    <p:nvPr/>
                  </p:nvSpPr>
                  <p:spPr>
                    <a:xfrm flipH="1">
                      <a:off x="3086159" y="2946472"/>
                      <a:ext cx="520700" cy="192612"/>
                    </a:xfrm>
                    <a:custGeom>
                      <a:avLst/>
                      <a:gdLst>
                        <a:gd name="connsiteX0" fmla="*/ 0 w 482600"/>
                        <a:gd name="connsiteY0" fmla="*/ 139700 h 139700"/>
                        <a:gd name="connsiteX1" fmla="*/ 139700 w 482600"/>
                        <a:gd name="connsiteY1" fmla="*/ 0 h 139700"/>
                        <a:gd name="connsiteX2" fmla="*/ 482600 w 482600"/>
                        <a:gd name="connsiteY2" fmla="*/ 0 h 139700"/>
                      </a:gdLst>
                      <a:ahLst/>
                      <a:cxnLst>
                        <a:cxn ang="0">
                          <a:pos x="connsiteX0" y="connsiteY0"/>
                        </a:cxn>
                        <a:cxn ang="0">
                          <a:pos x="connsiteX1" y="connsiteY1"/>
                        </a:cxn>
                        <a:cxn ang="0">
                          <a:pos x="connsiteX2" y="connsiteY2"/>
                        </a:cxn>
                      </a:cxnLst>
                      <a:rect l="l" t="t" r="r" b="b"/>
                      <a:pathLst>
                        <a:path w="482600" h="139700">
                          <a:moveTo>
                            <a:pt x="0" y="139700"/>
                          </a:moveTo>
                          <a:lnTo>
                            <a:pt x="139700" y="0"/>
                          </a:lnTo>
                          <a:lnTo>
                            <a:pt x="482600" y="0"/>
                          </a:lnTo>
                        </a:path>
                      </a:pathLst>
                    </a:custGeom>
                    <a:no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38" name="Овал 37"/>
                    <p:cNvSpPr/>
                    <p:nvPr/>
                  </p:nvSpPr>
                  <p:spPr>
                    <a:xfrm flipV="1">
                      <a:off x="3552859" y="3078424"/>
                      <a:ext cx="108000" cy="108000"/>
                    </a:xfrm>
                    <a:prstGeom prst="ellipse">
                      <a:avLst/>
                    </a:prstGeom>
                    <a:solidFill>
                      <a:schemeClr val="bg1"/>
                    </a:solidFill>
                    <a:ln w="9525">
                      <a:solidFill>
                        <a:srgbClr val="B0B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grpSp>
            </p:grpSp>
          </p:grpSp>
        </p:grpSp>
        <p:sp>
          <p:nvSpPr>
            <p:cNvPr id="59" name="Прямоугольник 58"/>
            <p:cNvSpPr/>
            <p:nvPr/>
          </p:nvSpPr>
          <p:spPr>
            <a:xfrm>
              <a:off x="4253663" y="4403356"/>
              <a:ext cx="787395" cy="230832"/>
            </a:xfrm>
            <a:prstGeom prst="rect">
              <a:avLst/>
            </a:prstGeom>
            <a:ln w="15875">
              <a:noFill/>
              <a:prstDash val="sysDot"/>
            </a:ln>
          </p:spPr>
          <p:txBody>
            <a:bodyPr wrap="none">
              <a:spAutoFit/>
            </a:bodyPr>
            <a:lstStyle/>
            <a:p>
              <a:pPr>
                <a:defRPr/>
              </a:pPr>
              <a:r>
                <a:rPr lang="en-US" sz="900" dirty="0">
                  <a:solidFill>
                    <a:srgbClr val="000000"/>
                  </a:solidFill>
                </a:rPr>
                <a:t>2018-2019E</a:t>
              </a:r>
              <a:endParaRPr lang="ru-RU" sz="800" dirty="0">
                <a:solidFill>
                  <a:srgbClr val="000000"/>
                </a:solidFill>
              </a:endParaRPr>
            </a:p>
          </p:txBody>
        </p:sp>
      </p:grpSp>
      <p:sp>
        <p:nvSpPr>
          <p:cNvPr id="63" name="Прямоугольник 62"/>
          <p:cNvSpPr/>
          <p:nvPr/>
        </p:nvSpPr>
        <p:spPr>
          <a:xfrm>
            <a:off x="3810294" y="2990257"/>
            <a:ext cx="495649" cy="230832"/>
          </a:xfrm>
          <a:prstGeom prst="rect">
            <a:avLst/>
          </a:prstGeom>
          <a:ln w="15875">
            <a:noFill/>
            <a:prstDash val="sysDot"/>
          </a:ln>
        </p:spPr>
        <p:txBody>
          <a:bodyPr wrap="none">
            <a:spAutoFit/>
          </a:bodyPr>
          <a:lstStyle/>
          <a:p>
            <a:pPr>
              <a:defRPr/>
            </a:pPr>
            <a:r>
              <a:rPr lang="en-US" sz="900" dirty="0">
                <a:solidFill>
                  <a:srgbClr val="000000"/>
                </a:solidFill>
              </a:rPr>
              <a:t>2018E</a:t>
            </a:r>
            <a:endParaRPr lang="ru-RU" sz="900" dirty="0">
              <a:solidFill>
                <a:srgbClr val="000000"/>
              </a:solidFill>
            </a:endParaRPr>
          </a:p>
        </p:txBody>
      </p:sp>
      <p:sp>
        <p:nvSpPr>
          <p:cNvPr id="64" name="TextBox 63"/>
          <p:cNvSpPr txBox="1"/>
          <p:nvPr/>
        </p:nvSpPr>
        <p:spPr>
          <a:xfrm>
            <a:off x="4578840" y="5028449"/>
            <a:ext cx="2988000" cy="1392689"/>
          </a:xfrm>
          <a:prstGeom prst="rect">
            <a:avLst/>
          </a:prstGeom>
        </p:spPr>
        <p:txBody>
          <a:bodyPr wrap="square">
            <a:spAutoFit/>
          </a:bodyPr>
          <a:lstStyle>
            <a:defPPr>
              <a:defRPr lang="ru-RU"/>
            </a:defPPr>
            <a:lvl1pPr marL="171450" indent="-171450" algn="ctr">
              <a:spcAft>
                <a:spcPts val="300"/>
              </a:spcAft>
              <a:buClr>
                <a:srgbClr val="CE1126"/>
              </a:buClr>
              <a:buFont typeface="Tahoma" panose="020B0604030504040204" pitchFamily="34" charset="0"/>
              <a:buChar char="●"/>
              <a:defRPr sz="1000"/>
            </a:lvl1pPr>
          </a:lstStyle>
          <a:p>
            <a:pPr marL="0" indent="0" algn="l">
              <a:spcAft>
                <a:spcPts val="600"/>
              </a:spcAft>
              <a:buClrTx/>
              <a:buFont typeface="Tahoma" panose="020B0604030504040204" pitchFamily="34" charset="0"/>
              <a:buNone/>
              <a:defRPr/>
            </a:pPr>
            <a:r>
              <a:rPr lang="ru-RU" sz="1400" b="1" dirty="0" smtClean="0">
                <a:solidFill>
                  <a:srgbClr val="C00000"/>
                </a:solidFill>
              </a:rPr>
              <a:t>Льготы по налогам</a:t>
            </a:r>
            <a:endParaRPr lang="ru-RU" sz="1050" dirty="0">
              <a:solidFill>
                <a:srgbClr val="C00000"/>
              </a:solidFill>
            </a:endParaRPr>
          </a:p>
          <a:p>
            <a:pPr algn="l">
              <a:buFont typeface="Tahoma" panose="020B0604030504040204" pitchFamily="34" charset="0"/>
              <a:buChar char="‒"/>
              <a:defRPr/>
            </a:pPr>
            <a:r>
              <a:rPr lang="ru-RU" sz="1050" dirty="0" smtClean="0">
                <a:solidFill>
                  <a:srgbClr val="000000"/>
                </a:solidFill>
              </a:rPr>
              <a:t>Освобождение от НДФЛ купонов по корпоративным облигациям российских эмитентов, обращающихся на бирже</a:t>
            </a:r>
          </a:p>
          <a:p>
            <a:pPr algn="l">
              <a:buFont typeface="Tahoma" panose="020B0604030504040204" pitchFamily="34" charset="0"/>
              <a:buChar char="‒"/>
              <a:defRPr/>
            </a:pPr>
            <a:r>
              <a:rPr lang="ru-RU" sz="1050" dirty="0" smtClean="0">
                <a:solidFill>
                  <a:srgbClr val="000000"/>
                </a:solidFill>
              </a:rPr>
              <a:t>Освобождение от НДФЛ дохода по корпоративным облигациям при сроке владения не менее 3 лет</a:t>
            </a:r>
            <a:endParaRPr lang="en-US" sz="1050" dirty="0">
              <a:solidFill>
                <a:srgbClr val="000000"/>
              </a:solidFill>
            </a:endParaRPr>
          </a:p>
        </p:txBody>
      </p:sp>
    </p:spTree>
    <p:extLst>
      <p:ext uri="{BB962C8B-B14F-4D97-AF65-F5344CB8AC3E}">
        <p14:creationId xmlns:p14="http://schemas.microsoft.com/office/powerpoint/2010/main" val="55097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3" name="think-cell Slide" r:id="rId51" imgW="216" imgH="216" progId="TCLayout.ActiveDocument.1">
                  <p:embed/>
                </p:oleObj>
              </mc:Choice>
              <mc:Fallback>
                <p:oleObj name="think-cell Slide" r:id="rId51" imgW="216" imgH="216" progId="TCLayout.ActiveDocument.1">
                  <p:embed/>
                  <p:pic>
                    <p:nvPicPr>
                      <p:cNvPr id="0" name=""/>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7" name="Прямоугольник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2000" b="1" dirty="0">
              <a:solidFill>
                <a:prstClr val="white"/>
              </a:solidFill>
              <a:ea typeface="Verdana" panose="020B0604030504040204" pitchFamily="34" charset="0"/>
              <a:cs typeface="Verdana" panose="020B0604030504040204" pitchFamily="34" charset="0"/>
              <a:sym typeface="Tahoma" panose="020B0604030504040204" pitchFamily="34" charset="0"/>
            </a:endParaRPr>
          </a:p>
        </p:txBody>
      </p:sp>
      <p:sp>
        <p:nvSpPr>
          <p:cNvPr id="2" name="Заголовок 1"/>
          <p:cNvSpPr>
            <a:spLocks noGrp="1"/>
          </p:cNvSpPr>
          <p:nvPr>
            <p:ph type="title"/>
          </p:nvPr>
        </p:nvSpPr>
        <p:spPr>
          <a:xfrm>
            <a:off x="1152000" y="288000"/>
            <a:ext cx="7848000" cy="350631"/>
          </a:xfrm>
        </p:spPr>
        <p:txBody>
          <a:bodyPr/>
          <a:lstStyle/>
          <a:p>
            <a:r>
              <a:rPr lang="ru-RU" dirty="0"/>
              <a:t>Развитие рынка </a:t>
            </a:r>
            <a:r>
              <a:rPr lang="ru-RU" b="1" dirty="0"/>
              <a:t>корпоративных облигаций</a:t>
            </a:r>
          </a:p>
        </p:txBody>
      </p:sp>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9</a:t>
            </a:fld>
            <a:endParaRPr lang="ru-RU" dirty="0">
              <a:solidFill>
                <a:srgbClr val="000000">
                  <a:tint val="75000"/>
                </a:srgbClr>
              </a:solidFill>
            </a:endParaRPr>
          </a:p>
        </p:txBody>
      </p:sp>
      <p:cxnSp>
        <p:nvCxnSpPr>
          <p:cNvPr id="8" name="Straight Connector 205"/>
          <p:cNvCxnSpPr/>
          <p:nvPr/>
        </p:nvCxnSpPr>
        <p:spPr>
          <a:xfrm>
            <a:off x="4870422" y="967153"/>
            <a:ext cx="3663717"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43"/>
          <p:cNvSpPr/>
          <p:nvPr/>
        </p:nvSpPr>
        <p:spPr>
          <a:xfrm>
            <a:off x="4880980" y="713443"/>
            <a:ext cx="3923177" cy="253916"/>
          </a:xfrm>
          <a:prstGeom prst="rect">
            <a:avLst/>
          </a:prstGeom>
        </p:spPr>
        <p:txBody>
          <a:bodyPr wrap="square">
            <a:spAutoFit/>
          </a:bodyPr>
          <a:lstStyle/>
          <a:p>
            <a:pPr fontAlgn="base" hangingPunct="0">
              <a:spcBef>
                <a:spcPct val="0"/>
              </a:spcBef>
              <a:defRPr/>
            </a:pPr>
            <a:r>
              <a:rPr lang="ru-RU" sz="1050" b="1" kern="0" dirty="0">
                <a:solidFill>
                  <a:srgbClr val="000000"/>
                </a:solidFill>
                <a:ea typeface="Tahoma"/>
                <a:cs typeface="Tahoma"/>
                <a:sym typeface="Tahoma"/>
              </a:rPr>
              <a:t>Активность торгов в клиентских группах</a:t>
            </a:r>
          </a:p>
        </p:txBody>
      </p:sp>
      <p:graphicFrame>
        <p:nvGraphicFramePr>
          <p:cNvPr id="10" name="Диаграмма 9"/>
          <p:cNvGraphicFramePr/>
          <p:nvPr>
            <p:extLst/>
          </p:nvPr>
        </p:nvGraphicFramePr>
        <p:xfrm>
          <a:off x="4695825" y="1165808"/>
          <a:ext cx="4142250" cy="1586334"/>
        </p:xfrm>
        <a:graphic>
          <a:graphicData uri="http://schemas.openxmlformats.org/drawingml/2006/chart">
            <c:chart xmlns:c="http://schemas.openxmlformats.org/drawingml/2006/chart" xmlns:r="http://schemas.openxmlformats.org/officeDocument/2006/relationships" r:id="rId53"/>
          </a:graphicData>
        </a:graphic>
      </p:graphicFrame>
      <p:graphicFrame>
        <p:nvGraphicFramePr>
          <p:cNvPr id="14" name="Диаграмма 13"/>
          <p:cNvGraphicFramePr/>
          <p:nvPr>
            <p:extLst/>
          </p:nvPr>
        </p:nvGraphicFramePr>
        <p:xfrm>
          <a:off x="1188559" y="4025899"/>
          <a:ext cx="3140528" cy="2527687"/>
        </p:xfrm>
        <a:graphic>
          <a:graphicData uri="http://schemas.openxmlformats.org/drawingml/2006/chart">
            <c:chart xmlns:c="http://schemas.openxmlformats.org/drawingml/2006/chart" xmlns:r="http://schemas.openxmlformats.org/officeDocument/2006/relationships" r:id="rId54"/>
          </a:graphicData>
        </a:graphic>
      </p:graphicFrame>
      <p:sp>
        <p:nvSpPr>
          <p:cNvPr id="16" name="Rectangle 40"/>
          <p:cNvSpPr/>
          <p:nvPr/>
        </p:nvSpPr>
        <p:spPr>
          <a:xfrm>
            <a:off x="2388829" y="6245977"/>
            <a:ext cx="2932213" cy="230832"/>
          </a:xfrm>
          <a:prstGeom prst="rect">
            <a:avLst/>
          </a:prstGeom>
        </p:spPr>
        <p:txBody>
          <a:bodyPr wrap="none">
            <a:spAutoFit/>
          </a:bodyPr>
          <a:lstStyle/>
          <a:p>
            <a:pPr>
              <a:defRPr/>
            </a:pPr>
            <a:r>
              <a:rPr lang="ru-RU" sz="900" dirty="0">
                <a:solidFill>
                  <a:srgbClr val="000000"/>
                </a:solidFill>
                <a:sym typeface="Tahoma"/>
              </a:rPr>
              <a:t>Источник: Банк России, </a:t>
            </a:r>
            <a:r>
              <a:rPr lang="en-GB" sz="900" dirty="0" err="1">
                <a:solidFill>
                  <a:srgbClr val="000000"/>
                </a:solidFill>
                <a:sym typeface="Tahoma"/>
              </a:rPr>
              <a:t>CBonds</a:t>
            </a:r>
            <a:r>
              <a:rPr lang="ru-RU" sz="900" dirty="0">
                <a:solidFill>
                  <a:srgbClr val="000000"/>
                </a:solidFill>
                <a:sym typeface="Tahoma"/>
              </a:rPr>
              <a:t>, Московская Биржа</a:t>
            </a:r>
          </a:p>
        </p:txBody>
      </p:sp>
      <p:sp>
        <p:nvSpPr>
          <p:cNvPr id="17" name="TextBox 16"/>
          <p:cNvSpPr txBox="1"/>
          <p:nvPr/>
        </p:nvSpPr>
        <p:spPr>
          <a:xfrm>
            <a:off x="4732338" y="2636891"/>
            <a:ext cx="4021690" cy="3179075"/>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14000"/>
              </a:lnSpc>
              <a:spcAft>
                <a:spcPts val="600"/>
              </a:spcAft>
              <a:buSzPct val="100000"/>
            </a:pPr>
            <a:r>
              <a:rPr lang="ru-RU" sz="1100" b="1" dirty="0">
                <a:solidFill>
                  <a:srgbClr val="000000"/>
                </a:solidFill>
                <a:ea typeface="Tahoma"/>
                <a:cs typeface="Tahoma"/>
                <a:sym typeface="Tahoma"/>
              </a:rPr>
              <a:t>Факторы роста публичного рынка корпоративных облигаций:</a:t>
            </a:r>
          </a:p>
          <a:p>
            <a:pPr marL="360363" lvl="1" indent="-184150">
              <a:lnSpc>
                <a:spcPct val="114000"/>
              </a:lnSpc>
              <a:spcAft>
                <a:spcPts val="600"/>
              </a:spcAft>
              <a:buSzPct val="100000"/>
              <a:buFont typeface="Tahoma" panose="020B0604030504040204" pitchFamily="34" charset="0"/>
              <a:buChar char="▪"/>
            </a:pPr>
            <a:r>
              <a:rPr lang="ru-RU" sz="1100" b="1" dirty="0">
                <a:solidFill>
                  <a:srgbClr val="000000"/>
                </a:solidFill>
                <a:ea typeface="Tahoma"/>
                <a:cs typeface="Tahoma"/>
                <a:sym typeface="Tahoma"/>
              </a:rPr>
              <a:t>Замещение банковского кредитования</a:t>
            </a:r>
            <a:r>
              <a:rPr lang="ru-RU" sz="1100" dirty="0">
                <a:solidFill>
                  <a:srgbClr val="000000"/>
                </a:solidFill>
                <a:ea typeface="Tahoma"/>
                <a:cs typeface="Tahoma"/>
                <a:sym typeface="Tahoma"/>
              </a:rPr>
              <a:t>. Доля облигаций в объеме корпоративного долга выросла с </a:t>
            </a:r>
            <a:r>
              <a:rPr lang="ru-RU" sz="1100" b="1" dirty="0">
                <a:solidFill>
                  <a:srgbClr val="C00000"/>
                </a:solidFill>
                <a:ea typeface="Tahoma"/>
                <a:cs typeface="Tahoma"/>
                <a:sym typeface="Tahoma"/>
              </a:rPr>
              <a:t>31%</a:t>
            </a:r>
            <a:r>
              <a:rPr lang="ru-RU" sz="1100" b="1" dirty="0">
                <a:solidFill>
                  <a:srgbClr val="FF0000"/>
                </a:solidFill>
                <a:ea typeface="Tahoma"/>
                <a:cs typeface="Tahoma"/>
                <a:sym typeface="Tahoma"/>
              </a:rPr>
              <a:t> </a:t>
            </a:r>
            <a:r>
              <a:rPr lang="ru-RU" sz="1100" dirty="0">
                <a:solidFill>
                  <a:srgbClr val="000000"/>
                </a:solidFill>
                <a:ea typeface="Tahoma"/>
                <a:cs typeface="Tahoma"/>
                <a:sym typeface="Tahoma"/>
              </a:rPr>
              <a:t>с 2010 г. до </a:t>
            </a:r>
            <a:r>
              <a:rPr lang="ru-RU" sz="1100" b="1" dirty="0">
                <a:solidFill>
                  <a:srgbClr val="C00000"/>
                </a:solidFill>
                <a:ea typeface="Tahoma"/>
                <a:cs typeface="Tahoma"/>
                <a:sym typeface="Tahoma"/>
              </a:rPr>
              <a:t>39%</a:t>
            </a:r>
            <a:r>
              <a:rPr lang="ru-RU" sz="1100" dirty="0">
                <a:solidFill>
                  <a:srgbClr val="000000"/>
                </a:solidFill>
                <a:ea typeface="Tahoma"/>
                <a:cs typeface="Tahoma"/>
                <a:sym typeface="Tahoma"/>
              </a:rPr>
              <a:t> </a:t>
            </a:r>
            <a:r>
              <a:rPr lang="ru-RU" sz="1100" dirty="0" smtClean="0">
                <a:solidFill>
                  <a:srgbClr val="000000"/>
                </a:solidFill>
                <a:ea typeface="Tahoma"/>
                <a:cs typeface="Tahoma"/>
                <a:sym typeface="Tahoma"/>
              </a:rPr>
              <a:t>за </a:t>
            </a:r>
            <a:r>
              <a:rPr lang="en-US" sz="1100" dirty="0" smtClean="0">
                <a:solidFill>
                  <a:srgbClr val="000000"/>
                </a:solidFill>
                <a:ea typeface="Tahoma"/>
                <a:cs typeface="Tahoma"/>
                <a:sym typeface="Tahoma"/>
              </a:rPr>
              <a:t>I </a:t>
            </a:r>
            <a:r>
              <a:rPr lang="ru-RU" sz="1100" dirty="0" smtClean="0">
                <a:solidFill>
                  <a:srgbClr val="000000"/>
                </a:solidFill>
                <a:ea typeface="Tahoma"/>
                <a:cs typeface="Tahoma"/>
                <a:sym typeface="Tahoma"/>
              </a:rPr>
              <a:t>пол. 2018</a:t>
            </a:r>
            <a:endParaRPr lang="ru-RU" sz="1100" dirty="0">
              <a:solidFill>
                <a:srgbClr val="000000"/>
              </a:solidFill>
              <a:ea typeface="Tahoma"/>
              <a:cs typeface="Tahoma"/>
              <a:sym typeface="Tahoma"/>
            </a:endParaRPr>
          </a:p>
          <a:p>
            <a:pPr marL="360363" lvl="1" indent="-184150">
              <a:lnSpc>
                <a:spcPct val="114000"/>
              </a:lnSpc>
              <a:spcAft>
                <a:spcPts val="600"/>
              </a:spcAft>
              <a:buSzPct val="100000"/>
              <a:buFont typeface="Tahoma" panose="020B0604030504040204" pitchFamily="34" charset="0"/>
              <a:buChar char="▪"/>
            </a:pPr>
            <a:r>
              <a:rPr lang="ru-RU" sz="1100" b="1" dirty="0">
                <a:solidFill>
                  <a:srgbClr val="000000"/>
                </a:solidFill>
                <a:ea typeface="Tahoma"/>
                <a:cs typeface="Tahoma"/>
                <a:sym typeface="Tahoma"/>
              </a:rPr>
              <a:t>Ориентация на локальные заимствования</a:t>
            </a:r>
            <a:r>
              <a:rPr lang="ru-RU" sz="1100" dirty="0">
                <a:solidFill>
                  <a:srgbClr val="000000"/>
                </a:solidFill>
                <a:ea typeface="Tahoma"/>
                <a:cs typeface="Tahoma"/>
                <a:sym typeface="Tahoma"/>
              </a:rPr>
              <a:t>, в </a:t>
            </a:r>
            <a:r>
              <a:rPr lang="ru-RU" sz="1100" dirty="0" err="1">
                <a:solidFill>
                  <a:srgbClr val="000000"/>
                </a:solidFill>
                <a:ea typeface="Tahoma"/>
                <a:cs typeface="Tahoma"/>
                <a:sym typeface="Tahoma"/>
              </a:rPr>
              <a:t>т.ч</a:t>
            </a:r>
            <a:r>
              <a:rPr lang="ru-RU" sz="1100" dirty="0">
                <a:solidFill>
                  <a:srgbClr val="000000"/>
                </a:solidFill>
                <a:ea typeface="Tahoma"/>
                <a:cs typeface="Tahoma"/>
                <a:sym typeface="Tahoma"/>
              </a:rPr>
              <a:t>. в валюте. Доля локальных размещений облигаций выросла с 50% в 2010-2013 гг. до </a:t>
            </a:r>
            <a:r>
              <a:rPr lang="en-GB" sz="1100" b="1" dirty="0">
                <a:solidFill>
                  <a:srgbClr val="C00000"/>
                </a:solidFill>
                <a:ea typeface="Tahoma"/>
                <a:cs typeface="Tahoma"/>
                <a:sym typeface="Tahoma"/>
              </a:rPr>
              <a:t>81</a:t>
            </a:r>
            <a:r>
              <a:rPr lang="ru-RU" sz="1100" b="1" dirty="0">
                <a:solidFill>
                  <a:srgbClr val="C00000"/>
                </a:solidFill>
                <a:ea typeface="Tahoma"/>
                <a:cs typeface="Tahoma"/>
                <a:sym typeface="Tahoma"/>
              </a:rPr>
              <a:t>%</a:t>
            </a:r>
            <a:r>
              <a:rPr lang="ru-RU" sz="1100" dirty="0">
                <a:solidFill>
                  <a:srgbClr val="000000"/>
                </a:solidFill>
                <a:ea typeface="Tahoma"/>
                <a:cs typeface="Tahoma"/>
                <a:sym typeface="Tahoma"/>
              </a:rPr>
              <a:t> в </a:t>
            </a:r>
            <a:r>
              <a:rPr lang="ru-RU" sz="1100" dirty="0" smtClean="0">
                <a:solidFill>
                  <a:srgbClr val="000000"/>
                </a:solidFill>
                <a:ea typeface="Tahoma"/>
                <a:cs typeface="Tahoma"/>
                <a:sym typeface="Tahoma"/>
              </a:rPr>
              <a:t>2014-2017 </a:t>
            </a:r>
            <a:endParaRPr lang="ru-RU" sz="1100" dirty="0">
              <a:solidFill>
                <a:srgbClr val="000000"/>
              </a:solidFill>
              <a:ea typeface="Tahoma"/>
              <a:cs typeface="Tahoma"/>
              <a:sym typeface="Tahoma"/>
            </a:endParaRPr>
          </a:p>
          <a:p>
            <a:pPr marL="360363" lvl="1" indent="-184150">
              <a:lnSpc>
                <a:spcPct val="114000"/>
              </a:lnSpc>
              <a:spcAft>
                <a:spcPts val="600"/>
              </a:spcAft>
              <a:buSzPct val="100000"/>
              <a:buFont typeface="Tahoma" panose="020B0604030504040204" pitchFamily="34" charset="0"/>
              <a:buChar char="▪"/>
            </a:pPr>
            <a:r>
              <a:rPr lang="ru-RU" sz="1100" dirty="0">
                <a:solidFill>
                  <a:srgbClr val="000000"/>
                </a:solidFill>
                <a:ea typeface="Tahoma"/>
                <a:cs typeface="Tahoma"/>
                <a:sym typeface="Tahoma"/>
              </a:rPr>
              <a:t>Снижение ключевой ставки </a:t>
            </a:r>
            <a:r>
              <a:rPr lang="ru-RU" sz="1100" dirty="0" smtClean="0">
                <a:solidFill>
                  <a:srgbClr val="000000"/>
                </a:solidFill>
                <a:ea typeface="Tahoma"/>
                <a:cs typeface="Tahoma"/>
                <a:sym typeface="Tahoma"/>
              </a:rPr>
              <a:t>Банка </a:t>
            </a:r>
            <a:r>
              <a:rPr lang="ru-RU" sz="1100" dirty="0">
                <a:solidFill>
                  <a:srgbClr val="000000"/>
                </a:solidFill>
                <a:ea typeface="Tahoma"/>
                <a:cs typeface="Tahoma"/>
                <a:sym typeface="Tahoma"/>
              </a:rPr>
              <a:t>России на </a:t>
            </a:r>
            <a:r>
              <a:rPr lang="ru-RU" sz="1100" dirty="0" smtClean="0">
                <a:solidFill>
                  <a:srgbClr val="000000"/>
                </a:solidFill>
                <a:ea typeface="Tahoma"/>
                <a:cs typeface="Tahoma"/>
                <a:sym typeface="Tahoma"/>
              </a:rPr>
              <a:t>9,75 </a:t>
            </a:r>
            <a:r>
              <a:rPr lang="ru-RU" sz="1100" dirty="0" err="1">
                <a:solidFill>
                  <a:srgbClr val="000000"/>
                </a:solidFill>
                <a:ea typeface="Tahoma"/>
                <a:cs typeface="Tahoma"/>
                <a:sym typeface="Tahoma"/>
              </a:rPr>
              <a:t>п.п</a:t>
            </a:r>
            <a:r>
              <a:rPr lang="ru-RU" sz="1100" dirty="0">
                <a:solidFill>
                  <a:srgbClr val="000000"/>
                </a:solidFill>
                <a:ea typeface="Tahoma"/>
                <a:cs typeface="Tahoma"/>
                <a:sym typeface="Tahoma"/>
              </a:rPr>
              <a:t>. с максимума в </a:t>
            </a:r>
            <a:r>
              <a:rPr lang="ru-RU" sz="1100" dirty="0" smtClean="0">
                <a:solidFill>
                  <a:srgbClr val="000000"/>
                </a:solidFill>
                <a:ea typeface="Tahoma"/>
                <a:cs typeface="Tahoma"/>
                <a:sym typeface="Tahoma"/>
              </a:rPr>
              <a:t>2015</a:t>
            </a:r>
            <a:endParaRPr lang="ru-RU" sz="1100" dirty="0">
              <a:solidFill>
                <a:srgbClr val="000000"/>
              </a:solidFill>
              <a:ea typeface="Tahoma"/>
              <a:cs typeface="Tahoma"/>
              <a:sym typeface="Tahoma"/>
            </a:endParaRPr>
          </a:p>
          <a:p>
            <a:pPr marL="360363" lvl="1" indent="-184150">
              <a:lnSpc>
                <a:spcPct val="114000"/>
              </a:lnSpc>
              <a:spcAft>
                <a:spcPts val="600"/>
              </a:spcAft>
              <a:buSzPct val="100000"/>
              <a:buFont typeface="Tahoma" panose="020B0604030504040204" pitchFamily="34" charset="0"/>
              <a:buChar char="▪"/>
            </a:pPr>
            <a:r>
              <a:rPr lang="ru-RU" sz="1100" dirty="0">
                <a:solidFill>
                  <a:srgbClr val="000000"/>
                </a:solidFill>
                <a:ea typeface="Tahoma"/>
                <a:cs typeface="Tahoma"/>
                <a:sym typeface="Tahoma"/>
              </a:rPr>
              <a:t>Приход на рынок средств НПФ, полученных от ПФР </a:t>
            </a:r>
            <a:endParaRPr lang="ru-RU" sz="1100" dirty="0" smtClean="0">
              <a:solidFill>
                <a:srgbClr val="000000"/>
              </a:solidFill>
              <a:ea typeface="Tahoma"/>
              <a:cs typeface="Tahoma"/>
              <a:sym typeface="Tahoma"/>
            </a:endParaRPr>
          </a:p>
          <a:p>
            <a:pPr marL="360363" lvl="1" indent="-184150">
              <a:lnSpc>
                <a:spcPct val="114000"/>
              </a:lnSpc>
              <a:spcAft>
                <a:spcPts val="600"/>
              </a:spcAft>
              <a:buSzPct val="100000"/>
              <a:buFont typeface="Tahoma" panose="020B0604030504040204" pitchFamily="34" charset="0"/>
              <a:buChar char="▪"/>
            </a:pPr>
            <a:r>
              <a:rPr lang="ru-RU" sz="1100" dirty="0" smtClean="0">
                <a:solidFill>
                  <a:srgbClr val="000000"/>
                </a:solidFill>
                <a:ea typeface="Tahoma"/>
                <a:cs typeface="Tahoma"/>
                <a:sym typeface="Tahoma"/>
              </a:rPr>
              <a:t>Реинвестиции </a:t>
            </a:r>
            <a:r>
              <a:rPr lang="ru-RU" sz="1100" dirty="0">
                <a:solidFill>
                  <a:srgbClr val="000000"/>
                </a:solidFill>
                <a:ea typeface="Tahoma"/>
                <a:cs typeface="Tahoma"/>
                <a:sym typeface="Tahoma"/>
              </a:rPr>
              <a:t>средств, полученных от выплат купонов, амортизаций и </a:t>
            </a:r>
            <a:r>
              <a:rPr lang="ru-RU" sz="1100" dirty="0" smtClean="0">
                <a:solidFill>
                  <a:srgbClr val="000000"/>
                </a:solidFill>
                <a:ea typeface="Tahoma"/>
                <a:cs typeface="Tahoma"/>
                <a:sym typeface="Tahoma"/>
              </a:rPr>
              <a:t>погашений</a:t>
            </a:r>
            <a:endParaRPr lang="ru-RU" sz="1100" dirty="0">
              <a:solidFill>
                <a:srgbClr val="000000"/>
              </a:solidFill>
              <a:ea typeface="Tahoma"/>
              <a:cs typeface="Tahoma"/>
              <a:sym typeface="Tahoma"/>
            </a:endParaRPr>
          </a:p>
        </p:txBody>
      </p:sp>
      <p:sp>
        <p:nvSpPr>
          <p:cNvPr id="18" name="Прямоугольник 17"/>
          <p:cNvSpPr/>
          <p:nvPr/>
        </p:nvSpPr>
        <p:spPr>
          <a:xfrm>
            <a:off x="1152000" y="1082423"/>
            <a:ext cx="3096519" cy="2106613"/>
          </a:xfrm>
          <a:prstGeom prst="rect">
            <a:avLst/>
          </a:prstGeom>
          <a:solidFill>
            <a:schemeClr val="bg2"/>
          </a:solidFill>
          <a:ln>
            <a:solidFill>
              <a:schemeClr val="bg2"/>
            </a:solidFill>
          </a:ln>
          <a:effectLst>
            <a:outerShdw blurRad="50800" dist="38100" dir="2700000" algn="tl" rotWithShape="0">
              <a:prstClr val="black">
                <a:alpha val="40000"/>
              </a:prstClr>
            </a:outerShdw>
          </a:effectLst>
        </p:spPr>
        <p:txBody>
          <a:bodyPr wrap="square" anchor="ctr">
            <a:noAutofit/>
          </a:bodyPr>
          <a:lstStyle/>
          <a:p>
            <a:pPr defTabSz="457200" eaLnBrk="0" fontAlgn="base" hangingPunct="0">
              <a:spcBef>
                <a:spcPct val="0"/>
              </a:spcBef>
              <a:spcAft>
                <a:spcPts val="200"/>
              </a:spcAft>
              <a:defRPr/>
            </a:pPr>
            <a:endParaRPr lang="en-GB" sz="1200" dirty="0">
              <a:solidFill>
                <a:srgbClr val="000000"/>
              </a:solidFill>
              <a:cs typeface="Arial" panose="020B0604020202020204" pitchFamily="34" charset="0"/>
            </a:endParaRPr>
          </a:p>
        </p:txBody>
      </p:sp>
      <p:sp>
        <p:nvSpPr>
          <p:cNvPr id="19" name="TextBox 18"/>
          <p:cNvSpPr txBox="1"/>
          <p:nvPr/>
        </p:nvSpPr>
        <p:spPr>
          <a:xfrm>
            <a:off x="1092200" y="709613"/>
            <a:ext cx="3236887" cy="253916"/>
          </a:xfrm>
          <a:prstGeom prst="rect">
            <a:avLst/>
          </a:prstGeom>
          <a:noFill/>
        </p:spPr>
        <p:txBody>
          <a:bodyPr wrap="square" rtlCol="0">
            <a:spAutoFit/>
          </a:bodyPr>
          <a:lstStyle/>
          <a:p>
            <a:pPr fontAlgn="base" hangingPunct="0">
              <a:spcBef>
                <a:spcPct val="0"/>
              </a:spcBef>
              <a:defRPr/>
            </a:pPr>
            <a:r>
              <a:rPr lang="ru-RU" sz="1050" b="1" kern="0" dirty="0" smtClean="0">
                <a:solidFill>
                  <a:srgbClr val="000000"/>
                </a:solidFill>
                <a:ea typeface="Tahoma"/>
                <a:cs typeface="Tahoma"/>
              </a:rPr>
              <a:t>Размещение корпоративных  облигаций</a:t>
            </a:r>
            <a:endParaRPr lang="ru-RU" sz="1050" b="1" kern="0" dirty="0">
              <a:solidFill>
                <a:srgbClr val="000000"/>
              </a:solidFill>
              <a:ea typeface="Tahoma"/>
              <a:cs typeface="Tahoma"/>
            </a:endParaRPr>
          </a:p>
        </p:txBody>
      </p:sp>
      <p:graphicFrame>
        <p:nvGraphicFramePr>
          <p:cNvPr id="76" name="Chart 3"/>
          <p:cNvGraphicFramePr/>
          <p:nvPr>
            <p:custDataLst>
              <p:tags r:id="rId4"/>
            </p:custDataLst>
          </p:nvPr>
        </p:nvGraphicFramePr>
        <p:xfrm>
          <a:off x="1201738" y="1477963"/>
          <a:ext cx="2947987" cy="1355725"/>
        </p:xfrm>
        <a:graphic>
          <a:graphicData uri="http://schemas.openxmlformats.org/drawingml/2006/chart">
            <c:chart xmlns:c="http://schemas.openxmlformats.org/drawingml/2006/chart" xmlns:r="http://schemas.openxmlformats.org/officeDocument/2006/relationships" r:id="rId55"/>
          </a:graphicData>
        </a:graphic>
      </p:graphicFrame>
      <p:sp useBgFill="1">
        <p:nvSpPr>
          <p:cNvPr id="21" name="Полилиния 20"/>
          <p:cNvSpPr/>
          <p:nvPr>
            <p:custDataLst>
              <p:tags r:id="rId5"/>
            </p:custDataLst>
          </p:nvPr>
        </p:nvSpPr>
        <p:spPr bwMode="auto">
          <a:xfrm>
            <a:off x="3222625" y="2678113"/>
            <a:ext cx="96838" cy="146050"/>
          </a:xfrm>
          <a:custGeom>
            <a:avLst/>
            <a:gdLst/>
            <a:ahLst/>
            <a:cxnLst/>
            <a:rect l="0" t="0" r="0" b="0"/>
            <a:pathLst>
              <a:path w="96838" h="146051">
                <a:moveTo>
                  <a:pt x="96837" y="0"/>
                </a:moveTo>
                <a:lnTo>
                  <a:pt x="57150" y="146050"/>
                </a:lnTo>
                <a:lnTo>
                  <a:pt x="0" y="146050"/>
                </a:lnTo>
                <a:lnTo>
                  <a:pt x="39687" y="0"/>
                </a:lnTo>
                <a:close/>
              </a:path>
            </a:pathLst>
          </a:cu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Полилиния 22"/>
          <p:cNvSpPr/>
          <p:nvPr>
            <p:custDataLst>
              <p:tags r:id="rId6"/>
            </p:custDataLst>
          </p:nvPr>
        </p:nvSpPr>
        <p:spPr bwMode="auto">
          <a:xfrm>
            <a:off x="3279775" y="2678113"/>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sp>
        <p:nvSpPr>
          <p:cNvPr id="22" name="Полилиния 21"/>
          <p:cNvSpPr/>
          <p:nvPr>
            <p:custDataLst>
              <p:tags r:id="rId7"/>
            </p:custDataLst>
          </p:nvPr>
        </p:nvSpPr>
        <p:spPr bwMode="auto">
          <a:xfrm>
            <a:off x="3222625" y="2678113"/>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0000"/>
              </a:solidFill>
            </a:endParaRPr>
          </a:p>
        </p:txBody>
      </p:sp>
      <p:cxnSp>
        <p:nvCxnSpPr>
          <p:cNvPr id="24" name="Прямая соединительная линия 23"/>
          <p:cNvCxnSpPr/>
          <p:nvPr>
            <p:custDataLst>
              <p:tags r:id="rId8"/>
            </p:custDataLst>
          </p:nvPr>
        </p:nvCxnSpPr>
        <p:spPr bwMode="gray">
          <a:xfrm>
            <a:off x="1843088" y="2119313"/>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custDataLst>
              <p:tags r:id="rId9"/>
            </p:custDataLst>
          </p:nvPr>
        </p:nvCxnSpPr>
        <p:spPr bwMode="gray">
          <a:xfrm>
            <a:off x="1481138" y="2119313"/>
            <a:ext cx="3619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custDataLst>
              <p:tags r:id="rId10"/>
            </p:custDataLst>
          </p:nvPr>
        </p:nvCxnSpPr>
        <p:spPr bwMode="gray">
          <a:xfrm flipV="1">
            <a:off x="1481138" y="2119313"/>
            <a:ext cx="0" cy="23177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custDataLst>
              <p:tags r:id="rId11"/>
            </p:custDataLst>
          </p:nvPr>
        </p:nvCxnSpPr>
        <p:spPr bwMode="gray">
          <a:xfrm flipV="1">
            <a:off x="1916113" y="2109788"/>
            <a:ext cx="0" cy="23971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custDataLst>
              <p:tags r:id="rId12"/>
            </p:custDataLst>
          </p:nvPr>
        </p:nvCxnSpPr>
        <p:spPr bwMode="gray">
          <a:xfrm>
            <a:off x="1916112" y="2109788"/>
            <a:ext cx="323850"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custDataLst>
              <p:tags r:id="rId13"/>
            </p:custDataLst>
          </p:nvPr>
        </p:nvCxnSpPr>
        <p:spPr bwMode="gray">
          <a:xfrm>
            <a:off x="2239963" y="2109788"/>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custDataLst>
              <p:tags r:id="rId14"/>
            </p:custDataLst>
          </p:nvPr>
        </p:nvCxnSpPr>
        <p:spPr bwMode="gray">
          <a:xfrm>
            <a:off x="2312988" y="1878013"/>
            <a:ext cx="325438"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custDataLst>
              <p:tags r:id="rId15"/>
            </p:custDataLst>
          </p:nvPr>
        </p:nvCxnSpPr>
        <p:spPr bwMode="gray">
          <a:xfrm flipV="1">
            <a:off x="2312988" y="1878013"/>
            <a:ext cx="0" cy="461963"/>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custDataLst>
              <p:tags r:id="rId16"/>
            </p:custDataLst>
          </p:nvPr>
        </p:nvCxnSpPr>
        <p:spPr bwMode="gray">
          <a:xfrm>
            <a:off x="2638425" y="1878013"/>
            <a:ext cx="0" cy="284163"/>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custDataLst>
              <p:tags r:id="rId17"/>
            </p:custDataLst>
          </p:nvPr>
        </p:nvCxnSpPr>
        <p:spPr bwMode="gray">
          <a:xfrm flipV="1">
            <a:off x="2711450" y="1098550"/>
            <a:ext cx="0" cy="106362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custDataLst>
              <p:tags r:id="rId18"/>
            </p:custDataLst>
          </p:nvPr>
        </p:nvCxnSpPr>
        <p:spPr bwMode="gray">
          <a:xfrm>
            <a:off x="3071813" y="1098550"/>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custDataLst>
              <p:tags r:id="rId19"/>
            </p:custDataLst>
          </p:nvPr>
        </p:nvCxnSpPr>
        <p:spPr bwMode="gray">
          <a:xfrm>
            <a:off x="2711450" y="1098550"/>
            <a:ext cx="360363"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custDataLst>
              <p:tags r:id="rId20"/>
            </p:custDataLst>
          </p:nvPr>
        </p:nvCxnSpPr>
        <p:spPr bwMode="gray">
          <a:xfrm flipV="1">
            <a:off x="3470275" y="1719263"/>
            <a:ext cx="0" cy="26670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custDataLst>
              <p:tags r:id="rId21"/>
            </p:custDataLst>
          </p:nvPr>
        </p:nvCxnSpPr>
        <p:spPr bwMode="gray">
          <a:xfrm>
            <a:off x="3867150" y="1719263"/>
            <a:ext cx="0" cy="230188"/>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custDataLst>
              <p:tags r:id="rId22"/>
            </p:custDataLst>
          </p:nvPr>
        </p:nvCxnSpPr>
        <p:spPr bwMode="gray">
          <a:xfrm>
            <a:off x="3470275" y="1719263"/>
            <a:ext cx="396875"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Текст 13"/>
          <p:cNvSpPr>
            <a:spLocks noGrp="1"/>
          </p:cNvSpPr>
          <p:nvPr>
            <p:custDataLst>
              <p:tags r:id="rId23"/>
            </p:custDataLst>
          </p:nvPr>
        </p:nvSpPr>
        <p:spPr bwMode="gray">
          <a:xfrm>
            <a:off x="1349375" y="2389188"/>
            <a:ext cx="2635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0076AA4C-4205-45A9-8B34-F476CE3935DE}" type="datetime'''''''1'''''',''''''''''''''''''8'''''''''''''''''''''''''''''">
              <a:rPr lang="en-US" altLang="en-US" sz="1100" b="1" smtClean="0">
                <a:solidFill>
                  <a:srgbClr val="000000"/>
                </a:solidFill>
              </a:rPr>
              <a:pPr marL="0" indent="0" algn="ctr">
                <a:spcBef>
                  <a:spcPct val="0"/>
                </a:spcBef>
                <a:spcAft>
                  <a:spcPct val="0"/>
                </a:spcAft>
                <a:buFont typeface="Arial" pitchFamily="34" charset="0"/>
                <a:buNone/>
              </a:pPr>
              <a:t>1,8</a:t>
            </a:fld>
            <a:endParaRPr lang="ru-RU" sz="1100" b="1" dirty="0">
              <a:solidFill>
                <a:srgbClr val="000000"/>
              </a:solidFill>
              <a:sym typeface="+mn-lt"/>
            </a:endParaRPr>
          </a:p>
        </p:txBody>
      </p:sp>
      <p:sp>
        <p:nvSpPr>
          <p:cNvPr id="43" name="Текст 2"/>
          <p:cNvSpPr>
            <a:spLocks noGrp="1"/>
          </p:cNvSpPr>
          <p:nvPr>
            <p:custDataLst>
              <p:tags r:id="rId24"/>
            </p:custDataLst>
          </p:nvPr>
        </p:nvSpPr>
        <p:spPr bwMode="gray">
          <a:xfrm>
            <a:off x="2976563" y="1933575"/>
            <a:ext cx="190500" cy="136525"/>
          </a:xfrm>
          <a:prstGeom prst="rect">
            <a:avLst/>
          </a:prstGeom>
          <a:solidFill>
            <a:schemeClr val="bg1"/>
          </a:solidFill>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20030630-F186-4001-97F7-6BCE291193D7}" type="datetime'''''''''''''''''9'',7'''''">
              <a:rPr lang="ru-RU" altLang="en-US" sz="900" smtClean="0">
                <a:solidFill>
                  <a:srgbClr val="000000"/>
                </a:solidFill>
              </a:rPr>
              <a:pPr marL="0" indent="0" algn="ctr">
                <a:spcBef>
                  <a:spcPct val="0"/>
                </a:spcBef>
                <a:spcAft>
                  <a:spcPct val="0"/>
                </a:spcAft>
                <a:buFont typeface="Arial" pitchFamily="34" charset="0"/>
                <a:buNone/>
              </a:pPr>
              <a:t>9,7</a:t>
            </a:fld>
            <a:endParaRPr lang="ru-RU" sz="900" dirty="0">
              <a:solidFill>
                <a:srgbClr val="000000"/>
              </a:solidFill>
              <a:sym typeface="+mn-lt"/>
            </a:endParaRPr>
          </a:p>
        </p:txBody>
      </p:sp>
      <p:sp>
        <p:nvSpPr>
          <p:cNvPr id="48" name="Текст 26"/>
          <p:cNvSpPr>
            <a:spLocks noGrp="1"/>
          </p:cNvSpPr>
          <p:nvPr>
            <p:custDataLst>
              <p:tags r:id="rId25"/>
            </p:custDataLst>
          </p:nvPr>
        </p:nvSpPr>
        <p:spPr bwMode="auto">
          <a:xfrm>
            <a:off x="2146300" y="2809875"/>
            <a:ext cx="2603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9A78777F-213B-4871-BE79-F2DAE6D6717D}" type="datetime'2''''''0''''''''''''''''''''''''''''''''''''''''''1''''5'">
              <a:rPr lang="en-US" altLang="en-US" sz="900" smtClean="0">
                <a:solidFill>
                  <a:srgbClr val="000000"/>
                </a:solidFill>
              </a:rPr>
              <a:pPr marL="0" indent="0" algn="ctr">
                <a:spcBef>
                  <a:spcPct val="0"/>
                </a:spcBef>
                <a:spcAft>
                  <a:spcPct val="0"/>
                </a:spcAft>
                <a:buFont typeface="Arial" pitchFamily="34" charset="0"/>
                <a:buNone/>
              </a:pPr>
              <a:t>2015</a:t>
            </a:fld>
            <a:endParaRPr lang="ru-RU" sz="900" dirty="0">
              <a:solidFill>
                <a:srgbClr val="000000"/>
              </a:solidFill>
              <a:sym typeface="Tahoma" panose="020B0604030504040204" pitchFamily="34" charset="0"/>
            </a:endParaRPr>
          </a:p>
        </p:txBody>
      </p:sp>
      <p:sp>
        <p:nvSpPr>
          <p:cNvPr id="46" name="Текст 4"/>
          <p:cNvSpPr>
            <a:spLocks noGrp="1"/>
          </p:cNvSpPr>
          <p:nvPr>
            <p:custDataLst>
              <p:tags r:id="rId26"/>
            </p:custDataLst>
          </p:nvPr>
        </p:nvSpPr>
        <p:spPr bwMode="auto">
          <a:xfrm>
            <a:off x="1350963" y="2809875"/>
            <a:ext cx="2603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D303BD3-D847-4595-A6FE-E8D0612E9282}" type="datetime'''''''2''''0''''''''''''''1''''''''''''3'''''">
              <a:rPr lang="en-US" altLang="en-US" sz="900" smtClean="0">
                <a:solidFill>
                  <a:srgbClr val="000000"/>
                </a:solidFill>
              </a:rPr>
              <a:pPr marL="0" indent="0" algn="ctr">
                <a:spcBef>
                  <a:spcPct val="0"/>
                </a:spcBef>
                <a:spcAft>
                  <a:spcPct val="0"/>
                </a:spcAft>
                <a:buFont typeface="Arial" pitchFamily="34" charset="0"/>
                <a:buNone/>
              </a:pPr>
              <a:t>2013</a:t>
            </a:fld>
            <a:endParaRPr lang="ru-RU" sz="900" dirty="0">
              <a:solidFill>
                <a:srgbClr val="000000"/>
              </a:solidFill>
              <a:sym typeface="+mn-lt"/>
            </a:endParaRPr>
          </a:p>
        </p:txBody>
      </p:sp>
      <p:sp>
        <p:nvSpPr>
          <p:cNvPr id="49" name="Текст 14"/>
          <p:cNvSpPr>
            <a:spLocks noGrp="1"/>
          </p:cNvSpPr>
          <p:nvPr>
            <p:custDataLst>
              <p:tags r:id="rId27"/>
            </p:custDataLst>
          </p:nvPr>
        </p:nvSpPr>
        <p:spPr bwMode="auto">
          <a:xfrm>
            <a:off x="1749425" y="2809875"/>
            <a:ext cx="2603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36DEBC3F-486D-421B-A79F-7F7F821846EC}" type="datetime'''''''''''''''2''''''''''''''''''''0''''1''''''''''''4'">
              <a:rPr lang="en-US" altLang="en-US" sz="900" smtClean="0">
                <a:solidFill>
                  <a:srgbClr val="000000"/>
                </a:solidFill>
              </a:rPr>
              <a:pPr marL="0" indent="0" algn="ctr">
                <a:spcBef>
                  <a:spcPct val="0"/>
                </a:spcBef>
                <a:spcAft>
                  <a:spcPct val="0"/>
                </a:spcAft>
                <a:buFont typeface="Arial" pitchFamily="34" charset="0"/>
                <a:buNone/>
              </a:pPr>
              <a:t>2014</a:t>
            </a:fld>
            <a:endParaRPr lang="ru-RU" sz="900" dirty="0">
              <a:solidFill>
                <a:srgbClr val="000000"/>
              </a:solidFill>
              <a:sym typeface="+mn-lt"/>
            </a:endParaRPr>
          </a:p>
        </p:txBody>
      </p:sp>
      <p:sp>
        <p:nvSpPr>
          <p:cNvPr id="52" name="Текст 2"/>
          <p:cNvSpPr>
            <a:spLocks noGrp="1"/>
          </p:cNvSpPr>
          <p:nvPr>
            <p:custDataLst>
              <p:tags r:id="rId28"/>
            </p:custDataLst>
          </p:nvPr>
        </p:nvSpPr>
        <p:spPr bwMode="gray">
          <a:xfrm>
            <a:off x="3735388" y="1987550"/>
            <a:ext cx="2635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CEE73F0F-C96E-41EF-A3B4-770DB2685969}" type="datetime'''''''''6'''''''''''''''''''''''',2'''">
              <a:rPr lang="ru-RU" altLang="en-US" sz="1100" b="1" smtClean="0">
                <a:solidFill>
                  <a:srgbClr val="000000"/>
                </a:solidFill>
              </a:rPr>
              <a:pPr marL="0" indent="0" algn="ctr">
                <a:spcBef>
                  <a:spcPct val="0"/>
                </a:spcBef>
                <a:spcAft>
                  <a:spcPct val="0"/>
                </a:spcAft>
                <a:buFont typeface="Arial" pitchFamily="34" charset="0"/>
                <a:buNone/>
              </a:pPr>
              <a:t>6,2</a:t>
            </a:fld>
            <a:endParaRPr lang="ru-RU" sz="1100" b="1" dirty="0">
              <a:solidFill>
                <a:srgbClr val="000000"/>
              </a:solidFill>
              <a:sym typeface="+mn-lt"/>
            </a:endParaRPr>
          </a:p>
        </p:txBody>
      </p:sp>
      <p:sp>
        <p:nvSpPr>
          <p:cNvPr id="44" name="Текст 2"/>
          <p:cNvSpPr>
            <a:spLocks noGrp="1"/>
          </p:cNvSpPr>
          <p:nvPr>
            <p:custDataLst>
              <p:tags r:id="rId29"/>
            </p:custDataLst>
          </p:nvPr>
        </p:nvSpPr>
        <p:spPr bwMode="gray">
          <a:xfrm>
            <a:off x="3760788" y="2606675"/>
            <a:ext cx="212725" cy="152400"/>
          </a:xfrm>
          <a:prstGeom prst="rect">
            <a:avLst/>
          </a:prstGeom>
          <a:noFill/>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52844D11-804A-463E-BB85-724E8BC33946}" type="datetime'''''''''1'''''''''''''''''''''',''''''''''5'''''">
              <a:rPr lang="ru-RU" altLang="en-US" sz="1000" smtClean="0">
                <a:solidFill>
                  <a:srgbClr val="000000"/>
                </a:solidFill>
              </a:rPr>
              <a:pPr marL="0" indent="0" algn="ctr">
                <a:spcBef>
                  <a:spcPct val="0"/>
                </a:spcBef>
                <a:spcAft>
                  <a:spcPct val="0"/>
                </a:spcAft>
                <a:buFont typeface="Arial" pitchFamily="34" charset="0"/>
                <a:buNone/>
              </a:pPr>
              <a:t>1,5</a:t>
            </a:fld>
            <a:endParaRPr lang="ru-RU" sz="1000" dirty="0">
              <a:solidFill>
                <a:srgbClr val="000000"/>
              </a:solidFill>
              <a:sym typeface="+mn-lt"/>
            </a:endParaRPr>
          </a:p>
        </p:txBody>
      </p:sp>
      <p:sp>
        <p:nvSpPr>
          <p:cNvPr id="59" name="Текст 26"/>
          <p:cNvSpPr>
            <a:spLocks noGrp="1"/>
          </p:cNvSpPr>
          <p:nvPr>
            <p:custDataLst>
              <p:tags r:id="rId30"/>
            </p:custDataLst>
          </p:nvPr>
        </p:nvSpPr>
        <p:spPr bwMode="auto">
          <a:xfrm>
            <a:off x="2941638" y="2809875"/>
            <a:ext cx="2603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E9094304-BD6C-4E8A-A24C-3BBB66ED1BC0}" type="datetime'2''''''''0''''1''''''''7'''''''''''''''">
              <a:rPr lang="ru-RU" altLang="en-US" sz="900" smtClean="0">
                <a:solidFill>
                  <a:srgbClr val="000000"/>
                </a:solidFill>
              </a:rPr>
              <a:pPr marL="0" indent="0" algn="ctr">
                <a:spcBef>
                  <a:spcPct val="0"/>
                </a:spcBef>
                <a:spcAft>
                  <a:spcPct val="0"/>
                </a:spcAft>
                <a:buFont typeface="Arial" pitchFamily="34" charset="0"/>
                <a:buNone/>
              </a:pPr>
              <a:t>2017</a:t>
            </a:fld>
            <a:endParaRPr lang="ru-RU" sz="900" dirty="0">
              <a:solidFill>
                <a:srgbClr val="000000"/>
              </a:solidFill>
              <a:sym typeface="Tahoma" panose="020B0604030504040204" pitchFamily="34" charset="0"/>
            </a:endParaRPr>
          </a:p>
        </p:txBody>
      </p:sp>
      <p:sp>
        <p:nvSpPr>
          <p:cNvPr id="39" name="Текст 2"/>
          <p:cNvSpPr>
            <a:spLocks noGrp="1"/>
          </p:cNvSpPr>
          <p:nvPr>
            <p:custDataLst>
              <p:tags r:id="rId31"/>
            </p:custDataLst>
          </p:nvPr>
        </p:nvSpPr>
        <p:spPr bwMode="gray">
          <a:xfrm>
            <a:off x="3375025" y="2360613"/>
            <a:ext cx="190500" cy="136525"/>
          </a:xfrm>
          <a:prstGeom prst="rect">
            <a:avLst/>
          </a:prstGeom>
          <a:solidFill>
            <a:schemeClr val="bg1"/>
          </a:solidFill>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A3A51473-2C3B-446E-A0C1-E04EAB4E8508}" type="datetime'''''''''''''''''''''4'''''''''''''''''',''''''''''6'''''">
              <a:rPr lang="ru-RU" altLang="en-US" sz="900" smtClean="0">
                <a:solidFill>
                  <a:srgbClr val="000000"/>
                </a:solidFill>
              </a:rPr>
              <a:pPr marL="0" indent="0" algn="ctr">
                <a:spcBef>
                  <a:spcPct val="0"/>
                </a:spcBef>
                <a:spcAft>
                  <a:spcPct val="0"/>
                </a:spcAft>
                <a:buFont typeface="Arial" pitchFamily="34" charset="0"/>
                <a:buNone/>
              </a:pPr>
              <a:t>4,6</a:t>
            </a:fld>
            <a:endParaRPr lang="ru-RU" sz="900" dirty="0">
              <a:solidFill>
                <a:srgbClr val="000000"/>
              </a:solidFill>
              <a:sym typeface="+mn-lt"/>
            </a:endParaRPr>
          </a:p>
        </p:txBody>
      </p:sp>
      <p:sp>
        <p:nvSpPr>
          <p:cNvPr id="54" name="Текст 2"/>
          <p:cNvSpPr>
            <a:spLocks noGrp="1"/>
          </p:cNvSpPr>
          <p:nvPr>
            <p:custDataLst>
              <p:tags r:id="rId32"/>
            </p:custDataLst>
          </p:nvPr>
        </p:nvSpPr>
        <p:spPr bwMode="gray">
          <a:xfrm>
            <a:off x="2895600" y="1366838"/>
            <a:ext cx="3524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280F2976-2A29-4C2E-BAA6-7DBEAF3369CA}" type="datetime'''1''3'''''''''''',''''''''''''''0'''''''''''''''''''''''''">
              <a:rPr lang="ru-RU" altLang="en-US" sz="1100" b="1" smtClean="0">
                <a:solidFill>
                  <a:srgbClr val="000000"/>
                </a:solidFill>
              </a:rPr>
              <a:pPr marL="0" indent="0" algn="ctr">
                <a:spcBef>
                  <a:spcPct val="0"/>
                </a:spcBef>
                <a:spcAft>
                  <a:spcPct val="0"/>
                </a:spcAft>
                <a:buFont typeface="Arial" pitchFamily="34" charset="0"/>
                <a:buNone/>
              </a:pPr>
              <a:t>13,0</a:t>
            </a:fld>
            <a:endParaRPr lang="ru-RU" sz="1100" b="1" dirty="0">
              <a:solidFill>
                <a:srgbClr val="000000"/>
              </a:solidFill>
              <a:sym typeface="+mn-lt"/>
            </a:endParaRPr>
          </a:p>
        </p:txBody>
      </p:sp>
      <p:sp>
        <p:nvSpPr>
          <p:cNvPr id="50" name="Текст 2"/>
          <p:cNvSpPr>
            <a:spLocks noGrp="1"/>
          </p:cNvSpPr>
          <p:nvPr>
            <p:custDataLst>
              <p:tags r:id="rId33"/>
            </p:custDataLst>
          </p:nvPr>
        </p:nvSpPr>
        <p:spPr bwMode="gray">
          <a:xfrm>
            <a:off x="2965450" y="2520950"/>
            <a:ext cx="212725" cy="152400"/>
          </a:xfrm>
          <a:prstGeom prst="rect">
            <a:avLst/>
          </a:prstGeom>
          <a:noFill/>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5CD341DC-BCAD-480C-9B49-4E7243BF73B3}" type="datetime'''''''''''''''''''3'''''''',''''''''''''''4'''">
              <a:rPr lang="ru-RU" altLang="en-US" sz="1000" smtClean="0">
                <a:solidFill>
                  <a:srgbClr val="000000"/>
                </a:solidFill>
              </a:rPr>
              <a:pPr marL="0" indent="0" algn="ctr">
                <a:spcBef>
                  <a:spcPct val="0"/>
                </a:spcBef>
                <a:spcAft>
                  <a:spcPct val="0"/>
                </a:spcAft>
                <a:buFont typeface="Arial" pitchFamily="34" charset="0"/>
                <a:buNone/>
              </a:pPr>
              <a:t>3,4</a:t>
            </a:fld>
            <a:endParaRPr lang="ru-RU" sz="1000" dirty="0">
              <a:solidFill>
                <a:srgbClr val="000000"/>
              </a:solidFill>
              <a:sym typeface="+mn-lt"/>
            </a:endParaRPr>
          </a:p>
        </p:txBody>
      </p:sp>
      <p:sp>
        <p:nvSpPr>
          <p:cNvPr id="51" name="Текст 2"/>
          <p:cNvSpPr>
            <a:spLocks noGrp="1"/>
          </p:cNvSpPr>
          <p:nvPr>
            <p:custDataLst>
              <p:tags r:id="rId34"/>
            </p:custDataLst>
          </p:nvPr>
        </p:nvSpPr>
        <p:spPr bwMode="gray">
          <a:xfrm>
            <a:off x="2568575" y="2560638"/>
            <a:ext cx="212725"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ED1FA220-F2AE-4278-A9AD-179D7FCD23DF}" type="datetime'2'''''''''''''''''''''''''''''''''''''''''''',''''''5'''">
              <a:rPr lang="ru-RU" altLang="en-US" sz="1000" smtClean="0">
                <a:solidFill>
                  <a:srgbClr val="FFFFFF"/>
                </a:solidFill>
              </a:rPr>
              <a:pPr marL="0" indent="0" algn="ctr">
                <a:spcBef>
                  <a:spcPct val="0"/>
                </a:spcBef>
                <a:spcAft>
                  <a:spcPct val="0"/>
                </a:spcAft>
                <a:buFont typeface="Arial" pitchFamily="34" charset="0"/>
                <a:buNone/>
              </a:pPr>
              <a:t>2,5</a:t>
            </a:fld>
            <a:endParaRPr lang="ru-RU" sz="1000" dirty="0">
              <a:solidFill>
                <a:srgbClr val="FFFFFF"/>
              </a:solidFill>
              <a:sym typeface="+mn-lt"/>
            </a:endParaRPr>
          </a:p>
        </p:txBody>
      </p:sp>
      <p:sp>
        <p:nvSpPr>
          <p:cNvPr id="53" name="Текст 26"/>
          <p:cNvSpPr>
            <a:spLocks noGrp="1"/>
          </p:cNvSpPr>
          <p:nvPr>
            <p:custDataLst>
              <p:tags r:id="rId35"/>
            </p:custDataLst>
          </p:nvPr>
        </p:nvSpPr>
        <p:spPr bwMode="auto">
          <a:xfrm>
            <a:off x="2544763" y="2809875"/>
            <a:ext cx="2603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E0EDE5A4-F658-4930-95ED-029E343D6505}" type="datetime'''''''''''''2''''''''''01''''''''''6'''''''''">
              <a:rPr lang="ru-RU" altLang="en-US" sz="900" smtClean="0">
                <a:solidFill>
                  <a:srgbClr val="000000"/>
                </a:solidFill>
              </a:rPr>
              <a:pPr marL="0" indent="0" algn="ctr">
                <a:spcBef>
                  <a:spcPct val="0"/>
                </a:spcBef>
                <a:spcAft>
                  <a:spcPct val="0"/>
                </a:spcAft>
                <a:buFont typeface="Arial" pitchFamily="34" charset="0"/>
                <a:buNone/>
              </a:pPr>
              <a:t>2016</a:t>
            </a:fld>
            <a:endParaRPr lang="ru-RU" sz="900" dirty="0">
              <a:solidFill>
                <a:srgbClr val="000000"/>
              </a:solidFill>
              <a:sym typeface="Tahoma" panose="020B0604030504040204" pitchFamily="34" charset="0"/>
            </a:endParaRPr>
          </a:p>
        </p:txBody>
      </p:sp>
      <p:sp>
        <p:nvSpPr>
          <p:cNvPr id="47" name="Текст 2"/>
          <p:cNvSpPr>
            <a:spLocks noGrp="1"/>
          </p:cNvSpPr>
          <p:nvPr>
            <p:custDataLst>
              <p:tags r:id="rId36"/>
            </p:custDataLst>
          </p:nvPr>
        </p:nvSpPr>
        <p:spPr bwMode="gray">
          <a:xfrm>
            <a:off x="2579688" y="2389188"/>
            <a:ext cx="190500" cy="136525"/>
          </a:xfrm>
          <a:prstGeom prst="rect">
            <a:avLst/>
          </a:prstGeom>
          <a:solidFill>
            <a:schemeClr val="bg1"/>
          </a:solidFill>
          <a:extLst/>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3E669D9A-2CED-4A10-BE09-4A08853D20CB}" type="datetime'''''''''''''1'''''''''''''''''''''''''''''''''''''''''',4'''">
              <a:rPr lang="ru-RU" altLang="en-US" sz="900" smtClean="0">
                <a:solidFill>
                  <a:srgbClr val="000000"/>
                </a:solidFill>
              </a:rPr>
              <a:pPr marL="0" indent="0" algn="ctr">
                <a:spcBef>
                  <a:spcPct val="0"/>
                </a:spcBef>
                <a:spcAft>
                  <a:spcPct val="0"/>
                </a:spcAft>
                <a:buFont typeface="Arial" pitchFamily="34" charset="0"/>
                <a:buNone/>
              </a:pPr>
              <a:t>1,4</a:t>
            </a:fld>
            <a:endParaRPr lang="ru-RU" sz="900" dirty="0">
              <a:solidFill>
                <a:srgbClr val="000000"/>
              </a:solidFill>
              <a:sym typeface="+mn-lt"/>
            </a:endParaRPr>
          </a:p>
        </p:txBody>
      </p:sp>
      <p:sp>
        <p:nvSpPr>
          <p:cNvPr id="60" name="Текст 25"/>
          <p:cNvSpPr>
            <a:spLocks noGrp="1"/>
          </p:cNvSpPr>
          <p:nvPr>
            <p:custDataLst>
              <p:tags r:id="rId37"/>
            </p:custDataLst>
          </p:nvPr>
        </p:nvSpPr>
        <p:spPr bwMode="gray">
          <a:xfrm>
            <a:off x="1747838" y="2387600"/>
            <a:ext cx="2635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9572D4A8-8F14-42CA-9A49-DFF297B3BDEC}" type="datetime'''''''''''''''''1'''',''9'''''''''''''''''''''''">
              <a:rPr lang="en-US" altLang="en-US" sz="1100" b="1" smtClean="0">
                <a:solidFill>
                  <a:srgbClr val="000000"/>
                </a:solidFill>
              </a:rPr>
              <a:pPr marL="0" indent="0" algn="ctr">
                <a:spcBef>
                  <a:spcPct val="0"/>
                </a:spcBef>
                <a:spcAft>
                  <a:spcPct val="0"/>
                </a:spcAft>
                <a:buFont typeface="Arial" pitchFamily="34" charset="0"/>
                <a:buNone/>
              </a:pPr>
              <a:t>1,9</a:t>
            </a:fld>
            <a:endParaRPr lang="ru-RU" sz="1100" b="1" dirty="0">
              <a:solidFill>
                <a:srgbClr val="000000"/>
              </a:solidFill>
              <a:sym typeface="+mn-lt"/>
            </a:endParaRPr>
          </a:p>
        </p:txBody>
      </p:sp>
      <p:sp>
        <p:nvSpPr>
          <p:cNvPr id="40" name="Текст 2"/>
          <p:cNvSpPr>
            <a:spLocks noGrp="1"/>
          </p:cNvSpPr>
          <p:nvPr>
            <p:custDataLst>
              <p:tags r:id="rId38"/>
            </p:custDataLst>
          </p:nvPr>
        </p:nvSpPr>
        <p:spPr bwMode="gray">
          <a:xfrm>
            <a:off x="3363913" y="2619375"/>
            <a:ext cx="212725" cy="152400"/>
          </a:xfrm>
          <a:prstGeom prst="rect">
            <a:avLst/>
          </a:prstGeom>
          <a:solidFill>
            <a:schemeClr val="accent2"/>
          </a:solidFill>
        </p:spPr>
        <p:txBody>
          <a:bodyPr vert="horz" wrap="none" lIns="17463" tIns="0" rIns="17463"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10BED440-233C-475C-8B08-CB71F6C66B2B}" type="datetime'1'''''''''',''''''''''''''''''''''''2'''''''''">
              <a:rPr lang="ru-RU" altLang="en-US" sz="1000" smtClean="0">
                <a:solidFill>
                  <a:srgbClr val="000000"/>
                </a:solidFill>
              </a:rPr>
              <a:pPr marL="0" indent="0" algn="ctr">
                <a:spcBef>
                  <a:spcPct val="0"/>
                </a:spcBef>
                <a:spcAft>
                  <a:spcPct val="0"/>
                </a:spcAft>
                <a:buFont typeface="Arial" pitchFamily="34" charset="0"/>
                <a:buNone/>
              </a:pPr>
              <a:t>1,2</a:t>
            </a:fld>
            <a:endParaRPr lang="ru-RU" sz="1000" dirty="0">
              <a:solidFill>
                <a:srgbClr val="000000"/>
              </a:solidFill>
              <a:sym typeface="+mn-lt"/>
            </a:endParaRPr>
          </a:p>
        </p:txBody>
      </p:sp>
      <p:sp>
        <p:nvSpPr>
          <p:cNvPr id="45" name="Текст 26"/>
          <p:cNvSpPr>
            <a:spLocks noGrp="1"/>
          </p:cNvSpPr>
          <p:nvPr>
            <p:custDataLst>
              <p:tags r:id="rId39"/>
            </p:custDataLst>
          </p:nvPr>
        </p:nvSpPr>
        <p:spPr bwMode="auto">
          <a:xfrm>
            <a:off x="3736975" y="2809875"/>
            <a:ext cx="26035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2F8F8E31-B616-456D-A840-461808B7E75D}" type="datetime'''''6''М''''&#10;''''''''''''''''''2''0''''''1''''''''8'''''">
              <a:rPr lang="ru-RU" altLang="en-US" sz="900" smtClean="0">
                <a:solidFill>
                  <a:srgbClr val="000000"/>
                </a:solidFill>
              </a:rPr>
              <a:pPr marL="0" indent="0" algn="ctr">
                <a:spcBef>
                  <a:spcPct val="0"/>
                </a:spcBef>
                <a:spcAft>
                  <a:spcPct val="0"/>
                </a:spcAft>
                <a:buFont typeface="Arial" pitchFamily="34" charset="0"/>
                <a:buNone/>
              </a:pPr>
              <a:t>6М
2018</a:t>
            </a:fld>
            <a:endParaRPr lang="ru-RU" sz="900" dirty="0">
              <a:solidFill>
                <a:srgbClr val="000000"/>
              </a:solidFill>
              <a:sym typeface="Tahoma" panose="020B0604030504040204" pitchFamily="34" charset="0"/>
            </a:endParaRPr>
          </a:p>
        </p:txBody>
      </p:sp>
      <p:sp>
        <p:nvSpPr>
          <p:cNvPr id="41" name="Текст 2"/>
          <p:cNvSpPr>
            <a:spLocks noGrp="1"/>
          </p:cNvSpPr>
          <p:nvPr>
            <p:custDataLst>
              <p:tags r:id="rId40"/>
            </p:custDataLst>
          </p:nvPr>
        </p:nvSpPr>
        <p:spPr bwMode="gray">
          <a:xfrm>
            <a:off x="3771900" y="2328863"/>
            <a:ext cx="190500" cy="136525"/>
          </a:xfrm>
          <a:prstGeom prst="rect">
            <a:avLst/>
          </a:prstGeom>
          <a:solidFill>
            <a:schemeClr val="bg1"/>
          </a:solidFill>
        </p:spPr>
        <p:txBody>
          <a:bodyPr vert="horz" wrap="none" lIns="15875" tIns="0" rIns="15875"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993BFF37-5B9A-4848-80C1-C1598069A072}" type="datetime'''''4'''''''''',''''''''''''''7'''''''''''''">
              <a:rPr lang="ru-RU" altLang="en-US" sz="900" smtClean="0">
                <a:solidFill>
                  <a:srgbClr val="000000"/>
                </a:solidFill>
              </a:rPr>
              <a:pPr marL="0" indent="0" algn="ctr">
                <a:spcBef>
                  <a:spcPct val="0"/>
                </a:spcBef>
                <a:spcAft>
                  <a:spcPct val="0"/>
                </a:spcAft>
                <a:buFont typeface="Arial" pitchFamily="34" charset="0"/>
                <a:buNone/>
              </a:pPr>
              <a:t>4,7</a:t>
            </a:fld>
            <a:endParaRPr lang="ru-RU" sz="900" dirty="0">
              <a:solidFill>
                <a:srgbClr val="000000"/>
              </a:solidFill>
              <a:sym typeface="+mn-lt"/>
            </a:endParaRPr>
          </a:p>
        </p:txBody>
      </p:sp>
      <p:sp>
        <p:nvSpPr>
          <p:cNvPr id="42" name="Текст 29"/>
          <p:cNvSpPr>
            <a:spLocks noGrp="1"/>
          </p:cNvSpPr>
          <p:nvPr>
            <p:custDataLst>
              <p:tags r:id="rId41"/>
            </p:custDataLst>
          </p:nvPr>
        </p:nvSpPr>
        <p:spPr bwMode="gray">
          <a:xfrm>
            <a:off x="2144713" y="2378075"/>
            <a:ext cx="2635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59B0A4D4-FEFE-415B-831F-DCE7C3F73513}" type="datetime'''''''''''''''''''''''''2'''''''''''',''''''''''''''''''''0'">
              <a:rPr lang="en-US" altLang="en-US" sz="1100" b="1" smtClean="0">
                <a:solidFill>
                  <a:srgbClr val="000000"/>
                </a:solidFill>
              </a:rPr>
              <a:pPr marL="0" indent="0" algn="ctr">
                <a:spcBef>
                  <a:spcPct val="0"/>
                </a:spcBef>
                <a:spcAft>
                  <a:spcPct val="0"/>
                </a:spcAft>
                <a:buFont typeface="Arial" pitchFamily="34" charset="0"/>
                <a:buNone/>
              </a:pPr>
              <a:t>2,0</a:t>
            </a:fld>
            <a:endParaRPr lang="ru-RU" sz="1100" b="1" dirty="0">
              <a:solidFill>
                <a:srgbClr val="000000"/>
              </a:solidFill>
              <a:sym typeface="Tahoma" panose="020B0604030504040204" pitchFamily="34" charset="0"/>
            </a:endParaRPr>
          </a:p>
        </p:txBody>
      </p:sp>
      <p:sp>
        <p:nvSpPr>
          <p:cNvPr id="57" name="Текст 2"/>
          <p:cNvSpPr>
            <a:spLocks noGrp="1"/>
          </p:cNvSpPr>
          <p:nvPr>
            <p:custDataLst>
              <p:tags r:id="rId42"/>
            </p:custDataLst>
          </p:nvPr>
        </p:nvSpPr>
        <p:spPr bwMode="gray">
          <a:xfrm>
            <a:off x="2543175" y="2200275"/>
            <a:ext cx="2635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28227D6F-7665-4543-9F69-BA1C5EA1BFB7}" type="datetime'''''3'''''''''''''''',''''''''''''''''''9'''">
              <a:rPr lang="ru-RU" altLang="en-US" sz="1100" b="1" smtClean="0">
                <a:solidFill>
                  <a:srgbClr val="000000"/>
                </a:solidFill>
              </a:rPr>
              <a:pPr marL="0" indent="0" algn="ctr">
                <a:spcBef>
                  <a:spcPct val="0"/>
                </a:spcBef>
                <a:spcAft>
                  <a:spcPct val="0"/>
                </a:spcAft>
                <a:buFont typeface="Arial" pitchFamily="34" charset="0"/>
                <a:buNone/>
              </a:pPr>
              <a:t>3,9</a:t>
            </a:fld>
            <a:endParaRPr lang="ru-RU" sz="1100" b="1" dirty="0">
              <a:solidFill>
                <a:srgbClr val="000000"/>
              </a:solidFill>
              <a:sym typeface="+mn-lt"/>
            </a:endParaRPr>
          </a:p>
        </p:txBody>
      </p:sp>
      <p:sp>
        <p:nvSpPr>
          <p:cNvPr id="58" name="Текст 26"/>
          <p:cNvSpPr>
            <a:spLocks noGrp="1"/>
          </p:cNvSpPr>
          <p:nvPr>
            <p:custDataLst>
              <p:tags r:id="rId43"/>
            </p:custDataLst>
          </p:nvPr>
        </p:nvSpPr>
        <p:spPr bwMode="auto">
          <a:xfrm>
            <a:off x="3340100" y="2809875"/>
            <a:ext cx="260350"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F902B252-56CE-4847-A921-52F19072234B}" type="datetime'''6''''М&#10;''''''''''''2''''''''''''0''''1''''7'''''''''''''">
              <a:rPr lang="ru-RU" altLang="en-US" sz="900" smtClean="0">
                <a:solidFill>
                  <a:srgbClr val="000000"/>
                </a:solidFill>
              </a:rPr>
              <a:pPr marL="0" indent="0" algn="ctr">
                <a:spcBef>
                  <a:spcPct val="0"/>
                </a:spcBef>
                <a:spcAft>
                  <a:spcPct val="0"/>
                </a:spcAft>
                <a:buFont typeface="Arial" pitchFamily="34" charset="0"/>
                <a:buNone/>
              </a:pPr>
              <a:t>6М
2017</a:t>
            </a:fld>
            <a:endParaRPr lang="ru-RU" sz="900" dirty="0">
              <a:solidFill>
                <a:srgbClr val="000000"/>
              </a:solidFill>
              <a:sym typeface="Tahoma" panose="020B0604030504040204" pitchFamily="34" charset="0"/>
            </a:endParaRPr>
          </a:p>
        </p:txBody>
      </p:sp>
      <p:sp>
        <p:nvSpPr>
          <p:cNvPr id="55" name="Текст 2"/>
          <p:cNvSpPr>
            <a:spLocks noGrp="1"/>
          </p:cNvSpPr>
          <p:nvPr>
            <p:custDataLst>
              <p:tags r:id="rId44"/>
            </p:custDataLst>
          </p:nvPr>
        </p:nvSpPr>
        <p:spPr bwMode="gray">
          <a:xfrm>
            <a:off x="3338513" y="2024063"/>
            <a:ext cx="2635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itchFamily="34" charset="0"/>
              <a:buNone/>
            </a:pPr>
            <a:fld id="{5F3153E7-5E2E-411A-9917-E705F3FA04B9}" type="datetime'''''''''''5'''''',''''''8'''''''''''''''''''''''''''''''''''''">
              <a:rPr lang="ru-RU" altLang="en-US" sz="1100" b="1" smtClean="0">
                <a:solidFill>
                  <a:srgbClr val="000000"/>
                </a:solidFill>
              </a:rPr>
              <a:pPr marL="0" indent="0" algn="ctr">
                <a:spcBef>
                  <a:spcPct val="0"/>
                </a:spcBef>
                <a:spcAft>
                  <a:spcPct val="0"/>
                </a:spcAft>
                <a:buFont typeface="Arial" pitchFamily="34" charset="0"/>
                <a:buNone/>
              </a:pPr>
              <a:t>5,8</a:t>
            </a:fld>
            <a:endParaRPr lang="ru-RU" sz="1100" b="1" dirty="0">
              <a:solidFill>
                <a:srgbClr val="000000"/>
              </a:solidFill>
              <a:sym typeface="+mn-lt"/>
            </a:endParaRPr>
          </a:p>
        </p:txBody>
      </p:sp>
      <p:sp>
        <p:nvSpPr>
          <p:cNvPr id="61" name="Текст 2"/>
          <p:cNvSpPr>
            <a:spLocks noGrp="1"/>
          </p:cNvSpPr>
          <p:nvPr>
            <p:custDataLst>
              <p:tags r:id="rId45"/>
            </p:custDataLst>
          </p:nvPr>
        </p:nvSpPr>
        <p:spPr bwMode="auto">
          <a:xfrm>
            <a:off x="1471613" y="2041525"/>
            <a:ext cx="3825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32B78ED0-3FA5-4CB9-95CF-A8B9C972A00C}" type="datetime'''''''''''''''+''1''''''''''%'''''''''''''''''''''''''''''''">
              <a:rPr lang="ru-RU" altLang="en-US" sz="800" b="1" smtClean="0">
                <a:solidFill>
                  <a:srgbClr val="000000"/>
                </a:solidFill>
              </a:rPr>
              <a:pPr marL="0" indent="0" algn="ctr">
                <a:lnSpc>
                  <a:spcPct val="90000"/>
                </a:lnSpc>
                <a:spcBef>
                  <a:spcPct val="0"/>
                </a:spcBef>
                <a:spcAft>
                  <a:spcPct val="0"/>
                </a:spcAft>
                <a:buFont typeface="Arial" pitchFamily="34" charset="0"/>
                <a:buNone/>
              </a:pPr>
              <a:t>+1%</a:t>
            </a:fld>
            <a:endParaRPr lang="ru-RU" sz="800" b="1" dirty="0">
              <a:solidFill>
                <a:srgbClr val="000000"/>
              </a:solidFill>
              <a:sym typeface="+mn-lt"/>
            </a:endParaRPr>
          </a:p>
        </p:txBody>
      </p:sp>
      <p:sp>
        <p:nvSpPr>
          <p:cNvPr id="62" name="Текст 2"/>
          <p:cNvSpPr>
            <a:spLocks noGrp="1"/>
          </p:cNvSpPr>
          <p:nvPr>
            <p:custDataLst>
              <p:tags r:id="rId46"/>
            </p:custDataLst>
          </p:nvPr>
        </p:nvSpPr>
        <p:spPr bwMode="auto">
          <a:xfrm>
            <a:off x="1887538" y="2032000"/>
            <a:ext cx="3825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D7FB538E-445A-4132-9665-A5FF3CBAB1FE}" type="datetime'''''''+''''''6''''''''''''''''''''%'''''''''''''''''''''">
              <a:rPr lang="ru-RU" altLang="en-US" sz="800" b="1" smtClean="0">
                <a:solidFill>
                  <a:srgbClr val="000000"/>
                </a:solidFill>
              </a:rPr>
              <a:pPr marL="0" indent="0" algn="ctr">
                <a:lnSpc>
                  <a:spcPct val="90000"/>
                </a:lnSpc>
                <a:spcBef>
                  <a:spcPct val="0"/>
                </a:spcBef>
                <a:spcAft>
                  <a:spcPct val="0"/>
                </a:spcAft>
                <a:buFont typeface="Arial" pitchFamily="34" charset="0"/>
                <a:buNone/>
              </a:pPr>
              <a:t>+6%</a:t>
            </a:fld>
            <a:endParaRPr lang="ru-RU" sz="800" b="1" dirty="0">
              <a:solidFill>
                <a:srgbClr val="000000"/>
              </a:solidFill>
              <a:sym typeface="+mn-lt"/>
            </a:endParaRPr>
          </a:p>
        </p:txBody>
      </p:sp>
      <p:sp>
        <p:nvSpPr>
          <p:cNvPr id="63" name="Текст 2"/>
          <p:cNvSpPr>
            <a:spLocks noGrp="1"/>
          </p:cNvSpPr>
          <p:nvPr>
            <p:custDataLst>
              <p:tags r:id="rId47"/>
            </p:custDataLst>
          </p:nvPr>
        </p:nvSpPr>
        <p:spPr bwMode="auto">
          <a:xfrm>
            <a:off x="2238375" y="1800225"/>
            <a:ext cx="4746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156B8501-837B-48D9-A9FF-68C4AADDD61F}" type="datetime'''''''''''''''''''''''''''''''''''''''+9''''8%'''''''''''">
              <a:rPr lang="ru-RU" altLang="en-US" sz="800" b="1" smtClean="0">
                <a:solidFill>
                  <a:srgbClr val="000000"/>
                </a:solidFill>
              </a:rPr>
              <a:pPr marL="0" indent="0" algn="ctr">
                <a:lnSpc>
                  <a:spcPct val="90000"/>
                </a:lnSpc>
                <a:spcBef>
                  <a:spcPct val="0"/>
                </a:spcBef>
                <a:spcAft>
                  <a:spcPct val="0"/>
                </a:spcAft>
                <a:buFont typeface="Arial" pitchFamily="34" charset="0"/>
                <a:buNone/>
              </a:pPr>
              <a:t>+98%</a:t>
            </a:fld>
            <a:endParaRPr lang="ru-RU" sz="800" b="1" dirty="0">
              <a:solidFill>
                <a:srgbClr val="000000"/>
              </a:solidFill>
              <a:sym typeface="+mn-lt"/>
            </a:endParaRPr>
          </a:p>
        </p:txBody>
      </p:sp>
      <p:sp>
        <p:nvSpPr>
          <p:cNvPr id="64" name="Текст 2"/>
          <p:cNvSpPr>
            <a:spLocks noGrp="1"/>
          </p:cNvSpPr>
          <p:nvPr>
            <p:custDataLst>
              <p:tags r:id="rId48"/>
            </p:custDataLst>
          </p:nvPr>
        </p:nvSpPr>
        <p:spPr bwMode="auto">
          <a:xfrm>
            <a:off x="2597150" y="1020763"/>
            <a:ext cx="588963"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r>
              <a:rPr lang="en-US" altLang="en-US" sz="800" b="1" dirty="0">
                <a:solidFill>
                  <a:srgbClr val="000000"/>
                </a:solidFill>
                <a:sym typeface="+mn-lt"/>
              </a:rPr>
              <a:t>~</a:t>
            </a:r>
            <a:r>
              <a:rPr lang="ru-RU" altLang="en-US" sz="800" b="1" dirty="0" smtClean="0">
                <a:solidFill>
                  <a:srgbClr val="000000"/>
                </a:solidFill>
                <a:sym typeface="+mn-lt"/>
              </a:rPr>
              <a:t>3 раза</a:t>
            </a:r>
            <a:endParaRPr lang="ru-RU" sz="800" b="1" dirty="0">
              <a:solidFill>
                <a:srgbClr val="000000"/>
              </a:solidFill>
              <a:sym typeface="+mn-lt"/>
            </a:endParaRPr>
          </a:p>
        </p:txBody>
      </p:sp>
      <p:sp>
        <p:nvSpPr>
          <p:cNvPr id="65" name="Текст 2"/>
          <p:cNvSpPr>
            <a:spLocks noGrp="1"/>
          </p:cNvSpPr>
          <p:nvPr>
            <p:custDataLst>
              <p:tags r:id="rId49"/>
            </p:custDataLst>
          </p:nvPr>
        </p:nvSpPr>
        <p:spPr bwMode="auto">
          <a:xfrm>
            <a:off x="3478213" y="1641475"/>
            <a:ext cx="382588" cy="155575"/>
          </a:xfrm>
          <a:prstGeom prst="ellipse">
            <a:avLst/>
          </a:prstGeom>
          <a:solidFill>
            <a:schemeClr val="bg1"/>
          </a:solidFill>
          <a:ln w="9525">
            <a:solidFill>
              <a:srgbClr val="969696"/>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Font typeface="Arial" pitchFamily="34" charset="0"/>
              <a:buNone/>
            </a:pPr>
            <a:fld id="{32854EBD-8A6E-499A-AD56-DFF54E1E74F2}" type="datetime'+''''''''''''''''''''''''''''''''''''7''''''''''%'''''''''">
              <a:rPr lang="ru-RU" altLang="en-US" sz="800" b="1" smtClean="0">
                <a:solidFill>
                  <a:srgbClr val="000000"/>
                </a:solidFill>
              </a:rPr>
              <a:pPr marL="0" indent="0" algn="ctr">
                <a:lnSpc>
                  <a:spcPct val="90000"/>
                </a:lnSpc>
                <a:spcBef>
                  <a:spcPct val="0"/>
                </a:spcBef>
                <a:spcAft>
                  <a:spcPct val="0"/>
                </a:spcAft>
                <a:buFont typeface="Arial" pitchFamily="34" charset="0"/>
                <a:buNone/>
              </a:pPr>
              <a:t>+7%</a:t>
            </a:fld>
            <a:endParaRPr lang="ru-RU" sz="800" b="1" dirty="0">
              <a:solidFill>
                <a:srgbClr val="000000"/>
              </a:solidFill>
              <a:sym typeface="+mn-lt"/>
            </a:endParaRPr>
          </a:p>
        </p:txBody>
      </p:sp>
      <p:sp>
        <p:nvSpPr>
          <p:cNvPr id="66" name="Скругленная прямоугольная выноска 65"/>
          <p:cNvSpPr/>
          <p:nvPr/>
        </p:nvSpPr>
        <p:spPr>
          <a:xfrm>
            <a:off x="3653533" y="3139826"/>
            <a:ext cx="1260475" cy="395288"/>
          </a:xfrm>
          <a:prstGeom prst="wedgeRoundRectCallout">
            <a:avLst>
              <a:gd name="adj1" fmla="val -64359"/>
              <a:gd name="adj2" fmla="val -211819"/>
              <a:gd name="adj3" fmla="val 16667"/>
            </a:avLst>
          </a:prstGeom>
          <a:solidFill>
            <a:schemeClr val="bg1"/>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sz="900" b="1" i="1" dirty="0" smtClean="0">
                <a:solidFill>
                  <a:srgbClr val="C8102E"/>
                </a:solidFill>
              </a:rPr>
              <a:t>Вкл. однодневные облигации</a:t>
            </a:r>
            <a:endParaRPr lang="ru-RU" sz="900" b="1" i="1" dirty="0">
              <a:solidFill>
                <a:srgbClr val="C8102E"/>
              </a:solidFill>
            </a:endParaRPr>
          </a:p>
        </p:txBody>
      </p:sp>
      <p:sp>
        <p:nvSpPr>
          <p:cNvPr id="72" name="Прямоугольник 43"/>
          <p:cNvSpPr/>
          <p:nvPr/>
        </p:nvSpPr>
        <p:spPr>
          <a:xfrm>
            <a:off x="1121602" y="3472319"/>
            <a:ext cx="3344771" cy="723275"/>
          </a:xfrm>
          <a:prstGeom prst="rect">
            <a:avLst/>
          </a:prstGeom>
        </p:spPr>
        <p:txBody>
          <a:bodyPr wrap="square">
            <a:spAutoFit/>
          </a:bodyPr>
          <a:lstStyle/>
          <a:p>
            <a:pPr fontAlgn="base" hangingPunct="0">
              <a:spcBef>
                <a:spcPct val="0"/>
              </a:spcBef>
              <a:defRPr/>
            </a:pPr>
            <a:r>
              <a:rPr lang="ru-RU" sz="1050" b="1" kern="0" dirty="0">
                <a:solidFill>
                  <a:srgbClr val="000000"/>
                </a:solidFill>
                <a:ea typeface="Tahoma"/>
                <a:cs typeface="Tahoma"/>
                <a:sym typeface="Tahoma"/>
              </a:rPr>
              <a:t>Соотношение объема корпоративных облигаций и корпоративных кредитов </a:t>
            </a:r>
            <a:endParaRPr lang="en-US" sz="1050" b="1" kern="0" dirty="0" smtClean="0">
              <a:solidFill>
                <a:srgbClr val="000000"/>
              </a:solidFill>
              <a:ea typeface="Tahoma"/>
              <a:cs typeface="Tahoma"/>
              <a:sym typeface="Tahoma"/>
            </a:endParaRPr>
          </a:p>
          <a:p>
            <a:pPr fontAlgn="base" hangingPunct="0">
              <a:spcBef>
                <a:spcPct val="0"/>
              </a:spcBef>
              <a:defRPr/>
            </a:pPr>
            <a:endParaRPr lang="en-US" sz="1000" kern="0" dirty="0" smtClean="0">
              <a:solidFill>
                <a:srgbClr val="000000"/>
              </a:solidFill>
              <a:ea typeface="Tahoma"/>
              <a:cs typeface="Tahoma"/>
              <a:sym typeface="Tahoma"/>
            </a:endParaRPr>
          </a:p>
          <a:p>
            <a:pPr fontAlgn="base" hangingPunct="0">
              <a:spcBef>
                <a:spcPct val="0"/>
              </a:spcBef>
              <a:defRPr/>
            </a:pPr>
            <a:r>
              <a:rPr lang="ru-RU" sz="1000" kern="0" dirty="0" err="1" smtClean="0">
                <a:solidFill>
                  <a:srgbClr val="000000"/>
                </a:solidFill>
                <a:ea typeface="Tahoma"/>
                <a:cs typeface="Tahoma"/>
                <a:sym typeface="Tahoma"/>
              </a:rPr>
              <a:t>трлн.руб</a:t>
            </a:r>
            <a:r>
              <a:rPr lang="ru-RU" sz="1000" kern="0" dirty="0" smtClean="0">
                <a:solidFill>
                  <a:srgbClr val="000000"/>
                </a:solidFill>
                <a:ea typeface="Tahoma"/>
                <a:cs typeface="Tahoma"/>
                <a:sym typeface="Tahoma"/>
              </a:rPr>
              <a:t>.</a:t>
            </a:r>
            <a:endParaRPr lang="ru-RU" sz="1000" kern="0" dirty="0">
              <a:solidFill>
                <a:srgbClr val="000000"/>
              </a:solidFill>
              <a:ea typeface="Tahoma"/>
              <a:cs typeface="Tahoma"/>
              <a:sym typeface="Tahoma"/>
            </a:endParaRPr>
          </a:p>
        </p:txBody>
      </p:sp>
      <p:cxnSp>
        <p:nvCxnSpPr>
          <p:cNvPr id="73" name="Straight Connector 205"/>
          <p:cNvCxnSpPr/>
          <p:nvPr/>
        </p:nvCxnSpPr>
        <p:spPr>
          <a:xfrm>
            <a:off x="1193800" y="3940160"/>
            <a:ext cx="3140528"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7" name="Straight Connector 205"/>
          <p:cNvCxnSpPr/>
          <p:nvPr/>
        </p:nvCxnSpPr>
        <p:spPr>
          <a:xfrm>
            <a:off x="1059772" y="970287"/>
            <a:ext cx="3663717"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102475" y="916444"/>
            <a:ext cx="739305" cy="246221"/>
          </a:xfrm>
          <a:prstGeom prst="rect">
            <a:avLst/>
          </a:prstGeom>
        </p:spPr>
        <p:txBody>
          <a:bodyPr wrap="none">
            <a:spAutoFit/>
          </a:bodyPr>
          <a:lstStyle/>
          <a:p>
            <a:pPr fontAlgn="base" hangingPunct="0">
              <a:spcBef>
                <a:spcPct val="0"/>
              </a:spcBef>
              <a:defRPr/>
            </a:pPr>
            <a:r>
              <a:rPr lang="ru-RU" sz="1000" kern="0" dirty="0" err="1">
                <a:solidFill>
                  <a:srgbClr val="000000"/>
                </a:solidFill>
                <a:ea typeface="Tahoma"/>
                <a:cs typeface="Tahoma"/>
                <a:sym typeface="Tahoma"/>
              </a:rPr>
              <a:t>трлн.руб</a:t>
            </a:r>
            <a:r>
              <a:rPr lang="ru-RU" sz="1000" kern="0" dirty="0">
                <a:solidFill>
                  <a:srgbClr val="000000"/>
                </a:solidFill>
                <a:ea typeface="Tahoma"/>
                <a:cs typeface="Tahoma"/>
                <a:sym typeface="Tahoma"/>
              </a:rPr>
              <a:t>.</a:t>
            </a:r>
          </a:p>
        </p:txBody>
      </p:sp>
    </p:spTree>
    <p:extLst>
      <p:ext uri="{BB962C8B-B14F-4D97-AF65-F5344CB8AC3E}">
        <p14:creationId xmlns:p14="http://schemas.microsoft.com/office/powerpoint/2010/main" val="6898232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1As4_TqTYKyK1MnpsKv8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p7.ZGZ4URqu2TmXoaGxS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AyyxOqsQj27fZZdDyl6k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92T8pCVRTCLpRl_3kxG3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5vJVyzYSSyG7e52DAWk4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VLFXGXcRxKGyTxdKdpJv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LY1tk3HeQ4WLS83eSY9L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9J..zQBRneu3gmvL6XGm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e2gPxTgTba_TOTOIjHuC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3F7YSZFQbejrswtI46va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s9TxS5GSxCwSX86rfatq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rsm.98VTSGqEvhvk1_Vt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nFZBGx0aSLaihpm_50v3I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1PRUlGTMRn2JSGDF8_OG6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CCsWRGshRkaDhCY0oQJY_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yosDe5YxQd6ia2BpLd8fj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sn87WtORWydqWCEhyuR7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08FzH4gTQ4efjWdLPh4JC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DeeEbrNRvybunq60e2Fl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ssN1_A2ZRHCXTs8C8baib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Fm6kKJPTBmRgVkBjoSAR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2DJP4NdtSlaPZs3Ty7_Z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ZDPzR0wSmqBg1W2hsKzq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fkTUvPWSgS4xZHeVEUYb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c.JFVTrTICIRdBSEukDf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kfBi6GlSu2gRKX0Q2xOi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gSHYUlPgQxal.9SZGgusS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gsdAzUjTgOZTHTlCCURm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TWp9w1YNSvKV_ZKr3BkY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A.59.pTSQiZTprTP9pP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ZB9i_YDQPeokXTlcMRie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Lo7Uj0VTByWJoRWQqVKe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zBXNIucqTiC75NxRGza4u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NxQXF3bSzS1Vkl15cC66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LBn13xVT9eb3Ck4ogmAK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ybK0J.XS0Wky2t7ZglL_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qz8PNW9rROeGSzKK7HiVH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8dGsbsaQRSuIFtiuvBEfP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f6M0qftKQBaMR5N9A9GHp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AlkCwfTSIKDGY9cOAGB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j8cof9QQROroTU85hO3k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7qGtGG3FR7qBsCxoSYsQn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xnTQ8mPQcyWsnXb_DNn1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JOIV77IzQ8i_jmRr1WjpX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TU9Gr75RNOe.x8w4kcL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q9C.0jJTSCuYEDRKirp8i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5lOtqLrDTMGXOuMuppknC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qNsIpy7_SOywsUkIx3lgv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CQoeDfMVTrmacrVcwV8ls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DRr8tR2ZQGOEy2nU695os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mOjAUQjkSrmC2iT24oC85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txt4_SMSP.kZOFqjxd78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0ELwKBlR_i0YA_WdJE4m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Ymdx3D0S.anFhReMAAZ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dHHN8EnCSK.oZhMFFEMS1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k.H1kOmQOOXQh2IY5RFw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TdxcDE93TH.YM_wM_zvaw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ClAdq4JaTz.RM9EeYyd27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qCQDyHkT4uyvTsAuTOeM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0yfz5qzcSFKLVNF2hkE8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51F9djQHQjmEU2HEIOXvd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fRHGGdASauS9.PDFgbZ0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4wmiVVzRTS2tgzyIeSIV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0CRD5HFnQUey6LY2NnPAJ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fiuHLVdLSluj64Kmg96Bk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NgXKo2roR.GPpOfPkGwb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QZiTCIPmSHqlKQKCkAjxm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tGmhUqGhTBKUKzICNWNRq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FoOHU4RC22H9jn57F.W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06pNRyqHTruzH0XlE.8P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1ovur_yMSrmmfuAskjj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Q52qrd9pRYeWXYw79xL8C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4I.XugIPT2qoTVFpZugd6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71qgejm3Q7GMuLqyN0tDV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dKts5lx4Tu.ylmDx5_SY9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7x6BDkP5TYi7B9shM_0wx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vI0o2538QcSGINoAP2s5Y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ESoW3nM4Q0mPcQfqDRx2k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r1Csip9BSKyfNRBc8tiFm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DLnnnJ6fQDmjFm3vKPpTb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MbZJL23wTFyYiz8SosDCO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T1X7tvBQGWoAmJPKRQ1A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u0SBXWjxRV2feE7FcA_W3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UhG7J.FfRqyn.U5jrenNI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qkYPyLpRgmencoSLwAb7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dknmXBhXSlizGVYqhbTtP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jvtIRBSATx2FllGzJlKbs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z9ie4J5YQQCCfruCoRO8q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m78ZGpn8QrqJm7UvX8ZhH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adB_nPE1RXq6QKShG61_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0vTRZL4yRRWJzl3JcR5Sr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E_bG5OUZR1KMCp14dArrf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8T1e.fiIT3WGC.QzZkClz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Wh388X5R3iFGPjwx1TPv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p7DL5z0NRQKXIhMGdTib4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S8AgQeaYQKiKgXoWgSiv7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Gf3uvY14TKyUhd7XjTa6h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L3k4OMa2QSmQqyrkX0aa1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BiacmCd8Ru2pLEbsyOX53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Opjgnxc0T7OV2eK62Nbx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MZAkUfjjQlO4DKjDJZk5v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uVjl_e3TuGrUgjg1aRTz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BqNntvdZROe0z4Y9lTn2T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Pd_auLvoRH.s_cYuYcsUN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ibPq6Q09SrODJqB0_HOpQ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bqU97VGERDSAXmE.PEG4X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RRAUmCU_RXm4R7UICDWCI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18FK5Yk3SF2FNvACWBF1N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K2GRCwaFTyuw3tYbh8rVm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lusKe0_wRPyYWNfSxr8t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KHnzGK7FRSWrJzSPE57XE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7sQ6KXrsQvWTwA32cvekk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0I9LZ3yTDaXCSxkoakcS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yx7PzM5TAWTwvpAZ7fjn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Y3ZYf456Sdu3oBSXBYxGr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Uw7vJ_wsQXC6UIJ.Tf5_e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bG8jHcLTiOHX8h2AUI0j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PzjF1sTtQyiEKp9WuNky0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QAaLA4NTSPK2dL8hU6Vc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tSwVVPP9RZikN05NafMK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gLbSd9GKTPq65eC4SrZX3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9W8n58NERo6P.ZhAvQ4Lh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skjq8CE6RAmaVPYpoeLrv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ERCNmMq0S6myZNjjUxesh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XPAE_sguT3ew5K1p3zqqc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0ZpXVPoSf6ro1OZxmsnQ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Pqh3AtYTIqvMCUmtynCm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99Ywb2PgQ1a0elE2difqL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7QEdt5LTQRiFHZYVeqtAD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lO8l_cDTL.L_rTQD4zC2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tO58WKO7Sduk_M.UeVSWd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G6loKZxsRLmVGC1QZtC2X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d.U3vnOReyMyMR5cTTd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oVFO8j2BQAGc8RDdg9fJa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I1zsNxcCQkOs1WrK_TpjR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VJQ3cz_kTFuYKs0kmDU4Y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3K9NYYJoSp2ScJ1msPR6q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jqKii7kQ2KUZsdQNNS.b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TOUrYfTRlqs8iu1jZgXE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_5SlRDMSOKMSXyUyUx8t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Rrx5zgxeSfeYwiQN6Vk71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oRtKQfyYSk.ZkXRcj1.Ru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gdw6gkiuQ_6XTGrcmxee2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pyGfxfYJQ2OHa3ZXiXDWk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uSzaFlLvRfe.ycsnA8cCR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RlRUm6QzS2eufmEIvCgxy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UY7FWx95R..VThzmKCyj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xZfuA.wZQPiKsDCvhsswS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JUIn_5.8TxCyhfTpn1.Om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a3uM_sDnTa6A34e4gJZjC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WTaSclCdQsuQQM4g3LHAa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gkT0RnBHQPGLsatP8AgKn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HzFVxKbSjq5A.E0Cgzvt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HNWYBd0TSqYu7VpD7_PZ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Rtmnox1ISiCCn1yCtzqeI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PFRMcP59RTmuaetTvcDfE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PkHYPaHQAu_eHYD5YPF3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9mPCHA0SbSI72FpkrxJv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jTJPTA7kSXGN2G1XI9Wjb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w4GX6GISz.tEMhe2uVE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i01IPJ2QRtO.3OcKifNDV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QUT_5M.lRZGv8qManKpyj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uv34MuZxSp64XRiaaZUR8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Ohxl.WgKTDGGcdvfZvYbX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belg9gLzT9m8qfvvdwQ9L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cHHN_OQ8RxqZ0bsH.5bEp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LngeseLOQPS2FDrzNcpaD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YRbWSokSR2.tNmckZQ.sG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B5y7jzicQr.gkkday1ngk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QDJIJoLPTfuOyQ4Fl4v_.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c6CxXIESAejcU.v1zs4p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jpA3XyVDQWuRH4VXV3KDZ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CercqmgT2.75L5_52k9v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wlLXFK1QgmNkyRNz1Bq7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0PSQhYRBRpCLQ8WixabsF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RpISzLj8Siy5keUgo7J1w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t4HHOH9WSgSg5_6a2ZfsS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CiFvc2XT4a2nNkR05Hyb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zfLNcFmMQfmKhVr1wgUtv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R17BvXPqQtGhvBjpr2wh.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DjmMwVmTESmD7WluM2T_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yc0UpFjNQWC7f6FrZ1ne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8y75BDHeQPOJMyMnqjxLb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DwU98E6mQzWT1WoVTOpAm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MJuvvTBOTZKJBNj9Dvhk0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Nao0_AKsRPKeNc_zFqxXW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3OfppMaQxmnlNbvpP7Ju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pPQuY6guRLSNo6_4A.Ohc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6_Hzwqb9Qfq5IP4HqMxnv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ObM.MXcYQrWghYKw.Ypz8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SpXaI18uTX6W3U5af5d6_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7R4ElNRQZKt4nuAlVirB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kEjY1TySSp.9gOXt.nyn8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T3aPNy_8RKe_RYJNsryXk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v19IDalERYSALtIf4iAsU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y21NRi.RLSr_EN1Aq9PE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s7rdpNmRqWw3IKcyKdEQ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r4ZMCS9OSzKC3tdJ3xO.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t.ocW0s_QfOyFOna9ljq6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8rIRXS9Tceq2J8V_QXPq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iu3cpXdFQCmdDwYP00Ark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AbiAWGeQoezIQoQ5laL8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p0.awzoS5OvYx0m29p6e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u6AVf75TSw.BsrBZFVaMa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SkaZTeddQHysLH71jAzcW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9Ib3b3eVQ0mGaoVxI8uuw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PVpGMIBgQn6EbFvcjnt.b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pGJeMw._RDylZzKL9RU9t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UQBI91vvStG2oeAJBEzT3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yIa68TZRkajgsT.sRlG7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2ukdUZ1WS6mU2RQ8hamEy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5U4QyNhS_Svn3ZpK3l30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ZX52Cr1JSPyKhYwOpiaSd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Gtb9Rp.kR620LvvmMX.hA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iUXTufobT4u6r0idf4v8r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PyjlxIjaQ.244pvlUPanc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x5pKBcjvRS2sHHJKxt2Vz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5gza7BuBRcyEbGwYW0m5J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in94oozqRkK5LuSOwljIa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tD2dvKqmTS.rPwttcSTlI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IYWu.K0hQ3.1VYBJy8d6C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0HDJPVbSSwyh92PH2IG5b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Lc8dNzXsTViDYLmpnYBnp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84s_2Q_SgmSvSx5oWt7W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zOhwOaMRzylUqu0St3db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mmz8waFxRGG85K4t0.m8R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YJoB8YyfQWGFrPK9TnyRI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3SnR_8iBSKmdUA8rOOUqo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eBg4bnbfRIG4CPGghOMXQ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98vYRdqyRWKgTz7S54Ykf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JYiewi6iQ0SPvP4pjR2dI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Dxf3PF1cROq4fQT72q8gZ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fWNKXuZWSpacK1.j8Ydi8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L2xNJuLVRhSyRiLVqeqS3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5OEJemZHQKm3gPjg0nVAu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mhwT3RD2RAuDa1f.q_ro2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959IN.0tTOCye_yFA847l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sUFlUeo_QvGCoGOCFIXyY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lq56XKXSGSkuxjGyq2FA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1eIRHfGCRa.3p1YX6aS.9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xBXinE53R42msH6qBKFxE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2AWSBkZVTyWECBvhfEbbu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A4njT.g2RBGxg6w1CEw_6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b5mgpiopRCKTVLBZEug2_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IZxf.VETRZ.O8qZuDxF0_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a3J10RAsSWiTg32vmR60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eumSAazlQ2mI3OQou2vlj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GZbTHroqQsS1lZMY3izop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beDP.XcPTum8f7dwPuI6k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dnYw2eyHSvCQ7YaWOrxtL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gM9sPGZYRAOc1UL02ODWt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0DT09K1aRLqUAXSBagkr3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6FlStr1QSNO_kwPEVGKgj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OCySp4hMTZqTKc1YOWtOv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jJ_QmoXrR.mioZ7Z0iIYr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_JNORO8gTOGSC2MIPm59T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IDLM2ln.Q_.xhjgsARiNJ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2BOBZ33QeGTQCP0mlN5V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akd759GPQ4KBMIzqUdH9t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iEs6AWKHRNqrc9TbsHJyf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AG7r6KCuS4iNExFNHA.RT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vbw7mIo0SdCZJMTJLR_Ad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SeJK.FRZRqebAzpDbBlHz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TNL90kVjQLCTft9jjxxfd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nhxoHPYvSTyRzqec.C5pd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O61h3TZNT.q5Vi3k9bMs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8p13cvliSTCo1uHtn.DCz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808vhcD7RHSDK0ieZKKZU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6uyxAGWLSMS8.CbJ693T_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wI3CsaEjSU65VKp12zL.L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gDHFjUCR.CtR1QRqn1s1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8kcWE8zlTaWjIM.rIe4Qn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nKPMdhFAS9aSuVZ6Tj3JR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4qBms9QFSTWzf36.przR1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cD.DuJQmQAu13KngtsXBo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09J5Kf6jQjemECbGmCmc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_AbZmaz2Svu6q.yqnFizo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36_GF1gWS4m6mqzNP7UIG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6BmEFrhTT9OJcTefEH5D2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92UZi8vdQ8eC1zbn3ESUF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5gwRj5U1QcajjBuBZKn1m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FIEH0k2wS0OHYDG3ZN9tq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R83zUVjTj6hAljIANq0D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8JNv92MSp6PS1.qnLj3t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oKSlTh_VR5qv0t11..JhB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OTAwuRTsTGSuS._RtXdq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k8UlEkXoQEOYQRGCDflfl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Dmx2DhC3TFSQcd.yepM0p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obh8vEPSsSNVx4TAe7_Z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MwiCteq8RIKceQkShxIAV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T6wpiYHQ1KpsPaQ9L1XQ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YdYumbF2RBizIaydG8yj.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52EOigiRSFOGSTCpM2KTq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Cv4BGOxUSOCDo.mOWQiny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NMXn9tcEQxy1u4116iq3p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5KAljESLQheQi9QyAPlx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cPJkKs5ES.qEtXRogWiby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dGMSVR4pRp.57k_Ti3rVp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Z_.pFPubQWqA_q7wCNoZ5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RDeylOrKS06WPrXL4a.Ka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wEO9hvk8S7W8xMxWVubfv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mlfJwdkFTl6f85PhtkV64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ToEsKSS6Sni1dYcx_7YVk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rXJXu5FiRkqoHGI0orG6Z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aRhbm537Qx.vARrcCOm9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ceSsKkmHQHiNLbIzAsVU8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2suYQA7oSQWuxzp0hGyTP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4kwciIpTtWchgNuXcve8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0SskphceS6ibJ6oOHi7bA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Ygbg_ttKS2q1YNmldIL8J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lrDkHArkRh6K668RHtbyo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8RgIfJplTNea_81YHiJum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FW7kx45iQk.f9m2kQwMak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LRvpKD66R9mvhJOVSj4O4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JNG47oomSQS2Adlv1R_k7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2Bt8EhvfRAqPkfd2AohMs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3TrDi4YESva09q09LsP_B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kWI9hlctTP.QDnrrKxTWX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nAUucH2GSj6eldzGO8C6c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umNDH.JT42MmK3NuhXZS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R7HDdz2vRYCSoZMJjx5_z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deA8B9eSqit7_KkDPinW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_cdQGHFGTx2hTF90cBx8n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ckFTehFxS_O9VU26RHv9U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6XHbcT9dTxi2v7GZ6UcL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U9t39hDMT1W5Xao8ViA8c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Y4TU0WcSz22sE273hi3g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WGe755mT7yyFNCF2NmZ_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sDcYYW9lQ8.43cCxl4S6B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R736P7zNRMSYhzAuuv1KM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7Dlw2uywQa2i70cYRNatb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jrSaORUvTaikMnd_xZzhy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ojNju31BSyCEEKaE1S9_5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R9qXd7QtQ_ui87mmdk1Ch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_BimS_sSQTefGKDZeCkRJ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gi9o3mVnRtKXMGLiw3KGI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j0o_nBFfSLShNTF7E0kTs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3cWL0gGATtGGl75QeV1hW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gERu3SSPClMIj.sFmqg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RIkirYxuRbG9T2JjcF_Jg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Jq8mMBP3Q6uPONWlUyi12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npXy8FqKRgu6LBrCNYWsV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BQc0G.0QRdSc2pzKYX3Lh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Lka6ZC6sRguSH13gJBM2Y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p6CtX5XhQQa_7Zbaf23j6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7PVK8_KwQjaMbCNMlUcx7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7PVK8_KwQjaMbCNMlUcx7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7PVK8_KwQjaMbCNMlUcx7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ZrqSswYRREeDy3lpYZoTf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IQv15XoHRVK0X5x3xFNSB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Kf0AXadFQGq5UmqkonC28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BlzQ_pp_SeSc2D1xZKg6P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YP0G88_FTZW1RTnHdsqh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kCGrbR1vQ1OhOC8TxI8Q2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KABOrGTEQ5i4HNs4VVtSY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rLccTtHKRiuxESkgyicH3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l1wkCTtgQ0q4tnYBMDMeC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oFU_f_TkT8SAsUDjwPhgN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yTSSq0j8R.m8J5Yc9xuZ3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87Pg2RvvSNGdlvXa0fW4S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DA.hX30dT1e3ITOLWgWoK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MBnAqxmXRRak2a98NxZeK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4mE8Q0JMQCWXegoWRKVW_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YajjOcj1R2.HNzO0k9xbN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Tw0SOm3dRia7RSkKRo.Bm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Uw7w0FXCRBiFUQwXgV0K3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z8QKJjShSFCK2E8kxwAMC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Pp2yewYcSCWff_PCbv37N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jg1CsNxTTta_QRC6YqVM5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dyRcG.53RZ6Y6.ePn7MQB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ogYOAx0cQtm6ScFQ7WmKT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7B_POjjxRrGfAs9QWrWqD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oourDU3MT0SvRwhF531r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b73T__tQQGF8tidzvV6I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7qQe4bMvRSCSGAlkUQZ5g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Vtzgj.2qR9GVw9EI4Uj0k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Do5EN1rT0qV6Bk.m.8pO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Ju3PFSNSSnqHh3hxwyzj7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3fdn905HRWue0hKycd6Ne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TjdR1TTORT.05I0xGvUoA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entYFHgRR06.VLJ7xBs77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__p7HgoFRR2bxZ34lZyMv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EyZCB8x6QUOh8wZP6sEyf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QMQMqOLMRfeotT8Or9bpc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b7mKg92sSUqVre76H0C76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g8bcmD12SXO8QtgIcAZT3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ch3EFfQk6G0x9TDabyq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B8UarYKlRv2ijy3kDcwao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SownhCXYQoOvNS03I8O5F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j00dYE4.T8WGbYRouvpJz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vF7aZ3JJRB6qiVpfA.DIp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tczlXBPoSNigk.mEMyFjd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foUIXsdSSyxhDHMOQEl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kJ_GYxpVRHqmgfi4UQ7GL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vF7aZ3JJRB6qiVpfA.DIp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vF7aZ3JJRB6qiVpfA.DIp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lv6igw0.TjqOIFvvuy6om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rud2kklhQwOP1UxU6yLCS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cTUGfs_cS_GCKb5MNE5.r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q.iVVjhRMOPCEM6lihth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DBbKvROeSH6dozfDjgvBW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_8hAVmXYTnGWD33sTRMbF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1KQDd9DmT_2SR_8XmOep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LwVBh8CeScWLeCmfMHRU4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4KwNsju.TOqOQm.Sxcax7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zDjEJ7YISrehA4YIZLhyY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pkxlDZEiS_.pCy5RAKtpE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aG3dF1mvSdSruRdyihAeo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PgWNXLh4T.uJEUKNJ.Uvp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0GADYLa.Sr2JfLOLWC3F_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iinFkMIaSymCORJ.SAaGv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um.kocgDSBOqEi4RpQk3e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yEREbidJS2G8U1S_0Zdg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GWghlhjESpCgrTgLdrwsb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0y5l5pFHRoiyTod8j8eIB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eX7zSi13RAedWbi.0WRUf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y_aes.YNToWPu3799EuYH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9JPdJZSPR_.p7jsStoyqk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sLtwnWFDQTagOCzpyPYlj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PVQnOT.CS42cbgjCRdUIu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ZqTGjPMWSKa3FBPe_cNUg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iwqS7famQfqRQnCcNQDSq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u4l72ArXTgCr1Y_n0qUPg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jbLDW4XR0S3z5oKUQjDs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1XVkyemSoiuCkaKNdtbU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rWf9kvVaQxiCCg_gb6Lp2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Glsi9Tc2RnuNkiSHJBSwy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jDrYQyJnS4iCQ9oW2WPBd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ihLcw3.ATaG82ZMjABPBq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EAQJcB3xQBSJtXGC17QS.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PVEbiOixRZeA0OyVJL1w5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Ggr7uH8CTlWOVR2ILuJVc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wsCYoIpqQDu7.Fi90mXWl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EM_olCOjTQagT3LuOttYD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LV2Gdkq8Q3a3STbE5ofVP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t_hBqtv3T6aAIQgR2DrDW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ewzyX_KVQACQ.6jtv.sCn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2Van2lGnR4S0oSSgs8VKs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91jtO1DT8uL2mUwc_LOH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jY2PRRbdTf.UuS_8vBql4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7QQp9f7kROuYX.HkAqMEQ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tPsqqGHoSK2L_GLPT3b4B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p.s2h.xyT9a8iSaObHkp1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jPZDEAa0SsawgbWuBthdL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1J9ylTHDT5iwHot77bkr1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tapgUurRBCXs9gzL7sHH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2iCdEnwKRqqSQ_BUFiNhZ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lVzdsWBZQDu88A_D88UyA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4J.ooBUuQzqUqfG4hoZgY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adS5jZAQTgGvKxc1EKhMY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2Jv5jCSoT.SN1x0vXeTJk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ZUNty7FwS9.CFqMMEseIp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qimHbUD1SEyv8Fnj6wULB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icmpuRjEShWKZQeKwTsyD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EmP1O5ZlQhiv08bTpeafW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ZUNty7FwS9.CFqMMEseIp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qimHbUD1SEyv8Fnj6wULB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icmpuRjEShWKZQeKwTsyD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mP1O5ZlQhiv08bTpeafW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ZUNty7FwS9.CFqMMEseIp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qimHbUD1SEyv8Fnj6wULB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icmpuRjEShWKZQeKwTsyD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EmP1O5ZlQhiv08bTpeafW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5o9ApYbDQOC1ZE745OdkD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Jphf3.UbQlSzbOF5pUXdo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oawOsGLTIW7Os6cNLmCE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IuYCIoMzSEeq9rw4vuPiX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phf3.UbQlSzbOF5pUXdo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joawOsGLTIW7Os6cNLmCE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IuYCIoMzSEeq9rw4vuPiX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yXgE8yoZQn.yb3ZDIa9Ei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0.5v6ARHRK6ifYOhzT63Q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4_GZSn5uRl.NwIYevaOqi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yXgE8yoZQn.yb3ZDIa9Ei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0.5v6ARHRK6ifYOhzT63Q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4_GZSn5uRl.NwIYevaOqi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Jphf3.UbQlSzbOF5pUXdo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joawOsGLTIW7Os6cNLmCE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IuYCIoMzSEeq9rw4vuPiX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A4h28NLWSHuaD6mCmJ_pI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P.ZtNT5JTeKlGxAnMvTP.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CmUDfEFJTUe24UlaKov.H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tIM15fLnSS.BG4uYJl.We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Jw_hUCXVRMenFACPPNqzK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voxgNbeMTzK8825_vAeAc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RnAk5SRsRhKBrmadjmfGh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emVcj5b.QIeTz2LCGKV.i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33TrxWi3THGJc1NWkGQ3C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ZTKStfcmQWCLPDPCnVtZ3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cUoIBPuRRGGkcvpEx4TZn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imABDc6fTQibjhyTQiAhV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bg31GzFTDelv6cWzfvy6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gLjxo2lYSmGauNuRfq0pz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9yHY0QIXQuWNlaWf5uWXC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QfneYEEiSJOxY4HhI5iBq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vI9x4G0dRSC5fW1t8BXUc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Fkh7.bH7SK2gty7ewF9eD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6zs2ahUiTcuu4Z2Zl2ZQ1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ria81ijaSgSUe8.IYnJ3U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mJlOMT87TyKALEWzvfLjo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2F7kXFKFRUCAFkjj1TF2l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5uOrDdbfTd6y9M_y7ht3I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C6KF2aY.SFSImQ_.JWSi1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RVKNHTRr.mszsgTFqXy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V2YpcSeUQw6N5sm_Pr5kr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Bch2c6xOSnCJC47OpHryL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RiJTTLlyRl2HwDeAQNsVS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XLb9_KLQRt2ZX4XyxuZkC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iCpH6u9vQZOmT7rjbTcE1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rx0A0AYPRaCtnCqgchs4j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cVAnUu4hTKKLlqhYYGVSP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SKaTgvfgRmyCcBlGorx0g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ZOdLlWM.QReIr9pJtqcZ1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2EVULf0tRVe5GYUOpW2e6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RYuWh.0SS3G_CTHFh0IAR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tapA05atRT.VtIAwlAsvB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YuTDD7P9sUucsnFe0Dgut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ma_QohTkQL2l50JVfpPyu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a6ItFevQSMK5vp4yGiK6X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XkwtsTw.Sai8fCNhwXSg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NsLToNroQAmrW14jHno7D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q34fOChSS.GEJLCssJW4Z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Qxdhm9mqQq6Ej0736.wdi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d.ZgEpnxSkC_2g4Uem9f1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qw_rAuRR_GaGFrgx9M6R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oeJKemzsTYmlLSWFMOSez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QfNPnKsXSAWEXf5VzC._J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ZhLaXeRxTRGJDuUM6kRx5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IO0QbyGeRmyiqgkt1j..p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GgR9h5zS0Wy9bU7I6am6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exoueif8Q8SUHwmUrXjy7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dbH1qNTmQbifqO9qQxNvd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SVhK9fDqSmeV5bgZfGjeA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8XFD3YKlQGOh1Uwbl0pFT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fSEhOvLsSUatqC153uow0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0a_FdtsdRuaGUjGheQGm4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vaCihaDNSbanwaLckOq_k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GUfEnWDAShytZqRtFVFF3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TTR971I6SwOVFzVz_D4xL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8.ALZzqdQf6QTNZH894LW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fiNfCyEjTnSrnjKR7Ixl8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yCzfkyh.QvW09B9r0ZENo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wNy.if5yQ2mZOabISn4SL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I6.TnqwBS3CPieJjc52dd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Nayic6wFT_2FxieObMrOY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KyZptx8FQ6.4Fv5HdOVDH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xYMp9PNeQfqo8FyeiEDMn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r66asXP_Rzi.yjnBxFqZo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kV0mK8ZsQSSww7okuxpck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G3gjAuKdTRyxu21hcPebS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sj3P4mYSjidyldMN6Ey6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EXpG3M7GQCaXZWugKgMed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byVwTccsQQOePYSJqMGn1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g_DoWg4rQfKBbl0O8RRxN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4XlDgX77RLixjD5flhO9H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VJ4rMmpJRXi_HDMVghrm9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ZyHpGKYORLqx.yz1xLDOX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PIuSdOLNSCaFRpxPLwiem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2L8gt66NRICeenXxLVk3R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LWidYf7OQ4m6.LF6oUOKs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TXZADMFWEasI24St4hEH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XJCGFwAT9uA_3YjHmV6W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CB5.sxWRrCKpMWdcSVH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8enDfmbRSOZOCKxCQAem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F43ZdaIQQmrYKeuz8729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KK9U_EfTCaWTNI1YHuOm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GOP97OxTBW3GE2mawUtE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5tfFEPbRRJKgN803cG4_O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nnSj9T9RRGDrmQ0xoSmu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2H1XR2cTAyNmwoszG2KI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y2KHK.9Rhuv9kOj4XYGp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X8YXkX5RNa6nK3Weoef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pPmT5RCSRWaJinG_gTZ0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f_H.Rj3QB2q7dW7HvX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tUdnqKjRX.j27axy9.IK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rqR7daPcSNOuLmmACixL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LzO0ISuRpSwKC0MBamq5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5wV3GpxlSVSOe9hy5TXfV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wOYWjf8JTN6qJ1NzBtJnF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VYdAv0YS7K64fQxb02yi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qOZI4VHQaikbZeYgdEOm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srA.dtAQPmDd_Ztq3V2w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BwUycpnR_mWC3_V1RdZ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TbzmobNS16EK3qVqNQgJ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gTUMYDCQjqvrRMwY1bZI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ndKVVp5TRK3RNDG0Z0bH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65Jbx49zTVeBr_GAeNgcF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t9qPsTIRY6rZGzSo4o8N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6YkyHEmRQ6xr_2EepbuX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aVTJgfbTXC6QBqT.jGHT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PQfWmjaQra0rnIq8.uKK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PGTJvSUgRVyLHsQ6xqrhR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SA8X7pTTIGOvOFIzp0mlQ"/>
</p:tagLst>
</file>

<file path=ppt/theme/theme1.xml><?xml version="1.0" encoding="utf-8"?>
<a:theme xmlns:a="http://schemas.openxmlformats.org/drawingml/2006/main" name="ME_presentation_RU">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презентация_репо">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презентация_репо">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Презентация - CNY декабрь 201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Презентация - CNY декабрь 201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Презентация_рус_адапт">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презентация_репо">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Default_1">
  <a:themeElements>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_1" id="{C586AB64-189A-477D-A7DD-7FA7773853A9}" vid="{F74AEA8D-B915-4762-B643-4EFF9AF40766}"/>
    </a:ext>
  </a:extLst>
</a:theme>
</file>

<file path=ppt/theme/theme23.xml><?xml version="1.0" encoding="utf-8"?>
<a:theme xmlns:a="http://schemas.openxmlformats.org/drawingml/2006/main" name="2_Презентация - CNY декабрь 201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презентация_репо">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ME-EN">
  <a:themeElements>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_ME-EN">
  <a:themeElements>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_ME-EN">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Презентация2" id="{06AE2AEB-F313-42E0-A577-D554D6ACDD5F}" vid="{8B8AE7BD-707C-4117-994C-DE937B2AFD6A}"/>
    </a:ext>
  </a:extLst>
</a:theme>
</file>

<file path=ppt/theme/theme28.xml><?xml version="1.0" encoding="utf-8"?>
<a:theme xmlns:a="http://schemas.openxmlformats.org/drawingml/2006/main" name="1_Презентация_рус_адапт">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_Презентация_рус_адапт">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_Презентация_eng_adapt">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_Презентация_рус_адапт">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4_Презентация_рус_адапт">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_ME-EN">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Презентация2" id="{06AE2AEB-F313-42E0-A577-D554D6ACDD5F}" vid="{8B8AE7BD-707C-4117-994C-DE937B2AFD6A}"/>
    </a:ext>
  </a:extLst>
</a:theme>
</file>

<file path=ppt/theme/theme34.xml><?xml version="1.0" encoding="utf-8"?>
<a:theme xmlns:a="http://schemas.openxmlformats.org/drawingml/2006/main" name="Презентация_eng_adapt">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9_ME-RU">
  <a:themeElements>
    <a:clrScheme name="Moscow Exchange">
      <a:dk1>
        <a:srgbClr val="000000"/>
      </a:dk1>
      <a:lt1>
        <a:srgbClr val="FFFFFF"/>
      </a:lt1>
      <a:dk2>
        <a:srgbClr val="CE1126"/>
      </a:dk2>
      <a:lt2>
        <a:srgbClr val="63B1E5"/>
      </a:lt2>
      <a:accent1>
        <a:srgbClr val="002F5F"/>
      </a:accent1>
      <a:accent2>
        <a:srgbClr val="FFA100"/>
      </a:accent2>
      <a:accent3>
        <a:srgbClr val="8D3C1E"/>
      </a:accent3>
      <a:accent4>
        <a:srgbClr val="51626F"/>
      </a:accent4>
      <a:accent5>
        <a:srgbClr val="A2AD00"/>
      </a:accent5>
      <a:accent6>
        <a:srgbClr val="CF7F7F"/>
      </a:accent6>
      <a:hlink>
        <a:srgbClr val="002F5F"/>
      </a:hlink>
      <a:folHlink>
        <a:srgbClr val="C0C0C0"/>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4_ME-EN">
  <a:themeElements>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5_Презентация_рус_адапт">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2_ME-EN">
  <a:themeElements>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5_ME-EN">
  <a:themeElements>
    <a:clrScheme name="Moscow Exchange">
      <a:dk1>
        <a:srgbClr val="000000"/>
      </a:dk1>
      <a:lt1>
        <a:srgbClr val="FFFFFF"/>
      </a:lt1>
      <a:dk2>
        <a:srgbClr val="CE1126"/>
      </a:dk2>
      <a:lt2>
        <a:srgbClr val="63B1E5"/>
      </a:lt2>
      <a:accent1>
        <a:srgbClr val="002F5F"/>
      </a:accent1>
      <a:accent2>
        <a:srgbClr val="FFA100"/>
      </a:accent2>
      <a:accent3>
        <a:srgbClr val="8D3C1E"/>
      </a:accent3>
      <a:accent4>
        <a:srgbClr val="51626F"/>
      </a:accent4>
      <a:accent5>
        <a:srgbClr val="A2AD00"/>
      </a:accent5>
      <a:accent6>
        <a:srgbClr val="CF7F7F"/>
      </a:accent6>
      <a:hlink>
        <a:srgbClr val="002F5F"/>
      </a:hlink>
      <a:folHlink>
        <a:srgbClr val="C0C0C0"/>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lgn="l">
          <a:defRPr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Презентация8" id="{D41E59A7-78F2-4E7E-ADA7-306600C1DB31}" vid="{6255619C-B7B3-45F8-A260-C16AF1E7B07D}"/>
    </a:ext>
  </a:extLst>
</a:theme>
</file>

<file path=ppt/theme/theme4.xml><?xml version="1.0" encoding="utf-8"?>
<a:theme xmlns:a="http://schemas.openxmlformats.org/drawingml/2006/main" name="2_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6_ME-EN">
  <a:themeElements>
    <a:clrScheme name="Moscow Exchange">
      <a:dk1>
        <a:srgbClr val="000000"/>
      </a:dk1>
      <a:lt1>
        <a:srgbClr val="FFFFFF"/>
      </a:lt1>
      <a:dk2>
        <a:srgbClr val="CE1126"/>
      </a:dk2>
      <a:lt2>
        <a:srgbClr val="63B1E5"/>
      </a:lt2>
      <a:accent1>
        <a:srgbClr val="002F5F"/>
      </a:accent1>
      <a:accent2>
        <a:srgbClr val="FFA100"/>
      </a:accent2>
      <a:accent3>
        <a:srgbClr val="8D3C1E"/>
      </a:accent3>
      <a:accent4>
        <a:srgbClr val="51626F"/>
      </a:accent4>
      <a:accent5>
        <a:srgbClr val="A2AD00"/>
      </a:accent5>
      <a:accent6>
        <a:srgbClr val="CF7F7F"/>
      </a:accent6>
      <a:hlink>
        <a:srgbClr val="002F5F"/>
      </a:hlink>
      <a:folHlink>
        <a:srgbClr val="C0C0C0"/>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lgn="l">
          <a:defRPr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Презентация8" id="{D41E59A7-78F2-4E7E-ADA7-306600C1DB31}" vid="{6255619C-B7B3-45F8-A260-C16AF1E7B07D}"/>
    </a:ext>
  </a:extLst>
</a:theme>
</file>

<file path=ppt/theme/theme41.xml><?xml version="1.0" encoding="utf-8"?>
<a:theme xmlns:a="http://schemas.openxmlformats.org/drawingml/2006/main" name="4_Презентация_eng_adapt">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9_Презентация_eng_adapt">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scow Exchange">
    <a:dk1>
      <a:srgbClr val="000000"/>
    </a:dk1>
    <a:lt1>
      <a:srgbClr val="FFFFFF"/>
    </a:lt1>
    <a:dk2>
      <a:srgbClr val="CE1126"/>
    </a:dk2>
    <a:lt2>
      <a:srgbClr val="63B1E5"/>
    </a:lt2>
    <a:accent1>
      <a:srgbClr val="002F5F"/>
    </a:accent1>
    <a:accent2>
      <a:srgbClr val="FFA100"/>
    </a:accent2>
    <a:accent3>
      <a:srgbClr val="8D3C1E"/>
    </a:accent3>
    <a:accent4>
      <a:srgbClr val="51626F"/>
    </a:accent4>
    <a:accent5>
      <a:srgbClr val="A2AD00"/>
    </a:accent5>
    <a:accent6>
      <a:srgbClr val="E26EB2"/>
    </a:accent6>
    <a:hlink>
      <a:srgbClr val="002F5F"/>
    </a:hlink>
    <a:folHlink>
      <a:srgbClr val="C0C0C0"/>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scow Exchange">
    <a:dk1>
      <a:srgbClr val="000000"/>
    </a:dk1>
    <a:lt1>
      <a:srgbClr val="FFFFFF"/>
    </a:lt1>
    <a:dk2>
      <a:srgbClr val="CE1126"/>
    </a:dk2>
    <a:lt2>
      <a:srgbClr val="63B1E5"/>
    </a:lt2>
    <a:accent1>
      <a:srgbClr val="002F5F"/>
    </a:accent1>
    <a:accent2>
      <a:srgbClr val="FFA100"/>
    </a:accent2>
    <a:accent3>
      <a:srgbClr val="8D3C1E"/>
    </a:accent3>
    <a:accent4>
      <a:srgbClr val="51626F"/>
    </a:accent4>
    <a:accent5>
      <a:srgbClr val="A2AD00"/>
    </a:accent5>
    <a:accent6>
      <a:srgbClr val="CF7F7F"/>
    </a:accent6>
    <a:hlink>
      <a:srgbClr val="002F5F"/>
    </a:hlink>
    <a:folHlink>
      <a:srgbClr val="C0C0C0"/>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45658</TotalTime>
  <Words>2843</Words>
  <Application>Microsoft Office PowerPoint</Application>
  <PresentationFormat>Экран (4:3)</PresentationFormat>
  <Paragraphs>753</Paragraphs>
  <Slides>15</Slides>
  <Notes>7</Notes>
  <HiddenSlides>0</HiddenSlides>
  <MMClips>0</MMClips>
  <ScaleCrop>false</ScaleCrop>
  <HeadingPairs>
    <vt:vector size="8" baseType="variant">
      <vt:variant>
        <vt:lpstr>Использованные шрифты</vt:lpstr>
      </vt:variant>
      <vt:variant>
        <vt:i4>9</vt:i4>
      </vt:variant>
      <vt:variant>
        <vt:lpstr>Тема</vt:lpstr>
      </vt:variant>
      <vt:variant>
        <vt:i4>42</vt:i4>
      </vt:variant>
      <vt:variant>
        <vt:lpstr>Внедренные серверы OLE</vt:lpstr>
      </vt:variant>
      <vt:variant>
        <vt:i4>2</vt:i4>
      </vt:variant>
      <vt:variant>
        <vt:lpstr>Заголовки слайдов</vt:lpstr>
      </vt:variant>
      <vt:variant>
        <vt:i4>15</vt:i4>
      </vt:variant>
    </vt:vector>
  </HeadingPairs>
  <TitlesOfParts>
    <vt:vector size="68" baseType="lpstr">
      <vt:lpstr>ＭＳ Ｐゴシック</vt:lpstr>
      <vt:lpstr>Arial</vt:lpstr>
      <vt:lpstr>Calibri</vt:lpstr>
      <vt:lpstr>Courier New</vt:lpstr>
      <vt:lpstr>Franklin Gothic Medium</vt:lpstr>
      <vt:lpstr>Simplified Arabic</vt:lpstr>
      <vt:lpstr>Tahoma</vt:lpstr>
      <vt:lpstr>Verdana</vt:lpstr>
      <vt:lpstr>Wingdings</vt:lpstr>
      <vt:lpstr>ME_presentation_RU</vt:lpstr>
      <vt:lpstr>Шаблон презентации_рус (2)</vt:lpstr>
      <vt:lpstr>1_Шаблон презентации_рус (2)</vt:lpstr>
      <vt:lpstr>2_Шаблон презентации_рус (2)</vt:lpstr>
      <vt:lpstr>3_Шаблон презентации_рус (2)</vt:lpstr>
      <vt:lpstr>2_ME-RU</vt:lpstr>
      <vt:lpstr>1_ME-RU</vt:lpstr>
      <vt:lpstr>ME-RU</vt:lpstr>
      <vt:lpstr>3_ME-RU</vt:lpstr>
      <vt:lpstr>4_ME-RU</vt:lpstr>
      <vt:lpstr>5_ME-RU</vt:lpstr>
      <vt:lpstr>6_ME-RU</vt:lpstr>
      <vt:lpstr>4_Шаблон презентации_рус (2)</vt:lpstr>
      <vt:lpstr>7_ME-RU</vt:lpstr>
      <vt:lpstr>8_ME-RU</vt:lpstr>
      <vt:lpstr>презентация_репо</vt:lpstr>
      <vt:lpstr>1_презентация_репо</vt:lpstr>
      <vt:lpstr>Презентация - CNY декабрь 2012</vt:lpstr>
      <vt:lpstr>1_Презентация - CNY декабрь 2012</vt:lpstr>
      <vt:lpstr>Презентация_рус_адапт</vt:lpstr>
      <vt:lpstr>2_презентация_репо</vt:lpstr>
      <vt:lpstr>Default_1</vt:lpstr>
      <vt:lpstr>2_Презентация - CNY декабрь 2012</vt:lpstr>
      <vt:lpstr>3_презентация_репо</vt:lpstr>
      <vt:lpstr>ME-EN</vt:lpstr>
      <vt:lpstr>1_ME-EN</vt:lpstr>
      <vt:lpstr>2_ME-EN</vt:lpstr>
      <vt:lpstr>1_Презентация_рус_адапт</vt:lpstr>
      <vt:lpstr>3_Презентация_рус_адапт</vt:lpstr>
      <vt:lpstr>3_Презентация_eng_adapt</vt:lpstr>
      <vt:lpstr>2_Презентация_рус_адапт</vt:lpstr>
      <vt:lpstr>4_Презентация_рус_адапт</vt:lpstr>
      <vt:lpstr>3_ME-EN</vt:lpstr>
      <vt:lpstr>Презентация_eng_adapt</vt:lpstr>
      <vt:lpstr>9_ME-RU</vt:lpstr>
      <vt:lpstr>4_ME-EN</vt:lpstr>
      <vt:lpstr>5_Презентация_рус_адапт</vt:lpstr>
      <vt:lpstr>12_ME-EN</vt:lpstr>
      <vt:lpstr>5_ME-EN</vt:lpstr>
      <vt:lpstr>6_ME-EN</vt:lpstr>
      <vt:lpstr>4_Презентация_eng_adapt</vt:lpstr>
      <vt:lpstr>29_Презентация_eng_adapt</vt:lpstr>
      <vt:lpstr>think-cell Slide</vt:lpstr>
      <vt:lpstr>Диаграмма</vt:lpstr>
      <vt:lpstr>Презентация PowerPoint</vt:lpstr>
      <vt:lpstr>Диверсифицированная линейка продуктов и интегрированная клиринговая платформа</vt:lpstr>
      <vt:lpstr>Диверсифицированная База инвесторов на рынках MOEX</vt:lpstr>
      <vt:lpstr>Тенденции валютного рынка  </vt:lpstr>
      <vt:lpstr>Нерезиденты на биржевом валютном рынке</vt:lpstr>
      <vt:lpstr>Интеграция валютных рынков ЕАЭС и БРИКС</vt:lpstr>
      <vt:lpstr>Прямой доступ российских корпораций на валютный и денежный рынки</vt:lpstr>
      <vt:lpstr>Презентация PowerPoint</vt:lpstr>
      <vt:lpstr>Развитие рынка корпоративных облигаций</vt:lpstr>
      <vt:lpstr>Накопления населения, средства суверенных фондов, накопления и резервы пенсионной системы</vt:lpstr>
      <vt:lpstr>Презентация PowerPoint</vt:lpstr>
      <vt:lpstr>Рост объема ценных бумаг в пенсионных накоплениях НПФ</vt:lpstr>
      <vt:lpstr>Рост числа индивидуальных инвестиционных счетов (ИИС) и проекты развития инвестиционного потенциала </vt:lpstr>
      <vt:lpstr>Рост доли ценных бумаг в денежных накоплениях населения</vt:lpstr>
      <vt:lpstr>Заявление об ограничении ответственности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Korablev</dc:creator>
  <cp:lastModifiedBy>Мишина Виктория Юрьевна</cp:lastModifiedBy>
  <cp:revision>1646</cp:revision>
  <cp:lastPrinted>2018-09-07T13:16:44Z</cp:lastPrinted>
  <dcterms:created xsi:type="dcterms:W3CDTF">2012-04-23T11:16:48Z</dcterms:created>
  <dcterms:modified xsi:type="dcterms:W3CDTF">2018-09-07T13:17:11Z</dcterms:modified>
</cp:coreProperties>
</file>