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31"/>
  </p:notesMasterIdLst>
  <p:sldIdLst>
    <p:sldId id="257" r:id="rId2"/>
    <p:sldId id="256" r:id="rId3"/>
    <p:sldId id="258" r:id="rId4"/>
    <p:sldId id="259" r:id="rId5"/>
    <p:sldId id="260" r:id="rId6"/>
    <p:sldId id="262" r:id="rId7"/>
    <p:sldId id="265" r:id="rId8"/>
    <p:sldId id="261" r:id="rId9"/>
    <p:sldId id="272" r:id="rId10"/>
    <p:sldId id="274" r:id="rId11"/>
    <p:sldId id="275" r:id="rId12"/>
    <p:sldId id="263" r:id="rId13"/>
    <p:sldId id="276" r:id="rId14"/>
    <p:sldId id="277" r:id="rId15"/>
    <p:sldId id="278" r:id="rId16"/>
    <p:sldId id="279" r:id="rId17"/>
    <p:sldId id="266" r:id="rId18"/>
    <p:sldId id="264" r:id="rId19"/>
    <p:sldId id="267" r:id="rId20"/>
    <p:sldId id="280" r:id="rId21"/>
    <p:sldId id="271" r:id="rId22"/>
    <p:sldId id="269" r:id="rId23"/>
    <p:sldId id="268" r:id="rId24"/>
    <p:sldId id="286" r:id="rId25"/>
    <p:sldId id="281" r:id="rId26"/>
    <p:sldId id="283" r:id="rId27"/>
    <p:sldId id="284" r:id="rId28"/>
    <p:sldId id="285" r:id="rId29"/>
    <p:sldId id="270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8"/>
    <p:restoredTop sz="95187"/>
  </p:normalViewPr>
  <p:slideViewPr>
    <p:cSldViewPr snapToGrid="0" snapToObjects="1">
      <p:cViewPr>
        <p:scale>
          <a:sx n="96" d="100"/>
          <a:sy n="96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0BA4C-1672-4898-9C27-B822CCD207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F5F37-C6E3-4F4C-9005-CC1484BAD803}">
      <dgm:prSet phldrT="[Texte]"/>
      <dgm:spPr/>
      <dgm:t>
        <a:bodyPr/>
        <a:lstStyle/>
        <a:p>
          <a:r>
            <a:rPr lang="fr-FR" dirty="0" smtClean="0"/>
            <a:t>Effet additif: pas de synergie</a:t>
          </a:r>
          <a:endParaRPr lang="en-US" dirty="0"/>
        </a:p>
      </dgm:t>
    </dgm:pt>
    <dgm:pt modelId="{8DB44832-FE19-4B7D-807F-1056CFC6F05E}" type="parTrans" cxnId="{C3AA9195-0D82-4696-8575-28CF25A07748}">
      <dgm:prSet/>
      <dgm:spPr/>
      <dgm:t>
        <a:bodyPr/>
        <a:lstStyle/>
        <a:p>
          <a:endParaRPr lang="en-US"/>
        </a:p>
      </dgm:t>
    </dgm:pt>
    <dgm:pt modelId="{558733AB-2F4F-449B-93AD-99CE1D71BAD1}" type="sibTrans" cxnId="{C3AA9195-0D82-4696-8575-28CF25A07748}">
      <dgm:prSet/>
      <dgm:spPr>
        <a:ln w="38100"/>
      </dgm:spPr>
      <dgm:t>
        <a:bodyPr/>
        <a:lstStyle/>
        <a:p>
          <a:endParaRPr lang="en-US"/>
        </a:p>
      </dgm:t>
    </dgm:pt>
    <dgm:pt modelId="{CD53DE99-5406-4627-A05C-ABACA558690F}">
      <dgm:prSet phldrT="[Texte]"/>
      <dgm:spPr/>
      <dgm:t>
        <a:bodyPr/>
        <a:lstStyle/>
        <a:p>
          <a:r>
            <a:rPr lang="fr-FR" dirty="0" smtClean="0"/>
            <a:t>Effet amplificateur simple</a:t>
          </a:r>
          <a:endParaRPr lang="en-US" dirty="0"/>
        </a:p>
      </dgm:t>
    </dgm:pt>
    <dgm:pt modelId="{D7B508C4-B207-410F-8FFA-8DAEF068727F}" type="parTrans" cxnId="{D3E0B817-6D76-4D67-97EA-C624C6328DEF}">
      <dgm:prSet/>
      <dgm:spPr/>
      <dgm:t>
        <a:bodyPr/>
        <a:lstStyle/>
        <a:p>
          <a:endParaRPr lang="en-US"/>
        </a:p>
      </dgm:t>
    </dgm:pt>
    <dgm:pt modelId="{E6765ADA-2BEA-4156-9D26-86DC668201E8}" type="sibTrans" cxnId="{D3E0B817-6D76-4D67-97EA-C624C6328DEF}">
      <dgm:prSet/>
      <dgm:spPr>
        <a:ln w="38100"/>
      </dgm:spPr>
      <dgm:t>
        <a:bodyPr/>
        <a:lstStyle/>
        <a:p>
          <a:endParaRPr lang="en-US"/>
        </a:p>
      </dgm:t>
    </dgm:pt>
    <dgm:pt modelId="{C371CD75-D896-40DB-B174-EC86D9A34EA2}">
      <dgm:prSet phldrT="[Texte]"/>
      <dgm:spPr/>
      <dgm:t>
        <a:bodyPr/>
        <a:lstStyle/>
        <a:p>
          <a:r>
            <a:rPr lang="fr-FR" dirty="0" smtClean="0"/>
            <a:t>Action administrative</a:t>
          </a:r>
          <a:endParaRPr lang="en-US" dirty="0"/>
        </a:p>
      </dgm:t>
    </dgm:pt>
    <dgm:pt modelId="{1501A9EE-8992-4807-A26E-8F7AE26961A3}" type="parTrans" cxnId="{CE14D75A-0CAE-4D73-8F09-B0C0C91A6E57}">
      <dgm:prSet/>
      <dgm:spPr/>
      <dgm:t>
        <a:bodyPr/>
        <a:lstStyle/>
        <a:p>
          <a:endParaRPr lang="en-US"/>
        </a:p>
      </dgm:t>
    </dgm:pt>
    <dgm:pt modelId="{9C066CBE-B31C-4A1C-AB81-6DDF9E768E1B}" type="sibTrans" cxnId="{CE14D75A-0CAE-4D73-8F09-B0C0C91A6E57}">
      <dgm:prSet/>
      <dgm:spPr>
        <a:ln w="38100"/>
      </dgm:spPr>
      <dgm:t>
        <a:bodyPr/>
        <a:lstStyle/>
        <a:p>
          <a:endParaRPr lang="en-US"/>
        </a:p>
      </dgm:t>
    </dgm:pt>
    <dgm:pt modelId="{CFE52993-6812-4060-92E4-F21FF16C11F6}">
      <dgm:prSet phldrT="[Texte]"/>
      <dgm:spPr/>
      <dgm:t>
        <a:bodyPr/>
        <a:lstStyle/>
        <a:p>
          <a:r>
            <a:rPr lang="fr-FR" dirty="0" smtClean="0"/>
            <a:t>Effet d’agglomération et de population</a:t>
          </a:r>
          <a:endParaRPr lang="en-US" dirty="0"/>
        </a:p>
      </dgm:t>
    </dgm:pt>
    <dgm:pt modelId="{B1D37F64-2F90-4903-9F69-3B1B53F50B4F}" type="sibTrans" cxnId="{8EAD62FD-634B-4220-B7A2-B59772954FC0}">
      <dgm:prSet/>
      <dgm:spPr>
        <a:ln w="38100"/>
      </dgm:spPr>
      <dgm:t>
        <a:bodyPr/>
        <a:lstStyle/>
        <a:p>
          <a:endParaRPr lang="en-US"/>
        </a:p>
      </dgm:t>
    </dgm:pt>
    <dgm:pt modelId="{CCD4B530-5966-4828-A86E-AA7D0E205F99}" type="parTrans" cxnId="{8EAD62FD-634B-4220-B7A2-B59772954FC0}">
      <dgm:prSet/>
      <dgm:spPr/>
      <dgm:t>
        <a:bodyPr/>
        <a:lstStyle/>
        <a:p>
          <a:endParaRPr lang="en-US"/>
        </a:p>
      </dgm:t>
    </dgm:pt>
    <dgm:pt modelId="{A4F7AF0C-66D9-4249-8316-A6D2950308F9}" type="pres">
      <dgm:prSet presAssocID="{A330BA4C-1672-4898-9C27-B822CCD207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A6C4F-D60D-4889-8A9D-819EE1D23A79}" type="pres">
      <dgm:prSet presAssocID="{E06F5F37-C6E3-4F4C-9005-CC1484BAD803}" presName="node" presStyleLbl="node1" presStyleIdx="0" presStyleCnt="4" custRadScaleRad="86106" custRadScaleInc="-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1EF78-2469-4784-B396-E8D1EEA0F1C9}" type="pres">
      <dgm:prSet presAssocID="{E06F5F37-C6E3-4F4C-9005-CC1484BAD803}" presName="spNode" presStyleCnt="0"/>
      <dgm:spPr/>
    </dgm:pt>
    <dgm:pt modelId="{09D6CE7F-15DB-42B1-A09D-3958FBCDD977}" type="pres">
      <dgm:prSet presAssocID="{558733AB-2F4F-449B-93AD-99CE1D71BAD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758DF42-4B3D-463F-85F5-938950E305C5}" type="pres">
      <dgm:prSet presAssocID="{CD53DE99-5406-4627-A05C-ABACA55869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4610-CD79-438E-AD1B-A709512E7CD4}" type="pres">
      <dgm:prSet presAssocID="{CD53DE99-5406-4627-A05C-ABACA558690F}" presName="spNode" presStyleCnt="0"/>
      <dgm:spPr/>
    </dgm:pt>
    <dgm:pt modelId="{9BC868AE-C712-4C9C-B59C-13FCDDE624D5}" type="pres">
      <dgm:prSet presAssocID="{E6765ADA-2BEA-4156-9D26-86DC668201E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AEC6C73-4606-4689-B1D1-E485251F037E}" type="pres">
      <dgm:prSet presAssocID="{CFE52993-6812-4060-92E4-F21FF16C11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8253B-F048-4CAE-B44D-32EDB83654D5}" type="pres">
      <dgm:prSet presAssocID="{CFE52993-6812-4060-92E4-F21FF16C11F6}" presName="spNode" presStyleCnt="0"/>
      <dgm:spPr/>
    </dgm:pt>
    <dgm:pt modelId="{AB6FF112-D8C2-4610-983D-6517A314E79A}" type="pres">
      <dgm:prSet presAssocID="{B1D37F64-2F90-4903-9F69-3B1B53F50B4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0C6BA2B-FD71-4FEF-AB7C-520856F915F7}" type="pres">
      <dgm:prSet presAssocID="{C371CD75-D896-40DB-B174-EC86D9A34EA2}" presName="node" presStyleLbl="node1" presStyleIdx="3" presStyleCnt="4" custRadScaleRad="112371" custRadScaleInc="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EB197-77D3-4FE8-87A7-28AFC0D3FE97}" type="pres">
      <dgm:prSet presAssocID="{C371CD75-D896-40DB-B174-EC86D9A34EA2}" presName="spNode" presStyleCnt="0"/>
      <dgm:spPr/>
    </dgm:pt>
    <dgm:pt modelId="{5FDAAE6B-5BFD-4C48-A5AB-38C666D96478}" type="pres">
      <dgm:prSet presAssocID="{9C066CBE-B31C-4A1C-AB81-6DDF9E768E1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AD62FD-634B-4220-B7A2-B59772954FC0}" srcId="{A330BA4C-1672-4898-9C27-B822CCD207C5}" destId="{CFE52993-6812-4060-92E4-F21FF16C11F6}" srcOrd="2" destOrd="0" parTransId="{CCD4B530-5966-4828-A86E-AA7D0E205F99}" sibTransId="{B1D37F64-2F90-4903-9F69-3B1B53F50B4F}"/>
    <dgm:cxn modelId="{11D214C7-4BA6-5B44-8226-724792E3D792}" type="presOf" srcId="{558733AB-2F4F-449B-93AD-99CE1D71BAD1}" destId="{09D6CE7F-15DB-42B1-A09D-3958FBCDD977}" srcOrd="0" destOrd="0" presId="urn:microsoft.com/office/officeart/2005/8/layout/cycle5"/>
    <dgm:cxn modelId="{4EF431E0-88B7-214B-8521-57A4E370CC3C}" type="presOf" srcId="{CD53DE99-5406-4627-A05C-ABACA558690F}" destId="{F758DF42-4B3D-463F-85F5-938950E305C5}" srcOrd="0" destOrd="0" presId="urn:microsoft.com/office/officeart/2005/8/layout/cycle5"/>
    <dgm:cxn modelId="{7E26E6A2-0AE0-6344-8D5C-CBF961848CE5}" type="presOf" srcId="{B1D37F64-2F90-4903-9F69-3B1B53F50B4F}" destId="{AB6FF112-D8C2-4610-983D-6517A314E79A}" srcOrd="0" destOrd="0" presId="urn:microsoft.com/office/officeart/2005/8/layout/cycle5"/>
    <dgm:cxn modelId="{CA2D4DDE-2DAC-724A-BBFA-4B6FFDD5175C}" type="presOf" srcId="{E6765ADA-2BEA-4156-9D26-86DC668201E8}" destId="{9BC868AE-C712-4C9C-B59C-13FCDDE624D5}" srcOrd="0" destOrd="0" presId="urn:microsoft.com/office/officeart/2005/8/layout/cycle5"/>
    <dgm:cxn modelId="{C3AA9195-0D82-4696-8575-28CF25A07748}" srcId="{A330BA4C-1672-4898-9C27-B822CCD207C5}" destId="{E06F5F37-C6E3-4F4C-9005-CC1484BAD803}" srcOrd="0" destOrd="0" parTransId="{8DB44832-FE19-4B7D-807F-1056CFC6F05E}" sibTransId="{558733AB-2F4F-449B-93AD-99CE1D71BAD1}"/>
    <dgm:cxn modelId="{0BC29768-28A8-4843-9ABE-454791B989C0}" type="presOf" srcId="{A330BA4C-1672-4898-9C27-B822CCD207C5}" destId="{A4F7AF0C-66D9-4249-8316-A6D2950308F9}" srcOrd="0" destOrd="0" presId="urn:microsoft.com/office/officeart/2005/8/layout/cycle5"/>
    <dgm:cxn modelId="{795B8F87-6379-F843-9C5C-CF6917B6559B}" type="presOf" srcId="{CFE52993-6812-4060-92E4-F21FF16C11F6}" destId="{AAEC6C73-4606-4689-B1D1-E485251F037E}" srcOrd="0" destOrd="0" presId="urn:microsoft.com/office/officeart/2005/8/layout/cycle5"/>
    <dgm:cxn modelId="{D3E0B817-6D76-4D67-97EA-C624C6328DEF}" srcId="{A330BA4C-1672-4898-9C27-B822CCD207C5}" destId="{CD53DE99-5406-4627-A05C-ABACA558690F}" srcOrd="1" destOrd="0" parTransId="{D7B508C4-B207-410F-8FFA-8DAEF068727F}" sibTransId="{E6765ADA-2BEA-4156-9D26-86DC668201E8}"/>
    <dgm:cxn modelId="{CE14D75A-0CAE-4D73-8F09-B0C0C91A6E57}" srcId="{A330BA4C-1672-4898-9C27-B822CCD207C5}" destId="{C371CD75-D896-40DB-B174-EC86D9A34EA2}" srcOrd="3" destOrd="0" parTransId="{1501A9EE-8992-4807-A26E-8F7AE26961A3}" sibTransId="{9C066CBE-B31C-4A1C-AB81-6DDF9E768E1B}"/>
    <dgm:cxn modelId="{00A4A329-2EAF-B447-A074-240EFAE9607F}" type="presOf" srcId="{9C066CBE-B31C-4A1C-AB81-6DDF9E768E1B}" destId="{5FDAAE6B-5BFD-4C48-A5AB-38C666D96478}" srcOrd="0" destOrd="0" presId="urn:microsoft.com/office/officeart/2005/8/layout/cycle5"/>
    <dgm:cxn modelId="{F82CBEEE-2DE1-BA4E-98E0-2E20EBE42712}" type="presOf" srcId="{E06F5F37-C6E3-4F4C-9005-CC1484BAD803}" destId="{FF4A6C4F-D60D-4889-8A9D-819EE1D23A79}" srcOrd="0" destOrd="0" presId="urn:microsoft.com/office/officeart/2005/8/layout/cycle5"/>
    <dgm:cxn modelId="{570BFFA6-3796-5143-BD5A-E9F08179A4F5}" type="presOf" srcId="{C371CD75-D896-40DB-B174-EC86D9A34EA2}" destId="{70C6BA2B-FD71-4FEF-AB7C-520856F915F7}" srcOrd="0" destOrd="0" presId="urn:microsoft.com/office/officeart/2005/8/layout/cycle5"/>
    <dgm:cxn modelId="{E0042D26-7D72-4A4D-A2D6-EC580F670C74}" type="presParOf" srcId="{A4F7AF0C-66D9-4249-8316-A6D2950308F9}" destId="{FF4A6C4F-D60D-4889-8A9D-819EE1D23A79}" srcOrd="0" destOrd="0" presId="urn:microsoft.com/office/officeart/2005/8/layout/cycle5"/>
    <dgm:cxn modelId="{0B47A7E5-2523-3E45-AE92-510CA9EE4D50}" type="presParOf" srcId="{A4F7AF0C-66D9-4249-8316-A6D2950308F9}" destId="{2411EF78-2469-4784-B396-E8D1EEA0F1C9}" srcOrd="1" destOrd="0" presId="urn:microsoft.com/office/officeart/2005/8/layout/cycle5"/>
    <dgm:cxn modelId="{D0A05834-89A8-2F41-B3EA-98F181FA4207}" type="presParOf" srcId="{A4F7AF0C-66D9-4249-8316-A6D2950308F9}" destId="{09D6CE7F-15DB-42B1-A09D-3958FBCDD977}" srcOrd="2" destOrd="0" presId="urn:microsoft.com/office/officeart/2005/8/layout/cycle5"/>
    <dgm:cxn modelId="{BD37B275-DB0C-654D-A16D-987C26E71E0F}" type="presParOf" srcId="{A4F7AF0C-66D9-4249-8316-A6D2950308F9}" destId="{F758DF42-4B3D-463F-85F5-938950E305C5}" srcOrd="3" destOrd="0" presId="urn:microsoft.com/office/officeart/2005/8/layout/cycle5"/>
    <dgm:cxn modelId="{B34F20D2-CA89-484D-84AC-25E8D5AF1CFB}" type="presParOf" srcId="{A4F7AF0C-66D9-4249-8316-A6D2950308F9}" destId="{F5D84610-CD79-438E-AD1B-A709512E7CD4}" srcOrd="4" destOrd="0" presId="urn:microsoft.com/office/officeart/2005/8/layout/cycle5"/>
    <dgm:cxn modelId="{1CEBEEF1-670C-F440-8A5A-B35F9FC365E3}" type="presParOf" srcId="{A4F7AF0C-66D9-4249-8316-A6D2950308F9}" destId="{9BC868AE-C712-4C9C-B59C-13FCDDE624D5}" srcOrd="5" destOrd="0" presId="urn:microsoft.com/office/officeart/2005/8/layout/cycle5"/>
    <dgm:cxn modelId="{7AE1A8AC-1961-7F4C-91ED-CAF98BA66587}" type="presParOf" srcId="{A4F7AF0C-66D9-4249-8316-A6D2950308F9}" destId="{AAEC6C73-4606-4689-B1D1-E485251F037E}" srcOrd="6" destOrd="0" presId="urn:microsoft.com/office/officeart/2005/8/layout/cycle5"/>
    <dgm:cxn modelId="{D8C4099C-8F16-BC4E-946B-AC860527B75F}" type="presParOf" srcId="{A4F7AF0C-66D9-4249-8316-A6D2950308F9}" destId="{BC28253B-F048-4CAE-B44D-32EDB83654D5}" srcOrd="7" destOrd="0" presId="urn:microsoft.com/office/officeart/2005/8/layout/cycle5"/>
    <dgm:cxn modelId="{D91EE317-15A9-1248-8618-20155911E766}" type="presParOf" srcId="{A4F7AF0C-66D9-4249-8316-A6D2950308F9}" destId="{AB6FF112-D8C2-4610-983D-6517A314E79A}" srcOrd="8" destOrd="0" presId="urn:microsoft.com/office/officeart/2005/8/layout/cycle5"/>
    <dgm:cxn modelId="{5E91BBBC-E43A-9C4D-8010-EB207330C4A6}" type="presParOf" srcId="{A4F7AF0C-66D9-4249-8316-A6D2950308F9}" destId="{70C6BA2B-FD71-4FEF-AB7C-520856F915F7}" srcOrd="9" destOrd="0" presId="urn:microsoft.com/office/officeart/2005/8/layout/cycle5"/>
    <dgm:cxn modelId="{70A2A160-296D-F741-83E1-8473B4F8DFA3}" type="presParOf" srcId="{A4F7AF0C-66D9-4249-8316-A6D2950308F9}" destId="{8CBEB197-77D3-4FE8-87A7-28AFC0D3FE97}" srcOrd="10" destOrd="0" presId="urn:microsoft.com/office/officeart/2005/8/layout/cycle5"/>
    <dgm:cxn modelId="{9A5BFA1E-2B03-B243-93F4-068CBDC592E8}" type="presParOf" srcId="{A4F7AF0C-66D9-4249-8316-A6D2950308F9}" destId="{5FDAAE6B-5BFD-4C48-A5AB-38C666D9647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0BA4C-1672-4898-9C27-B822CCD207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F5F37-C6E3-4F4C-9005-CC1484BAD803}">
      <dgm:prSet phldrT="[Texte]"/>
      <dgm:spPr/>
      <dgm:t>
        <a:bodyPr/>
        <a:lstStyle/>
        <a:p>
          <a:r>
            <a:rPr lang="fr-FR" dirty="0" smtClean="0"/>
            <a:t>Effet amplificateur autour du leader: </a:t>
          </a:r>
          <a:r>
            <a:rPr lang="fr-FR" dirty="0" smtClean="0"/>
            <a:t>synergies </a:t>
          </a:r>
          <a:r>
            <a:rPr lang="fr-FR" b="1" dirty="0" smtClean="0"/>
            <a:t>intra-</a:t>
          </a:r>
          <a:r>
            <a:rPr lang="fr-FR" dirty="0" smtClean="0"/>
            <a:t>sectorielles</a:t>
          </a:r>
          <a:endParaRPr lang="en-US" dirty="0"/>
        </a:p>
      </dgm:t>
    </dgm:pt>
    <dgm:pt modelId="{8DB44832-FE19-4B7D-807F-1056CFC6F05E}" type="parTrans" cxnId="{C3AA9195-0D82-4696-8575-28CF25A07748}">
      <dgm:prSet/>
      <dgm:spPr/>
      <dgm:t>
        <a:bodyPr/>
        <a:lstStyle/>
        <a:p>
          <a:endParaRPr lang="en-US"/>
        </a:p>
      </dgm:t>
    </dgm:pt>
    <dgm:pt modelId="{558733AB-2F4F-449B-93AD-99CE1D71BAD1}" type="sibTrans" cxnId="{C3AA9195-0D82-4696-8575-28CF25A07748}">
      <dgm:prSet/>
      <dgm:spPr>
        <a:ln w="38100"/>
      </dgm:spPr>
      <dgm:t>
        <a:bodyPr/>
        <a:lstStyle/>
        <a:p>
          <a:endParaRPr lang="en-US"/>
        </a:p>
      </dgm:t>
    </dgm:pt>
    <dgm:pt modelId="{CD53DE99-5406-4627-A05C-ABACA558690F}">
      <dgm:prSet phldrT="[Texte]"/>
      <dgm:spPr/>
      <dgm:t>
        <a:bodyPr/>
        <a:lstStyle/>
        <a:p>
          <a:r>
            <a:rPr lang="fr-FR" dirty="0" smtClean="0"/>
            <a:t>Filière technologique</a:t>
          </a:r>
          <a:endParaRPr lang="en-US" dirty="0"/>
        </a:p>
      </dgm:t>
    </dgm:pt>
    <dgm:pt modelId="{D7B508C4-B207-410F-8FFA-8DAEF068727F}" type="parTrans" cxnId="{D3E0B817-6D76-4D67-97EA-C624C6328DEF}">
      <dgm:prSet/>
      <dgm:spPr/>
      <dgm:t>
        <a:bodyPr/>
        <a:lstStyle/>
        <a:p>
          <a:endParaRPr lang="en-US"/>
        </a:p>
      </dgm:t>
    </dgm:pt>
    <dgm:pt modelId="{E6765ADA-2BEA-4156-9D26-86DC668201E8}" type="sibTrans" cxnId="{D3E0B817-6D76-4D67-97EA-C624C6328DEF}">
      <dgm:prSet/>
      <dgm:spPr>
        <a:ln w="38100"/>
      </dgm:spPr>
      <dgm:t>
        <a:bodyPr/>
        <a:lstStyle/>
        <a:p>
          <a:endParaRPr lang="en-US"/>
        </a:p>
      </dgm:t>
    </dgm:pt>
    <dgm:pt modelId="{C371CD75-D896-40DB-B174-EC86D9A34EA2}">
      <dgm:prSet phldrT="[Texte]"/>
      <dgm:spPr/>
      <dgm:t>
        <a:bodyPr/>
        <a:lstStyle/>
        <a:p>
          <a:r>
            <a:rPr lang="fr-FR" dirty="0" smtClean="0"/>
            <a:t>Action administrative</a:t>
          </a:r>
          <a:endParaRPr lang="en-US" dirty="0"/>
        </a:p>
      </dgm:t>
    </dgm:pt>
    <dgm:pt modelId="{1501A9EE-8992-4807-A26E-8F7AE26961A3}" type="parTrans" cxnId="{CE14D75A-0CAE-4D73-8F09-B0C0C91A6E57}">
      <dgm:prSet/>
      <dgm:spPr/>
      <dgm:t>
        <a:bodyPr/>
        <a:lstStyle/>
        <a:p>
          <a:endParaRPr lang="en-US"/>
        </a:p>
      </dgm:t>
    </dgm:pt>
    <dgm:pt modelId="{9C066CBE-B31C-4A1C-AB81-6DDF9E768E1B}" type="sibTrans" cxnId="{CE14D75A-0CAE-4D73-8F09-B0C0C91A6E57}">
      <dgm:prSet/>
      <dgm:spPr>
        <a:ln w="38100"/>
      </dgm:spPr>
      <dgm:t>
        <a:bodyPr/>
        <a:lstStyle/>
        <a:p>
          <a:endParaRPr lang="en-US"/>
        </a:p>
      </dgm:t>
    </dgm:pt>
    <dgm:pt modelId="{CFE52993-6812-4060-92E4-F21FF16C11F6}">
      <dgm:prSet phldrT="[Texte]"/>
      <dgm:spPr/>
      <dgm:t>
        <a:bodyPr/>
        <a:lstStyle/>
        <a:p>
          <a:r>
            <a:rPr lang="fr-FR" dirty="0" smtClean="0"/>
            <a:t>Intégration verticale</a:t>
          </a:r>
          <a:endParaRPr lang="en-US" dirty="0"/>
        </a:p>
      </dgm:t>
    </dgm:pt>
    <dgm:pt modelId="{B1D37F64-2F90-4903-9F69-3B1B53F50B4F}" type="sibTrans" cxnId="{8EAD62FD-634B-4220-B7A2-B59772954FC0}">
      <dgm:prSet/>
      <dgm:spPr>
        <a:ln w="38100"/>
      </dgm:spPr>
      <dgm:t>
        <a:bodyPr/>
        <a:lstStyle/>
        <a:p>
          <a:endParaRPr lang="en-US"/>
        </a:p>
      </dgm:t>
    </dgm:pt>
    <dgm:pt modelId="{CCD4B530-5966-4828-A86E-AA7D0E205F99}" type="parTrans" cxnId="{8EAD62FD-634B-4220-B7A2-B59772954FC0}">
      <dgm:prSet/>
      <dgm:spPr/>
      <dgm:t>
        <a:bodyPr/>
        <a:lstStyle/>
        <a:p>
          <a:endParaRPr lang="en-US"/>
        </a:p>
      </dgm:t>
    </dgm:pt>
    <dgm:pt modelId="{A4F7AF0C-66D9-4249-8316-A6D2950308F9}" type="pres">
      <dgm:prSet presAssocID="{A330BA4C-1672-4898-9C27-B822CCD207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A6C4F-D60D-4889-8A9D-819EE1D23A79}" type="pres">
      <dgm:prSet presAssocID="{E06F5F37-C6E3-4F4C-9005-CC1484BAD803}" presName="node" presStyleLbl="node1" presStyleIdx="0" presStyleCnt="4" custRadScaleRad="86106" custRadScaleInc="-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1EF78-2469-4784-B396-E8D1EEA0F1C9}" type="pres">
      <dgm:prSet presAssocID="{E06F5F37-C6E3-4F4C-9005-CC1484BAD803}" presName="spNode" presStyleCnt="0"/>
      <dgm:spPr/>
    </dgm:pt>
    <dgm:pt modelId="{09D6CE7F-15DB-42B1-A09D-3958FBCDD977}" type="pres">
      <dgm:prSet presAssocID="{558733AB-2F4F-449B-93AD-99CE1D71BAD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758DF42-4B3D-463F-85F5-938950E305C5}" type="pres">
      <dgm:prSet presAssocID="{CD53DE99-5406-4627-A05C-ABACA55869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4610-CD79-438E-AD1B-A709512E7CD4}" type="pres">
      <dgm:prSet presAssocID="{CD53DE99-5406-4627-A05C-ABACA558690F}" presName="spNode" presStyleCnt="0"/>
      <dgm:spPr/>
    </dgm:pt>
    <dgm:pt modelId="{9BC868AE-C712-4C9C-B59C-13FCDDE624D5}" type="pres">
      <dgm:prSet presAssocID="{E6765ADA-2BEA-4156-9D26-86DC668201E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AEC6C73-4606-4689-B1D1-E485251F037E}" type="pres">
      <dgm:prSet presAssocID="{CFE52993-6812-4060-92E4-F21FF16C11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8253B-F048-4CAE-B44D-32EDB83654D5}" type="pres">
      <dgm:prSet presAssocID="{CFE52993-6812-4060-92E4-F21FF16C11F6}" presName="spNode" presStyleCnt="0"/>
      <dgm:spPr/>
    </dgm:pt>
    <dgm:pt modelId="{AB6FF112-D8C2-4610-983D-6517A314E79A}" type="pres">
      <dgm:prSet presAssocID="{B1D37F64-2F90-4903-9F69-3B1B53F50B4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0C6BA2B-FD71-4FEF-AB7C-520856F915F7}" type="pres">
      <dgm:prSet presAssocID="{C371CD75-D896-40DB-B174-EC86D9A34EA2}" presName="node" presStyleLbl="node1" presStyleIdx="3" presStyleCnt="4" custRadScaleRad="112371" custRadScaleInc="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EB197-77D3-4FE8-87A7-28AFC0D3FE97}" type="pres">
      <dgm:prSet presAssocID="{C371CD75-D896-40DB-B174-EC86D9A34EA2}" presName="spNode" presStyleCnt="0"/>
      <dgm:spPr/>
    </dgm:pt>
    <dgm:pt modelId="{5FDAAE6B-5BFD-4C48-A5AB-38C666D96478}" type="pres">
      <dgm:prSet presAssocID="{9C066CBE-B31C-4A1C-AB81-6DDF9E768E1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AD62FD-634B-4220-B7A2-B59772954FC0}" srcId="{A330BA4C-1672-4898-9C27-B822CCD207C5}" destId="{CFE52993-6812-4060-92E4-F21FF16C11F6}" srcOrd="2" destOrd="0" parTransId="{CCD4B530-5966-4828-A86E-AA7D0E205F99}" sibTransId="{B1D37F64-2F90-4903-9F69-3B1B53F50B4F}"/>
    <dgm:cxn modelId="{7BE4E031-357D-6E42-9EB8-0BB935450109}" type="presOf" srcId="{9C066CBE-B31C-4A1C-AB81-6DDF9E768E1B}" destId="{5FDAAE6B-5BFD-4C48-A5AB-38C666D96478}" srcOrd="0" destOrd="0" presId="urn:microsoft.com/office/officeart/2005/8/layout/cycle5"/>
    <dgm:cxn modelId="{C3AA9195-0D82-4696-8575-28CF25A07748}" srcId="{A330BA4C-1672-4898-9C27-B822CCD207C5}" destId="{E06F5F37-C6E3-4F4C-9005-CC1484BAD803}" srcOrd="0" destOrd="0" parTransId="{8DB44832-FE19-4B7D-807F-1056CFC6F05E}" sibTransId="{558733AB-2F4F-449B-93AD-99CE1D71BAD1}"/>
    <dgm:cxn modelId="{82FFE296-D861-4F44-B09D-9252631D1940}" type="presOf" srcId="{CD53DE99-5406-4627-A05C-ABACA558690F}" destId="{F758DF42-4B3D-463F-85F5-938950E305C5}" srcOrd="0" destOrd="0" presId="urn:microsoft.com/office/officeart/2005/8/layout/cycle5"/>
    <dgm:cxn modelId="{2BFDEBA9-0936-DF45-8431-20D4BBC03B21}" type="presOf" srcId="{A330BA4C-1672-4898-9C27-B822CCD207C5}" destId="{A4F7AF0C-66D9-4249-8316-A6D2950308F9}" srcOrd="0" destOrd="0" presId="urn:microsoft.com/office/officeart/2005/8/layout/cycle5"/>
    <dgm:cxn modelId="{490684CB-3345-9C41-B52B-FBBE920BFAA4}" type="presOf" srcId="{E06F5F37-C6E3-4F4C-9005-CC1484BAD803}" destId="{FF4A6C4F-D60D-4889-8A9D-819EE1D23A79}" srcOrd="0" destOrd="0" presId="urn:microsoft.com/office/officeart/2005/8/layout/cycle5"/>
    <dgm:cxn modelId="{D3E0B817-6D76-4D67-97EA-C624C6328DEF}" srcId="{A330BA4C-1672-4898-9C27-B822CCD207C5}" destId="{CD53DE99-5406-4627-A05C-ABACA558690F}" srcOrd="1" destOrd="0" parTransId="{D7B508C4-B207-410F-8FFA-8DAEF068727F}" sibTransId="{E6765ADA-2BEA-4156-9D26-86DC668201E8}"/>
    <dgm:cxn modelId="{B2CDEC46-D04D-444C-8035-4E0550F2E65C}" type="presOf" srcId="{558733AB-2F4F-449B-93AD-99CE1D71BAD1}" destId="{09D6CE7F-15DB-42B1-A09D-3958FBCDD977}" srcOrd="0" destOrd="0" presId="urn:microsoft.com/office/officeart/2005/8/layout/cycle5"/>
    <dgm:cxn modelId="{CE14D75A-0CAE-4D73-8F09-B0C0C91A6E57}" srcId="{A330BA4C-1672-4898-9C27-B822CCD207C5}" destId="{C371CD75-D896-40DB-B174-EC86D9A34EA2}" srcOrd="3" destOrd="0" parTransId="{1501A9EE-8992-4807-A26E-8F7AE26961A3}" sibTransId="{9C066CBE-B31C-4A1C-AB81-6DDF9E768E1B}"/>
    <dgm:cxn modelId="{34780816-A8FF-6648-AEB3-A3DF10FD5C24}" type="presOf" srcId="{C371CD75-D896-40DB-B174-EC86D9A34EA2}" destId="{70C6BA2B-FD71-4FEF-AB7C-520856F915F7}" srcOrd="0" destOrd="0" presId="urn:microsoft.com/office/officeart/2005/8/layout/cycle5"/>
    <dgm:cxn modelId="{FB9B7972-4D38-C34C-99EA-FE04E6CE9498}" type="presOf" srcId="{E6765ADA-2BEA-4156-9D26-86DC668201E8}" destId="{9BC868AE-C712-4C9C-B59C-13FCDDE624D5}" srcOrd="0" destOrd="0" presId="urn:microsoft.com/office/officeart/2005/8/layout/cycle5"/>
    <dgm:cxn modelId="{977B77D8-3479-B24E-B065-CCCBAF9D88FD}" type="presOf" srcId="{B1D37F64-2F90-4903-9F69-3B1B53F50B4F}" destId="{AB6FF112-D8C2-4610-983D-6517A314E79A}" srcOrd="0" destOrd="0" presId="urn:microsoft.com/office/officeart/2005/8/layout/cycle5"/>
    <dgm:cxn modelId="{40136344-1D95-B846-BF68-DC50912A197A}" type="presOf" srcId="{CFE52993-6812-4060-92E4-F21FF16C11F6}" destId="{AAEC6C73-4606-4689-B1D1-E485251F037E}" srcOrd="0" destOrd="0" presId="urn:microsoft.com/office/officeart/2005/8/layout/cycle5"/>
    <dgm:cxn modelId="{BFDDD2EF-A21F-3347-9EF3-610A231E1BFA}" type="presParOf" srcId="{A4F7AF0C-66D9-4249-8316-A6D2950308F9}" destId="{FF4A6C4F-D60D-4889-8A9D-819EE1D23A79}" srcOrd="0" destOrd="0" presId="urn:microsoft.com/office/officeart/2005/8/layout/cycle5"/>
    <dgm:cxn modelId="{03F0299C-55CE-524E-B51D-141898DA6E61}" type="presParOf" srcId="{A4F7AF0C-66D9-4249-8316-A6D2950308F9}" destId="{2411EF78-2469-4784-B396-E8D1EEA0F1C9}" srcOrd="1" destOrd="0" presId="urn:microsoft.com/office/officeart/2005/8/layout/cycle5"/>
    <dgm:cxn modelId="{5A47CE62-5A35-3144-B08A-E5EABFF49DFD}" type="presParOf" srcId="{A4F7AF0C-66D9-4249-8316-A6D2950308F9}" destId="{09D6CE7F-15DB-42B1-A09D-3958FBCDD977}" srcOrd="2" destOrd="0" presId="urn:microsoft.com/office/officeart/2005/8/layout/cycle5"/>
    <dgm:cxn modelId="{8230632E-67AA-874C-A5B4-C1F6AAF45D50}" type="presParOf" srcId="{A4F7AF0C-66D9-4249-8316-A6D2950308F9}" destId="{F758DF42-4B3D-463F-85F5-938950E305C5}" srcOrd="3" destOrd="0" presId="urn:microsoft.com/office/officeart/2005/8/layout/cycle5"/>
    <dgm:cxn modelId="{28E6BA6D-6857-5444-B24F-6C203E9C6452}" type="presParOf" srcId="{A4F7AF0C-66D9-4249-8316-A6D2950308F9}" destId="{F5D84610-CD79-438E-AD1B-A709512E7CD4}" srcOrd="4" destOrd="0" presId="urn:microsoft.com/office/officeart/2005/8/layout/cycle5"/>
    <dgm:cxn modelId="{1FD213A7-85C9-2C47-B792-A5C59AA37750}" type="presParOf" srcId="{A4F7AF0C-66D9-4249-8316-A6D2950308F9}" destId="{9BC868AE-C712-4C9C-B59C-13FCDDE624D5}" srcOrd="5" destOrd="0" presId="urn:microsoft.com/office/officeart/2005/8/layout/cycle5"/>
    <dgm:cxn modelId="{DE8AE620-1BBE-3149-BB59-21315461942A}" type="presParOf" srcId="{A4F7AF0C-66D9-4249-8316-A6D2950308F9}" destId="{AAEC6C73-4606-4689-B1D1-E485251F037E}" srcOrd="6" destOrd="0" presId="urn:microsoft.com/office/officeart/2005/8/layout/cycle5"/>
    <dgm:cxn modelId="{598C5465-6FC0-BC49-B368-F1DB3E83C830}" type="presParOf" srcId="{A4F7AF0C-66D9-4249-8316-A6D2950308F9}" destId="{BC28253B-F048-4CAE-B44D-32EDB83654D5}" srcOrd="7" destOrd="0" presId="urn:microsoft.com/office/officeart/2005/8/layout/cycle5"/>
    <dgm:cxn modelId="{5E597A7B-48DD-EC44-8BA7-D78B04DE9FDE}" type="presParOf" srcId="{A4F7AF0C-66D9-4249-8316-A6D2950308F9}" destId="{AB6FF112-D8C2-4610-983D-6517A314E79A}" srcOrd="8" destOrd="0" presId="urn:microsoft.com/office/officeart/2005/8/layout/cycle5"/>
    <dgm:cxn modelId="{D520E7F3-2760-114E-A8EA-E7E59852A0F1}" type="presParOf" srcId="{A4F7AF0C-66D9-4249-8316-A6D2950308F9}" destId="{70C6BA2B-FD71-4FEF-AB7C-520856F915F7}" srcOrd="9" destOrd="0" presId="urn:microsoft.com/office/officeart/2005/8/layout/cycle5"/>
    <dgm:cxn modelId="{BC16F036-7CEF-1945-B73D-1C6B9296BE0E}" type="presParOf" srcId="{A4F7AF0C-66D9-4249-8316-A6D2950308F9}" destId="{8CBEB197-77D3-4FE8-87A7-28AFC0D3FE97}" srcOrd="10" destOrd="0" presId="urn:microsoft.com/office/officeart/2005/8/layout/cycle5"/>
    <dgm:cxn modelId="{1A8C2309-343E-2D46-8F9A-146B8E6A0676}" type="presParOf" srcId="{A4F7AF0C-66D9-4249-8316-A6D2950308F9}" destId="{5FDAAE6B-5BFD-4C48-A5AB-38C666D9647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0BA4C-1672-4898-9C27-B822CCD207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F5F37-C6E3-4F4C-9005-CC1484BAD803}">
      <dgm:prSet phldrT="[Texte]"/>
      <dgm:spPr/>
      <dgm:t>
        <a:bodyPr/>
        <a:lstStyle/>
        <a:p>
          <a:r>
            <a:rPr lang="fr-FR" dirty="0" smtClean="0"/>
            <a:t>Activités diffuses sans leader</a:t>
          </a:r>
          <a:endParaRPr lang="en-US" dirty="0"/>
        </a:p>
      </dgm:t>
    </dgm:pt>
    <dgm:pt modelId="{8DB44832-FE19-4B7D-807F-1056CFC6F05E}" type="parTrans" cxnId="{C3AA9195-0D82-4696-8575-28CF25A07748}">
      <dgm:prSet/>
      <dgm:spPr/>
      <dgm:t>
        <a:bodyPr/>
        <a:lstStyle/>
        <a:p>
          <a:endParaRPr lang="en-US"/>
        </a:p>
      </dgm:t>
    </dgm:pt>
    <dgm:pt modelId="{558733AB-2F4F-449B-93AD-99CE1D71BAD1}" type="sibTrans" cxnId="{C3AA9195-0D82-4696-8575-28CF25A07748}">
      <dgm:prSet/>
      <dgm:spPr>
        <a:ln w="38100"/>
      </dgm:spPr>
      <dgm:t>
        <a:bodyPr/>
        <a:lstStyle/>
        <a:p>
          <a:endParaRPr lang="en-US"/>
        </a:p>
      </dgm:t>
    </dgm:pt>
    <dgm:pt modelId="{CD53DE99-5406-4627-A05C-ABACA558690F}">
      <dgm:prSet phldrT="[Texte]"/>
      <dgm:spPr/>
      <dgm:t>
        <a:bodyPr/>
        <a:lstStyle/>
        <a:p>
          <a:r>
            <a:rPr lang="fr-FR" dirty="0" smtClean="0"/>
            <a:t>Innovation en réseau</a:t>
          </a:r>
          <a:endParaRPr lang="en-US" dirty="0"/>
        </a:p>
      </dgm:t>
    </dgm:pt>
    <dgm:pt modelId="{D7B508C4-B207-410F-8FFA-8DAEF068727F}" type="parTrans" cxnId="{D3E0B817-6D76-4D67-97EA-C624C6328DEF}">
      <dgm:prSet/>
      <dgm:spPr/>
      <dgm:t>
        <a:bodyPr/>
        <a:lstStyle/>
        <a:p>
          <a:endParaRPr lang="en-US"/>
        </a:p>
      </dgm:t>
    </dgm:pt>
    <dgm:pt modelId="{E6765ADA-2BEA-4156-9D26-86DC668201E8}" type="sibTrans" cxnId="{D3E0B817-6D76-4D67-97EA-C624C6328DEF}">
      <dgm:prSet/>
      <dgm:spPr>
        <a:ln w="38100"/>
      </dgm:spPr>
      <dgm:t>
        <a:bodyPr/>
        <a:lstStyle/>
        <a:p>
          <a:endParaRPr lang="en-US"/>
        </a:p>
      </dgm:t>
    </dgm:pt>
    <dgm:pt modelId="{C371CD75-D896-40DB-B174-EC86D9A34EA2}">
      <dgm:prSet phldrT="[Texte]"/>
      <dgm:spPr/>
      <dgm:t>
        <a:bodyPr/>
        <a:lstStyle/>
        <a:p>
          <a:r>
            <a:rPr lang="fr-FR" dirty="0" smtClean="0"/>
            <a:t>Construction des coalitions d’acteurs</a:t>
          </a:r>
          <a:endParaRPr lang="en-US" dirty="0"/>
        </a:p>
      </dgm:t>
    </dgm:pt>
    <dgm:pt modelId="{1501A9EE-8992-4807-A26E-8F7AE26961A3}" type="parTrans" cxnId="{CE14D75A-0CAE-4D73-8F09-B0C0C91A6E57}">
      <dgm:prSet/>
      <dgm:spPr/>
      <dgm:t>
        <a:bodyPr/>
        <a:lstStyle/>
        <a:p>
          <a:endParaRPr lang="en-US"/>
        </a:p>
      </dgm:t>
    </dgm:pt>
    <dgm:pt modelId="{9C066CBE-B31C-4A1C-AB81-6DDF9E768E1B}" type="sibTrans" cxnId="{CE14D75A-0CAE-4D73-8F09-B0C0C91A6E57}">
      <dgm:prSet/>
      <dgm:spPr>
        <a:ln w="38100"/>
      </dgm:spPr>
      <dgm:t>
        <a:bodyPr/>
        <a:lstStyle/>
        <a:p>
          <a:endParaRPr lang="en-US"/>
        </a:p>
      </dgm:t>
    </dgm:pt>
    <dgm:pt modelId="{CFE52993-6812-4060-92E4-F21FF16C11F6}">
      <dgm:prSet phldrT="[Texte]"/>
      <dgm:spPr/>
      <dgm:t>
        <a:bodyPr/>
        <a:lstStyle/>
        <a:p>
          <a:r>
            <a:rPr lang="fr-FR" dirty="0" smtClean="0"/>
            <a:t>Le territoire a peu de caractère différenciant formalisé</a:t>
          </a:r>
          <a:endParaRPr lang="en-US" dirty="0"/>
        </a:p>
      </dgm:t>
    </dgm:pt>
    <dgm:pt modelId="{B1D37F64-2F90-4903-9F69-3B1B53F50B4F}" type="sibTrans" cxnId="{8EAD62FD-634B-4220-B7A2-B59772954FC0}">
      <dgm:prSet/>
      <dgm:spPr>
        <a:ln w="38100"/>
      </dgm:spPr>
      <dgm:t>
        <a:bodyPr/>
        <a:lstStyle/>
        <a:p>
          <a:endParaRPr lang="en-US"/>
        </a:p>
      </dgm:t>
    </dgm:pt>
    <dgm:pt modelId="{CCD4B530-5966-4828-A86E-AA7D0E205F99}" type="parTrans" cxnId="{8EAD62FD-634B-4220-B7A2-B59772954FC0}">
      <dgm:prSet/>
      <dgm:spPr/>
      <dgm:t>
        <a:bodyPr/>
        <a:lstStyle/>
        <a:p>
          <a:endParaRPr lang="en-US"/>
        </a:p>
      </dgm:t>
    </dgm:pt>
    <dgm:pt modelId="{A4F7AF0C-66D9-4249-8316-A6D2950308F9}" type="pres">
      <dgm:prSet presAssocID="{A330BA4C-1672-4898-9C27-B822CCD207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A6C4F-D60D-4889-8A9D-819EE1D23A79}" type="pres">
      <dgm:prSet presAssocID="{E06F5F37-C6E3-4F4C-9005-CC1484BAD803}" presName="node" presStyleLbl="node1" presStyleIdx="0" presStyleCnt="4" custRadScaleRad="86106" custRadScaleInc="-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1EF78-2469-4784-B396-E8D1EEA0F1C9}" type="pres">
      <dgm:prSet presAssocID="{E06F5F37-C6E3-4F4C-9005-CC1484BAD803}" presName="spNode" presStyleCnt="0"/>
      <dgm:spPr/>
    </dgm:pt>
    <dgm:pt modelId="{09D6CE7F-15DB-42B1-A09D-3958FBCDD977}" type="pres">
      <dgm:prSet presAssocID="{558733AB-2F4F-449B-93AD-99CE1D71BAD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758DF42-4B3D-463F-85F5-938950E305C5}" type="pres">
      <dgm:prSet presAssocID="{CD53DE99-5406-4627-A05C-ABACA55869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4610-CD79-438E-AD1B-A709512E7CD4}" type="pres">
      <dgm:prSet presAssocID="{CD53DE99-5406-4627-A05C-ABACA558690F}" presName="spNode" presStyleCnt="0"/>
      <dgm:spPr/>
    </dgm:pt>
    <dgm:pt modelId="{9BC868AE-C712-4C9C-B59C-13FCDDE624D5}" type="pres">
      <dgm:prSet presAssocID="{E6765ADA-2BEA-4156-9D26-86DC668201E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AEC6C73-4606-4689-B1D1-E485251F037E}" type="pres">
      <dgm:prSet presAssocID="{CFE52993-6812-4060-92E4-F21FF16C11F6}" presName="node" presStyleLbl="node1" presStyleIdx="2" presStyleCnt="4" custRadScaleRad="137925" custRadScaleInc="9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8253B-F048-4CAE-B44D-32EDB83654D5}" type="pres">
      <dgm:prSet presAssocID="{CFE52993-6812-4060-92E4-F21FF16C11F6}" presName="spNode" presStyleCnt="0"/>
      <dgm:spPr/>
    </dgm:pt>
    <dgm:pt modelId="{AB6FF112-D8C2-4610-983D-6517A314E79A}" type="pres">
      <dgm:prSet presAssocID="{B1D37F64-2F90-4903-9F69-3B1B53F50B4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0C6BA2B-FD71-4FEF-AB7C-520856F915F7}" type="pres">
      <dgm:prSet presAssocID="{C371CD75-D896-40DB-B174-EC86D9A34EA2}" presName="node" presStyleLbl="node1" presStyleIdx="3" presStyleCnt="4" custRadScaleRad="112371" custRadScaleInc="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EB197-77D3-4FE8-87A7-28AFC0D3FE97}" type="pres">
      <dgm:prSet presAssocID="{C371CD75-D896-40DB-B174-EC86D9A34EA2}" presName="spNode" presStyleCnt="0"/>
      <dgm:spPr/>
    </dgm:pt>
    <dgm:pt modelId="{5FDAAE6B-5BFD-4C48-A5AB-38C666D96478}" type="pres">
      <dgm:prSet presAssocID="{9C066CBE-B31C-4A1C-AB81-6DDF9E768E1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AD62FD-634B-4220-B7A2-B59772954FC0}" srcId="{A330BA4C-1672-4898-9C27-B822CCD207C5}" destId="{CFE52993-6812-4060-92E4-F21FF16C11F6}" srcOrd="2" destOrd="0" parTransId="{CCD4B530-5966-4828-A86E-AA7D0E205F99}" sibTransId="{B1D37F64-2F90-4903-9F69-3B1B53F50B4F}"/>
    <dgm:cxn modelId="{210A68B6-028A-DE43-8F6C-943C66A45EB1}" type="presOf" srcId="{E06F5F37-C6E3-4F4C-9005-CC1484BAD803}" destId="{FF4A6C4F-D60D-4889-8A9D-819EE1D23A79}" srcOrd="0" destOrd="0" presId="urn:microsoft.com/office/officeart/2005/8/layout/cycle5"/>
    <dgm:cxn modelId="{C3AA9195-0D82-4696-8575-28CF25A07748}" srcId="{A330BA4C-1672-4898-9C27-B822CCD207C5}" destId="{E06F5F37-C6E3-4F4C-9005-CC1484BAD803}" srcOrd="0" destOrd="0" parTransId="{8DB44832-FE19-4B7D-807F-1056CFC6F05E}" sibTransId="{558733AB-2F4F-449B-93AD-99CE1D71BAD1}"/>
    <dgm:cxn modelId="{10888856-ED82-8846-B208-E959878AFB2E}" type="presOf" srcId="{9C066CBE-B31C-4A1C-AB81-6DDF9E768E1B}" destId="{5FDAAE6B-5BFD-4C48-A5AB-38C666D96478}" srcOrd="0" destOrd="0" presId="urn:microsoft.com/office/officeart/2005/8/layout/cycle5"/>
    <dgm:cxn modelId="{D3E0B817-6D76-4D67-97EA-C624C6328DEF}" srcId="{A330BA4C-1672-4898-9C27-B822CCD207C5}" destId="{CD53DE99-5406-4627-A05C-ABACA558690F}" srcOrd="1" destOrd="0" parTransId="{D7B508C4-B207-410F-8FFA-8DAEF068727F}" sibTransId="{E6765ADA-2BEA-4156-9D26-86DC668201E8}"/>
    <dgm:cxn modelId="{4AFE7EC7-5EA6-E047-8775-7D6D4A755590}" type="presOf" srcId="{CD53DE99-5406-4627-A05C-ABACA558690F}" destId="{F758DF42-4B3D-463F-85F5-938950E305C5}" srcOrd="0" destOrd="0" presId="urn:microsoft.com/office/officeart/2005/8/layout/cycle5"/>
    <dgm:cxn modelId="{CE14D75A-0CAE-4D73-8F09-B0C0C91A6E57}" srcId="{A330BA4C-1672-4898-9C27-B822CCD207C5}" destId="{C371CD75-D896-40DB-B174-EC86D9A34EA2}" srcOrd="3" destOrd="0" parTransId="{1501A9EE-8992-4807-A26E-8F7AE26961A3}" sibTransId="{9C066CBE-B31C-4A1C-AB81-6DDF9E768E1B}"/>
    <dgm:cxn modelId="{EBD9B31E-E0DC-C34C-8967-9990A485CB47}" type="presOf" srcId="{B1D37F64-2F90-4903-9F69-3B1B53F50B4F}" destId="{AB6FF112-D8C2-4610-983D-6517A314E79A}" srcOrd="0" destOrd="0" presId="urn:microsoft.com/office/officeart/2005/8/layout/cycle5"/>
    <dgm:cxn modelId="{C98ABA5B-A91D-AE41-BD87-8A35ECEF07E6}" type="presOf" srcId="{558733AB-2F4F-449B-93AD-99CE1D71BAD1}" destId="{09D6CE7F-15DB-42B1-A09D-3958FBCDD977}" srcOrd="0" destOrd="0" presId="urn:microsoft.com/office/officeart/2005/8/layout/cycle5"/>
    <dgm:cxn modelId="{752E2EC3-25E1-8641-A425-3693273B74D5}" type="presOf" srcId="{C371CD75-D896-40DB-B174-EC86D9A34EA2}" destId="{70C6BA2B-FD71-4FEF-AB7C-520856F915F7}" srcOrd="0" destOrd="0" presId="urn:microsoft.com/office/officeart/2005/8/layout/cycle5"/>
    <dgm:cxn modelId="{B0422331-D327-D345-B128-B2B538A356E7}" type="presOf" srcId="{E6765ADA-2BEA-4156-9D26-86DC668201E8}" destId="{9BC868AE-C712-4C9C-B59C-13FCDDE624D5}" srcOrd="0" destOrd="0" presId="urn:microsoft.com/office/officeart/2005/8/layout/cycle5"/>
    <dgm:cxn modelId="{5FF8854A-1603-4B40-ABF6-F81934EBD8BD}" type="presOf" srcId="{CFE52993-6812-4060-92E4-F21FF16C11F6}" destId="{AAEC6C73-4606-4689-B1D1-E485251F037E}" srcOrd="0" destOrd="0" presId="urn:microsoft.com/office/officeart/2005/8/layout/cycle5"/>
    <dgm:cxn modelId="{4FF97F10-C1C3-A74B-B270-8794D45D0C55}" type="presOf" srcId="{A330BA4C-1672-4898-9C27-B822CCD207C5}" destId="{A4F7AF0C-66D9-4249-8316-A6D2950308F9}" srcOrd="0" destOrd="0" presId="urn:microsoft.com/office/officeart/2005/8/layout/cycle5"/>
    <dgm:cxn modelId="{B9AB03EA-064C-A548-934F-383DD5643C77}" type="presParOf" srcId="{A4F7AF0C-66D9-4249-8316-A6D2950308F9}" destId="{FF4A6C4F-D60D-4889-8A9D-819EE1D23A79}" srcOrd="0" destOrd="0" presId="urn:microsoft.com/office/officeart/2005/8/layout/cycle5"/>
    <dgm:cxn modelId="{F2C76BFB-0198-744E-BB7E-A22A84EAFBA2}" type="presParOf" srcId="{A4F7AF0C-66D9-4249-8316-A6D2950308F9}" destId="{2411EF78-2469-4784-B396-E8D1EEA0F1C9}" srcOrd="1" destOrd="0" presId="urn:microsoft.com/office/officeart/2005/8/layout/cycle5"/>
    <dgm:cxn modelId="{43D00912-56C6-254D-8E84-60A225E20915}" type="presParOf" srcId="{A4F7AF0C-66D9-4249-8316-A6D2950308F9}" destId="{09D6CE7F-15DB-42B1-A09D-3958FBCDD977}" srcOrd="2" destOrd="0" presId="urn:microsoft.com/office/officeart/2005/8/layout/cycle5"/>
    <dgm:cxn modelId="{0273BC02-08C6-EB44-9332-94C2E2A9CE9D}" type="presParOf" srcId="{A4F7AF0C-66D9-4249-8316-A6D2950308F9}" destId="{F758DF42-4B3D-463F-85F5-938950E305C5}" srcOrd="3" destOrd="0" presId="urn:microsoft.com/office/officeart/2005/8/layout/cycle5"/>
    <dgm:cxn modelId="{7F200479-6A3A-F444-B798-A67D2BD131D7}" type="presParOf" srcId="{A4F7AF0C-66D9-4249-8316-A6D2950308F9}" destId="{F5D84610-CD79-438E-AD1B-A709512E7CD4}" srcOrd="4" destOrd="0" presId="urn:microsoft.com/office/officeart/2005/8/layout/cycle5"/>
    <dgm:cxn modelId="{EF7FE77A-30F3-2943-9218-4912977F7EE4}" type="presParOf" srcId="{A4F7AF0C-66D9-4249-8316-A6D2950308F9}" destId="{9BC868AE-C712-4C9C-B59C-13FCDDE624D5}" srcOrd="5" destOrd="0" presId="urn:microsoft.com/office/officeart/2005/8/layout/cycle5"/>
    <dgm:cxn modelId="{65141980-6EB8-DF46-A75E-2E8CB78641B0}" type="presParOf" srcId="{A4F7AF0C-66D9-4249-8316-A6D2950308F9}" destId="{AAEC6C73-4606-4689-B1D1-E485251F037E}" srcOrd="6" destOrd="0" presId="urn:microsoft.com/office/officeart/2005/8/layout/cycle5"/>
    <dgm:cxn modelId="{1B494E3D-E61B-CD4A-8D2B-1173BC79BACB}" type="presParOf" srcId="{A4F7AF0C-66D9-4249-8316-A6D2950308F9}" destId="{BC28253B-F048-4CAE-B44D-32EDB83654D5}" srcOrd="7" destOrd="0" presId="urn:microsoft.com/office/officeart/2005/8/layout/cycle5"/>
    <dgm:cxn modelId="{EAB76113-8565-9249-84A7-483EEDDE96EC}" type="presParOf" srcId="{A4F7AF0C-66D9-4249-8316-A6D2950308F9}" destId="{AB6FF112-D8C2-4610-983D-6517A314E79A}" srcOrd="8" destOrd="0" presId="urn:microsoft.com/office/officeart/2005/8/layout/cycle5"/>
    <dgm:cxn modelId="{E1C171F6-3B58-464E-8A79-B1DBD98B7AF0}" type="presParOf" srcId="{A4F7AF0C-66D9-4249-8316-A6D2950308F9}" destId="{70C6BA2B-FD71-4FEF-AB7C-520856F915F7}" srcOrd="9" destOrd="0" presId="urn:microsoft.com/office/officeart/2005/8/layout/cycle5"/>
    <dgm:cxn modelId="{1AF37C2D-030B-E244-9404-C03A54AB6235}" type="presParOf" srcId="{A4F7AF0C-66D9-4249-8316-A6D2950308F9}" destId="{8CBEB197-77D3-4FE8-87A7-28AFC0D3FE97}" srcOrd="10" destOrd="0" presId="urn:microsoft.com/office/officeart/2005/8/layout/cycle5"/>
    <dgm:cxn modelId="{A0511CBA-7CF5-8542-A1AA-BC7DCF3F0F47}" type="presParOf" srcId="{A4F7AF0C-66D9-4249-8316-A6D2950308F9}" destId="{5FDAAE6B-5BFD-4C48-A5AB-38C666D9647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6C4F-D60D-4889-8A9D-819EE1D23A79}">
      <dsp:nvSpPr>
        <dsp:cNvPr id="0" name=""/>
        <dsp:cNvSpPr/>
      </dsp:nvSpPr>
      <dsp:spPr>
        <a:xfrm>
          <a:off x="2290906" y="217238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Effet additif: pas de synergie</a:t>
          </a:r>
          <a:endParaRPr lang="en-US" sz="1200" kern="1200" dirty="0"/>
        </a:p>
      </dsp:txBody>
      <dsp:txXfrm>
        <a:off x="2336996" y="263328"/>
        <a:ext cx="1360382" cy="851985"/>
      </dsp:txXfrm>
    </dsp:sp>
    <dsp:sp modelId="{09D6CE7F-15DB-42B1-A09D-3958FBCDD977}">
      <dsp:nvSpPr>
        <dsp:cNvPr id="0" name=""/>
        <dsp:cNvSpPr/>
      </dsp:nvSpPr>
      <dsp:spPr>
        <a:xfrm>
          <a:off x="1623435" y="778954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308802" y="191639"/>
              </a:moveTo>
              <a:arcTo wR="1559742" hR="1559742" stAng="17922087" swAng="1421741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DF42-4B3D-463F-85F5-938950E305C5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Effet amplificateur simple</a:t>
          </a:r>
          <a:endParaRPr lang="en-US" sz="1200" kern="1200" dirty="0"/>
        </a:p>
      </dsp:txBody>
      <dsp:txXfrm>
        <a:off x="3927551" y="1606007"/>
        <a:ext cx="1360382" cy="851985"/>
      </dsp:txXfrm>
    </dsp:sp>
    <dsp:sp modelId="{9BC868AE-C712-4C9C-B59C-13FCDDE624D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C6C73-4606-4689-B1D1-E485251F037E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Effet d’agglomération et de population</a:t>
          </a:r>
          <a:endParaRPr lang="en-US" sz="1200" kern="1200" dirty="0"/>
        </a:p>
      </dsp:txBody>
      <dsp:txXfrm>
        <a:off x="2367808" y="3165749"/>
        <a:ext cx="1360382" cy="851985"/>
      </dsp:txXfrm>
    </dsp:sp>
    <dsp:sp modelId="{AB6FF112-D8C2-4610-983D-6517A314E79A}">
      <dsp:nvSpPr>
        <dsp:cNvPr id="0" name=""/>
        <dsp:cNvSpPr/>
      </dsp:nvSpPr>
      <dsp:spPr>
        <a:xfrm>
          <a:off x="1253483" y="372311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2526" y="2934264"/>
              </a:moveTo>
              <a:arcTo wR="1559742" hR="1559742" stAng="7092398" swAng="1870048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6BA2B-FD71-4FEF-AB7C-520856F915F7}">
      <dsp:nvSpPr>
        <dsp:cNvPr id="0" name=""/>
        <dsp:cNvSpPr/>
      </dsp:nvSpPr>
      <dsp:spPr>
        <a:xfrm>
          <a:off x="569117" y="154144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Action administrative</a:t>
          </a:r>
          <a:endParaRPr lang="en-US" sz="1200" kern="1200" dirty="0"/>
        </a:p>
      </dsp:txBody>
      <dsp:txXfrm>
        <a:off x="615207" y="1587534"/>
        <a:ext cx="1360382" cy="851985"/>
      </dsp:txXfrm>
    </dsp:sp>
    <dsp:sp modelId="{5FDAAE6B-5BFD-4C48-A5AB-38C666D96478}">
      <dsp:nvSpPr>
        <dsp:cNvPr id="0" name=""/>
        <dsp:cNvSpPr/>
      </dsp:nvSpPr>
      <dsp:spPr>
        <a:xfrm>
          <a:off x="1078143" y="883616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428470" y="485954"/>
              </a:moveTo>
              <a:arcTo wR="1559742" hR="1559742" stAng="13410402" swAng="1527621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6C4F-D60D-4889-8A9D-819EE1D23A79}">
      <dsp:nvSpPr>
        <dsp:cNvPr id="0" name=""/>
        <dsp:cNvSpPr/>
      </dsp:nvSpPr>
      <dsp:spPr>
        <a:xfrm>
          <a:off x="2290906" y="217238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Effet amplificateur autour du leader: </a:t>
          </a:r>
          <a:r>
            <a:rPr lang="fr-FR" sz="1100" kern="1200" dirty="0" smtClean="0"/>
            <a:t>synergies </a:t>
          </a:r>
          <a:r>
            <a:rPr lang="fr-FR" sz="1100" b="1" kern="1200" dirty="0" smtClean="0"/>
            <a:t>intra-</a:t>
          </a:r>
          <a:r>
            <a:rPr lang="fr-FR" sz="1100" kern="1200" dirty="0" smtClean="0"/>
            <a:t>sectorielles</a:t>
          </a:r>
          <a:endParaRPr lang="en-US" sz="1100" kern="1200" dirty="0"/>
        </a:p>
      </dsp:txBody>
      <dsp:txXfrm>
        <a:off x="2336996" y="263328"/>
        <a:ext cx="1360382" cy="851985"/>
      </dsp:txXfrm>
    </dsp:sp>
    <dsp:sp modelId="{09D6CE7F-15DB-42B1-A09D-3958FBCDD977}">
      <dsp:nvSpPr>
        <dsp:cNvPr id="0" name=""/>
        <dsp:cNvSpPr/>
      </dsp:nvSpPr>
      <dsp:spPr>
        <a:xfrm>
          <a:off x="1623435" y="778954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308802" y="191639"/>
              </a:moveTo>
              <a:arcTo wR="1559742" hR="1559742" stAng="17922087" swAng="1421741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DF42-4B3D-463F-85F5-938950E305C5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Filière technologique</a:t>
          </a:r>
          <a:endParaRPr lang="en-US" sz="1100" kern="1200" dirty="0"/>
        </a:p>
      </dsp:txBody>
      <dsp:txXfrm>
        <a:off x="3927551" y="1606007"/>
        <a:ext cx="1360382" cy="851985"/>
      </dsp:txXfrm>
    </dsp:sp>
    <dsp:sp modelId="{9BC868AE-C712-4C9C-B59C-13FCDDE624D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C6C73-4606-4689-B1D1-E485251F037E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Intégration verticale</a:t>
          </a:r>
          <a:endParaRPr lang="en-US" sz="1100" kern="1200" dirty="0"/>
        </a:p>
      </dsp:txBody>
      <dsp:txXfrm>
        <a:off x="2367808" y="3165749"/>
        <a:ext cx="1360382" cy="851985"/>
      </dsp:txXfrm>
    </dsp:sp>
    <dsp:sp modelId="{AB6FF112-D8C2-4610-983D-6517A314E79A}">
      <dsp:nvSpPr>
        <dsp:cNvPr id="0" name=""/>
        <dsp:cNvSpPr/>
      </dsp:nvSpPr>
      <dsp:spPr>
        <a:xfrm>
          <a:off x="1253483" y="372311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2526" y="2934264"/>
              </a:moveTo>
              <a:arcTo wR="1559742" hR="1559742" stAng="7092398" swAng="1870048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6BA2B-FD71-4FEF-AB7C-520856F915F7}">
      <dsp:nvSpPr>
        <dsp:cNvPr id="0" name=""/>
        <dsp:cNvSpPr/>
      </dsp:nvSpPr>
      <dsp:spPr>
        <a:xfrm>
          <a:off x="569117" y="154144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Action administrative</a:t>
          </a:r>
          <a:endParaRPr lang="en-US" sz="1100" kern="1200" dirty="0"/>
        </a:p>
      </dsp:txBody>
      <dsp:txXfrm>
        <a:off x="615207" y="1587534"/>
        <a:ext cx="1360382" cy="851985"/>
      </dsp:txXfrm>
    </dsp:sp>
    <dsp:sp modelId="{5FDAAE6B-5BFD-4C48-A5AB-38C666D96478}">
      <dsp:nvSpPr>
        <dsp:cNvPr id="0" name=""/>
        <dsp:cNvSpPr/>
      </dsp:nvSpPr>
      <dsp:spPr>
        <a:xfrm>
          <a:off x="1078143" y="883616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428470" y="485954"/>
              </a:moveTo>
              <a:arcTo wR="1559742" hR="1559742" stAng="13410402" swAng="1527621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6C4F-D60D-4889-8A9D-819EE1D23A79}">
      <dsp:nvSpPr>
        <dsp:cNvPr id="0" name=""/>
        <dsp:cNvSpPr/>
      </dsp:nvSpPr>
      <dsp:spPr>
        <a:xfrm>
          <a:off x="2743224" y="278773"/>
          <a:ext cx="1855088" cy="1205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Activités diffuses sans leader</a:t>
          </a:r>
          <a:endParaRPr lang="en-US" sz="1500" kern="1200" dirty="0"/>
        </a:p>
      </dsp:txBody>
      <dsp:txXfrm>
        <a:off x="2802087" y="337636"/>
        <a:ext cx="1737362" cy="1088081"/>
      </dsp:txXfrm>
    </dsp:sp>
    <dsp:sp modelId="{09D6CE7F-15DB-42B1-A09D-3958FBCDD977}">
      <dsp:nvSpPr>
        <dsp:cNvPr id="0" name=""/>
        <dsp:cNvSpPr/>
      </dsp:nvSpPr>
      <dsp:spPr>
        <a:xfrm>
          <a:off x="1887651" y="995818"/>
          <a:ext cx="3989802" cy="3989802"/>
        </a:xfrm>
        <a:custGeom>
          <a:avLst/>
          <a:gdLst/>
          <a:ahLst/>
          <a:cxnLst/>
          <a:rect l="0" t="0" r="0" b="0"/>
          <a:pathLst>
            <a:path>
              <a:moveTo>
                <a:pt x="2952561" y="244896"/>
              </a:moveTo>
              <a:arcTo wR="1994901" hR="1994901" stAng="17921336" swAng="1424434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DF42-4B3D-463F-85F5-938950E305C5}">
      <dsp:nvSpPr>
        <dsp:cNvPr id="0" name=""/>
        <dsp:cNvSpPr/>
      </dsp:nvSpPr>
      <dsp:spPr>
        <a:xfrm>
          <a:off x="4777533" y="1996051"/>
          <a:ext cx="1855088" cy="1205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Innovation en réseau</a:t>
          </a:r>
          <a:endParaRPr lang="en-US" sz="1500" kern="1200" dirty="0"/>
        </a:p>
      </dsp:txBody>
      <dsp:txXfrm>
        <a:off x="4836396" y="2054914"/>
        <a:ext cx="1737362" cy="1088081"/>
      </dsp:txXfrm>
    </dsp:sp>
    <dsp:sp modelId="{9BC868AE-C712-4C9C-B59C-13FCDDE624D5}">
      <dsp:nvSpPr>
        <dsp:cNvPr id="0" name=""/>
        <dsp:cNvSpPr/>
      </dsp:nvSpPr>
      <dsp:spPr>
        <a:xfrm>
          <a:off x="1713086" y="611003"/>
          <a:ext cx="3989802" cy="3989802"/>
        </a:xfrm>
        <a:custGeom>
          <a:avLst/>
          <a:gdLst/>
          <a:ahLst/>
          <a:cxnLst/>
          <a:rect l="0" t="0" r="0" b="0"/>
          <a:pathLst>
            <a:path>
              <a:moveTo>
                <a:pt x="3774049" y="2897264"/>
              </a:moveTo>
              <a:arcTo wR="1994901" hR="1994901" stAng="1613616" swAng="1801119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C6C73-4606-4689-B1D1-E485251F037E}">
      <dsp:nvSpPr>
        <dsp:cNvPr id="0" name=""/>
        <dsp:cNvSpPr/>
      </dsp:nvSpPr>
      <dsp:spPr>
        <a:xfrm>
          <a:off x="2650790" y="3992102"/>
          <a:ext cx="1855088" cy="1205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territoire a peu de caractère différenciant formalisé</a:t>
          </a:r>
          <a:endParaRPr lang="en-US" sz="1500" kern="1200" dirty="0"/>
        </a:p>
      </dsp:txBody>
      <dsp:txXfrm>
        <a:off x="2709653" y="4050965"/>
        <a:ext cx="1737362" cy="1088081"/>
      </dsp:txXfrm>
    </dsp:sp>
    <dsp:sp modelId="{AB6FF112-D8C2-4610-983D-6517A314E79A}">
      <dsp:nvSpPr>
        <dsp:cNvPr id="0" name=""/>
        <dsp:cNvSpPr/>
      </dsp:nvSpPr>
      <dsp:spPr>
        <a:xfrm>
          <a:off x="1405876" y="452351"/>
          <a:ext cx="3989802" cy="3989802"/>
        </a:xfrm>
        <a:custGeom>
          <a:avLst/>
          <a:gdLst/>
          <a:ahLst/>
          <a:cxnLst/>
          <a:rect l="0" t="0" r="0" b="0"/>
          <a:pathLst>
            <a:path>
              <a:moveTo>
                <a:pt x="964002" y="3702788"/>
              </a:moveTo>
              <a:arcTo wR="1994901" hR="1994901" stAng="7266937" swAng="1701402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6BA2B-FD71-4FEF-AB7C-520856F915F7}">
      <dsp:nvSpPr>
        <dsp:cNvPr id="0" name=""/>
        <dsp:cNvSpPr/>
      </dsp:nvSpPr>
      <dsp:spPr>
        <a:xfrm>
          <a:off x="541067" y="1972424"/>
          <a:ext cx="1855088" cy="1205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Construction des coalitions d’acteurs</a:t>
          </a:r>
          <a:endParaRPr lang="en-US" sz="1500" kern="1200" dirty="0"/>
        </a:p>
      </dsp:txBody>
      <dsp:txXfrm>
        <a:off x="599930" y="2031287"/>
        <a:ext cx="1737362" cy="1088081"/>
      </dsp:txXfrm>
    </dsp:sp>
    <dsp:sp modelId="{5FDAAE6B-5BFD-4C48-A5AB-38C666D96478}">
      <dsp:nvSpPr>
        <dsp:cNvPr id="0" name=""/>
        <dsp:cNvSpPr/>
      </dsp:nvSpPr>
      <dsp:spPr>
        <a:xfrm>
          <a:off x="1191707" y="1129340"/>
          <a:ext cx="3989802" cy="3989802"/>
        </a:xfrm>
        <a:custGeom>
          <a:avLst/>
          <a:gdLst/>
          <a:ahLst/>
          <a:cxnLst/>
          <a:rect l="0" t="0" r="0" b="0"/>
          <a:pathLst>
            <a:path>
              <a:moveTo>
                <a:pt x="546880" y="622724"/>
              </a:moveTo>
              <a:arcTo wR="1994901" hR="1994901" stAng="13407570" swAng="1530348"/>
            </a:path>
          </a:pathLst>
        </a:custGeom>
        <a:noFill/>
        <a:ln w="38100" cap="rnd" cmpd="sng" algn="ctr">
          <a:solidFill>
            <a:scrgbClr r="0" g="0" b="0">
              <a:shade val="90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D98A-AD08-154B-A245-8FE6419A6A28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CAA3-8424-9246-8FDB-362C578237A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7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CAA3-8424-9246-8FDB-362C578237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71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CAA3-8424-9246-8FDB-362C578237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4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fr-FR">
              <a:latin typeface="Calibri" charset="0"/>
              <a:ea typeface="ヒラギノ角ゴ Pro W3" charset="-128"/>
            </a:endParaRP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AE45DBA-F967-6C40-9A17-AE418FAAA577}" type="slidenum">
              <a:rPr lang="fr-FR" altLang="fr-FR" sz="1300" b="0"/>
              <a:pPr/>
              <a:t>18</a:t>
            </a:fld>
            <a:endParaRPr lang="fr-FR" altLang="fr-FR" sz="1300" b="0"/>
          </a:p>
        </p:txBody>
      </p:sp>
    </p:spTree>
    <p:extLst>
      <p:ext uri="{BB962C8B-B14F-4D97-AF65-F5344CB8AC3E}">
        <p14:creationId xmlns:p14="http://schemas.microsoft.com/office/powerpoint/2010/main" val="135114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6F3-9522-4501-8136-A7A9D12E7A7B}" type="slidenum">
              <a:rPr lang="fr-MA" smtClean="0"/>
              <a:t>25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5776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6F3-9522-4501-8136-A7A9D12E7A7B}" type="slidenum">
              <a:rPr lang="fr-MA" smtClean="0"/>
              <a:t>26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421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6F3-9522-4501-8136-A7A9D12E7A7B}" type="slidenum">
              <a:rPr lang="fr-MA" smtClean="0"/>
              <a:t>27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110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06F3-9522-4501-8136-A7A9D12E7A7B}" type="slidenum">
              <a:rPr lang="fr-MA" smtClean="0"/>
              <a:t>28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3693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98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90A859A-B16B-4212-8E1B-77CFD2A7E4BC}"/>
              </a:ext>
            </a:extLst>
          </p:cNvPr>
          <p:cNvGrpSpPr/>
          <p:nvPr userDrawn="1"/>
        </p:nvGrpSpPr>
        <p:grpSpPr>
          <a:xfrm>
            <a:off x="0" y="1"/>
            <a:ext cx="12192000" cy="6878509"/>
            <a:chOff x="0" y="0"/>
            <a:chExt cx="12192000" cy="687850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48D74A2B-D438-4A15-A10B-B43E1C20FDC5}"/>
                </a:ext>
              </a:extLst>
            </p:cNvPr>
            <p:cNvGrpSpPr/>
            <p:nvPr/>
          </p:nvGrpSpPr>
          <p:grpSpPr>
            <a:xfrm>
              <a:off x="0" y="0"/>
              <a:ext cx="12192000" cy="6871252"/>
              <a:chOff x="0" y="0"/>
              <a:chExt cx="12192000" cy="687125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55D30A0D-BAF1-4771-8FE0-6D865BF3D58A}"/>
                  </a:ext>
                </a:extLst>
              </p:cNvPr>
              <p:cNvGrpSpPr/>
              <p:nvPr/>
            </p:nvGrpSpPr>
            <p:grpSpPr>
              <a:xfrm>
                <a:off x="0" y="6359636"/>
                <a:ext cx="12192000" cy="511616"/>
                <a:chOff x="0" y="6359636"/>
                <a:chExt cx="12192000" cy="511616"/>
              </a:xfrm>
            </p:grpSpPr>
            <p:pic>
              <p:nvPicPr>
                <p:cNvPr id="12" name="Image 7" descr="ppt-page default-vide.jpg">
                  <a:extLst>
                    <a:ext uri="{FF2B5EF4-FFF2-40B4-BE49-F238E27FC236}">
                      <a16:creationId xmlns:a16="http://schemas.microsoft.com/office/drawing/2014/main" xmlns="" id="{AEB81C38-9CF1-4620-9BB2-D9F956212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9131" r="82973" b="3297"/>
                <a:stretch/>
              </p:blipFill>
              <p:spPr bwMode="auto">
                <a:xfrm>
                  <a:off x="192183" y="6359636"/>
                  <a:ext cx="111758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Image 7" descr="ppt-page default-vide.jpg">
                  <a:extLst>
                    <a:ext uri="{FF2B5EF4-FFF2-40B4-BE49-F238E27FC236}">
                      <a16:creationId xmlns:a16="http://schemas.microsoft.com/office/drawing/2014/main" xmlns="" id="{D753AC91-0E55-47AE-BA06-0094C570A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576" t="93634" r="13251"/>
                <a:stretch/>
              </p:blipFill>
              <p:spPr bwMode="auto">
                <a:xfrm>
                  <a:off x="1746356" y="6530175"/>
                  <a:ext cx="1044564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92B74F97-D43B-44F2-AFD0-AC50E1D10EC1}"/>
                    </a:ext>
                  </a:extLst>
                </p:cNvPr>
                <p:cNvSpPr/>
                <p:nvPr/>
              </p:nvSpPr>
              <p:spPr>
                <a:xfrm>
                  <a:off x="0" y="6680452"/>
                  <a:ext cx="1746356" cy="190800"/>
                </a:xfrm>
                <a:prstGeom prst="rect">
                  <a:avLst/>
                </a:prstGeom>
                <a:solidFill>
                  <a:srgbClr val="0A7C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sz="1633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1425D4A-9678-4077-B087-423AF31173F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59655"/>
              </a:xfrm>
              <a:prstGeom prst="rect">
                <a:avLst/>
              </a:prstGeom>
              <a:solidFill>
                <a:srgbClr val="097C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1633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076234EC-85D4-4D43-B585-76D2CDC34846}"/>
                </a:ext>
              </a:extLst>
            </p:cNvPr>
            <p:cNvSpPr txBox="1"/>
            <p:nvPr/>
          </p:nvSpPr>
          <p:spPr>
            <a:xfrm>
              <a:off x="873178" y="6660436"/>
              <a:ext cx="3807725" cy="2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MA" sz="817" dirty="0">
                  <a:solidFill>
                    <a:schemeClr val="bg2">
                      <a:lumMod val="90000"/>
                    </a:schemeClr>
                  </a:solidFill>
                </a:rPr>
                <a:t>Propriété de l’entreprise Blue Storm. Confidentiel.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81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90A859A-B16B-4212-8E1B-77CFD2A7E4BC}"/>
              </a:ext>
            </a:extLst>
          </p:cNvPr>
          <p:cNvGrpSpPr/>
          <p:nvPr userDrawn="1"/>
        </p:nvGrpSpPr>
        <p:grpSpPr>
          <a:xfrm>
            <a:off x="0" y="1"/>
            <a:ext cx="12192000" cy="6878509"/>
            <a:chOff x="0" y="0"/>
            <a:chExt cx="12192000" cy="687850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48D74A2B-D438-4A15-A10B-B43E1C20FDC5}"/>
                </a:ext>
              </a:extLst>
            </p:cNvPr>
            <p:cNvGrpSpPr/>
            <p:nvPr/>
          </p:nvGrpSpPr>
          <p:grpSpPr>
            <a:xfrm>
              <a:off x="0" y="0"/>
              <a:ext cx="12192000" cy="6871252"/>
              <a:chOff x="0" y="0"/>
              <a:chExt cx="12192000" cy="687125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55D30A0D-BAF1-4771-8FE0-6D865BF3D58A}"/>
                  </a:ext>
                </a:extLst>
              </p:cNvPr>
              <p:cNvGrpSpPr/>
              <p:nvPr/>
            </p:nvGrpSpPr>
            <p:grpSpPr>
              <a:xfrm>
                <a:off x="0" y="6359636"/>
                <a:ext cx="12192000" cy="511616"/>
                <a:chOff x="0" y="6359636"/>
                <a:chExt cx="12192000" cy="511616"/>
              </a:xfrm>
            </p:grpSpPr>
            <p:pic>
              <p:nvPicPr>
                <p:cNvPr id="12" name="Image 7" descr="ppt-page default-vide.jpg">
                  <a:extLst>
                    <a:ext uri="{FF2B5EF4-FFF2-40B4-BE49-F238E27FC236}">
                      <a16:creationId xmlns:a16="http://schemas.microsoft.com/office/drawing/2014/main" xmlns="" id="{AEB81C38-9CF1-4620-9BB2-D9F956212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9131" r="82973" b="3297"/>
                <a:stretch/>
              </p:blipFill>
              <p:spPr bwMode="auto">
                <a:xfrm>
                  <a:off x="192183" y="6359636"/>
                  <a:ext cx="111758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Image 7" descr="ppt-page default-vide.jpg">
                  <a:extLst>
                    <a:ext uri="{FF2B5EF4-FFF2-40B4-BE49-F238E27FC236}">
                      <a16:creationId xmlns:a16="http://schemas.microsoft.com/office/drawing/2014/main" xmlns="" id="{D753AC91-0E55-47AE-BA06-0094C570A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576" t="93634" r="13251"/>
                <a:stretch/>
              </p:blipFill>
              <p:spPr bwMode="auto">
                <a:xfrm>
                  <a:off x="1746356" y="6530175"/>
                  <a:ext cx="1044564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92B74F97-D43B-44F2-AFD0-AC50E1D10EC1}"/>
                    </a:ext>
                  </a:extLst>
                </p:cNvPr>
                <p:cNvSpPr/>
                <p:nvPr/>
              </p:nvSpPr>
              <p:spPr>
                <a:xfrm>
                  <a:off x="0" y="6680452"/>
                  <a:ext cx="1746356" cy="190800"/>
                </a:xfrm>
                <a:prstGeom prst="rect">
                  <a:avLst/>
                </a:prstGeom>
                <a:solidFill>
                  <a:srgbClr val="0A7C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sz="1633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1425D4A-9678-4077-B087-423AF31173F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59655"/>
              </a:xfrm>
              <a:prstGeom prst="rect">
                <a:avLst/>
              </a:prstGeom>
              <a:solidFill>
                <a:srgbClr val="097C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1633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076234EC-85D4-4D43-B585-76D2CDC34846}"/>
                </a:ext>
              </a:extLst>
            </p:cNvPr>
            <p:cNvSpPr txBox="1"/>
            <p:nvPr/>
          </p:nvSpPr>
          <p:spPr>
            <a:xfrm>
              <a:off x="873178" y="6660436"/>
              <a:ext cx="3807725" cy="2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MA" sz="817" dirty="0">
                  <a:solidFill>
                    <a:schemeClr val="bg2">
                      <a:lumMod val="90000"/>
                    </a:schemeClr>
                  </a:solidFill>
                </a:rPr>
                <a:t>Propriété de l’entreprise Blue Storm. Confidentiel.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2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99972"/>
            <a:ext cx="8911687" cy="105293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1750176"/>
            <a:ext cx="8915400" cy="3777622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90A859A-B16B-4212-8E1B-77CFD2A7E4BC}"/>
              </a:ext>
            </a:extLst>
          </p:cNvPr>
          <p:cNvGrpSpPr/>
          <p:nvPr userDrawn="1"/>
        </p:nvGrpSpPr>
        <p:grpSpPr>
          <a:xfrm>
            <a:off x="0" y="1"/>
            <a:ext cx="12192000" cy="6878509"/>
            <a:chOff x="0" y="0"/>
            <a:chExt cx="12192000" cy="687850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48D74A2B-D438-4A15-A10B-B43E1C20FDC5}"/>
                </a:ext>
              </a:extLst>
            </p:cNvPr>
            <p:cNvGrpSpPr/>
            <p:nvPr/>
          </p:nvGrpSpPr>
          <p:grpSpPr>
            <a:xfrm>
              <a:off x="0" y="0"/>
              <a:ext cx="12192000" cy="6871252"/>
              <a:chOff x="0" y="0"/>
              <a:chExt cx="12192000" cy="687125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55D30A0D-BAF1-4771-8FE0-6D865BF3D58A}"/>
                  </a:ext>
                </a:extLst>
              </p:cNvPr>
              <p:cNvGrpSpPr/>
              <p:nvPr/>
            </p:nvGrpSpPr>
            <p:grpSpPr>
              <a:xfrm>
                <a:off x="0" y="6359636"/>
                <a:ext cx="12192000" cy="511616"/>
                <a:chOff x="0" y="6359636"/>
                <a:chExt cx="12192000" cy="511616"/>
              </a:xfrm>
            </p:grpSpPr>
            <p:pic>
              <p:nvPicPr>
                <p:cNvPr id="12" name="Image 7" descr="ppt-page default-vide.jpg">
                  <a:extLst>
                    <a:ext uri="{FF2B5EF4-FFF2-40B4-BE49-F238E27FC236}">
                      <a16:creationId xmlns:a16="http://schemas.microsoft.com/office/drawing/2014/main" xmlns="" id="{AEB81C38-9CF1-4620-9BB2-D9F956212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9131" r="82973" b="3297"/>
                <a:stretch/>
              </p:blipFill>
              <p:spPr bwMode="auto">
                <a:xfrm>
                  <a:off x="192183" y="6359636"/>
                  <a:ext cx="111758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Image 7" descr="ppt-page default-vide.jpg">
                  <a:extLst>
                    <a:ext uri="{FF2B5EF4-FFF2-40B4-BE49-F238E27FC236}">
                      <a16:creationId xmlns:a16="http://schemas.microsoft.com/office/drawing/2014/main" xmlns="" id="{D753AC91-0E55-47AE-BA06-0094C570A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576" t="93634" r="13251"/>
                <a:stretch/>
              </p:blipFill>
              <p:spPr bwMode="auto">
                <a:xfrm>
                  <a:off x="1746356" y="6530175"/>
                  <a:ext cx="1044564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92B74F97-D43B-44F2-AFD0-AC50E1D10EC1}"/>
                    </a:ext>
                  </a:extLst>
                </p:cNvPr>
                <p:cNvSpPr/>
                <p:nvPr/>
              </p:nvSpPr>
              <p:spPr>
                <a:xfrm>
                  <a:off x="0" y="6680452"/>
                  <a:ext cx="1746356" cy="190800"/>
                </a:xfrm>
                <a:prstGeom prst="rect">
                  <a:avLst/>
                </a:prstGeom>
                <a:solidFill>
                  <a:srgbClr val="0A7C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sz="1633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1425D4A-9678-4077-B087-423AF31173F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59655"/>
              </a:xfrm>
              <a:prstGeom prst="rect">
                <a:avLst/>
              </a:prstGeom>
              <a:solidFill>
                <a:srgbClr val="097C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1633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076234EC-85D4-4D43-B585-76D2CDC34846}"/>
                </a:ext>
              </a:extLst>
            </p:cNvPr>
            <p:cNvSpPr txBox="1"/>
            <p:nvPr/>
          </p:nvSpPr>
          <p:spPr>
            <a:xfrm>
              <a:off x="873178" y="6660436"/>
              <a:ext cx="3807725" cy="2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MA" sz="817" dirty="0">
                  <a:solidFill>
                    <a:schemeClr val="bg2">
                      <a:lumMod val="90000"/>
                    </a:schemeClr>
                  </a:solidFill>
                </a:rPr>
                <a:t>Propriété de l’entreprise Blue Storm. Confidentiel.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90A859A-B16B-4212-8E1B-77CFD2A7E4BC}"/>
              </a:ext>
            </a:extLst>
          </p:cNvPr>
          <p:cNvGrpSpPr/>
          <p:nvPr userDrawn="1"/>
        </p:nvGrpSpPr>
        <p:grpSpPr>
          <a:xfrm>
            <a:off x="0" y="1"/>
            <a:ext cx="12192000" cy="6878509"/>
            <a:chOff x="0" y="0"/>
            <a:chExt cx="12192000" cy="687850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48D74A2B-D438-4A15-A10B-B43E1C20FDC5}"/>
                </a:ext>
              </a:extLst>
            </p:cNvPr>
            <p:cNvGrpSpPr/>
            <p:nvPr/>
          </p:nvGrpSpPr>
          <p:grpSpPr>
            <a:xfrm>
              <a:off x="0" y="0"/>
              <a:ext cx="12192000" cy="6871252"/>
              <a:chOff x="0" y="0"/>
              <a:chExt cx="12192000" cy="687125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55D30A0D-BAF1-4771-8FE0-6D865BF3D58A}"/>
                  </a:ext>
                </a:extLst>
              </p:cNvPr>
              <p:cNvGrpSpPr/>
              <p:nvPr/>
            </p:nvGrpSpPr>
            <p:grpSpPr>
              <a:xfrm>
                <a:off x="0" y="6359636"/>
                <a:ext cx="12192000" cy="511616"/>
                <a:chOff x="0" y="6359636"/>
                <a:chExt cx="12192000" cy="511616"/>
              </a:xfrm>
            </p:grpSpPr>
            <p:pic>
              <p:nvPicPr>
                <p:cNvPr id="12" name="Image 7" descr="ppt-page default-vide.jpg">
                  <a:extLst>
                    <a:ext uri="{FF2B5EF4-FFF2-40B4-BE49-F238E27FC236}">
                      <a16:creationId xmlns:a16="http://schemas.microsoft.com/office/drawing/2014/main" xmlns="" id="{AEB81C38-9CF1-4620-9BB2-D9F956212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92183" y="6359636"/>
                  <a:ext cx="111758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Image 7" descr="ppt-page default-vide.jpg">
                  <a:extLst>
                    <a:ext uri="{FF2B5EF4-FFF2-40B4-BE49-F238E27FC236}">
                      <a16:creationId xmlns:a16="http://schemas.microsoft.com/office/drawing/2014/main" xmlns="" id="{D753AC91-0E55-47AE-BA06-0094C570A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746356" y="6530175"/>
                  <a:ext cx="10445644" cy="341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92B74F97-D43B-44F2-AFD0-AC50E1D10EC1}"/>
                    </a:ext>
                  </a:extLst>
                </p:cNvPr>
                <p:cNvSpPr/>
                <p:nvPr/>
              </p:nvSpPr>
              <p:spPr>
                <a:xfrm>
                  <a:off x="0" y="6680452"/>
                  <a:ext cx="1746356" cy="190800"/>
                </a:xfrm>
                <a:prstGeom prst="rect">
                  <a:avLst/>
                </a:prstGeom>
                <a:solidFill>
                  <a:srgbClr val="0A7C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sz="1633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1425D4A-9678-4077-B087-423AF31173F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59655"/>
              </a:xfrm>
              <a:prstGeom prst="rect">
                <a:avLst/>
              </a:prstGeom>
              <a:solidFill>
                <a:srgbClr val="097C9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sz="1633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076234EC-85D4-4D43-B585-76D2CDC34846}"/>
                </a:ext>
              </a:extLst>
            </p:cNvPr>
            <p:cNvSpPr txBox="1"/>
            <p:nvPr/>
          </p:nvSpPr>
          <p:spPr>
            <a:xfrm>
              <a:off x="873178" y="6660436"/>
              <a:ext cx="3807725" cy="21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MA" sz="817" dirty="0">
                  <a:solidFill>
                    <a:schemeClr val="bg2">
                      <a:lumMod val="90000"/>
                    </a:schemeClr>
                  </a:solidFill>
                </a:rPr>
                <a:t>Propriété de l’entreprise Blue Storm. Confidentiel.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7FAD-8E94-034A-8B45-9E778D92EB53}" type="datetimeFigureOut">
              <a:rPr lang="fr-FR" smtClean="0"/>
              <a:t>11/09/2018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7CA281-B51B-A34B-95F1-DE808232D5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42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20" r:id="rId19"/>
    <p:sldLayoutId id="2147483921" r:id="rId20"/>
    <p:sldLayoutId id="2147483922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.rochet@univ-amu.fr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ontext.reverso.net/traduction/russe-francais/%D0%92%D0%B5%D1%80%D1%81%D0%B0%D0%BB%D1%8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95650" y="1790700"/>
            <a:ext cx="7460565" cy="2870494"/>
          </a:xfrm>
        </p:spPr>
        <p:txBody>
          <a:bodyPr>
            <a:noAutofit/>
          </a:bodyPr>
          <a:lstStyle/>
          <a:p>
            <a:pPr algn="ctr"/>
            <a:r>
              <a:rPr lang="fr-FR" sz="3200" b="1" i="1" dirty="0"/>
              <a:t>Qu’est-ce qu’un territoire intelligent</a:t>
            </a:r>
            <a:r>
              <a:rPr lang="fr-FR" sz="3200" b="1" i="1" dirty="0" smtClean="0"/>
              <a:t>?</a:t>
            </a:r>
            <a:br>
              <a:rPr lang="fr-FR" sz="3200" b="1" i="1" dirty="0" smtClean="0"/>
            </a:br>
            <a:r>
              <a:rPr lang="fr-FR" sz="3200" b="1" i="1" dirty="0" smtClean="0"/>
              <a:t> </a:t>
            </a:r>
            <a:br>
              <a:rPr lang="fr-FR" sz="3200" b="1" i="1" dirty="0" smtClean="0"/>
            </a:br>
            <a:r>
              <a:rPr lang="fr-FR" sz="2800" i="1" dirty="0" smtClean="0"/>
              <a:t>Une </a:t>
            </a:r>
            <a:r>
              <a:rPr lang="fr-FR" sz="2800" i="1" dirty="0"/>
              <a:t>nouvelle approche de la compétitivité des territoires par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i="1" dirty="0"/>
              <a:t>l’économie </a:t>
            </a:r>
            <a:r>
              <a:rPr lang="fr-FR" sz="2800" i="1" dirty="0" smtClean="0"/>
              <a:t>régénérative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29000" y="4797572"/>
            <a:ext cx="6600451" cy="2060428"/>
          </a:xfrm>
        </p:spPr>
        <p:txBody>
          <a:bodyPr>
            <a:noAutofit/>
          </a:bodyPr>
          <a:lstStyle/>
          <a:p>
            <a:pPr algn="ctr"/>
            <a:r>
              <a:rPr lang="fr-FR" b="0" cap="none" dirty="0" smtClean="0">
                <a:latin typeface="+mj-lt"/>
                <a:ea typeface="Academy Engraved LET Plain" charset="0"/>
                <a:cs typeface="Academy Engraved LET Plain" charset="0"/>
              </a:rPr>
              <a:t>Pr. Claude Rochet</a:t>
            </a:r>
          </a:p>
          <a:p>
            <a:pPr algn="ctr"/>
            <a:r>
              <a:rPr lang="ru-RU" dirty="0">
                <a:latin typeface="+mj-lt"/>
              </a:rPr>
              <a:t>Клод Роше </a:t>
            </a:r>
            <a:endParaRPr lang="fr-FR" b="0" cap="none" dirty="0" smtClean="0">
              <a:latin typeface="+mj-lt"/>
              <a:ea typeface="Academy Engraved LET Plain" charset="0"/>
              <a:cs typeface="Academy Engraved LET Plain" charset="0"/>
            </a:endParaRPr>
          </a:p>
          <a:p>
            <a:pPr algn="ctr"/>
            <a:r>
              <a:rPr lang="ru-RU" dirty="0">
                <a:latin typeface="+mj-lt"/>
                <a:ea typeface="Academy Engraved LET Plain" charset="0"/>
                <a:cs typeface="Academy Engraved LET Plain" charset="0"/>
              </a:rPr>
              <a:t>профессор </a:t>
            </a:r>
            <a:r>
              <a:rPr lang="ru-RU" dirty="0" smtClean="0">
                <a:latin typeface="+mj-lt"/>
                <a:ea typeface="Academy Engraved LET Plain" charset="0"/>
                <a:cs typeface="Academy Engraved LET Plain" charset="0"/>
              </a:rPr>
              <a:t>университета</a:t>
            </a:r>
            <a:r>
              <a:rPr lang="fr-FR" dirty="0">
                <a:latin typeface="+mj-lt"/>
                <a:ea typeface="Academy Engraved LET Plain" charset="0"/>
                <a:cs typeface="Academy Engraved LET Plain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hlinkClick r:id="rId2"/>
              </a:rPr>
              <a:t>Версаль</a:t>
            </a:r>
            <a:endParaRPr lang="fr-FR" u="sng" dirty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latin typeface="+mj-lt"/>
                <a:hlinkClick r:id="rId3"/>
              </a:rPr>
              <a:t>Claude.rochet@uvsq.fr</a:t>
            </a:r>
            <a:r>
              <a:rPr lang="fr-FR" sz="1200" dirty="0" smtClean="0">
                <a:latin typeface="+mj-lt"/>
              </a:rPr>
              <a:t> </a:t>
            </a:r>
            <a:endParaRPr lang="fr-FR" sz="1050" dirty="0">
              <a:latin typeface="+mj-lt"/>
            </a:endParaRPr>
          </a:p>
          <a:p>
            <a:pPr algn="ctr"/>
            <a:r>
              <a:rPr lang="fr-FR" sz="1050" dirty="0" smtClean="0">
                <a:latin typeface="+mj-lt"/>
              </a:rPr>
              <a:t>Paris le 12 septembre 2018</a:t>
            </a:r>
            <a:endParaRPr lang="fr-FR" sz="105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4939" y="174044"/>
            <a:ext cx="734824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latin typeface="Times New Roman" charset="0"/>
                <a:ea typeface="Batang" charset="0"/>
              </a:rPr>
              <a:t>Институт </a:t>
            </a:r>
            <a:r>
              <a:rPr lang="ru-RU" sz="2000" b="1" cap="all" dirty="0">
                <a:latin typeface="Times New Roman" charset="0"/>
                <a:ea typeface="Batang" charset="0"/>
              </a:rPr>
              <a:t>н</a:t>
            </a:r>
            <a:r>
              <a:rPr lang="ru-RU" sz="2000" b="1" dirty="0">
                <a:latin typeface="Times New Roman" charset="0"/>
                <a:ea typeface="Batang" charset="0"/>
              </a:rPr>
              <a:t>ароднохозяйственного </a:t>
            </a:r>
            <a:r>
              <a:rPr lang="ru-RU" sz="2000" b="1" cap="all" dirty="0">
                <a:latin typeface="Times New Roman" charset="0"/>
                <a:ea typeface="Batang" charset="0"/>
              </a:rPr>
              <a:t>п</a:t>
            </a:r>
            <a:r>
              <a:rPr lang="ru-RU" sz="2000" b="1" dirty="0">
                <a:latin typeface="Times New Roman" charset="0"/>
                <a:ea typeface="Batang" charset="0"/>
              </a:rPr>
              <a:t>рогнозирования </a:t>
            </a:r>
            <a:r>
              <a:rPr lang="ru-RU" sz="2000" b="1" dirty="0">
                <a:latin typeface="Times New Roman" charset="0"/>
                <a:ea typeface="Batang" charset="0"/>
              </a:rPr>
              <a:t>РАН</a:t>
            </a:r>
            <a:endParaRPr lang="fr-FR" sz="2000" b="1" dirty="0">
              <a:latin typeface="Times New Roman" charset="0"/>
              <a:ea typeface="Batang" charset="0"/>
            </a:endParaRPr>
          </a:p>
          <a:p>
            <a:pPr algn="ctr">
              <a:spcAft>
                <a:spcPts val="600"/>
              </a:spcAft>
            </a:pPr>
            <a:r>
              <a:rPr lang="fr-FR" sz="2000" b="1" dirty="0">
                <a:latin typeface="Times New Roman" charset="0"/>
                <a:ea typeface="Batang" charset="0"/>
              </a:rPr>
              <a:t>Séminaire franco-russe d’économie</a:t>
            </a:r>
          </a:p>
          <a:p>
            <a:pPr algn="ctr">
              <a:spcAft>
                <a:spcPts val="600"/>
              </a:spcAft>
            </a:pPr>
            <a:endParaRPr lang="fr-FR" sz="1200" dirty="0">
              <a:latin typeface="Times New Roman" charset="0"/>
              <a:ea typeface="Batang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16" y="174044"/>
            <a:ext cx="2635250" cy="25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dimensions du territoire - 2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436" y="1828800"/>
            <a:ext cx="5161021" cy="4130318"/>
          </a:xfrm>
        </p:spPr>
        <p:txBody>
          <a:bodyPr/>
          <a:lstStyle/>
          <a:p>
            <a:r>
              <a:rPr lang="fr-FR" sz="2800" dirty="0" smtClean="0">
                <a:solidFill>
                  <a:srgbClr val="C00000"/>
                </a:solidFill>
              </a:rPr>
              <a:t>La complémentarité des ressources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Compétences et savoir-faire</a:t>
            </a:r>
          </a:p>
          <a:p>
            <a:pPr lvl="1"/>
            <a:r>
              <a:rPr lang="fr-FR" dirty="0" smtClean="0"/>
              <a:t>Réseaux d’entreprises</a:t>
            </a:r>
          </a:p>
          <a:p>
            <a:pPr lvl="1"/>
            <a:r>
              <a:rPr lang="fr-FR" dirty="0" smtClean="0"/>
              <a:t>Equipements et infrastructures 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Mais cela n’a rien d’automatique!</a:t>
            </a:r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867955" y="4071668"/>
            <a:ext cx="2501660" cy="34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7297947" y="4106174"/>
            <a:ext cx="1570008" cy="167352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8867955" y="1828800"/>
            <a:ext cx="0" cy="22773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306274" y="4313208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Proximité géographique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53576" y="6030452"/>
            <a:ext cx="271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Complémentarité des ressources</a:t>
            </a:r>
            <a:endParaRPr lang="fr-FR" dirty="0"/>
          </a:p>
        </p:txBody>
      </p:sp>
      <p:sp>
        <p:nvSpPr>
          <p:cNvPr id="12" name="Arc 11"/>
          <p:cNvSpPr/>
          <p:nvPr/>
        </p:nvSpPr>
        <p:spPr>
          <a:xfrm rot="7974265">
            <a:off x="7919160" y="3959202"/>
            <a:ext cx="1505056" cy="795452"/>
          </a:xfrm>
          <a:prstGeom prst="arc">
            <a:avLst>
              <a:gd name="adj1" fmla="val 12561341"/>
              <a:gd name="adj2" fmla="val 21503347"/>
            </a:avLst>
          </a:prstGeom>
          <a:noFill/>
          <a:ln w="76200" cmpd="sng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1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dimensions du territoire - 3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436" y="1828800"/>
            <a:ext cx="5161021" cy="4130318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Les valeurs partagées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Relations de confiance</a:t>
            </a:r>
          </a:p>
          <a:p>
            <a:pPr lvl="1"/>
            <a:r>
              <a:rPr lang="fr-FR" dirty="0" smtClean="0"/>
              <a:t>Neutralisation du dilemme du prisonnier</a:t>
            </a:r>
          </a:p>
          <a:p>
            <a:pPr lvl="1"/>
            <a:r>
              <a:rPr lang="fr-FR" dirty="0" smtClean="0"/>
              <a:t>Création d’un capital confiance</a:t>
            </a:r>
          </a:p>
          <a:p>
            <a:r>
              <a:rPr lang="fr-FR" dirty="0">
                <a:solidFill>
                  <a:srgbClr val="C00000"/>
                </a:solidFill>
              </a:rPr>
              <a:t>S</a:t>
            </a:r>
            <a:r>
              <a:rPr lang="fr-FR" sz="2800" dirty="0" smtClean="0">
                <a:solidFill>
                  <a:srgbClr val="C00000"/>
                </a:solidFill>
              </a:rPr>
              <a:t>e renforcent par la pratique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La proximité physique se complète par une proximité virtuelle</a:t>
            </a:r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867955" y="4071668"/>
            <a:ext cx="2501660" cy="34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7297947" y="4106174"/>
            <a:ext cx="1570008" cy="167352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8867955" y="1828800"/>
            <a:ext cx="0" cy="22773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306274" y="4313208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Proximité géographique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53576" y="6030452"/>
            <a:ext cx="271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Complémentarité des ressources</a:t>
            </a:r>
            <a:endParaRPr lang="fr-FR" dirty="0"/>
          </a:p>
        </p:txBody>
      </p:sp>
      <p:sp>
        <p:nvSpPr>
          <p:cNvPr id="12" name="Arc 11"/>
          <p:cNvSpPr/>
          <p:nvPr/>
        </p:nvSpPr>
        <p:spPr>
          <a:xfrm rot="7974265">
            <a:off x="7919160" y="3959202"/>
            <a:ext cx="1505056" cy="795452"/>
          </a:xfrm>
          <a:prstGeom prst="arc">
            <a:avLst>
              <a:gd name="adj1" fmla="val 12561341"/>
              <a:gd name="adj2" fmla="val 21503347"/>
            </a:avLst>
          </a:prstGeom>
          <a:noFill/>
          <a:ln w="76200" cmpd="sng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 rot="17660665">
            <a:off x="7270238" y="3529825"/>
            <a:ext cx="2233398" cy="1205542"/>
          </a:xfrm>
          <a:prstGeom prst="arc">
            <a:avLst>
              <a:gd name="adj1" fmla="val 11018844"/>
              <a:gd name="adj2" fmla="val 21503347"/>
            </a:avLst>
          </a:prstGeom>
          <a:noFill/>
          <a:ln w="76200" cmpd="sng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752906" y="1406892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Valeurs partagées</a:t>
            </a:r>
            <a:endParaRPr lang="fr-FR" dirty="0"/>
          </a:p>
        </p:txBody>
      </p:sp>
      <p:sp>
        <p:nvSpPr>
          <p:cNvPr id="14" name="Arc 13"/>
          <p:cNvSpPr/>
          <p:nvPr/>
        </p:nvSpPr>
        <p:spPr>
          <a:xfrm rot="2619974">
            <a:off x="8479217" y="3018423"/>
            <a:ext cx="2104381" cy="798948"/>
          </a:xfrm>
          <a:prstGeom prst="arc">
            <a:avLst>
              <a:gd name="adj1" fmla="val 11205117"/>
              <a:gd name="adj2" fmla="val 21503347"/>
            </a:avLst>
          </a:prstGeom>
          <a:noFill/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5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4"/>
          <p:cNvSpPr>
            <a:spLocks noGrp="1"/>
          </p:cNvSpPr>
          <p:nvPr>
            <p:ph type="title"/>
          </p:nvPr>
        </p:nvSpPr>
        <p:spPr>
          <a:xfrm>
            <a:off x="1476904" y="16803"/>
            <a:ext cx="10737319" cy="1280890"/>
          </a:xfrm>
        </p:spPr>
        <p:txBody>
          <a:bodyPr/>
          <a:lstStyle/>
          <a:p>
            <a:r>
              <a:rPr lang="fr-FR" altLang="fr-FR" dirty="0" smtClean="0"/>
              <a:t>Quelles stratégies pour renforcer ces synergies?</a:t>
            </a:r>
            <a:endParaRPr lang="en-US" alt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3283214" y="1290685"/>
            <a:ext cx="7080251" cy="5567315"/>
            <a:chOff x="2559602" y="1290685"/>
            <a:chExt cx="7080251" cy="5567315"/>
          </a:xfrm>
        </p:grpSpPr>
        <p:sp>
          <p:nvSpPr>
            <p:cNvPr id="24591" name="ZoneTexte 19"/>
            <p:cNvSpPr txBox="1">
              <a:spLocks noChangeArrowheads="1"/>
            </p:cNvSpPr>
            <p:nvPr/>
          </p:nvSpPr>
          <p:spPr bwMode="auto">
            <a:xfrm>
              <a:off x="4883151" y="6273800"/>
              <a:ext cx="2011363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fr-FR" altLang="fr-FR" sz="1600"/>
                <a:t>Attractivité</a:t>
              </a:r>
            </a:p>
            <a:p>
              <a:pPr algn="ctr" eaLnBrk="1" hangingPunct="1"/>
              <a:endParaRPr lang="en-US" altLang="fr-FR" sz="1600"/>
            </a:p>
          </p:txBody>
        </p:sp>
        <p:grpSp>
          <p:nvGrpSpPr>
            <p:cNvPr id="2" name="Grouper 1"/>
            <p:cNvGrpSpPr/>
            <p:nvPr/>
          </p:nvGrpSpPr>
          <p:grpSpPr>
            <a:xfrm>
              <a:off x="2559602" y="1290685"/>
              <a:ext cx="7080251" cy="5316538"/>
              <a:chOff x="2546350" y="1249363"/>
              <a:chExt cx="7080251" cy="5316538"/>
            </a:xfrm>
          </p:grpSpPr>
          <p:sp>
            <p:nvSpPr>
              <p:cNvPr id="24578" name="Ellipse 5"/>
              <p:cNvSpPr>
                <a:spLocks noChangeArrowheads="1"/>
              </p:cNvSpPr>
              <p:nvPr/>
            </p:nvSpPr>
            <p:spPr bwMode="auto">
              <a:xfrm>
                <a:off x="5118100" y="2959100"/>
                <a:ext cx="1587500" cy="1384300"/>
              </a:xfrm>
              <a:prstGeom prst="ellipse">
                <a:avLst/>
              </a:prstGeom>
              <a:solidFill>
                <a:srgbClr val="FCD5B5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fr-FR" altLang="fr-FR" sz="1400">
                    <a:latin typeface="Calibri" charset="0"/>
                  </a:rPr>
                  <a:t>Milieu innovateur: réseaux d</a:t>
                </a:r>
                <a:r>
                  <a:rPr lang="ja-JP" altLang="fr-FR" sz="1400">
                    <a:latin typeface="Calibri" charset="0"/>
                  </a:rPr>
                  <a:t>’</a:t>
                </a:r>
                <a:r>
                  <a:rPr lang="fr-FR" altLang="ja-JP" sz="1400">
                    <a:latin typeface="Calibri" charset="0"/>
                  </a:rPr>
                  <a:t>acteurs</a:t>
                </a:r>
                <a:endParaRPr lang="en-US" altLang="fr-FR" sz="1400">
                  <a:latin typeface="Calibri" charset="0"/>
                </a:endParaRPr>
              </a:p>
            </p:txBody>
          </p:sp>
          <p:sp>
            <p:nvSpPr>
              <p:cNvPr id="7" name="Flèche droite 6"/>
              <p:cNvSpPr>
                <a:spLocks noChangeArrowheads="1"/>
              </p:cNvSpPr>
              <p:nvPr/>
            </p:nvSpPr>
            <p:spPr bwMode="auto">
              <a:xfrm rot="-2125568">
                <a:off x="6502400" y="2374900"/>
                <a:ext cx="2184400" cy="469900"/>
              </a:xfrm>
              <a:prstGeom prst="rightArrow">
                <a:avLst>
                  <a:gd name="adj1" fmla="val 50000"/>
                  <a:gd name="adj2" fmla="val 49994"/>
                </a:avLst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" name="Flèche droite 7"/>
              <p:cNvSpPr>
                <a:spLocks noChangeArrowheads="1"/>
              </p:cNvSpPr>
              <p:nvPr/>
            </p:nvSpPr>
            <p:spPr bwMode="auto">
              <a:xfrm rot="-8255125">
                <a:off x="3435351" y="2262188"/>
                <a:ext cx="2100263" cy="469900"/>
              </a:xfrm>
              <a:prstGeom prst="rightArrow">
                <a:avLst>
                  <a:gd name="adj1" fmla="val 50000"/>
                  <a:gd name="adj2" fmla="val 49993"/>
                </a:avLst>
              </a:prstGeom>
              <a:solidFill>
                <a:srgbClr val="00B05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9" name="Flèche droite 8"/>
              <p:cNvSpPr>
                <a:spLocks noChangeArrowheads="1"/>
              </p:cNvSpPr>
              <p:nvPr/>
            </p:nvSpPr>
            <p:spPr bwMode="auto">
              <a:xfrm rot="5400000">
                <a:off x="4913313" y="5133976"/>
                <a:ext cx="1997075" cy="469900"/>
              </a:xfrm>
              <a:prstGeom prst="rightArrow">
                <a:avLst>
                  <a:gd name="adj1" fmla="val 50000"/>
                  <a:gd name="adj2" fmla="val 49997"/>
                </a:avLst>
              </a:prstGeom>
              <a:solidFill>
                <a:srgbClr val="31859C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4582" name="ZoneTexte 9"/>
              <p:cNvSpPr txBox="1">
                <a:spLocks noChangeArrowheads="1"/>
              </p:cNvSpPr>
              <p:nvPr/>
            </p:nvSpPr>
            <p:spPr bwMode="auto">
              <a:xfrm rot="-2906391">
                <a:off x="4160045" y="2618582"/>
                <a:ext cx="1516062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100"/>
                  <a:t>Institutions formelles et informelles</a:t>
                </a:r>
                <a:endParaRPr lang="en-US" altLang="fr-FR" sz="1100"/>
              </a:p>
            </p:txBody>
          </p:sp>
          <p:sp>
            <p:nvSpPr>
              <p:cNvPr id="24583" name="ZoneTexte 10"/>
              <p:cNvSpPr txBox="1">
                <a:spLocks noChangeArrowheads="1"/>
              </p:cNvSpPr>
              <p:nvPr/>
            </p:nvSpPr>
            <p:spPr bwMode="auto">
              <a:xfrm rot="3486902">
                <a:off x="6411914" y="2997201"/>
                <a:ext cx="1146175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100"/>
                  <a:t>Technologie</a:t>
                </a:r>
                <a:endParaRPr lang="en-US" altLang="fr-FR" sz="1100"/>
              </a:p>
            </p:txBody>
          </p:sp>
          <p:sp>
            <p:nvSpPr>
              <p:cNvPr id="24584" name="ZoneTexte 11"/>
              <p:cNvSpPr txBox="1">
                <a:spLocks noChangeArrowheads="1"/>
              </p:cNvSpPr>
              <p:nvPr/>
            </p:nvSpPr>
            <p:spPr bwMode="auto">
              <a:xfrm>
                <a:off x="5338764" y="4494214"/>
                <a:ext cx="1146175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100"/>
                  <a:t>Territoire</a:t>
                </a:r>
                <a:endParaRPr lang="en-US" altLang="fr-FR" sz="1100"/>
              </a:p>
            </p:txBody>
          </p:sp>
          <p:sp>
            <p:nvSpPr>
              <p:cNvPr id="13" name="Ellipse 12"/>
              <p:cNvSpPr>
                <a:spLocks noChangeArrowheads="1"/>
              </p:cNvSpPr>
              <p:nvPr/>
            </p:nvSpPr>
            <p:spPr bwMode="auto">
              <a:xfrm>
                <a:off x="4343400" y="2362201"/>
                <a:ext cx="393700" cy="422275"/>
              </a:xfrm>
              <a:prstGeom prst="ellipse">
                <a:avLst/>
              </a:prstGeom>
              <a:solidFill>
                <a:srgbClr val="953735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4" name="Ellipse 13"/>
              <p:cNvSpPr>
                <a:spLocks noChangeArrowheads="1"/>
              </p:cNvSpPr>
              <p:nvPr/>
            </p:nvSpPr>
            <p:spPr bwMode="auto">
              <a:xfrm>
                <a:off x="7202488" y="2497139"/>
                <a:ext cx="393700" cy="420687"/>
              </a:xfrm>
              <a:prstGeom prst="ellipse">
                <a:avLst/>
              </a:prstGeom>
              <a:solidFill>
                <a:srgbClr val="953735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5" name="Ellipse 14"/>
              <p:cNvSpPr>
                <a:spLocks noChangeArrowheads="1"/>
              </p:cNvSpPr>
              <p:nvPr/>
            </p:nvSpPr>
            <p:spPr bwMode="auto">
              <a:xfrm>
                <a:off x="5715000" y="4852989"/>
                <a:ext cx="393700" cy="422275"/>
              </a:xfrm>
              <a:prstGeom prst="ellipse">
                <a:avLst/>
              </a:prstGeom>
              <a:solidFill>
                <a:srgbClr val="953735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6" name="Ellipse 15"/>
              <p:cNvSpPr>
                <a:spLocks noChangeArrowheads="1"/>
              </p:cNvSpPr>
              <p:nvPr/>
            </p:nvSpPr>
            <p:spPr bwMode="auto">
              <a:xfrm>
                <a:off x="5692775" y="5495926"/>
                <a:ext cx="393700" cy="422275"/>
              </a:xfrm>
              <a:prstGeom prst="ellipse">
                <a:avLst/>
              </a:prstGeom>
              <a:solidFill>
                <a:srgbClr val="953735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n-US" altLang="fr-F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4589" name="ZoneTexte 16"/>
              <p:cNvSpPr txBox="1">
                <a:spLocks noChangeArrowheads="1"/>
              </p:cNvSpPr>
              <p:nvPr/>
            </p:nvSpPr>
            <p:spPr bwMode="auto">
              <a:xfrm>
                <a:off x="2546351" y="1249363"/>
                <a:ext cx="2011363" cy="584200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fr-FR" altLang="fr-FR" sz="1600"/>
                  <a:t>Systèmes productifs locaux</a:t>
                </a:r>
                <a:endParaRPr lang="en-US" altLang="fr-FR" sz="1600"/>
              </a:p>
            </p:txBody>
          </p:sp>
          <p:sp>
            <p:nvSpPr>
              <p:cNvPr id="24590" name="ZoneTexte 17"/>
              <p:cNvSpPr txBox="1">
                <a:spLocks noChangeArrowheads="1"/>
              </p:cNvSpPr>
              <p:nvPr/>
            </p:nvSpPr>
            <p:spPr bwMode="auto">
              <a:xfrm>
                <a:off x="7615238" y="1249363"/>
                <a:ext cx="2011362" cy="584200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fr-FR" altLang="fr-FR" sz="1600"/>
                  <a:t>Innovation</a:t>
                </a:r>
              </a:p>
              <a:p>
                <a:pPr algn="ctr" eaLnBrk="1" hangingPunct="1"/>
                <a:endParaRPr lang="en-US" altLang="fr-FR" sz="1600"/>
              </a:p>
            </p:txBody>
          </p:sp>
          <p:cxnSp>
            <p:nvCxnSpPr>
              <p:cNvPr id="24592" name="Connecteur en angle 21"/>
              <p:cNvCxnSpPr>
                <a:cxnSpLocks noChangeShapeType="1"/>
                <a:stCxn id="24589" idx="3"/>
              </p:cNvCxnSpPr>
              <p:nvPr/>
            </p:nvCxnSpPr>
            <p:spPr bwMode="auto">
              <a:xfrm flipV="1">
                <a:off x="4557714" y="1541463"/>
                <a:ext cx="3176587" cy="0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3" name="Connecteur en angle 23"/>
              <p:cNvCxnSpPr>
                <a:cxnSpLocks noChangeShapeType="1"/>
                <a:stCxn id="24590" idx="3"/>
                <a:endCxn id="24591" idx="3"/>
              </p:cNvCxnSpPr>
              <p:nvPr/>
            </p:nvCxnSpPr>
            <p:spPr bwMode="auto">
              <a:xfrm flipH="1">
                <a:off x="6894514" y="1541464"/>
                <a:ext cx="2732087" cy="5024437"/>
              </a:xfrm>
              <a:prstGeom prst="bentConnector3">
                <a:avLst>
                  <a:gd name="adj1" fmla="val -8366"/>
                </a:avLst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4" name="Connecteur en angle 25"/>
              <p:cNvCxnSpPr>
                <a:cxnSpLocks noChangeShapeType="1"/>
                <a:stCxn id="24591" idx="1"/>
                <a:endCxn id="24589" idx="1"/>
              </p:cNvCxnSpPr>
              <p:nvPr/>
            </p:nvCxnSpPr>
            <p:spPr bwMode="auto">
              <a:xfrm rot="10800000">
                <a:off x="2546350" y="1541464"/>
                <a:ext cx="2336800" cy="5024437"/>
              </a:xfrm>
              <a:prstGeom prst="bentConnector3">
                <a:avLst>
                  <a:gd name="adj1" fmla="val 109778"/>
                </a:avLst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5" name="ZoneTexte 26"/>
              <p:cNvSpPr txBox="1">
                <a:spLocks noChangeArrowheads="1"/>
              </p:cNvSpPr>
              <p:nvPr/>
            </p:nvSpPr>
            <p:spPr bwMode="auto">
              <a:xfrm>
                <a:off x="3714750" y="2311401"/>
                <a:ext cx="12382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400"/>
                  <a:t>Coopération</a:t>
                </a:r>
                <a:endParaRPr lang="en-US" altLang="fr-FR" sz="1400"/>
              </a:p>
            </p:txBody>
          </p:sp>
          <p:sp>
            <p:nvSpPr>
              <p:cNvPr id="24596" name="ZoneTexte 27"/>
              <p:cNvSpPr txBox="1">
                <a:spLocks noChangeArrowheads="1"/>
              </p:cNvSpPr>
              <p:nvPr/>
            </p:nvSpPr>
            <p:spPr bwMode="auto">
              <a:xfrm>
                <a:off x="6919914" y="2314576"/>
                <a:ext cx="11715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400"/>
                  <a:t>Savoir-faire</a:t>
                </a:r>
                <a:endParaRPr lang="en-US" altLang="fr-FR" sz="1400"/>
              </a:p>
            </p:txBody>
          </p:sp>
          <p:sp>
            <p:nvSpPr>
              <p:cNvPr id="24597" name="ZoneTexte 28"/>
              <p:cNvSpPr txBox="1">
                <a:spLocks noChangeArrowheads="1"/>
              </p:cNvSpPr>
              <p:nvPr/>
            </p:nvSpPr>
            <p:spPr bwMode="auto">
              <a:xfrm>
                <a:off x="4967289" y="4910139"/>
                <a:ext cx="22828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400"/>
                  <a:t>Proximité géographique</a:t>
                </a:r>
                <a:endParaRPr lang="en-US" altLang="fr-FR" sz="1400"/>
              </a:p>
            </p:txBody>
          </p:sp>
          <p:sp>
            <p:nvSpPr>
              <p:cNvPr id="24598" name="ZoneTexte 29"/>
              <p:cNvSpPr txBox="1">
                <a:spLocks noChangeArrowheads="1"/>
              </p:cNvSpPr>
              <p:nvPr/>
            </p:nvSpPr>
            <p:spPr bwMode="auto">
              <a:xfrm>
                <a:off x="4672014" y="5553076"/>
                <a:ext cx="25304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fr-FR" altLang="fr-FR" sz="1400"/>
                  <a:t>Proximité organisationnelle</a:t>
                </a:r>
                <a:endParaRPr lang="en-US" altLang="fr-FR" sz="1400"/>
              </a:p>
            </p:txBody>
          </p:sp>
          <p:cxnSp>
            <p:nvCxnSpPr>
              <p:cNvPr id="32" name="Connecteur en angle 31"/>
              <p:cNvCxnSpPr>
                <a:stCxn id="24595" idx="3"/>
                <a:endCxn id="24596" idx="1"/>
              </p:cNvCxnSpPr>
              <p:nvPr/>
            </p:nvCxnSpPr>
            <p:spPr>
              <a:xfrm>
                <a:off x="4953001" y="2465389"/>
                <a:ext cx="1966913" cy="3175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Connecteur en angle 33"/>
              <p:cNvCxnSpPr>
                <a:stCxn id="24596" idx="3"/>
                <a:endCxn id="24597" idx="3"/>
              </p:cNvCxnSpPr>
              <p:nvPr/>
            </p:nvCxnSpPr>
            <p:spPr>
              <a:xfrm flipH="1">
                <a:off x="7250114" y="2468563"/>
                <a:ext cx="841375" cy="2595562"/>
              </a:xfrm>
              <a:prstGeom prst="bentConnector3">
                <a:avLst>
                  <a:gd name="adj1" fmla="val -27184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Connecteur en angle 36"/>
              <p:cNvCxnSpPr>
                <a:stCxn id="24596" idx="3"/>
                <a:endCxn id="24598" idx="3"/>
              </p:cNvCxnSpPr>
              <p:nvPr/>
            </p:nvCxnSpPr>
            <p:spPr>
              <a:xfrm flipH="1">
                <a:off x="7202488" y="2468563"/>
                <a:ext cx="889000" cy="3238500"/>
              </a:xfrm>
              <a:prstGeom prst="bentConnector3">
                <a:avLst>
                  <a:gd name="adj1" fmla="val -25745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Connecteur en angle 39"/>
              <p:cNvCxnSpPr>
                <a:stCxn id="24598" idx="1"/>
                <a:endCxn id="24595" idx="1"/>
              </p:cNvCxnSpPr>
              <p:nvPr/>
            </p:nvCxnSpPr>
            <p:spPr>
              <a:xfrm rot="10800000">
                <a:off x="3714751" y="2465389"/>
                <a:ext cx="957263" cy="3241675"/>
              </a:xfrm>
              <a:prstGeom prst="bentConnector3">
                <a:avLst>
                  <a:gd name="adj1" fmla="val 123879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ngle 43"/>
              <p:cNvCxnSpPr>
                <a:stCxn id="24597" idx="1"/>
                <a:endCxn id="24595" idx="1"/>
              </p:cNvCxnSpPr>
              <p:nvPr/>
            </p:nvCxnSpPr>
            <p:spPr>
              <a:xfrm rot="10800000">
                <a:off x="3714750" y="2465389"/>
                <a:ext cx="1252538" cy="2598737"/>
              </a:xfrm>
              <a:prstGeom prst="bentConnector3">
                <a:avLst>
                  <a:gd name="adj1" fmla="val 118247"/>
                </a:avLst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0514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4"/>
          <p:cNvSpPr>
            <a:spLocks noGrp="1"/>
          </p:cNvSpPr>
          <p:nvPr>
            <p:ph type="title"/>
          </p:nvPr>
        </p:nvSpPr>
        <p:spPr>
          <a:xfrm>
            <a:off x="2360614" y="95473"/>
            <a:ext cx="8911687" cy="1280890"/>
          </a:xfrm>
        </p:spPr>
        <p:txBody>
          <a:bodyPr>
            <a:normAutofit/>
          </a:bodyPr>
          <a:lstStyle/>
          <a:p>
            <a:r>
              <a:rPr lang="fr-FR" altLang="fr-FR" sz="2800" b="1" dirty="0"/>
              <a:t>Quelles stratégies pour renforcer ces synergies</a:t>
            </a:r>
            <a:r>
              <a:rPr lang="fr-FR" altLang="fr-FR" sz="2800" b="1" dirty="0" smtClean="0"/>
              <a:t>?</a:t>
            </a:r>
            <a:br>
              <a:rPr lang="fr-FR" altLang="fr-FR" sz="2800" b="1" dirty="0" smtClean="0"/>
            </a:br>
            <a:r>
              <a:rPr lang="fr-FR" altLang="fr-FR" sz="2800" dirty="0" smtClean="0"/>
              <a:t>1- </a:t>
            </a:r>
            <a:r>
              <a:rPr lang="fr-FR" altLang="fr-FR" sz="2400" b="1" dirty="0"/>
              <a:t>Dynamique administrative quantitative</a:t>
            </a:r>
            <a:endParaRPr lang="en-US" altLang="fr-FR" sz="2800" b="1" dirty="0"/>
          </a:p>
        </p:txBody>
      </p:sp>
      <p:sp>
        <p:nvSpPr>
          <p:cNvPr id="25602" name="Ellipse 5"/>
          <p:cNvSpPr>
            <a:spLocks noChangeArrowheads="1"/>
          </p:cNvSpPr>
          <p:nvPr/>
        </p:nvSpPr>
        <p:spPr bwMode="auto">
          <a:xfrm>
            <a:off x="6366608" y="2959100"/>
            <a:ext cx="1587500" cy="1384300"/>
          </a:xfrm>
          <a:prstGeom prst="ellipse">
            <a:avLst/>
          </a:prstGeom>
          <a:solidFill>
            <a:srgbClr val="FCD5B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400">
                <a:latin typeface="Calibri" charset="0"/>
              </a:rPr>
              <a:t>Milieu innovateur: réseaux d</a:t>
            </a:r>
            <a:r>
              <a:rPr lang="ja-JP" altLang="fr-FR" sz="1400">
                <a:latin typeface="Calibri" charset="0"/>
              </a:rPr>
              <a:t>’</a:t>
            </a:r>
            <a:r>
              <a:rPr lang="fr-FR" altLang="ja-JP" sz="1400">
                <a:latin typeface="Calibri" charset="0"/>
              </a:rPr>
              <a:t>acteurs</a:t>
            </a:r>
            <a:endParaRPr lang="en-US" altLang="fr-FR" sz="1400">
              <a:latin typeface="Calibri" charset="0"/>
            </a:endParaRPr>
          </a:p>
        </p:txBody>
      </p:sp>
      <p:sp>
        <p:nvSpPr>
          <p:cNvPr id="7" name="Flèche droite 6"/>
          <p:cNvSpPr>
            <a:spLocks noChangeArrowheads="1"/>
          </p:cNvSpPr>
          <p:nvPr/>
        </p:nvSpPr>
        <p:spPr bwMode="auto">
          <a:xfrm rot="-2125568">
            <a:off x="7750908" y="2374900"/>
            <a:ext cx="2184400" cy="469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Flèche droite 7"/>
          <p:cNvSpPr>
            <a:spLocks noChangeArrowheads="1"/>
          </p:cNvSpPr>
          <p:nvPr/>
        </p:nvSpPr>
        <p:spPr bwMode="auto">
          <a:xfrm rot="-8255125">
            <a:off x="4683859" y="2262188"/>
            <a:ext cx="2100263" cy="4699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Flèche droite 8"/>
          <p:cNvSpPr>
            <a:spLocks noChangeArrowheads="1"/>
          </p:cNvSpPr>
          <p:nvPr/>
        </p:nvSpPr>
        <p:spPr bwMode="auto">
          <a:xfrm rot="5400000">
            <a:off x="6161821" y="5133976"/>
            <a:ext cx="1997075" cy="469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06" name="ZoneTexte 9"/>
          <p:cNvSpPr txBox="1">
            <a:spLocks noChangeArrowheads="1"/>
          </p:cNvSpPr>
          <p:nvPr/>
        </p:nvSpPr>
        <p:spPr bwMode="auto">
          <a:xfrm rot="-2906391">
            <a:off x="5408553" y="2618582"/>
            <a:ext cx="1516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Institutions formelles et informelles</a:t>
            </a:r>
            <a:endParaRPr lang="en-US" altLang="fr-FR" sz="1100"/>
          </a:p>
        </p:txBody>
      </p:sp>
      <p:sp>
        <p:nvSpPr>
          <p:cNvPr id="25607" name="ZoneTexte 10"/>
          <p:cNvSpPr txBox="1">
            <a:spLocks noChangeArrowheads="1"/>
          </p:cNvSpPr>
          <p:nvPr/>
        </p:nvSpPr>
        <p:spPr bwMode="auto">
          <a:xfrm rot="3486902">
            <a:off x="7660422" y="2997201"/>
            <a:ext cx="11461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Technologie</a:t>
            </a:r>
            <a:endParaRPr lang="en-US" altLang="fr-FR" sz="1100"/>
          </a:p>
        </p:txBody>
      </p:sp>
      <p:sp>
        <p:nvSpPr>
          <p:cNvPr id="25608" name="ZoneTexte 11"/>
          <p:cNvSpPr txBox="1">
            <a:spLocks noChangeArrowheads="1"/>
          </p:cNvSpPr>
          <p:nvPr/>
        </p:nvSpPr>
        <p:spPr bwMode="auto">
          <a:xfrm>
            <a:off x="6587272" y="4494214"/>
            <a:ext cx="1146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Territoire</a:t>
            </a:r>
            <a:endParaRPr lang="en-US" altLang="fr-FR" sz="1100"/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5591908" y="2362201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8450996" y="2497139"/>
            <a:ext cx="393700" cy="420687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6963508" y="4852989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6941283" y="5495926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13" name="ZoneTexte 16"/>
          <p:cNvSpPr txBox="1">
            <a:spLocks noChangeArrowheads="1"/>
          </p:cNvSpPr>
          <p:nvPr/>
        </p:nvSpPr>
        <p:spPr bwMode="auto">
          <a:xfrm>
            <a:off x="3794859" y="1249363"/>
            <a:ext cx="2011363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Systèmes productifs locaux</a:t>
            </a:r>
            <a:endParaRPr lang="en-US" altLang="fr-FR" sz="1600"/>
          </a:p>
        </p:txBody>
      </p:sp>
      <p:sp>
        <p:nvSpPr>
          <p:cNvPr id="25614" name="ZoneTexte 17"/>
          <p:cNvSpPr txBox="1">
            <a:spLocks noChangeArrowheads="1"/>
          </p:cNvSpPr>
          <p:nvPr/>
        </p:nvSpPr>
        <p:spPr bwMode="auto">
          <a:xfrm>
            <a:off x="8863746" y="1249363"/>
            <a:ext cx="2011362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Innovation</a:t>
            </a:r>
          </a:p>
          <a:p>
            <a:pPr algn="ctr" eaLnBrk="1" hangingPunct="1"/>
            <a:endParaRPr lang="en-US" altLang="fr-FR" sz="1600"/>
          </a:p>
        </p:txBody>
      </p:sp>
      <p:sp>
        <p:nvSpPr>
          <p:cNvPr id="25615" name="ZoneTexte 19"/>
          <p:cNvSpPr txBox="1">
            <a:spLocks noChangeArrowheads="1"/>
          </p:cNvSpPr>
          <p:nvPr/>
        </p:nvSpPr>
        <p:spPr bwMode="auto">
          <a:xfrm>
            <a:off x="6131659" y="6273800"/>
            <a:ext cx="20113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Attractivité</a:t>
            </a:r>
          </a:p>
          <a:p>
            <a:pPr algn="ctr" eaLnBrk="1" hangingPunct="1"/>
            <a:endParaRPr lang="en-US" altLang="fr-FR" sz="1600"/>
          </a:p>
        </p:txBody>
      </p:sp>
      <p:cxnSp>
        <p:nvCxnSpPr>
          <p:cNvPr id="25616" name="Connecteur en angle 21"/>
          <p:cNvCxnSpPr>
            <a:cxnSpLocks noChangeShapeType="1"/>
            <a:stCxn id="25613" idx="3"/>
          </p:cNvCxnSpPr>
          <p:nvPr/>
        </p:nvCxnSpPr>
        <p:spPr bwMode="auto">
          <a:xfrm flipV="1">
            <a:off x="5806222" y="1541463"/>
            <a:ext cx="3176587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Connecteur en angle 23"/>
          <p:cNvCxnSpPr>
            <a:cxnSpLocks noChangeShapeType="1"/>
            <a:stCxn id="25614" idx="3"/>
            <a:endCxn id="25615" idx="3"/>
          </p:cNvCxnSpPr>
          <p:nvPr/>
        </p:nvCxnSpPr>
        <p:spPr bwMode="auto">
          <a:xfrm flipH="1">
            <a:off x="8143022" y="1541464"/>
            <a:ext cx="2732087" cy="5024437"/>
          </a:xfrm>
          <a:prstGeom prst="bentConnector3">
            <a:avLst>
              <a:gd name="adj1" fmla="val -8366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Connecteur en angle 25"/>
          <p:cNvCxnSpPr>
            <a:cxnSpLocks noChangeShapeType="1"/>
            <a:stCxn id="25615" idx="1"/>
            <a:endCxn id="25613" idx="1"/>
          </p:cNvCxnSpPr>
          <p:nvPr/>
        </p:nvCxnSpPr>
        <p:spPr bwMode="auto">
          <a:xfrm rot="10800000">
            <a:off x="3794858" y="1541464"/>
            <a:ext cx="2336800" cy="5024437"/>
          </a:xfrm>
          <a:prstGeom prst="bentConnector3">
            <a:avLst>
              <a:gd name="adj1" fmla="val 10977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ZoneTexte 26"/>
          <p:cNvSpPr txBox="1">
            <a:spLocks noChangeArrowheads="1"/>
          </p:cNvSpPr>
          <p:nvPr/>
        </p:nvSpPr>
        <p:spPr bwMode="auto">
          <a:xfrm>
            <a:off x="4963258" y="2311401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Coopération</a:t>
            </a:r>
            <a:endParaRPr lang="en-US" altLang="fr-FR" sz="1400"/>
          </a:p>
        </p:txBody>
      </p:sp>
      <p:sp>
        <p:nvSpPr>
          <p:cNvPr id="25620" name="ZoneTexte 27"/>
          <p:cNvSpPr txBox="1">
            <a:spLocks noChangeArrowheads="1"/>
          </p:cNvSpPr>
          <p:nvPr/>
        </p:nvSpPr>
        <p:spPr bwMode="auto">
          <a:xfrm>
            <a:off x="8168422" y="2314576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Savoir-faire</a:t>
            </a:r>
            <a:endParaRPr lang="en-US" altLang="fr-FR" sz="1400"/>
          </a:p>
        </p:txBody>
      </p:sp>
      <p:sp>
        <p:nvSpPr>
          <p:cNvPr id="25621" name="ZoneTexte 28"/>
          <p:cNvSpPr txBox="1">
            <a:spLocks noChangeArrowheads="1"/>
          </p:cNvSpPr>
          <p:nvPr/>
        </p:nvSpPr>
        <p:spPr bwMode="auto">
          <a:xfrm>
            <a:off x="6215797" y="4910139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géographique</a:t>
            </a:r>
            <a:endParaRPr lang="en-US" altLang="fr-FR" sz="1400"/>
          </a:p>
        </p:txBody>
      </p:sp>
      <p:sp>
        <p:nvSpPr>
          <p:cNvPr id="25622" name="ZoneTexte 29"/>
          <p:cNvSpPr txBox="1">
            <a:spLocks noChangeArrowheads="1"/>
          </p:cNvSpPr>
          <p:nvPr/>
        </p:nvSpPr>
        <p:spPr bwMode="auto">
          <a:xfrm>
            <a:off x="5920522" y="5553076"/>
            <a:ext cx="253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organisationnelle</a:t>
            </a:r>
            <a:endParaRPr lang="en-US" altLang="fr-FR" sz="1400"/>
          </a:p>
        </p:txBody>
      </p:sp>
      <p:cxnSp>
        <p:nvCxnSpPr>
          <p:cNvPr id="32" name="Connecteur en angle 31"/>
          <p:cNvCxnSpPr>
            <a:stCxn id="25619" idx="3"/>
            <a:endCxn id="25620" idx="1"/>
          </p:cNvCxnSpPr>
          <p:nvPr/>
        </p:nvCxnSpPr>
        <p:spPr>
          <a:xfrm>
            <a:off x="6201509" y="2465389"/>
            <a:ext cx="1966913" cy="31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5620" idx="3"/>
            <a:endCxn id="25621" idx="3"/>
          </p:cNvCxnSpPr>
          <p:nvPr/>
        </p:nvCxnSpPr>
        <p:spPr>
          <a:xfrm flipH="1">
            <a:off x="8498622" y="2468563"/>
            <a:ext cx="841375" cy="2595562"/>
          </a:xfrm>
          <a:prstGeom prst="bentConnector3">
            <a:avLst>
              <a:gd name="adj1" fmla="val -27184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5620" idx="3"/>
            <a:endCxn id="25622" idx="3"/>
          </p:cNvCxnSpPr>
          <p:nvPr/>
        </p:nvCxnSpPr>
        <p:spPr>
          <a:xfrm flipH="1">
            <a:off x="8450996" y="2468563"/>
            <a:ext cx="889000" cy="3238500"/>
          </a:xfrm>
          <a:prstGeom prst="bentConnector3">
            <a:avLst>
              <a:gd name="adj1" fmla="val -25745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25622" idx="1"/>
            <a:endCxn id="25619" idx="1"/>
          </p:cNvCxnSpPr>
          <p:nvPr/>
        </p:nvCxnSpPr>
        <p:spPr>
          <a:xfrm rot="10800000">
            <a:off x="4963259" y="2465389"/>
            <a:ext cx="957263" cy="3241675"/>
          </a:xfrm>
          <a:prstGeom prst="bentConnector3">
            <a:avLst>
              <a:gd name="adj1" fmla="val 12387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25621" idx="1"/>
            <a:endCxn id="25619" idx="1"/>
          </p:cNvCxnSpPr>
          <p:nvPr/>
        </p:nvCxnSpPr>
        <p:spPr>
          <a:xfrm rot="10800000">
            <a:off x="4963258" y="2465389"/>
            <a:ext cx="1252538" cy="2598737"/>
          </a:xfrm>
          <a:prstGeom prst="bentConnector3">
            <a:avLst>
              <a:gd name="adj1" fmla="val 11824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570523572"/>
              </p:ext>
            </p:extLst>
          </p:nvPr>
        </p:nvGraphicFramePr>
        <p:xfrm>
          <a:off x="42965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Légende encadrée 1 30"/>
          <p:cNvSpPr>
            <a:spLocks/>
          </p:cNvSpPr>
          <p:nvPr/>
        </p:nvSpPr>
        <p:spPr bwMode="auto">
          <a:xfrm>
            <a:off x="9043134" y="5368926"/>
            <a:ext cx="1831975" cy="792163"/>
          </a:xfrm>
          <a:prstGeom prst="borderCallout1">
            <a:avLst>
              <a:gd name="adj1" fmla="val 18750"/>
              <a:gd name="adj2" fmla="val -8333"/>
              <a:gd name="adj3" fmla="val -45032"/>
              <a:gd name="adj4" fmla="val -52449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  <a:latin typeface="Calibri" charset="0"/>
              </a:rPr>
              <a:t>La proximité est purement géographique</a:t>
            </a:r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Légende encadrée 1 37"/>
          <p:cNvSpPr>
            <a:spLocks/>
          </p:cNvSpPr>
          <p:nvPr/>
        </p:nvSpPr>
        <p:spPr bwMode="auto">
          <a:xfrm>
            <a:off x="3609122" y="4367213"/>
            <a:ext cx="1831975" cy="792162"/>
          </a:xfrm>
          <a:prstGeom prst="borderCallout1">
            <a:avLst>
              <a:gd name="adj1" fmla="val -3421"/>
              <a:gd name="adj2" fmla="val 38046"/>
              <a:gd name="adj3" fmla="val -94046"/>
              <a:gd name="adj4" fmla="val 74088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  <a:latin typeface="Calibri" charset="0"/>
              </a:rPr>
              <a:t>Politique classique d</a:t>
            </a:r>
            <a:r>
              <a:rPr lang="ja-JP" altLang="fr-FR" sz="18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800">
                <a:solidFill>
                  <a:srgbClr val="FFFFFF"/>
                </a:solidFill>
                <a:latin typeface="Calibri" charset="0"/>
              </a:rPr>
              <a:t>aide à l</a:t>
            </a:r>
            <a:r>
              <a:rPr lang="ja-JP" altLang="fr-FR" sz="18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800">
                <a:solidFill>
                  <a:srgbClr val="FFFFFF"/>
                </a:solidFill>
                <a:latin typeface="Calibri" charset="0"/>
              </a:rPr>
              <a:t>installation</a:t>
            </a:r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" name="Légende encadrée 1 38"/>
          <p:cNvSpPr>
            <a:spLocks/>
          </p:cNvSpPr>
          <p:nvPr/>
        </p:nvSpPr>
        <p:spPr bwMode="auto">
          <a:xfrm>
            <a:off x="9868633" y="1724026"/>
            <a:ext cx="1949450" cy="885825"/>
          </a:xfrm>
          <a:prstGeom prst="borderCallout1">
            <a:avLst>
              <a:gd name="adj1" fmla="val 99269"/>
              <a:gd name="adj2" fmla="val 49139"/>
              <a:gd name="adj3" fmla="val 159176"/>
              <a:gd name="adj4" fmla="val -28250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>
                <a:solidFill>
                  <a:srgbClr val="FFFFFF"/>
                </a:solidFill>
                <a:latin typeface="Calibri" charset="0"/>
              </a:rPr>
              <a:t>Pas d</a:t>
            </a:r>
            <a:r>
              <a:rPr lang="ja-JP" altLang="fr-FR" sz="16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600">
                <a:solidFill>
                  <a:srgbClr val="FFFFFF"/>
                </a:solidFill>
                <a:latin typeface="Calibri" charset="0"/>
              </a:rPr>
              <a:t>effet systémique: le tout &lt; somme des parties</a:t>
            </a:r>
            <a:endParaRPr lang="en-US" altLang="fr-FR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3584" y="2944495"/>
            <a:ext cx="3117240" cy="18214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effet d’agglomération marshallien classique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02586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4"/>
          <p:cNvSpPr>
            <a:spLocks noGrp="1"/>
          </p:cNvSpPr>
          <p:nvPr>
            <p:ph type="title"/>
          </p:nvPr>
        </p:nvSpPr>
        <p:spPr>
          <a:xfrm>
            <a:off x="2206625" y="106363"/>
            <a:ext cx="7759700" cy="1143000"/>
          </a:xfrm>
        </p:spPr>
        <p:txBody>
          <a:bodyPr>
            <a:normAutofit fontScale="90000"/>
          </a:bodyPr>
          <a:lstStyle/>
          <a:p>
            <a:r>
              <a:rPr lang="fr-FR" altLang="fr-FR" sz="2800" b="1" dirty="0"/>
              <a:t>Quelles stratégies pour renforcer ces synergies?</a:t>
            </a:r>
            <a:br>
              <a:rPr lang="fr-FR" altLang="fr-FR" sz="2800" b="1" dirty="0"/>
            </a:br>
            <a:r>
              <a:rPr lang="fr-FR" altLang="fr-FR" sz="2800" dirty="0" smtClean="0"/>
              <a:t>2- </a:t>
            </a:r>
            <a:r>
              <a:rPr lang="fr-FR" altLang="fr-FR" sz="2800" dirty="0"/>
              <a:t>Spécialisation territoriale</a:t>
            </a:r>
            <a:endParaRPr lang="en-US" altLang="fr-FR" sz="2800" dirty="0"/>
          </a:p>
        </p:txBody>
      </p:sp>
      <p:sp>
        <p:nvSpPr>
          <p:cNvPr id="26626" name="Ellipse 5"/>
          <p:cNvSpPr>
            <a:spLocks noChangeArrowheads="1"/>
          </p:cNvSpPr>
          <p:nvPr/>
        </p:nvSpPr>
        <p:spPr bwMode="auto">
          <a:xfrm>
            <a:off x="6296269" y="2836008"/>
            <a:ext cx="1587500" cy="1384300"/>
          </a:xfrm>
          <a:prstGeom prst="ellipse">
            <a:avLst/>
          </a:prstGeom>
          <a:solidFill>
            <a:srgbClr val="FCD5B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400">
                <a:latin typeface="Calibri" charset="0"/>
              </a:rPr>
              <a:t>Milieu innovateur: réseaux d</a:t>
            </a:r>
            <a:r>
              <a:rPr lang="ja-JP" altLang="fr-FR" sz="1400">
                <a:latin typeface="Calibri" charset="0"/>
              </a:rPr>
              <a:t>’</a:t>
            </a:r>
            <a:r>
              <a:rPr lang="fr-FR" altLang="ja-JP" sz="1400">
                <a:latin typeface="Calibri" charset="0"/>
              </a:rPr>
              <a:t>acteurs</a:t>
            </a:r>
            <a:endParaRPr lang="en-US" altLang="fr-FR" sz="1400">
              <a:latin typeface="Calibri" charset="0"/>
            </a:endParaRPr>
          </a:p>
        </p:txBody>
      </p:sp>
      <p:sp>
        <p:nvSpPr>
          <p:cNvPr id="7" name="Flèche droite 6"/>
          <p:cNvSpPr>
            <a:spLocks noChangeArrowheads="1"/>
          </p:cNvSpPr>
          <p:nvPr/>
        </p:nvSpPr>
        <p:spPr bwMode="auto">
          <a:xfrm rot="-2125568">
            <a:off x="7680569" y="2251808"/>
            <a:ext cx="2184400" cy="469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Flèche droite 7"/>
          <p:cNvSpPr>
            <a:spLocks noChangeArrowheads="1"/>
          </p:cNvSpPr>
          <p:nvPr/>
        </p:nvSpPr>
        <p:spPr bwMode="auto">
          <a:xfrm rot="-8255125">
            <a:off x="4613520" y="2139096"/>
            <a:ext cx="2100263" cy="4699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Flèche droite 8"/>
          <p:cNvSpPr>
            <a:spLocks noChangeArrowheads="1"/>
          </p:cNvSpPr>
          <p:nvPr/>
        </p:nvSpPr>
        <p:spPr bwMode="auto">
          <a:xfrm rot="5400000">
            <a:off x="6091482" y="5010884"/>
            <a:ext cx="1997075" cy="469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630" name="ZoneTexte 9"/>
          <p:cNvSpPr txBox="1">
            <a:spLocks noChangeArrowheads="1"/>
          </p:cNvSpPr>
          <p:nvPr/>
        </p:nvSpPr>
        <p:spPr bwMode="auto">
          <a:xfrm rot="-2906391">
            <a:off x="5338214" y="2495490"/>
            <a:ext cx="1516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Institutions formelles et informelles</a:t>
            </a:r>
            <a:endParaRPr lang="en-US" altLang="fr-FR" sz="1100"/>
          </a:p>
        </p:txBody>
      </p:sp>
      <p:sp>
        <p:nvSpPr>
          <p:cNvPr id="26631" name="ZoneTexte 10"/>
          <p:cNvSpPr txBox="1">
            <a:spLocks noChangeArrowheads="1"/>
          </p:cNvSpPr>
          <p:nvPr/>
        </p:nvSpPr>
        <p:spPr bwMode="auto">
          <a:xfrm rot="3486902">
            <a:off x="7590083" y="2874109"/>
            <a:ext cx="11461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Technologie</a:t>
            </a:r>
            <a:endParaRPr lang="en-US" altLang="fr-FR" sz="1100"/>
          </a:p>
        </p:txBody>
      </p:sp>
      <p:sp>
        <p:nvSpPr>
          <p:cNvPr id="26632" name="ZoneTexte 11"/>
          <p:cNvSpPr txBox="1">
            <a:spLocks noChangeArrowheads="1"/>
          </p:cNvSpPr>
          <p:nvPr/>
        </p:nvSpPr>
        <p:spPr bwMode="auto">
          <a:xfrm>
            <a:off x="6516933" y="4371122"/>
            <a:ext cx="1146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Territoire</a:t>
            </a:r>
            <a:endParaRPr lang="en-US" altLang="fr-FR" sz="1100"/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5521569" y="2239109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8380657" y="2374047"/>
            <a:ext cx="393700" cy="420687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6893169" y="4729897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6870944" y="5372834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637" name="ZoneTexte 16"/>
          <p:cNvSpPr txBox="1">
            <a:spLocks noChangeArrowheads="1"/>
          </p:cNvSpPr>
          <p:nvPr/>
        </p:nvSpPr>
        <p:spPr bwMode="auto">
          <a:xfrm>
            <a:off x="3724520" y="1126271"/>
            <a:ext cx="2011363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Systèmes productifs locaux</a:t>
            </a:r>
            <a:endParaRPr lang="en-US" altLang="fr-FR" sz="1600"/>
          </a:p>
        </p:txBody>
      </p:sp>
      <p:sp>
        <p:nvSpPr>
          <p:cNvPr id="26638" name="ZoneTexte 17"/>
          <p:cNvSpPr txBox="1">
            <a:spLocks noChangeArrowheads="1"/>
          </p:cNvSpPr>
          <p:nvPr/>
        </p:nvSpPr>
        <p:spPr bwMode="auto">
          <a:xfrm>
            <a:off x="8793407" y="1126271"/>
            <a:ext cx="2011362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Innovation</a:t>
            </a:r>
          </a:p>
          <a:p>
            <a:pPr algn="ctr" eaLnBrk="1" hangingPunct="1"/>
            <a:endParaRPr lang="en-US" altLang="fr-FR" sz="1600"/>
          </a:p>
        </p:txBody>
      </p:sp>
      <p:sp>
        <p:nvSpPr>
          <p:cNvPr id="26639" name="ZoneTexte 19"/>
          <p:cNvSpPr txBox="1">
            <a:spLocks noChangeArrowheads="1"/>
          </p:cNvSpPr>
          <p:nvPr/>
        </p:nvSpPr>
        <p:spPr bwMode="auto">
          <a:xfrm>
            <a:off x="6061320" y="6150708"/>
            <a:ext cx="20113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Attractivité</a:t>
            </a:r>
          </a:p>
          <a:p>
            <a:pPr algn="ctr" eaLnBrk="1" hangingPunct="1"/>
            <a:endParaRPr lang="en-US" altLang="fr-FR" sz="1600"/>
          </a:p>
        </p:txBody>
      </p:sp>
      <p:cxnSp>
        <p:nvCxnSpPr>
          <p:cNvPr id="26640" name="Connecteur en angle 21"/>
          <p:cNvCxnSpPr>
            <a:cxnSpLocks noChangeShapeType="1"/>
            <a:stCxn id="26637" idx="3"/>
          </p:cNvCxnSpPr>
          <p:nvPr/>
        </p:nvCxnSpPr>
        <p:spPr bwMode="auto">
          <a:xfrm flipV="1">
            <a:off x="5735883" y="1418371"/>
            <a:ext cx="3176587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Connecteur en angle 23"/>
          <p:cNvCxnSpPr>
            <a:cxnSpLocks noChangeShapeType="1"/>
            <a:stCxn id="26638" idx="3"/>
            <a:endCxn id="26639" idx="3"/>
          </p:cNvCxnSpPr>
          <p:nvPr/>
        </p:nvCxnSpPr>
        <p:spPr bwMode="auto">
          <a:xfrm flipH="1">
            <a:off x="8072683" y="1418372"/>
            <a:ext cx="2732087" cy="5024437"/>
          </a:xfrm>
          <a:prstGeom prst="bentConnector3">
            <a:avLst>
              <a:gd name="adj1" fmla="val -8366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Connecteur en angle 25"/>
          <p:cNvCxnSpPr>
            <a:cxnSpLocks noChangeShapeType="1"/>
            <a:stCxn id="26639" idx="1"/>
            <a:endCxn id="26637" idx="1"/>
          </p:cNvCxnSpPr>
          <p:nvPr/>
        </p:nvCxnSpPr>
        <p:spPr bwMode="auto">
          <a:xfrm rot="10800000">
            <a:off x="3724519" y="1418372"/>
            <a:ext cx="2336800" cy="5024437"/>
          </a:xfrm>
          <a:prstGeom prst="bentConnector3">
            <a:avLst>
              <a:gd name="adj1" fmla="val 10977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ZoneTexte 26"/>
          <p:cNvSpPr txBox="1">
            <a:spLocks noChangeArrowheads="1"/>
          </p:cNvSpPr>
          <p:nvPr/>
        </p:nvSpPr>
        <p:spPr bwMode="auto">
          <a:xfrm>
            <a:off x="4892919" y="2188309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Coopération</a:t>
            </a:r>
            <a:endParaRPr lang="en-US" altLang="fr-FR" sz="1400"/>
          </a:p>
        </p:txBody>
      </p:sp>
      <p:sp>
        <p:nvSpPr>
          <p:cNvPr id="26644" name="ZoneTexte 27"/>
          <p:cNvSpPr txBox="1">
            <a:spLocks noChangeArrowheads="1"/>
          </p:cNvSpPr>
          <p:nvPr/>
        </p:nvSpPr>
        <p:spPr bwMode="auto">
          <a:xfrm>
            <a:off x="8098083" y="2191484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Savoir-faire</a:t>
            </a:r>
            <a:endParaRPr lang="en-US" altLang="fr-FR" sz="1400"/>
          </a:p>
        </p:txBody>
      </p:sp>
      <p:sp>
        <p:nvSpPr>
          <p:cNvPr id="26645" name="ZoneTexte 28"/>
          <p:cNvSpPr txBox="1">
            <a:spLocks noChangeArrowheads="1"/>
          </p:cNvSpPr>
          <p:nvPr/>
        </p:nvSpPr>
        <p:spPr bwMode="auto">
          <a:xfrm>
            <a:off x="6145458" y="4787047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géographique</a:t>
            </a:r>
            <a:endParaRPr lang="en-US" altLang="fr-FR" sz="1400"/>
          </a:p>
        </p:txBody>
      </p:sp>
      <p:sp>
        <p:nvSpPr>
          <p:cNvPr id="26646" name="ZoneTexte 29"/>
          <p:cNvSpPr txBox="1">
            <a:spLocks noChangeArrowheads="1"/>
          </p:cNvSpPr>
          <p:nvPr/>
        </p:nvSpPr>
        <p:spPr bwMode="auto">
          <a:xfrm>
            <a:off x="5850183" y="5429984"/>
            <a:ext cx="253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organisationnelle</a:t>
            </a:r>
            <a:endParaRPr lang="en-US" altLang="fr-FR" sz="1400"/>
          </a:p>
        </p:txBody>
      </p:sp>
      <p:cxnSp>
        <p:nvCxnSpPr>
          <p:cNvPr id="32" name="Connecteur en angle 31"/>
          <p:cNvCxnSpPr>
            <a:stCxn id="26643" idx="3"/>
            <a:endCxn id="26644" idx="1"/>
          </p:cNvCxnSpPr>
          <p:nvPr/>
        </p:nvCxnSpPr>
        <p:spPr>
          <a:xfrm>
            <a:off x="6131170" y="2342297"/>
            <a:ext cx="1966913" cy="31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6644" idx="3"/>
            <a:endCxn id="26645" idx="3"/>
          </p:cNvCxnSpPr>
          <p:nvPr/>
        </p:nvCxnSpPr>
        <p:spPr>
          <a:xfrm flipH="1">
            <a:off x="8428283" y="2345471"/>
            <a:ext cx="841375" cy="2595562"/>
          </a:xfrm>
          <a:prstGeom prst="bentConnector3">
            <a:avLst>
              <a:gd name="adj1" fmla="val -27184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6644" idx="3"/>
            <a:endCxn id="26646" idx="3"/>
          </p:cNvCxnSpPr>
          <p:nvPr/>
        </p:nvCxnSpPr>
        <p:spPr>
          <a:xfrm flipH="1">
            <a:off x="8380657" y="2345471"/>
            <a:ext cx="889000" cy="3238500"/>
          </a:xfrm>
          <a:prstGeom prst="bentConnector3">
            <a:avLst>
              <a:gd name="adj1" fmla="val -25745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26646" idx="1"/>
            <a:endCxn id="26643" idx="1"/>
          </p:cNvCxnSpPr>
          <p:nvPr/>
        </p:nvCxnSpPr>
        <p:spPr>
          <a:xfrm rot="10800000">
            <a:off x="4892920" y="2342297"/>
            <a:ext cx="957263" cy="3241675"/>
          </a:xfrm>
          <a:prstGeom prst="bentConnector3">
            <a:avLst>
              <a:gd name="adj1" fmla="val 12387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26645" idx="1"/>
            <a:endCxn id="26643" idx="1"/>
          </p:cNvCxnSpPr>
          <p:nvPr/>
        </p:nvCxnSpPr>
        <p:spPr>
          <a:xfrm rot="10800000">
            <a:off x="4892919" y="2342297"/>
            <a:ext cx="1252538" cy="2598737"/>
          </a:xfrm>
          <a:prstGeom prst="bentConnector3">
            <a:avLst>
              <a:gd name="adj1" fmla="val 11824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403089551"/>
              </p:ext>
            </p:extLst>
          </p:nvPr>
        </p:nvGraphicFramePr>
        <p:xfrm>
          <a:off x="4226169" y="12739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Légende encadrée 1 30"/>
          <p:cNvSpPr>
            <a:spLocks/>
          </p:cNvSpPr>
          <p:nvPr/>
        </p:nvSpPr>
        <p:spPr bwMode="auto">
          <a:xfrm>
            <a:off x="8972795" y="5245834"/>
            <a:ext cx="1831975" cy="792163"/>
          </a:xfrm>
          <a:prstGeom prst="borderCallout1">
            <a:avLst>
              <a:gd name="adj1" fmla="val 18750"/>
              <a:gd name="adj2" fmla="val -8333"/>
              <a:gd name="adj3" fmla="val -45032"/>
              <a:gd name="adj4" fmla="val -52449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  <a:latin typeface="Calibri" charset="0"/>
              </a:rPr>
              <a:t>La proximité est purement géographique</a:t>
            </a:r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Légende encadrée 1 37"/>
          <p:cNvSpPr>
            <a:spLocks/>
          </p:cNvSpPr>
          <p:nvPr/>
        </p:nvSpPr>
        <p:spPr bwMode="auto">
          <a:xfrm>
            <a:off x="3538783" y="4244121"/>
            <a:ext cx="1831975" cy="792162"/>
          </a:xfrm>
          <a:prstGeom prst="borderCallout1">
            <a:avLst>
              <a:gd name="adj1" fmla="val -3421"/>
              <a:gd name="adj2" fmla="val 38046"/>
              <a:gd name="adj3" fmla="val -94046"/>
              <a:gd name="adj4" fmla="val 74088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  <a:latin typeface="Calibri" charset="0"/>
              </a:rPr>
              <a:t>Pourvoyeur financier</a:t>
            </a:r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" name="Légende encadrée 1 38"/>
          <p:cNvSpPr>
            <a:spLocks/>
          </p:cNvSpPr>
          <p:nvPr/>
        </p:nvSpPr>
        <p:spPr bwMode="auto">
          <a:xfrm>
            <a:off x="9798294" y="1600934"/>
            <a:ext cx="1949450" cy="885825"/>
          </a:xfrm>
          <a:prstGeom prst="borderCallout1">
            <a:avLst>
              <a:gd name="adj1" fmla="val 99269"/>
              <a:gd name="adj2" fmla="val 49139"/>
              <a:gd name="adj3" fmla="val 159176"/>
              <a:gd name="adj4" fmla="val -28250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>
                <a:solidFill>
                  <a:srgbClr val="FFFFFF"/>
                </a:solidFill>
                <a:latin typeface="Calibri" charset="0"/>
              </a:rPr>
              <a:t>Synergies cognitives renforçant la spécialisation</a:t>
            </a:r>
            <a:endParaRPr lang="en-US" altLang="fr-FR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4891" y="1429898"/>
            <a:ext cx="2992756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Création d’un </a:t>
            </a:r>
            <a:r>
              <a:rPr lang="fr-FR" sz="2400" b="1" dirty="0" smtClean="0">
                <a:solidFill>
                  <a:srgbClr val="C00000"/>
                </a:solidFill>
              </a:rPr>
              <a:t>effet de trajectoire </a:t>
            </a:r>
            <a:r>
              <a:rPr lang="fr-FR" sz="2400" b="1" dirty="0" smtClean="0"/>
              <a:t>et de </a:t>
            </a:r>
            <a:r>
              <a:rPr lang="fr-FR" sz="2400" b="1" dirty="0" smtClean="0">
                <a:solidFill>
                  <a:srgbClr val="C00000"/>
                </a:solidFill>
              </a:rPr>
              <a:t>dépendance de sentier </a:t>
            </a:r>
            <a:r>
              <a:rPr lang="fr-FR" sz="2400" b="1" dirty="0" smtClean="0"/>
              <a:t>:</a:t>
            </a:r>
          </a:p>
          <a:p>
            <a:r>
              <a:rPr lang="fr-FR" sz="2400" b="1" dirty="0" smtClean="0"/>
              <a:t>Plus on fait plus on sait faire</a:t>
            </a:r>
            <a:r>
              <a:rPr lang="mr-IN" sz="2400" b="1" dirty="0" smtClean="0"/>
              <a:t>…</a:t>
            </a:r>
            <a:endParaRPr lang="fr-FR" sz="2400" b="1" dirty="0" smtClean="0"/>
          </a:p>
          <a:p>
            <a:r>
              <a:rPr lang="mr-IN" sz="2400" b="1" dirty="0" smtClean="0"/>
              <a:t>…</a:t>
            </a:r>
            <a:r>
              <a:rPr lang="fr-FR" sz="2400" b="1" dirty="0" smtClean="0"/>
              <a:t> mais plus on ne fait </a:t>
            </a:r>
            <a:r>
              <a:rPr lang="fr-FR" sz="2400" b="1" dirty="0" smtClean="0">
                <a:solidFill>
                  <a:srgbClr val="C00000"/>
                </a:solidFill>
              </a:rPr>
              <a:t>que</a:t>
            </a:r>
            <a:r>
              <a:rPr lang="fr-FR" sz="2400" b="1" dirty="0" smtClean="0"/>
              <a:t> ce que l’on sait faire</a:t>
            </a:r>
          </a:p>
          <a:p>
            <a:endParaRPr lang="fr-FR" sz="2400" b="1" dirty="0"/>
          </a:p>
          <a:p>
            <a:r>
              <a:rPr lang="fr-FR" sz="2400" b="1" dirty="0" smtClean="0">
                <a:solidFill>
                  <a:srgbClr val="FF0000"/>
                </a:solidFill>
              </a:rPr>
              <a:t>Ouverture limitée à l’innovation exogène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05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4"/>
          <p:cNvSpPr>
            <a:spLocks noGrp="1"/>
          </p:cNvSpPr>
          <p:nvPr>
            <p:ph type="title"/>
          </p:nvPr>
        </p:nvSpPr>
        <p:spPr>
          <a:xfrm>
            <a:off x="2206625" y="106363"/>
            <a:ext cx="8554140" cy="1143000"/>
          </a:xfrm>
        </p:spPr>
        <p:txBody>
          <a:bodyPr>
            <a:normAutofit/>
          </a:bodyPr>
          <a:lstStyle/>
          <a:p>
            <a:r>
              <a:rPr lang="fr-FR" altLang="fr-FR" sz="2800" b="1"/>
              <a:t>Quelles stratégies pour renforcer ces </a:t>
            </a:r>
            <a:r>
              <a:rPr lang="fr-FR" altLang="fr-FR" sz="2800" b="1"/>
              <a:t>synergies</a:t>
            </a:r>
            <a:r>
              <a:rPr lang="fr-FR" altLang="fr-FR" sz="2800" b="1" smtClean="0"/>
              <a:t>?</a:t>
            </a:r>
            <a:r>
              <a:rPr lang="fr-FR" altLang="fr-FR" sz="2800" smtClean="0"/>
              <a:t>: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/>
              <a:t>3- Différenciation territoriale</a:t>
            </a:r>
            <a:endParaRPr lang="en-US" altLang="fr-FR" sz="2800" dirty="0"/>
          </a:p>
        </p:txBody>
      </p:sp>
      <p:sp>
        <p:nvSpPr>
          <p:cNvPr id="27650" name="Ellipse 5"/>
          <p:cNvSpPr>
            <a:spLocks noChangeArrowheads="1"/>
          </p:cNvSpPr>
          <p:nvPr/>
        </p:nvSpPr>
        <p:spPr bwMode="auto">
          <a:xfrm>
            <a:off x="6416813" y="3038909"/>
            <a:ext cx="1587500" cy="1384300"/>
          </a:xfrm>
          <a:prstGeom prst="ellipse">
            <a:avLst/>
          </a:prstGeom>
          <a:solidFill>
            <a:srgbClr val="FCD5B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400">
                <a:latin typeface="Calibri" charset="0"/>
              </a:rPr>
              <a:t>Milieu innovateur: réseaux d</a:t>
            </a:r>
            <a:r>
              <a:rPr lang="ja-JP" altLang="fr-FR" sz="1400">
                <a:latin typeface="Calibri" charset="0"/>
              </a:rPr>
              <a:t>’</a:t>
            </a:r>
            <a:r>
              <a:rPr lang="fr-FR" altLang="ja-JP" sz="1400">
                <a:latin typeface="Calibri" charset="0"/>
              </a:rPr>
              <a:t>acteurs</a:t>
            </a:r>
            <a:endParaRPr lang="en-US" altLang="fr-FR" sz="1400">
              <a:latin typeface="Calibri" charset="0"/>
            </a:endParaRPr>
          </a:p>
        </p:txBody>
      </p:sp>
      <p:sp>
        <p:nvSpPr>
          <p:cNvPr id="7" name="Flèche droite 6"/>
          <p:cNvSpPr>
            <a:spLocks noChangeArrowheads="1"/>
          </p:cNvSpPr>
          <p:nvPr/>
        </p:nvSpPr>
        <p:spPr bwMode="auto">
          <a:xfrm rot="-2125568">
            <a:off x="7801113" y="2454709"/>
            <a:ext cx="2184400" cy="4699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Flèche droite 7"/>
          <p:cNvSpPr>
            <a:spLocks noChangeArrowheads="1"/>
          </p:cNvSpPr>
          <p:nvPr/>
        </p:nvSpPr>
        <p:spPr bwMode="auto">
          <a:xfrm rot="-8255125">
            <a:off x="4734064" y="2341997"/>
            <a:ext cx="2100263" cy="4699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Flèche droite 8"/>
          <p:cNvSpPr>
            <a:spLocks noChangeArrowheads="1"/>
          </p:cNvSpPr>
          <p:nvPr/>
        </p:nvSpPr>
        <p:spPr bwMode="auto">
          <a:xfrm rot="5400000">
            <a:off x="6212026" y="5213785"/>
            <a:ext cx="1997075" cy="4699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4" name="ZoneTexte 9"/>
          <p:cNvSpPr txBox="1">
            <a:spLocks noChangeArrowheads="1"/>
          </p:cNvSpPr>
          <p:nvPr/>
        </p:nvSpPr>
        <p:spPr bwMode="auto">
          <a:xfrm rot="-2906391">
            <a:off x="5458758" y="2698391"/>
            <a:ext cx="1516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Institutions formelles et informelles</a:t>
            </a:r>
            <a:endParaRPr lang="en-US" altLang="fr-FR" sz="1100"/>
          </a:p>
        </p:txBody>
      </p:sp>
      <p:sp>
        <p:nvSpPr>
          <p:cNvPr id="27655" name="ZoneTexte 10"/>
          <p:cNvSpPr txBox="1">
            <a:spLocks noChangeArrowheads="1"/>
          </p:cNvSpPr>
          <p:nvPr/>
        </p:nvSpPr>
        <p:spPr bwMode="auto">
          <a:xfrm rot="3486902">
            <a:off x="7710627" y="3077010"/>
            <a:ext cx="11461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Technologie</a:t>
            </a:r>
            <a:endParaRPr lang="en-US" altLang="fr-FR" sz="1100"/>
          </a:p>
        </p:txBody>
      </p:sp>
      <p:sp>
        <p:nvSpPr>
          <p:cNvPr id="27656" name="ZoneTexte 11"/>
          <p:cNvSpPr txBox="1">
            <a:spLocks noChangeArrowheads="1"/>
          </p:cNvSpPr>
          <p:nvPr/>
        </p:nvSpPr>
        <p:spPr bwMode="auto">
          <a:xfrm>
            <a:off x="6637477" y="4574023"/>
            <a:ext cx="1146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100"/>
              <a:t>Territoire</a:t>
            </a:r>
            <a:endParaRPr lang="en-US" altLang="fr-FR" sz="1100"/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5642113" y="2442010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8501201" y="2576948"/>
            <a:ext cx="393700" cy="420687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7013713" y="4932798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6991488" y="5575735"/>
            <a:ext cx="393700" cy="422275"/>
          </a:xfrm>
          <a:prstGeom prst="ellipse">
            <a:avLst/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61" name="ZoneTexte 16"/>
          <p:cNvSpPr txBox="1">
            <a:spLocks noChangeArrowheads="1"/>
          </p:cNvSpPr>
          <p:nvPr/>
        </p:nvSpPr>
        <p:spPr bwMode="auto">
          <a:xfrm>
            <a:off x="3845064" y="1329172"/>
            <a:ext cx="2011363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Systèmes productifs locaux</a:t>
            </a:r>
            <a:endParaRPr lang="en-US" altLang="fr-FR" sz="1600"/>
          </a:p>
        </p:txBody>
      </p:sp>
      <p:sp>
        <p:nvSpPr>
          <p:cNvPr id="27662" name="ZoneTexte 17"/>
          <p:cNvSpPr txBox="1">
            <a:spLocks noChangeArrowheads="1"/>
          </p:cNvSpPr>
          <p:nvPr/>
        </p:nvSpPr>
        <p:spPr bwMode="auto">
          <a:xfrm>
            <a:off x="8913951" y="1329172"/>
            <a:ext cx="2011362" cy="584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Innovation</a:t>
            </a:r>
          </a:p>
          <a:p>
            <a:pPr algn="ctr" eaLnBrk="1" hangingPunct="1"/>
            <a:endParaRPr lang="en-US" altLang="fr-FR" sz="1600"/>
          </a:p>
        </p:txBody>
      </p:sp>
      <p:sp>
        <p:nvSpPr>
          <p:cNvPr id="27663" name="ZoneTexte 19"/>
          <p:cNvSpPr txBox="1">
            <a:spLocks noChangeArrowheads="1"/>
          </p:cNvSpPr>
          <p:nvPr/>
        </p:nvSpPr>
        <p:spPr bwMode="auto">
          <a:xfrm>
            <a:off x="6181864" y="6353609"/>
            <a:ext cx="20113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600"/>
              <a:t>Attractivité</a:t>
            </a:r>
          </a:p>
          <a:p>
            <a:pPr algn="ctr" eaLnBrk="1" hangingPunct="1"/>
            <a:endParaRPr lang="en-US" altLang="fr-FR" sz="1600"/>
          </a:p>
        </p:txBody>
      </p:sp>
      <p:cxnSp>
        <p:nvCxnSpPr>
          <p:cNvPr id="27664" name="Connecteur en angle 21"/>
          <p:cNvCxnSpPr>
            <a:cxnSpLocks noChangeShapeType="1"/>
            <a:stCxn id="27661" idx="3"/>
          </p:cNvCxnSpPr>
          <p:nvPr/>
        </p:nvCxnSpPr>
        <p:spPr bwMode="auto">
          <a:xfrm flipV="1">
            <a:off x="5856427" y="1621272"/>
            <a:ext cx="3176587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Connecteur en angle 23"/>
          <p:cNvCxnSpPr>
            <a:cxnSpLocks noChangeShapeType="1"/>
            <a:stCxn id="27662" idx="3"/>
          </p:cNvCxnSpPr>
          <p:nvPr/>
        </p:nvCxnSpPr>
        <p:spPr bwMode="auto">
          <a:xfrm flipH="1">
            <a:off x="8193227" y="1621273"/>
            <a:ext cx="2732087" cy="4960937"/>
          </a:xfrm>
          <a:prstGeom prst="bentConnector3">
            <a:avLst>
              <a:gd name="adj1" fmla="val -8366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Connecteur en angle 25"/>
          <p:cNvCxnSpPr>
            <a:cxnSpLocks noChangeShapeType="1"/>
            <a:stCxn id="27663" idx="1"/>
            <a:endCxn id="27661" idx="1"/>
          </p:cNvCxnSpPr>
          <p:nvPr/>
        </p:nvCxnSpPr>
        <p:spPr bwMode="auto">
          <a:xfrm rot="10800000">
            <a:off x="3845063" y="1621273"/>
            <a:ext cx="2336800" cy="4960937"/>
          </a:xfrm>
          <a:prstGeom prst="bentConnector3">
            <a:avLst>
              <a:gd name="adj1" fmla="val 10977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7" name="ZoneTexte 26"/>
          <p:cNvSpPr txBox="1">
            <a:spLocks noChangeArrowheads="1"/>
          </p:cNvSpPr>
          <p:nvPr/>
        </p:nvSpPr>
        <p:spPr bwMode="auto">
          <a:xfrm>
            <a:off x="5013463" y="2391210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Coopération</a:t>
            </a:r>
            <a:endParaRPr lang="en-US" altLang="fr-FR" sz="1400"/>
          </a:p>
        </p:txBody>
      </p:sp>
      <p:sp>
        <p:nvSpPr>
          <p:cNvPr id="27668" name="ZoneTexte 27"/>
          <p:cNvSpPr txBox="1">
            <a:spLocks noChangeArrowheads="1"/>
          </p:cNvSpPr>
          <p:nvPr/>
        </p:nvSpPr>
        <p:spPr bwMode="auto">
          <a:xfrm>
            <a:off x="8218627" y="2394385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Savoir-faire</a:t>
            </a:r>
            <a:endParaRPr lang="en-US" altLang="fr-FR" sz="1400"/>
          </a:p>
        </p:txBody>
      </p:sp>
      <p:sp>
        <p:nvSpPr>
          <p:cNvPr id="27669" name="ZoneTexte 28"/>
          <p:cNvSpPr txBox="1">
            <a:spLocks noChangeArrowheads="1"/>
          </p:cNvSpPr>
          <p:nvPr/>
        </p:nvSpPr>
        <p:spPr bwMode="auto">
          <a:xfrm>
            <a:off x="6266002" y="4989948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géographique</a:t>
            </a:r>
            <a:endParaRPr lang="en-US" altLang="fr-FR" sz="1400"/>
          </a:p>
        </p:txBody>
      </p:sp>
      <p:sp>
        <p:nvSpPr>
          <p:cNvPr id="27670" name="ZoneTexte 29"/>
          <p:cNvSpPr txBox="1">
            <a:spLocks noChangeArrowheads="1"/>
          </p:cNvSpPr>
          <p:nvPr/>
        </p:nvSpPr>
        <p:spPr bwMode="auto">
          <a:xfrm>
            <a:off x="5970727" y="5632885"/>
            <a:ext cx="253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400"/>
              <a:t>Proximité organisationnelle</a:t>
            </a:r>
            <a:endParaRPr lang="en-US" altLang="fr-FR" sz="1400"/>
          </a:p>
        </p:txBody>
      </p:sp>
      <p:cxnSp>
        <p:nvCxnSpPr>
          <p:cNvPr id="32" name="Connecteur en angle 31"/>
          <p:cNvCxnSpPr>
            <a:stCxn id="27667" idx="3"/>
            <a:endCxn id="27668" idx="1"/>
          </p:cNvCxnSpPr>
          <p:nvPr/>
        </p:nvCxnSpPr>
        <p:spPr>
          <a:xfrm>
            <a:off x="6251714" y="2545198"/>
            <a:ext cx="1966913" cy="31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7668" idx="3"/>
            <a:endCxn id="27669" idx="3"/>
          </p:cNvCxnSpPr>
          <p:nvPr/>
        </p:nvCxnSpPr>
        <p:spPr>
          <a:xfrm flipH="1">
            <a:off x="8548827" y="2548372"/>
            <a:ext cx="841375" cy="2595562"/>
          </a:xfrm>
          <a:prstGeom prst="bentConnector3">
            <a:avLst>
              <a:gd name="adj1" fmla="val -27184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7668" idx="3"/>
            <a:endCxn id="27670" idx="3"/>
          </p:cNvCxnSpPr>
          <p:nvPr/>
        </p:nvCxnSpPr>
        <p:spPr>
          <a:xfrm flipH="1">
            <a:off x="8501201" y="2548372"/>
            <a:ext cx="889000" cy="3238500"/>
          </a:xfrm>
          <a:prstGeom prst="bentConnector3">
            <a:avLst>
              <a:gd name="adj1" fmla="val -25745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27670" idx="1"/>
            <a:endCxn id="27667" idx="1"/>
          </p:cNvCxnSpPr>
          <p:nvPr/>
        </p:nvCxnSpPr>
        <p:spPr>
          <a:xfrm rot="10800000">
            <a:off x="5013464" y="2545198"/>
            <a:ext cx="957263" cy="3241675"/>
          </a:xfrm>
          <a:prstGeom prst="bentConnector3">
            <a:avLst>
              <a:gd name="adj1" fmla="val 12387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27669" idx="1"/>
            <a:endCxn id="27667" idx="1"/>
          </p:cNvCxnSpPr>
          <p:nvPr/>
        </p:nvCxnSpPr>
        <p:spPr>
          <a:xfrm rot="10800000">
            <a:off x="5013463" y="2545198"/>
            <a:ext cx="1252538" cy="2598737"/>
          </a:xfrm>
          <a:prstGeom prst="bentConnector3">
            <a:avLst>
              <a:gd name="adj1" fmla="val 11824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1893269136"/>
              </p:ext>
            </p:extLst>
          </p:nvPr>
        </p:nvGraphicFramePr>
        <p:xfrm>
          <a:off x="3659668" y="1249363"/>
          <a:ext cx="7420354" cy="519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Légende encadrée 1 30"/>
          <p:cNvSpPr>
            <a:spLocks/>
          </p:cNvSpPr>
          <p:nvPr/>
        </p:nvSpPr>
        <p:spPr bwMode="auto">
          <a:xfrm>
            <a:off x="9247327" y="5940860"/>
            <a:ext cx="1831975" cy="790575"/>
          </a:xfrm>
          <a:prstGeom prst="borderCallout1">
            <a:avLst>
              <a:gd name="adj1" fmla="val 18750"/>
              <a:gd name="adj2" fmla="val -8333"/>
              <a:gd name="adj3" fmla="val 10977"/>
              <a:gd name="adj4" fmla="val -61523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  <a:latin typeface="Calibri" charset="0"/>
              </a:rPr>
              <a:t>Le réseau définit le territoire</a:t>
            </a:r>
            <a:endParaRPr lang="en-US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Légende encadrée 1 37"/>
          <p:cNvSpPr>
            <a:spLocks/>
          </p:cNvSpPr>
          <p:nvPr/>
        </p:nvSpPr>
        <p:spPr bwMode="auto">
          <a:xfrm>
            <a:off x="3505339" y="4842310"/>
            <a:ext cx="1831975" cy="792163"/>
          </a:xfrm>
          <a:prstGeom prst="borderCallout1">
            <a:avLst>
              <a:gd name="adj1" fmla="val -3421"/>
              <a:gd name="adj2" fmla="val 38046"/>
              <a:gd name="adj3" fmla="val -94046"/>
              <a:gd name="adj4" fmla="val 74088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rgbClr val="FFFFFF"/>
                </a:solidFill>
                <a:latin typeface="Calibri" charset="0"/>
              </a:rPr>
              <a:t>L</a:t>
            </a:r>
            <a:r>
              <a:rPr lang="ja-JP" altLang="fr-FR" sz="14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400">
                <a:solidFill>
                  <a:srgbClr val="FFFFFF"/>
                </a:solidFill>
                <a:latin typeface="Calibri" charset="0"/>
              </a:rPr>
              <a:t>identité territoriale repose entièrement sur la dynamique interne</a:t>
            </a:r>
            <a:endParaRPr lang="en-US" altLang="fr-FR" sz="1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" name="Légende encadrée 1 38"/>
          <p:cNvSpPr>
            <a:spLocks/>
          </p:cNvSpPr>
          <p:nvPr/>
        </p:nvSpPr>
        <p:spPr bwMode="auto">
          <a:xfrm>
            <a:off x="9918838" y="1803835"/>
            <a:ext cx="1949450" cy="885825"/>
          </a:xfrm>
          <a:prstGeom prst="borderCallout1">
            <a:avLst>
              <a:gd name="adj1" fmla="val 99269"/>
              <a:gd name="adj2" fmla="val 49139"/>
              <a:gd name="adj3" fmla="val 159176"/>
              <a:gd name="adj4" fmla="val -28250"/>
            </a:avLst>
          </a:prstGeom>
          <a:solidFill>
            <a:srgbClr val="ED7E4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rgbClr val="FFFFFF"/>
                </a:solidFill>
                <a:latin typeface="Calibri" charset="0"/>
              </a:rPr>
              <a:t>L</a:t>
            </a:r>
            <a:r>
              <a:rPr lang="ja-JP" altLang="fr-FR" sz="14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400">
                <a:solidFill>
                  <a:srgbClr val="FFFFFF"/>
                </a:solidFill>
                <a:latin typeface="Calibri" charset="0"/>
              </a:rPr>
              <a:t>innovation organisationnelle génère l</a:t>
            </a:r>
            <a:r>
              <a:rPr lang="ja-JP" altLang="fr-FR" sz="1400">
                <a:solidFill>
                  <a:srgbClr val="FFFFFF"/>
                </a:solidFill>
                <a:latin typeface="Calibri" charset="0"/>
              </a:rPr>
              <a:t>’</a:t>
            </a:r>
            <a:r>
              <a:rPr lang="fr-FR" altLang="ja-JP" sz="1400">
                <a:solidFill>
                  <a:srgbClr val="FFFFFF"/>
                </a:solidFill>
                <a:latin typeface="Calibri" charset="0"/>
              </a:rPr>
              <a:t>innovation technologique</a:t>
            </a:r>
            <a:endParaRPr lang="en-US" altLang="fr-FR" sz="1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2560" y="1553626"/>
            <a:ext cx="2992756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Création d’un </a:t>
            </a:r>
            <a:r>
              <a:rPr lang="fr-FR" sz="2400" b="1" dirty="0" smtClean="0">
                <a:solidFill>
                  <a:srgbClr val="C00000"/>
                </a:solidFill>
              </a:rPr>
              <a:t>effet de connivence </a:t>
            </a:r>
            <a:r>
              <a:rPr lang="fr-FR" sz="2400" b="1" dirty="0" smtClean="0"/>
              <a:t>et de </a:t>
            </a:r>
            <a:r>
              <a:rPr lang="fr-FR" sz="2400" b="1" dirty="0" smtClean="0">
                <a:solidFill>
                  <a:srgbClr val="C00000"/>
                </a:solidFill>
              </a:rPr>
              <a:t>réseau</a:t>
            </a:r>
            <a:r>
              <a:rPr lang="fr-FR" sz="2400" b="1" dirty="0" smtClean="0"/>
              <a:t>:</a:t>
            </a:r>
          </a:p>
          <a:p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>
                <a:solidFill>
                  <a:srgbClr val="FF0000"/>
                </a:solidFill>
              </a:rPr>
              <a:t>L</a:t>
            </a:r>
            <a:r>
              <a:rPr lang="fr-FR" sz="2400" b="1" dirty="0" smtClean="0">
                <a:solidFill>
                  <a:srgbClr val="FF0000"/>
                </a:solidFill>
              </a:rPr>
              <a:t>’innovation devient émergente et endogène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94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3026" y="159256"/>
            <a:ext cx="10508974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Sortir de la rationalité technique pour miser sur l’inattendu par la mise en synergie des écosystèmes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199861" y="6069496"/>
            <a:ext cx="8335618" cy="39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830245" y="6195392"/>
            <a:ext cx="343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Compétences conformes à </a:t>
            </a:r>
            <a:r>
              <a:rPr lang="fr-FR" smtClean="0"/>
              <a:t>la nomenclature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56940" y="6109253"/>
            <a:ext cx="343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Mix inattendu </a:t>
            </a:r>
            <a:r>
              <a:rPr lang="fr-FR" smtClean="0"/>
              <a:t>de compétences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199861" y="2219738"/>
            <a:ext cx="72887" cy="3889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34193" y="2405270"/>
            <a:ext cx="194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Mix de </a:t>
            </a:r>
            <a:r>
              <a:rPr lang="fr-FR" smtClean="0"/>
              <a:t>technologies génériques</a:t>
            </a:r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2756452" y="2531165"/>
            <a:ext cx="5181600" cy="3246783"/>
          </a:xfrm>
          <a:custGeom>
            <a:avLst/>
            <a:gdLst>
              <a:gd name="connsiteX0" fmla="*/ 0 w 5181600"/>
              <a:gd name="connsiteY0" fmla="*/ 3246783 h 3246783"/>
              <a:gd name="connsiteX1" fmla="*/ 2782957 w 5181600"/>
              <a:gd name="connsiteY1" fmla="*/ 2849218 h 3246783"/>
              <a:gd name="connsiteX2" fmla="*/ 4041913 w 5181600"/>
              <a:gd name="connsiteY2" fmla="*/ 2332383 h 3246783"/>
              <a:gd name="connsiteX3" fmla="*/ 4625009 w 5181600"/>
              <a:gd name="connsiteY3" fmla="*/ 1868557 h 3246783"/>
              <a:gd name="connsiteX4" fmla="*/ 4969565 w 5181600"/>
              <a:gd name="connsiteY4" fmla="*/ 980661 h 3246783"/>
              <a:gd name="connsiteX5" fmla="*/ 5141844 w 5181600"/>
              <a:gd name="connsiteY5" fmla="*/ 198783 h 3246783"/>
              <a:gd name="connsiteX6" fmla="*/ 5181600 w 5181600"/>
              <a:gd name="connsiteY6" fmla="*/ 0 h 3246783"/>
              <a:gd name="connsiteX7" fmla="*/ 5181600 w 5181600"/>
              <a:gd name="connsiteY7" fmla="*/ 0 h 324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1600" h="3246783">
                <a:moveTo>
                  <a:pt x="0" y="3246783"/>
                </a:moveTo>
                <a:cubicBezTo>
                  <a:pt x="1054652" y="3124200"/>
                  <a:pt x="2109305" y="3001618"/>
                  <a:pt x="2782957" y="2849218"/>
                </a:cubicBezTo>
                <a:cubicBezTo>
                  <a:pt x="3456609" y="2696818"/>
                  <a:pt x="3734904" y="2495826"/>
                  <a:pt x="4041913" y="2332383"/>
                </a:cubicBezTo>
                <a:cubicBezTo>
                  <a:pt x="4348922" y="2168940"/>
                  <a:pt x="4470400" y="2093844"/>
                  <a:pt x="4625009" y="1868557"/>
                </a:cubicBezTo>
                <a:cubicBezTo>
                  <a:pt x="4779618" y="1643270"/>
                  <a:pt x="4883426" y="1258957"/>
                  <a:pt x="4969565" y="980661"/>
                </a:cubicBezTo>
                <a:cubicBezTo>
                  <a:pt x="5055704" y="702365"/>
                  <a:pt x="5106505" y="362226"/>
                  <a:pt x="5141844" y="198783"/>
                </a:cubicBezTo>
                <a:cubicBezTo>
                  <a:pt x="5177183" y="35340"/>
                  <a:pt x="5181600" y="0"/>
                  <a:pt x="5181600" y="0"/>
                </a:cubicBezTo>
                <a:lnTo>
                  <a:pt x="5181600" y="0"/>
                </a:lnTo>
              </a:path>
            </a:pathLst>
          </a:cu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804452" y="343231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Innovation</a:t>
            </a:r>
            <a:endParaRPr lang="fr-FR" b="1"/>
          </a:p>
        </p:txBody>
      </p:sp>
      <p:sp>
        <p:nvSpPr>
          <p:cNvPr id="17" name="ZoneTexte 16"/>
          <p:cNvSpPr txBox="1"/>
          <p:nvPr/>
        </p:nvSpPr>
        <p:spPr>
          <a:xfrm>
            <a:off x="8545060" y="1479903"/>
            <a:ext cx="30546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Ex : systèmes embarqués dans le bassin toulousain :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/>
              <a:t>Aéronautique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/>
              <a:t>Espace (</a:t>
            </a:r>
            <a:r>
              <a:rPr lang="fr-FR" sz="2000" b="1" dirty="0" err="1" smtClean="0"/>
              <a:t>aérospace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valley</a:t>
            </a:r>
            <a:r>
              <a:rPr lang="fr-FR" sz="2000" b="1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/>
              <a:t>Equipement automobile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/>
              <a:t>Ferroviaire</a:t>
            </a:r>
          </a:p>
          <a:p>
            <a:pPr marL="285750" indent="-285750">
              <a:buFont typeface="Arial" charset="0"/>
              <a:buChar char="•"/>
            </a:pPr>
            <a:endParaRPr lang="fr-FR" sz="2000" b="1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Mise en synergie d’écosystèmes technologiques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La résurrection paradoxale du territoire dans la mondialisation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Les dynamiques du territoire et leurs stratégies</a:t>
            </a:r>
          </a:p>
          <a:p>
            <a:r>
              <a:rPr lang="fr-FR" sz="3200" b="1" dirty="0" smtClean="0"/>
              <a:t>Obsolescence de l’action publique et nouvelles approches évolutionnistes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Une tentative de modélisation : l’économie symbiotique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51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2565400" y="27893"/>
            <a:ext cx="8911687" cy="1280890"/>
          </a:xfrm>
        </p:spPr>
        <p:txBody>
          <a:bodyPr/>
          <a:lstStyle/>
          <a:p>
            <a:r>
              <a:rPr lang="fr-FR" altLang="fr-FR"/>
              <a:t>Le cycle de vie du territoire intelligent</a:t>
            </a:r>
          </a:p>
        </p:txBody>
      </p:sp>
      <p:cxnSp>
        <p:nvCxnSpPr>
          <p:cNvPr id="30722" name="Connecteur droit avec flèche 4"/>
          <p:cNvCxnSpPr>
            <a:cxnSpLocks noChangeShapeType="1"/>
          </p:cNvCxnSpPr>
          <p:nvPr/>
        </p:nvCxnSpPr>
        <p:spPr bwMode="auto">
          <a:xfrm flipV="1">
            <a:off x="2540000" y="1524000"/>
            <a:ext cx="50800" cy="4140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3" name="Connecteur droit avec flèche 6"/>
          <p:cNvCxnSpPr>
            <a:cxnSpLocks noChangeShapeType="1"/>
          </p:cNvCxnSpPr>
          <p:nvPr/>
        </p:nvCxnSpPr>
        <p:spPr bwMode="auto">
          <a:xfrm>
            <a:off x="2540000" y="5664200"/>
            <a:ext cx="73025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24" name="Grouper 17"/>
          <p:cNvGrpSpPr>
            <a:grpSpLocks/>
          </p:cNvGrpSpPr>
          <p:nvPr/>
        </p:nvGrpSpPr>
        <p:grpSpPr bwMode="auto">
          <a:xfrm>
            <a:off x="2590800" y="1917700"/>
            <a:ext cx="6870700" cy="3352800"/>
            <a:chOff x="1066800" y="1917700"/>
            <a:chExt cx="6870700" cy="3352800"/>
          </a:xfrm>
        </p:grpSpPr>
        <p:cxnSp>
          <p:nvCxnSpPr>
            <p:cNvPr id="30743" name="Connecteur en arc 8"/>
            <p:cNvCxnSpPr>
              <a:cxnSpLocks noChangeShapeType="1"/>
            </p:cNvCxnSpPr>
            <p:nvPr/>
          </p:nvCxnSpPr>
          <p:spPr bwMode="auto">
            <a:xfrm flipV="1">
              <a:off x="1066800" y="1917700"/>
              <a:ext cx="1866900" cy="13716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4" name="Connecteur en arc 11"/>
            <p:cNvCxnSpPr>
              <a:cxnSpLocks noChangeShapeType="1"/>
            </p:cNvCxnSpPr>
            <p:nvPr/>
          </p:nvCxnSpPr>
          <p:spPr bwMode="auto">
            <a:xfrm>
              <a:off x="2933700" y="1917700"/>
              <a:ext cx="5003800" cy="3352800"/>
            </a:xfrm>
            <a:prstGeom prst="curvedConnector3">
              <a:avLst>
                <a:gd name="adj1" fmla="val 4111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8042275" y="4216401"/>
            <a:ext cx="2527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/>
              <a:t>Contribution de l’entreprise selon les dispositifs actuels</a:t>
            </a:r>
          </a:p>
        </p:txBody>
      </p:sp>
      <p:sp>
        <p:nvSpPr>
          <p:cNvPr id="30726" name="ZoneTexte 19"/>
          <p:cNvSpPr txBox="1">
            <a:spLocks noChangeArrowheads="1"/>
          </p:cNvSpPr>
          <p:nvPr/>
        </p:nvSpPr>
        <p:spPr bwMode="auto">
          <a:xfrm>
            <a:off x="9386889" y="5784850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/>
              <a:t>Temps</a:t>
            </a:r>
          </a:p>
        </p:txBody>
      </p:sp>
      <p:sp>
        <p:nvSpPr>
          <p:cNvPr id="30727" name="ZoneTexte 20"/>
          <p:cNvSpPr txBox="1">
            <a:spLocks noChangeArrowheads="1"/>
          </p:cNvSpPr>
          <p:nvPr/>
        </p:nvSpPr>
        <p:spPr bwMode="auto">
          <a:xfrm rot="-5400000">
            <a:off x="920750" y="301625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/>
              <a:t>Capital territorial</a:t>
            </a:r>
          </a:p>
        </p:txBody>
      </p:sp>
      <p:cxnSp>
        <p:nvCxnSpPr>
          <p:cNvPr id="23" name="Connecteur en arc 22"/>
          <p:cNvCxnSpPr>
            <a:cxnSpLocks noChangeShapeType="1"/>
          </p:cNvCxnSpPr>
          <p:nvPr/>
        </p:nvCxnSpPr>
        <p:spPr bwMode="auto">
          <a:xfrm flipV="1">
            <a:off x="2540000" y="1917701"/>
            <a:ext cx="4851400" cy="32226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054475" y="4483101"/>
            <a:ext cx="2527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FF0000"/>
                </a:solidFill>
              </a:rPr>
              <a:t>Apprentissage et capitalisation des savoir-faire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7585075" y="1093788"/>
            <a:ext cx="252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339966"/>
                </a:solidFill>
              </a:rPr>
              <a:t>Pilotage du cycle socio-économique</a:t>
            </a:r>
          </a:p>
        </p:txBody>
      </p:sp>
      <p:cxnSp>
        <p:nvCxnSpPr>
          <p:cNvPr id="39" name="Connecteur droit 38"/>
          <p:cNvCxnSpPr>
            <a:cxnSpLocks noChangeShapeType="1"/>
          </p:cNvCxnSpPr>
          <p:nvPr/>
        </p:nvCxnSpPr>
        <p:spPr bwMode="auto">
          <a:xfrm>
            <a:off x="7391400" y="1741489"/>
            <a:ext cx="0" cy="3398837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cteur en arc 39"/>
          <p:cNvCxnSpPr>
            <a:cxnSpLocks noChangeShapeType="1"/>
          </p:cNvCxnSpPr>
          <p:nvPr/>
        </p:nvCxnSpPr>
        <p:spPr bwMode="auto">
          <a:xfrm flipV="1">
            <a:off x="7391400" y="1417638"/>
            <a:ext cx="3289300" cy="17272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41"/>
          <p:cNvSpPr txBox="1">
            <a:spLocks noChangeArrowheads="1"/>
          </p:cNvSpPr>
          <p:nvPr/>
        </p:nvSpPr>
        <p:spPr bwMode="auto">
          <a:xfrm rot="-5400000">
            <a:off x="6179344" y="4509294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chemeClr val="accent2"/>
                </a:solidFill>
              </a:rPr>
              <a:t>Rupture technologique</a:t>
            </a:r>
          </a:p>
        </p:txBody>
      </p:sp>
      <p:sp>
        <p:nvSpPr>
          <p:cNvPr id="43" name="Flèche vers la droite 42"/>
          <p:cNvSpPr>
            <a:spLocks noChangeArrowheads="1"/>
          </p:cNvSpPr>
          <p:nvPr/>
        </p:nvSpPr>
        <p:spPr bwMode="auto">
          <a:xfrm>
            <a:off x="4775200" y="3009900"/>
            <a:ext cx="5651500" cy="933450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rgbClr val="FFFFFF"/>
                </a:solidFill>
                <a:latin typeface="Calibri" charset="0"/>
              </a:rPr>
              <a:t>Non géré par les dispositifs actuels</a:t>
            </a:r>
          </a:p>
        </p:txBody>
      </p:sp>
      <p:sp>
        <p:nvSpPr>
          <p:cNvPr id="30736" name="ZoneTexte 1"/>
          <p:cNvSpPr txBox="1">
            <a:spLocks noChangeArrowheads="1"/>
          </p:cNvSpPr>
          <p:nvPr/>
        </p:nvSpPr>
        <p:spPr bwMode="auto">
          <a:xfrm rot="-5400000">
            <a:off x="1620045" y="489823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/>
              <a:t>Matériel</a:t>
            </a:r>
          </a:p>
        </p:txBody>
      </p:sp>
      <p:sp>
        <p:nvSpPr>
          <p:cNvPr id="30737" name="ZoneTexte 25"/>
          <p:cNvSpPr txBox="1">
            <a:spLocks noChangeArrowheads="1"/>
          </p:cNvSpPr>
          <p:nvPr/>
        </p:nvSpPr>
        <p:spPr bwMode="auto">
          <a:xfrm rot="-5400000">
            <a:off x="1685132" y="1102520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800"/>
              <a:t>Immatériel</a:t>
            </a:r>
          </a:p>
        </p:txBody>
      </p:sp>
      <p:sp>
        <p:nvSpPr>
          <p:cNvPr id="4" name="Flèche vers la droite 3"/>
          <p:cNvSpPr/>
          <p:nvPr/>
        </p:nvSpPr>
        <p:spPr>
          <a:xfrm>
            <a:off x="9828025" y="1379539"/>
            <a:ext cx="2230623" cy="10255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Construction de </a:t>
            </a:r>
            <a:r>
              <a:rPr lang="fr-FR" b="1" smtClean="0"/>
              <a:t>la résilience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09354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7" grpId="0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La résurrection paradoxale du territoire dans la mondialisation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Les dynamiques du territoire et leurs stratégies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Obsolescence de l’action publique et nouvelles approches évolutionnistes</a:t>
            </a:r>
          </a:p>
          <a:p>
            <a:r>
              <a:rPr lang="fr-FR" sz="3200" b="1" dirty="0" smtClean="0">
                <a:solidFill>
                  <a:schemeClr val="tx1"/>
                </a:solidFill>
              </a:rPr>
              <a:t>Une tentative de modélisation : l’économie symbiotique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960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/>
              <a:t>La résurrection paradoxale du territoire dans la mondialisation</a:t>
            </a:r>
          </a:p>
          <a:p>
            <a:r>
              <a:rPr lang="fr-FR" sz="3200" b="1" dirty="0" smtClean="0"/>
              <a:t>Les dynamiques du territoire et leurs stratégies</a:t>
            </a:r>
          </a:p>
          <a:p>
            <a:r>
              <a:rPr lang="fr-FR" sz="3200" b="1" dirty="0" smtClean="0"/>
              <a:t>Obsolescence de l’action publique et nouvelles approches évolutionnistes</a:t>
            </a:r>
          </a:p>
          <a:p>
            <a:r>
              <a:rPr lang="fr-FR" sz="3200" b="1" dirty="0" smtClean="0"/>
              <a:t>Une tentative de modélisation : l’économie symbiotique</a:t>
            </a:r>
          </a:p>
          <a:p>
            <a:r>
              <a:rPr lang="fr-FR" sz="3200" b="1" dirty="0" smtClean="0"/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287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2141" y="150286"/>
            <a:ext cx="9766520" cy="1280890"/>
          </a:xfrm>
        </p:spPr>
        <p:txBody>
          <a:bodyPr/>
          <a:lstStyle/>
          <a:p>
            <a:r>
              <a:rPr lang="fr-FR" dirty="0" smtClean="0"/>
              <a:t>Sortir du dilemme de </a:t>
            </a:r>
            <a:r>
              <a:rPr lang="fr-FR" dirty="0" err="1" smtClean="0"/>
              <a:t>Georgescu</a:t>
            </a:r>
            <a:r>
              <a:rPr lang="fr-FR" dirty="0" smtClean="0"/>
              <a:t> </a:t>
            </a:r>
            <a:r>
              <a:rPr lang="fr-FR" dirty="0" err="1" smtClean="0"/>
              <a:t>Roegen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252863" y="2160104"/>
            <a:ext cx="66261" cy="377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2252863" y="5923722"/>
            <a:ext cx="4817165" cy="3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46916" y="214022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Entropie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48500" y="608850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Local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6508" y="1003679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Local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69317" y="609830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Global</a:t>
            </a:r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2459930" y="1797281"/>
            <a:ext cx="3631096" cy="3394230"/>
          </a:xfrm>
          <a:custGeom>
            <a:avLst/>
            <a:gdLst>
              <a:gd name="connsiteX0" fmla="*/ 0 w 3631096"/>
              <a:gd name="connsiteY0" fmla="*/ 1304762 h 3394230"/>
              <a:gd name="connsiteX1" fmla="*/ 344557 w 3631096"/>
              <a:gd name="connsiteY1" fmla="*/ 2470954 h 3394230"/>
              <a:gd name="connsiteX2" fmla="*/ 834887 w 3631096"/>
              <a:gd name="connsiteY2" fmla="*/ 2987788 h 3394230"/>
              <a:gd name="connsiteX3" fmla="*/ 1630018 w 3631096"/>
              <a:gd name="connsiteY3" fmla="*/ 3385354 h 3394230"/>
              <a:gd name="connsiteX4" fmla="*/ 2517914 w 3631096"/>
              <a:gd name="connsiteY4" fmla="*/ 3213075 h 3394230"/>
              <a:gd name="connsiteX5" fmla="*/ 3048000 w 3631096"/>
              <a:gd name="connsiteY5" fmla="*/ 2643232 h 3394230"/>
              <a:gd name="connsiteX6" fmla="*/ 3352800 w 3631096"/>
              <a:gd name="connsiteY6" fmla="*/ 1927614 h 3394230"/>
              <a:gd name="connsiteX7" fmla="*/ 3604592 w 3631096"/>
              <a:gd name="connsiteY7" fmla="*/ 204832 h 3394230"/>
              <a:gd name="connsiteX8" fmla="*/ 3617844 w 3631096"/>
              <a:gd name="connsiteY8" fmla="*/ 32554 h 3394230"/>
              <a:gd name="connsiteX9" fmla="*/ 3617844 w 3631096"/>
              <a:gd name="connsiteY9" fmla="*/ 32554 h 3394230"/>
              <a:gd name="connsiteX10" fmla="*/ 3631096 w 3631096"/>
              <a:gd name="connsiteY10" fmla="*/ 19301 h 33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096" h="3394230">
                <a:moveTo>
                  <a:pt x="0" y="1304762"/>
                </a:moveTo>
                <a:cubicBezTo>
                  <a:pt x="102704" y="1747606"/>
                  <a:pt x="205409" y="2190450"/>
                  <a:pt x="344557" y="2470954"/>
                </a:cubicBezTo>
                <a:cubicBezTo>
                  <a:pt x="483705" y="2751458"/>
                  <a:pt x="620644" y="2835388"/>
                  <a:pt x="834887" y="2987788"/>
                </a:cubicBezTo>
                <a:cubicBezTo>
                  <a:pt x="1049131" y="3140188"/>
                  <a:pt x="1349514" y="3347806"/>
                  <a:pt x="1630018" y="3385354"/>
                </a:cubicBezTo>
                <a:cubicBezTo>
                  <a:pt x="1910523" y="3422902"/>
                  <a:pt x="2281584" y="3336762"/>
                  <a:pt x="2517914" y="3213075"/>
                </a:cubicBezTo>
                <a:cubicBezTo>
                  <a:pt x="2754244" y="3089388"/>
                  <a:pt x="2908852" y="2857475"/>
                  <a:pt x="3048000" y="2643232"/>
                </a:cubicBezTo>
                <a:cubicBezTo>
                  <a:pt x="3187148" y="2428989"/>
                  <a:pt x="3260035" y="2334014"/>
                  <a:pt x="3352800" y="1927614"/>
                </a:cubicBezTo>
                <a:cubicBezTo>
                  <a:pt x="3445565" y="1521214"/>
                  <a:pt x="3560418" y="520675"/>
                  <a:pt x="3604592" y="204832"/>
                </a:cubicBezTo>
                <a:cubicBezTo>
                  <a:pt x="3648766" y="-111011"/>
                  <a:pt x="3617844" y="32554"/>
                  <a:pt x="3617844" y="32554"/>
                </a:cubicBezTo>
                <a:lnTo>
                  <a:pt x="3617844" y="32554"/>
                </a:lnTo>
                <a:lnTo>
                  <a:pt x="3631096" y="193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avec flèche vers le haut 12"/>
          <p:cNvSpPr/>
          <p:nvPr/>
        </p:nvSpPr>
        <p:spPr>
          <a:xfrm>
            <a:off x="3564827" y="5193813"/>
            <a:ext cx="1411221" cy="12761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Territoire pertinent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05" y="960904"/>
            <a:ext cx="1427091" cy="218164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30311" y="3456846"/>
            <a:ext cx="303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Rendements décroissants</a:t>
            </a:r>
          </a:p>
          <a:p>
            <a:r>
              <a:rPr lang="fr-FR" dirty="0" smtClean="0"/>
              <a:t>Gaspillage</a:t>
            </a:r>
          </a:p>
          <a:p>
            <a:r>
              <a:rPr lang="fr-FR" dirty="0" smtClean="0"/>
              <a:t>Déchets</a:t>
            </a:r>
          </a:p>
          <a:p>
            <a:r>
              <a:rPr lang="fr-FR" dirty="0" smtClean="0"/>
              <a:t>Pollution</a:t>
            </a:r>
            <a:endParaRPr lang="fr-FR" dirty="0"/>
          </a:p>
        </p:txBody>
      </p:sp>
      <p:cxnSp>
        <p:nvCxnSpPr>
          <p:cNvPr id="17" name="Connecteur droit 16"/>
          <p:cNvCxnSpPr>
            <a:endCxn id="14" idx="2"/>
          </p:cNvCxnSpPr>
          <p:nvPr/>
        </p:nvCxnSpPr>
        <p:spPr>
          <a:xfrm flipH="1" flipV="1">
            <a:off x="4261051" y="3142549"/>
            <a:ext cx="9387" cy="20489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14554" y="3006258"/>
            <a:ext cx="2017574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Rendements croissants</a:t>
            </a:r>
          </a:p>
          <a:p>
            <a:r>
              <a:rPr lang="fr-FR" b="1" dirty="0" smtClean="0"/>
              <a:t>Recyclage</a:t>
            </a:r>
          </a:p>
          <a:p>
            <a:r>
              <a:rPr lang="fr-FR" b="1" dirty="0" smtClean="0"/>
              <a:t>Efficience</a:t>
            </a:r>
          </a:p>
          <a:p>
            <a:r>
              <a:rPr lang="fr-FR" b="1" dirty="0" smtClean="0"/>
              <a:t>Synergies des </a:t>
            </a:r>
            <a:r>
              <a:rPr lang="fr-FR" b="1" dirty="0" err="1" smtClean="0"/>
              <a:t>ecosystèmes</a:t>
            </a:r>
            <a:r>
              <a:rPr lang="fr-FR" b="1" dirty="0" smtClean="0"/>
              <a:t> sociaux, technologiques et naturels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1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5313850" y="0"/>
            <a:ext cx="6878150" cy="6858000"/>
            <a:chOff x="2822965" y="141748"/>
            <a:chExt cx="6878150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965" y="141748"/>
              <a:ext cx="6878150" cy="6858000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4813300" y="2247901"/>
              <a:ext cx="2844800" cy="2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b="1" dirty="0" smtClean="0"/>
                <a:t>L’enjeu</a:t>
              </a:r>
              <a:r>
                <a:rPr lang="fr-FR" sz="1351" b="1" dirty="0" smtClean="0"/>
                <a:t> </a:t>
              </a:r>
              <a:r>
                <a:rPr lang="fr-FR" sz="1351" b="1" dirty="0"/>
                <a:t>: Développer et mettre en symbiose ces activités</a:t>
              </a: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23783" y="113506"/>
            <a:ext cx="4040913" cy="976312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Le territoire de flux </a:t>
            </a:r>
            <a:r>
              <a:rPr lang="fr-FR" sz="2400" b="1" dirty="0" smtClean="0">
                <a:solidFill>
                  <a:schemeClr val="tx1"/>
                </a:solidFill>
              </a:rPr>
              <a:t>de l‘économie </a:t>
            </a:r>
            <a:r>
              <a:rPr lang="fr-FR" sz="2400" b="1" dirty="0">
                <a:solidFill>
                  <a:schemeClr val="tx1"/>
                </a:solidFill>
              </a:rPr>
              <a:t>symbiotique              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907247" y="1691379"/>
            <a:ext cx="3505199" cy="4262436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Chaque écosystème utilise les ressources produites par un autre</a:t>
            </a:r>
          </a:p>
          <a:p>
            <a:r>
              <a:rPr lang="fr-FR" sz="1800" b="1" dirty="0" smtClean="0"/>
              <a:t>Recherche de l’efficience maximale</a:t>
            </a:r>
          </a:p>
          <a:p>
            <a:r>
              <a:rPr lang="fr-FR" sz="1800" b="1" dirty="0" smtClean="0"/>
              <a:t>Suppose une communauté de valeurs et des processus de démocratie directe</a:t>
            </a:r>
            <a:r>
              <a:rPr lang="mr-IN" sz="1800" b="1" dirty="0" smtClean="0"/>
              <a:t>…</a:t>
            </a:r>
            <a:endParaRPr lang="fr-FR" sz="1800" b="1" dirty="0" smtClean="0"/>
          </a:p>
          <a:p>
            <a:r>
              <a:rPr lang="mr-IN" sz="1800" b="1" dirty="0" smtClean="0"/>
              <a:t>…</a:t>
            </a:r>
            <a:r>
              <a:rPr lang="fr-FR" sz="1800" b="1" dirty="0" smtClean="0"/>
              <a:t> et des compétences d’architecture des systèmes complexes.</a:t>
            </a:r>
          </a:p>
          <a:p>
            <a:endParaRPr lang="fr-FR" sz="1800" b="1" dirty="0"/>
          </a:p>
          <a:p>
            <a:endParaRPr lang="fr-FR" sz="1800" b="1" dirty="0" smtClean="0"/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5689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438" y="101062"/>
            <a:ext cx="8911687" cy="1052935"/>
          </a:xfrm>
        </p:spPr>
        <p:txBody>
          <a:bodyPr/>
          <a:lstStyle/>
          <a:p>
            <a:r>
              <a:rPr lang="fr-FR" dirty="0" smtClean="0"/>
              <a:t>Une science à construire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447" y="687684"/>
            <a:ext cx="9582452" cy="998622"/>
          </a:xfrm>
        </p:spPr>
        <p:txBody>
          <a:bodyPr/>
          <a:lstStyle/>
          <a:p>
            <a:r>
              <a:rPr lang="fr-FR" dirty="0" smtClean="0"/>
              <a:t>Issue de la théorie générale des systèmes: modélisation, architecture</a:t>
            </a:r>
            <a:r>
              <a:rPr lang="fr-FR" smtClean="0"/>
              <a:t>, intégration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7094" y="6444672"/>
            <a:ext cx="7619999" cy="365125"/>
          </a:xfrm>
        </p:spPr>
        <p:txBody>
          <a:bodyPr/>
          <a:lstStyle/>
          <a:p>
            <a:r>
              <a:rPr lang="en-US" smtClean="0"/>
              <a:t>Claude Rochet</a:t>
            </a:r>
            <a:endParaRPr lang="en-US"/>
          </a:p>
        </p:txBody>
      </p:sp>
      <p:grpSp>
        <p:nvGrpSpPr>
          <p:cNvPr id="5" name="Grouper 4"/>
          <p:cNvGrpSpPr/>
          <p:nvPr/>
        </p:nvGrpSpPr>
        <p:grpSpPr>
          <a:xfrm>
            <a:off x="3509682" y="2594865"/>
            <a:ext cx="3657600" cy="2903797"/>
            <a:chOff x="533400" y="3048000"/>
            <a:chExt cx="3657600" cy="2903796"/>
          </a:xfrm>
        </p:grpSpPr>
        <p:sp>
          <p:nvSpPr>
            <p:cNvPr id="6" name="Triangle isocèle 6"/>
            <p:cNvSpPr/>
            <p:nvPr/>
          </p:nvSpPr>
          <p:spPr>
            <a:xfrm>
              <a:off x="533400" y="3048000"/>
              <a:ext cx="3581400" cy="2895600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43000" y="3352800"/>
              <a:ext cx="26407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Why building a city &amp; what are the strategic goals? Who are the stakeholders?</a:t>
              </a: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1600200" y="4267200"/>
              <a:ext cx="1447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1219200" y="4343400"/>
              <a:ext cx="25645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What are the generic functions to be performed by a smart city?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066800" y="5105400"/>
              <a:ext cx="2514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>
              <a:endCxn id="9" idx="3"/>
            </p:cNvCxnSpPr>
            <p:nvPr/>
          </p:nvCxnSpPr>
          <p:spPr>
            <a:xfrm flipH="1">
              <a:off x="2324100" y="5105400"/>
              <a:ext cx="3810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53104" y="5213132"/>
              <a:ext cx="1866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With which organs? Technical devices, software…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362200" y="5181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With which smart people?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2057400" y="52578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2057400" y="57912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2442882" y="2442465"/>
            <a:ext cx="1600200" cy="3276600"/>
            <a:chOff x="457200" y="2743200"/>
            <a:chExt cx="1600200" cy="3276600"/>
          </a:xfrm>
        </p:grpSpPr>
        <p:cxnSp>
          <p:nvCxnSpPr>
            <p:cNvPr id="17" name="Connecteur droit avec flèche 16"/>
            <p:cNvCxnSpPr/>
            <p:nvPr/>
          </p:nvCxnSpPr>
          <p:spPr>
            <a:xfrm>
              <a:off x="457200" y="3200400"/>
              <a:ext cx="0" cy="914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57200" y="2743200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Conception, </a:t>
              </a:r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metamodel</a:t>
              </a:r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framework</a:t>
              </a:r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steering</a:t>
              </a:r>
              <a:endParaRPr lang="fr-FR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457200" y="4191000"/>
              <a:ext cx="0" cy="914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57200" y="4267200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Subsystems</a:t>
              </a:r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 and </a:t>
              </a:r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processes</a:t>
              </a:r>
              <a:endParaRPr lang="fr-FR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457200" y="5181600"/>
              <a:ext cx="0" cy="838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33400" y="5276177"/>
              <a:ext cx="1028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People and </a:t>
              </a:r>
              <a:r>
                <a:rPr lang="fr-FR" sz="1400" dirty="0" err="1">
                  <a:solidFill>
                    <a:schemeClr val="accent3">
                      <a:lumMod val="50000"/>
                    </a:schemeClr>
                  </a:solidFill>
                </a:rPr>
                <a:t>tools</a:t>
              </a:r>
              <a:endParaRPr lang="fr-FR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Légende encadrée 2 22"/>
          <p:cNvSpPr/>
          <p:nvPr/>
        </p:nvSpPr>
        <p:spPr>
          <a:xfrm>
            <a:off x="7243482" y="1832864"/>
            <a:ext cx="3657600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611"/>
              <a:gd name="adj6" fmla="val -48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Why designing this ecosystem?</a:t>
            </a:r>
          </a:p>
          <a:p>
            <a:pPr algn="ctr"/>
            <a:r>
              <a:rPr lang="en-US" sz="1400" dirty="0"/>
              <a:t>Who will live in the city?</a:t>
            </a:r>
          </a:p>
          <a:p>
            <a:pPr algn="ctr"/>
            <a:r>
              <a:rPr lang="en-US" sz="1400" dirty="0"/>
              <a:t>What are its activities?</a:t>
            </a:r>
          </a:p>
          <a:p>
            <a:pPr algn="ctr"/>
            <a:r>
              <a:rPr lang="en-US" sz="1400" dirty="0"/>
              <a:t>How the city will be fed?</a:t>
            </a:r>
          </a:p>
          <a:p>
            <a:pPr algn="ctr"/>
            <a:r>
              <a:rPr lang="en-US" sz="1400" dirty="0"/>
              <a:t>Where the city is located ? (context)</a:t>
            </a:r>
          </a:p>
        </p:txBody>
      </p:sp>
      <p:sp>
        <p:nvSpPr>
          <p:cNvPr id="24" name="Légende encadrée 2 23"/>
          <p:cNvSpPr/>
          <p:nvPr/>
        </p:nvSpPr>
        <p:spPr>
          <a:xfrm>
            <a:off x="7395882" y="3204464"/>
            <a:ext cx="3657600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611"/>
              <a:gd name="adj6" fmla="val -48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are the functions to be performed to reach the goals and how do they interact?</a:t>
            </a:r>
          </a:p>
        </p:txBody>
      </p:sp>
      <p:sp>
        <p:nvSpPr>
          <p:cNvPr id="25" name="Légende encadrée 2 24"/>
          <p:cNvSpPr/>
          <p:nvPr/>
        </p:nvSpPr>
        <p:spPr>
          <a:xfrm>
            <a:off x="4652682" y="5795264"/>
            <a:ext cx="1905000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723"/>
              <a:gd name="adj6" fmla="val -19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With which organs and </a:t>
            </a:r>
            <a:r>
              <a:rPr lang="en-US" sz="1400" dirty="0" err="1"/>
              <a:t>ressources</a:t>
            </a:r>
            <a:r>
              <a:rPr lang="en-US" sz="1400" dirty="0"/>
              <a:t>?</a:t>
            </a:r>
          </a:p>
        </p:txBody>
      </p:sp>
      <p:sp>
        <p:nvSpPr>
          <p:cNvPr id="26" name="Légende encadrée 2 25"/>
          <p:cNvSpPr/>
          <p:nvPr/>
        </p:nvSpPr>
        <p:spPr>
          <a:xfrm>
            <a:off x="7853082" y="5033264"/>
            <a:ext cx="2819400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277"/>
              <a:gd name="adj6" fmla="val -52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How people will interact with the artifacts?</a:t>
            </a:r>
          </a:p>
          <a:p>
            <a:pPr algn="ctr"/>
            <a:r>
              <a:rPr lang="en-US" sz="1400" dirty="0"/>
              <a:t>How civic life will organize?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01773" y="6177360"/>
            <a:ext cx="428194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1" b="1" i="1" dirty="0"/>
              <a:t>Le même principe s’applique à </a:t>
            </a:r>
            <a:r>
              <a:rPr lang="fr-FR" sz="1351" b="1" i="1"/>
              <a:t>une organisation</a:t>
            </a:r>
          </a:p>
        </p:txBody>
      </p:sp>
    </p:spTree>
    <p:extLst>
      <p:ext uri="{BB962C8B-B14F-4D97-AF65-F5344CB8AC3E}">
        <p14:creationId xmlns:p14="http://schemas.microsoft.com/office/powerpoint/2010/main" val="336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La résurrection paradoxale du territoire dans la mondialisation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Les dynamiques du territoire et leurs stratégies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Obsolescence de l’action publique et nouvelles approches évolutionnistes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Une tentative de modélisation : l’économie symbiotique</a:t>
            </a:r>
          </a:p>
          <a:p>
            <a:r>
              <a:rPr lang="fr-FR" sz="3200" b="1" dirty="0" smtClean="0">
                <a:solidFill>
                  <a:schemeClr val="tx1"/>
                </a:solidFill>
              </a:rPr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0132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56820" y="103997"/>
            <a:ext cx="9665337" cy="12808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pays minier : faire du désespoir une source d’innovation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579135" y="5764696"/>
            <a:ext cx="2332382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Projets initiés par </a:t>
            </a:r>
            <a:r>
              <a:rPr lang="fr-FR" smtClean="0"/>
              <a:t>les habitants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09692" y="5764696"/>
            <a:ext cx="2332382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Projets appropriés par les habitants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97725" y="4711148"/>
            <a:ext cx="2511287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endogène de compétences</a:t>
            </a:r>
            <a:endParaRPr lang="fr-FR" dirty="0"/>
          </a:p>
        </p:txBody>
      </p:sp>
      <p:cxnSp>
        <p:nvCxnSpPr>
          <p:cNvPr id="9" name="Connecteur en angle 8"/>
          <p:cNvCxnSpPr>
            <a:stCxn id="5" idx="0"/>
            <a:endCxn id="7" idx="2"/>
          </p:cNvCxnSpPr>
          <p:nvPr/>
        </p:nvCxnSpPr>
        <p:spPr>
          <a:xfrm rot="5400000" flipH="1" flipV="1">
            <a:off x="3245739" y="4857067"/>
            <a:ext cx="407217" cy="14080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6" idx="0"/>
            <a:endCxn id="7" idx="2"/>
          </p:cNvCxnSpPr>
          <p:nvPr/>
        </p:nvCxnSpPr>
        <p:spPr>
          <a:xfrm rot="16200000" flipV="1">
            <a:off x="4561018" y="4949831"/>
            <a:ext cx="407217" cy="12225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stCxn id="7" idx="3"/>
            <a:endCxn id="6" idx="2"/>
          </p:cNvCxnSpPr>
          <p:nvPr/>
        </p:nvCxnSpPr>
        <p:spPr>
          <a:xfrm flipH="1">
            <a:off x="5375883" y="5034314"/>
            <a:ext cx="33129" cy="1376713"/>
          </a:xfrm>
          <a:prstGeom prst="bentConnector4">
            <a:avLst>
              <a:gd name="adj1" fmla="val -4110181"/>
              <a:gd name="adj2" fmla="val 1166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7" idx="1"/>
            <a:endCxn id="5" idx="2"/>
          </p:cNvCxnSpPr>
          <p:nvPr/>
        </p:nvCxnSpPr>
        <p:spPr>
          <a:xfrm rot="10800000" flipV="1">
            <a:off x="2745327" y="5034313"/>
            <a:ext cx="152399" cy="1376713"/>
          </a:xfrm>
          <a:prstGeom prst="bentConnector4">
            <a:avLst>
              <a:gd name="adj1" fmla="val 1015223"/>
              <a:gd name="adj2" fmla="val 1166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745326" y="1212331"/>
            <a:ext cx="7344548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Forum </a:t>
            </a:r>
            <a:r>
              <a:rPr lang="fr-FR" b="1" smtClean="0"/>
              <a:t>des territoires intelligents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170289" y="3398327"/>
            <a:ext cx="2511287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Institut des territoires intelligents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138023" y="4736138"/>
            <a:ext cx="2390292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Apports exogènes de savoirs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740351" y="4711147"/>
            <a:ext cx="2121673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Partenariats académiques</a:t>
            </a:r>
            <a:endParaRPr lang="fr-FR" dirty="0"/>
          </a:p>
        </p:txBody>
      </p:sp>
      <p:cxnSp>
        <p:nvCxnSpPr>
          <p:cNvPr id="21" name="Connecteur en angle 20"/>
          <p:cNvCxnSpPr>
            <a:stCxn id="7" idx="0"/>
            <a:endCxn id="17" idx="2"/>
          </p:cNvCxnSpPr>
          <p:nvPr/>
        </p:nvCxnSpPr>
        <p:spPr>
          <a:xfrm rot="5400000" flipH="1" flipV="1">
            <a:off x="5956406" y="2241621"/>
            <a:ext cx="666490" cy="42725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18" idx="0"/>
            <a:endCxn id="17" idx="2"/>
          </p:cNvCxnSpPr>
          <p:nvPr/>
        </p:nvCxnSpPr>
        <p:spPr>
          <a:xfrm rot="5400000" flipH="1" flipV="1">
            <a:off x="8033811" y="4344016"/>
            <a:ext cx="691480" cy="927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19" idx="0"/>
            <a:endCxn id="17" idx="2"/>
          </p:cNvCxnSpPr>
          <p:nvPr/>
        </p:nvCxnSpPr>
        <p:spPr>
          <a:xfrm rot="16200000" flipV="1">
            <a:off x="9280317" y="3190275"/>
            <a:ext cx="666489" cy="23752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219307" y="1824605"/>
            <a:ext cx="2747406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Science de </a:t>
            </a:r>
            <a:r>
              <a:rPr lang="fr-FR" smtClean="0"/>
              <a:t>l’économie symbiotique</a:t>
            </a:r>
            <a:endParaRPr lang="fr-FR" dirty="0"/>
          </a:p>
        </p:txBody>
      </p:sp>
      <p:cxnSp>
        <p:nvCxnSpPr>
          <p:cNvPr id="38" name="Connecteur en angle 37"/>
          <p:cNvCxnSpPr>
            <a:stCxn id="17" idx="0"/>
            <a:endCxn id="33" idx="2"/>
          </p:cNvCxnSpPr>
          <p:nvPr/>
        </p:nvCxnSpPr>
        <p:spPr>
          <a:xfrm rot="5400000" flipH="1" flipV="1">
            <a:off x="9184275" y="1989593"/>
            <a:ext cx="650392" cy="2167077"/>
          </a:xfrm>
          <a:prstGeom prst="bentConnector3">
            <a:avLst>
              <a:gd name="adj1" fmla="val 520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542073" y="1846552"/>
            <a:ext cx="2494983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Formation et diffusion </a:t>
            </a:r>
            <a:r>
              <a:rPr lang="fr-FR" smtClean="0"/>
              <a:t>de connaissance</a:t>
            </a:r>
            <a:endParaRPr lang="fr-FR" dirty="0"/>
          </a:p>
        </p:txBody>
      </p:sp>
      <p:cxnSp>
        <p:nvCxnSpPr>
          <p:cNvPr id="43" name="Connecteur en angle 42"/>
          <p:cNvCxnSpPr>
            <a:stCxn id="17" idx="0"/>
            <a:endCxn id="41" idx="2"/>
          </p:cNvCxnSpPr>
          <p:nvPr/>
        </p:nvCxnSpPr>
        <p:spPr>
          <a:xfrm rot="16200000" flipV="1">
            <a:off x="7793527" y="2765921"/>
            <a:ext cx="628445" cy="636368"/>
          </a:xfrm>
          <a:prstGeom prst="bentConnector3">
            <a:avLst>
              <a:gd name="adj1" fmla="val 542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698405" y="3121328"/>
            <a:ext cx="2511287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Renforcement de la confiance et </a:t>
            </a:r>
            <a:r>
              <a:rPr lang="fr-FR" smtClean="0"/>
              <a:t>des valeurs partagées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373217" y="1858662"/>
            <a:ext cx="1868545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Intégration </a:t>
            </a:r>
            <a:r>
              <a:rPr lang="fr-FR" smtClean="0"/>
              <a:t>des écosystèmes</a:t>
            </a:r>
            <a:endParaRPr lang="fr-FR" dirty="0"/>
          </a:p>
        </p:txBody>
      </p:sp>
      <p:cxnSp>
        <p:nvCxnSpPr>
          <p:cNvPr id="49" name="Connecteur en angle 48"/>
          <p:cNvCxnSpPr>
            <a:stCxn id="7" idx="0"/>
            <a:endCxn id="46" idx="2"/>
          </p:cNvCxnSpPr>
          <p:nvPr/>
        </p:nvCxnSpPr>
        <p:spPr>
          <a:xfrm rot="16200000" flipV="1">
            <a:off x="3220464" y="3778243"/>
            <a:ext cx="666490" cy="1199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7" idx="0"/>
            <a:endCxn id="47" idx="2"/>
          </p:cNvCxnSpPr>
          <p:nvPr/>
        </p:nvCxnSpPr>
        <p:spPr>
          <a:xfrm rot="16200000" flipV="1">
            <a:off x="6420045" y="1392438"/>
            <a:ext cx="893334" cy="3118443"/>
          </a:xfrm>
          <a:prstGeom prst="bentConnector3">
            <a:avLst>
              <a:gd name="adj1" fmla="val 38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16" idx="1"/>
            <a:endCxn id="5" idx="2"/>
          </p:cNvCxnSpPr>
          <p:nvPr/>
        </p:nvCxnSpPr>
        <p:spPr>
          <a:xfrm rot="10800000" flipV="1">
            <a:off x="2745326" y="1396997"/>
            <a:ext cx="12700" cy="5014030"/>
          </a:xfrm>
          <a:prstGeom prst="bentConnector4">
            <a:avLst>
              <a:gd name="adj1" fmla="val 15834787"/>
              <a:gd name="adj2" fmla="val 1045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6200000">
            <a:off x="-380376" y="3398327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Processus </a:t>
            </a:r>
            <a:r>
              <a:rPr lang="fr-FR" b="1" dirty="0" err="1" smtClean="0"/>
              <a:t>permament</a:t>
            </a:r>
            <a:endParaRPr lang="fr-FR" b="1" dirty="0"/>
          </a:p>
        </p:txBody>
      </p:sp>
      <p:cxnSp>
        <p:nvCxnSpPr>
          <p:cNvPr id="62" name="Connecteur en angle 61"/>
          <p:cNvCxnSpPr>
            <a:stCxn id="46" idx="0"/>
            <a:endCxn id="16" idx="2"/>
          </p:cNvCxnSpPr>
          <p:nvPr/>
        </p:nvCxnSpPr>
        <p:spPr>
          <a:xfrm rot="5400000" flipH="1" flipV="1">
            <a:off x="3915992" y="619721"/>
            <a:ext cx="1539665" cy="3463551"/>
          </a:xfrm>
          <a:prstGeom prst="bentConnector3">
            <a:avLst>
              <a:gd name="adj1" fmla="val 91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/>
          <p:cNvCxnSpPr>
            <a:stCxn id="47" idx="0"/>
            <a:endCxn id="16" idx="2"/>
          </p:cNvCxnSpPr>
          <p:nvPr/>
        </p:nvCxnSpPr>
        <p:spPr>
          <a:xfrm rot="5400000" flipH="1" flipV="1">
            <a:off x="5724046" y="1165108"/>
            <a:ext cx="276999" cy="1110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33" idx="0"/>
            <a:endCxn id="16" idx="2"/>
          </p:cNvCxnSpPr>
          <p:nvPr/>
        </p:nvCxnSpPr>
        <p:spPr>
          <a:xfrm rot="16200000" flipV="1">
            <a:off x="8383834" y="-384571"/>
            <a:ext cx="242942" cy="4175410"/>
          </a:xfrm>
          <a:prstGeom prst="bentConnector3">
            <a:avLst>
              <a:gd name="adj1" fmla="val 445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41" idx="0"/>
            <a:endCxn id="16" idx="2"/>
          </p:cNvCxnSpPr>
          <p:nvPr/>
        </p:nvCxnSpPr>
        <p:spPr>
          <a:xfrm rot="16200000" flipV="1">
            <a:off x="6971139" y="1028125"/>
            <a:ext cx="264889" cy="13719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ngle 71"/>
          <p:cNvCxnSpPr>
            <a:stCxn id="16" idx="3"/>
            <a:endCxn id="19" idx="2"/>
          </p:cNvCxnSpPr>
          <p:nvPr/>
        </p:nvCxnSpPr>
        <p:spPr>
          <a:xfrm>
            <a:off x="10089874" y="1396997"/>
            <a:ext cx="711314" cy="3960481"/>
          </a:xfrm>
          <a:prstGeom prst="bentConnector4">
            <a:avLst>
              <a:gd name="adj1" fmla="val 281275"/>
              <a:gd name="adj2" fmla="val 1057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7639592" y="6078216"/>
            <a:ext cx="212167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Maroc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9970605" y="6070373"/>
            <a:ext cx="212167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Russie?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7261668" y="5708884"/>
            <a:ext cx="343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mtClean="0"/>
              <a:t>Partages d’expériences et jumelages</a:t>
            </a:r>
            <a:endParaRPr lang="fr-FR" sz="1400" b="1" i="1"/>
          </a:p>
        </p:txBody>
      </p:sp>
    </p:spTree>
    <p:extLst>
      <p:ext uri="{BB962C8B-B14F-4D97-AF65-F5344CB8AC3E}">
        <p14:creationId xmlns:p14="http://schemas.microsoft.com/office/powerpoint/2010/main" val="12071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5C770E-B7EC-4F26-AC0C-FD81BDE7F751}"/>
              </a:ext>
            </a:extLst>
          </p:cNvPr>
          <p:cNvSpPr txBox="1"/>
          <p:nvPr/>
        </p:nvSpPr>
        <p:spPr>
          <a:xfrm>
            <a:off x="935246" y="199596"/>
            <a:ext cx="6342851" cy="37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58" b="1" dirty="0" smtClean="0">
                <a:solidFill>
                  <a:prstClr val="white"/>
                </a:solidFill>
                <a:latin typeface="Calibri"/>
              </a:rPr>
              <a:t>Exemple</a:t>
            </a:r>
            <a:endParaRPr lang="en-US" sz="1858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9F2358-7C52-4B61-9658-437E7C41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46" y="1224616"/>
            <a:ext cx="2965169" cy="20488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783D222-0589-496F-8E28-8EB45B581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8" y="1466694"/>
            <a:ext cx="563046" cy="563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83B5D38-F473-4D83-8253-D84349E7D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807">
            <a:off x="1780532" y="1630660"/>
            <a:ext cx="563046" cy="5630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622B066-29C9-43CB-8A81-F7943D4B2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0544">
            <a:off x="1374211" y="2424403"/>
            <a:ext cx="563046" cy="56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BB3E85F-7FB3-439B-990B-F54F50A7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0583">
            <a:off x="2250435" y="2161361"/>
            <a:ext cx="692112" cy="69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Nuage 10">
            <a:extLst>
              <a:ext uri="{FF2B5EF4-FFF2-40B4-BE49-F238E27FC236}">
                <a16:creationId xmlns:a16="http://schemas.microsoft.com/office/drawing/2014/main" xmlns="" id="{7B3F4443-AED0-47A4-864C-B8512A1473AC}"/>
              </a:ext>
            </a:extLst>
          </p:cNvPr>
          <p:cNvSpPr/>
          <p:nvPr/>
        </p:nvSpPr>
        <p:spPr>
          <a:xfrm>
            <a:off x="548382" y="1058666"/>
            <a:ext cx="2839019" cy="2221957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C6A7ADF-9897-4AD0-AE6F-B5EA47180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807">
            <a:off x="2132214" y="1166791"/>
            <a:ext cx="342457" cy="3424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76922CEC-8E65-48AF-99C9-A029DA6B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8473">
            <a:off x="2770473" y="1618579"/>
            <a:ext cx="342457" cy="3424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F503762-DFD1-4613-96B1-54D40AD9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8473">
            <a:off x="1015146" y="2094005"/>
            <a:ext cx="195838" cy="1958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B14E911-998D-4CF0-8977-3679F0BF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3359">
            <a:off x="1845886" y="2271274"/>
            <a:ext cx="195838" cy="195838"/>
          </a:xfrm>
          <a:prstGeom prst="rect">
            <a:avLst/>
          </a:prstGeom>
        </p:spPr>
      </p:pic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xmlns="" id="{458E0B08-DD44-4B5F-B93B-DE06708A2D08}"/>
              </a:ext>
            </a:extLst>
          </p:cNvPr>
          <p:cNvSpPr/>
          <p:nvPr/>
        </p:nvSpPr>
        <p:spPr>
          <a:xfrm>
            <a:off x="3500853" y="2306639"/>
            <a:ext cx="824960" cy="748536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57404E4-F106-4D6A-AA7F-DDEEE9297FCE}"/>
              </a:ext>
            </a:extLst>
          </p:cNvPr>
          <p:cNvSpPr txBox="1"/>
          <p:nvPr/>
        </p:nvSpPr>
        <p:spPr>
          <a:xfrm>
            <a:off x="3938650" y="3205140"/>
            <a:ext cx="4113207" cy="77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… au « château collectif », métaphore d’un construit commun qui « inspire » et donne du sens!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B205986-2CDB-4ADB-A75C-5B016B131763}"/>
              </a:ext>
            </a:extLst>
          </p:cNvPr>
          <p:cNvSpPr txBox="1"/>
          <p:nvPr/>
        </p:nvSpPr>
        <p:spPr>
          <a:xfrm>
            <a:off x="7194956" y="1008905"/>
            <a:ext cx="4400786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623" indent="-318623">
              <a:buSzPct val="150000"/>
              <a:buFont typeface="Arial" panose="020B0604020202020204" pitchFamily="34" charset="0"/>
              <a:buChar char="•"/>
            </a:pPr>
            <a:r>
              <a:rPr lang="fr-MA" sz="2230" dirty="0"/>
              <a:t>Une identité commune forte…</a:t>
            </a:r>
          </a:p>
          <a:p>
            <a:pPr marL="318623" indent="-318623">
              <a:buSzPct val="150000"/>
              <a:buFont typeface="Arial" panose="020B0604020202020204" pitchFamily="34" charset="0"/>
              <a:buChar char="•"/>
            </a:pPr>
            <a:r>
              <a:rPr lang="fr-MA" sz="2230" dirty="0"/>
              <a:t>… porteuse d’un projet commun</a:t>
            </a:r>
          </a:p>
          <a:p>
            <a:pPr marL="318623" indent="-318623">
              <a:buSzPct val="150000"/>
              <a:buFont typeface="Arial" panose="020B0604020202020204" pitchFamily="34" charset="0"/>
              <a:buChar char="•"/>
            </a:pPr>
            <a:r>
              <a:rPr lang="fr-MA" sz="2230" dirty="0"/>
              <a:t>… qui donne sens et vigueur au projet de chacun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xmlns="" id="{44C9108A-C25F-4562-B0CB-97511D4A0899}"/>
              </a:ext>
            </a:extLst>
          </p:cNvPr>
          <p:cNvSpPr/>
          <p:nvPr/>
        </p:nvSpPr>
        <p:spPr>
          <a:xfrm rot="10800000">
            <a:off x="5526946" y="3957174"/>
            <a:ext cx="923676" cy="2445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7F35A8-0140-4E76-A958-C879D0253DE3}"/>
              </a:ext>
            </a:extLst>
          </p:cNvPr>
          <p:cNvSpPr/>
          <p:nvPr/>
        </p:nvSpPr>
        <p:spPr>
          <a:xfrm>
            <a:off x="4564788" y="5043324"/>
            <a:ext cx="2907561" cy="1304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5733FB04-01CF-4648-8B3D-9C1A7E31F0BF}"/>
              </a:ext>
            </a:extLst>
          </p:cNvPr>
          <p:cNvSpPr txBox="1"/>
          <p:nvPr/>
        </p:nvSpPr>
        <p:spPr>
          <a:xfrm>
            <a:off x="4495708" y="5060059"/>
            <a:ext cx="3062427" cy="86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673" i="1" dirty="0"/>
              <a:t>Quelle valeur spécifique CFC apporte-t-elle à ses membres?</a:t>
            </a:r>
            <a:endParaRPr lang="fr-MA" sz="1673" i="1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1CC29BDB-C41F-430A-BA89-1A17C4D53D2E}"/>
              </a:ext>
            </a:extLst>
          </p:cNvPr>
          <p:cNvCxnSpPr/>
          <p:nvPr/>
        </p:nvCxnSpPr>
        <p:spPr>
          <a:xfrm flipV="1">
            <a:off x="7472348" y="4436609"/>
            <a:ext cx="1112030" cy="75204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8C7CCF3-54AE-41F5-A70F-2FBA6A093C49}"/>
              </a:ext>
            </a:extLst>
          </p:cNvPr>
          <p:cNvSpPr txBox="1"/>
          <p:nvPr/>
        </p:nvSpPr>
        <p:spPr>
          <a:xfrm>
            <a:off x="8584378" y="4046787"/>
            <a:ext cx="2604100" cy="55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Atmosphère stimulante, lieu agréable à vivre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3138E35C-5EB0-49F8-B0F6-F5DB80E45A7C}"/>
              </a:ext>
            </a:extLst>
          </p:cNvPr>
          <p:cNvSpPr txBox="1"/>
          <p:nvPr/>
        </p:nvSpPr>
        <p:spPr>
          <a:xfrm>
            <a:off x="8736107" y="5274450"/>
            <a:ext cx="2781724" cy="77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Dynamique entrepreneuriale et d’innovation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CE766C6B-F713-40FC-86D6-E6917A18EA98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7472347" y="5663884"/>
            <a:ext cx="1263760" cy="1417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AE2DDDFB-BE3C-4C81-9DCD-1ADD2D85573E}"/>
              </a:ext>
            </a:extLst>
          </p:cNvPr>
          <p:cNvSpPr txBox="1"/>
          <p:nvPr/>
        </p:nvSpPr>
        <p:spPr>
          <a:xfrm>
            <a:off x="927100" y="4144441"/>
            <a:ext cx="2781724" cy="3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Sentiment d’appartenance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8559138-FAE0-485E-8132-C4C36AF498EF}"/>
              </a:ext>
            </a:extLst>
          </p:cNvPr>
          <p:cNvSpPr txBox="1"/>
          <p:nvPr/>
        </p:nvSpPr>
        <p:spPr>
          <a:xfrm>
            <a:off x="519305" y="4967156"/>
            <a:ext cx="2781724" cy="100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Plus grande attractivité(nouveaux acteurs) et rétention des acteurs existants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0374A3F9-D48A-4645-B109-A83E0650F4CE}"/>
              </a:ext>
            </a:extLst>
          </p:cNvPr>
          <p:cNvCxnSpPr>
            <a:cxnSpLocks/>
          </p:cNvCxnSpPr>
          <p:nvPr/>
        </p:nvCxnSpPr>
        <p:spPr>
          <a:xfrm flipH="1" flipV="1">
            <a:off x="3197929" y="4509272"/>
            <a:ext cx="1366858" cy="86191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CB4EFEEF-72E6-4E81-A544-CA50DC19EFE7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301029" y="5471012"/>
            <a:ext cx="1263759" cy="46017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014E2084-93A0-4E79-9D0B-C05D775A5580}"/>
              </a:ext>
            </a:extLst>
          </p:cNvPr>
          <p:cNvSpPr txBox="1"/>
          <p:nvPr/>
        </p:nvSpPr>
        <p:spPr>
          <a:xfrm>
            <a:off x="2641786" y="6093551"/>
            <a:ext cx="570990" cy="349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73" dirty="0"/>
              <a:t>Etc.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CD5E8772-41C1-4679-9372-E367C0B9C10A}"/>
              </a:ext>
            </a:extLst>
          </p:cNvPr>
          <p:cNvSpPr txBox="1"/>
          <p:nvPr/>
        </p:nvSpPr>
        <p:spPr>
          <a:xfrm>
            <a:off x="9395349" y="6075093"/>
            <a:ext cx="570990" cy="349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73" dirty="0"/>
              <a:t>Etc.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885402B3-6EE3-473B-B6B6-08F1D4BF1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32" y="5550117"/>
            <a:ext cx="1617644" cy="87598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CB0B76B-216D-4009-8E42-A7736DC4D21B}"/>
              </a:ext>
            </a:extLst>
          </p:cNvPr>
          <p:cNvSpPr txBox="1"/>
          <p:nvPr/>
        </p:nvSpPr>
        <p:spPr>
          <a:xfrm>
            <a:off x="722209" y="3167376"/>
            <a:ext cx="2443191" cy="55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i="1" dirty="0"/>
              <a:t>Il s’agit de passer « du tas de pierres » isolées…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64BC6CE7-5B62-4EDA-A30C-5A7031C022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70"/>
          <a:stretch/>
        </p:blipFill>
        <p:spPr>
          <a:xfrm>
            <a:off x="5693453" y="4410343"/>
            <a:ext cx="590665" cy="5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5C770E-B7EC-4F26-AC0C-FD81BDE7F751}"/>
              </a:ext>
            </a:extLst>
          </p:cNvPr>
          <p:cNvSpPr txBox="1"/>
          <p:nvPr/>
        </p:nvSpPr>
        <p:spPr>
          <a:xfrm>
            <a:off x="935245" y="108555"/>
            <a:ext cx="10157740" cy="66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58" b="1" dirty="0">
                <a:solidFill>
                  <a:prstClr val="white"/>
                </a:solidFill>
                <a:latin typeface="Calibri"/>
              </a:rPr>
              <a:t>Il s’agit de mettre nos cubes sous forme de </a:t>
            </a:r>
            <a:r>
              <a:rPr lang="fr-FR" sz="1858" b="1" i="1" dirty="0">
                <a:solidFill>
                  <a:prstClr val="white"/>
                </a:solidFill>
                <a:latin typeface="Calibri"/>
              </a:rPr>
              <a:t>patterns</a:t>
            </a:r>
            <a:r>
              <a:rPr lang="fr-FR" sz="1858" b="1" dirty="0">
                <a:solidFill>
                  <a:prstClr val="white"/>
                </a:solidFill>
                <a:latin typeface="Calibri"/>
              </a:rPr>
              <a:t>, de fonctions clés associés au Capital Social CFC</a:t>
            </a:r>
          </a:p>
          <a:p>
            <a:endParaRPr lang="en-US" sz="185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xmlns="" id="{1D6EEB46-52AC-4306-A83E-AB5C807CAEFC}"/>
              </a:ext>
            </a:extLst>
          </p:cNvPr>
          <p:cNvSpPr/>
          <p:nvPr/>
        </p:nvSpPr>
        <p:spPr>
          <a:xfrm rot="16200000">
            <a:off x="1586910" y="1689431"/>
            <a:ext cx="2716300" cy="971074"/>
          </a:xfrm>
          <a:prstGeom prst="rightArrow">
            <a:avLst/>
          </a:prstGeom>
          <a:solidFill>
            <a:srgbClr val="09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283B5D4-8183-4D28-B610-B759DEC88CEB}"/>
              </a:ext>
            </a:extLst>
          </p:cNvPr>
          <p:cNvSpPr txBox="1"/>
          <p:nvPr/>
        </p:nvSpPr>
        <p:spPr>
          <a:xfrm>
            <a:off x="608420" y="2130498"/>
            <a:ext cx="2114109" cy="77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dirty="0"/>
              <a:t>Intégration ascendante des patterns (Bottom-up)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1F1DBF4-8F19-4F62-98BD-AADBA65C6E4C}"/>
              </a:ext>
            </a:extLst>
          </p:cNvPr>
          <p:cNvSpPr txBox="1"/>
          <p:nvPr/>
        </p:nvSpPr>
        <p:spPr>
          <a:xfrm rot="19033789">
            <a:off x="8927926" y="1156094"/>
            <a:ext cx="1112805" cy="349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73" b="1" dirty="0">
                <a:solidFill>
                  <a:schemeClr val="accent2"/>
                </a:solidFill>
              </a:rPr>
              <a:t>Illustratif*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B829C4AD-4CEA-4DD4-9941-5EF620514DF8}"/>
              </a:ext>
            </a:extLst>
          </p:cNvPr>
          <p:cNvCxnSpPr>
            <a:cxnSpLocks/>
          </p:cNvCxnSpPr>
          <p:nvPr/>
        </p:nvCxnSpPr>
        <p:spPr>
          <a:xfrm>
            <a:off x="6637636" y="3208773"/>
            <a:ext cx="654969" cy="0"/>
          </a:xfrm>
          <a:prstGeom prst="straightConnector1">
            <a:avLst/>
          </a:prstGeom>
          <a:ln>
            <a:solidFill>
              <a:srgbClr val="097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xmlns="" id="{D7D10B3C-98CE-46E7-8EAB-6906375881C8}"/>
              </a:ext>
            </a:extLst>
          </p:cNvPr>
          <p:cNvCxnSpPr>
            <a:cxnSpLocks/>
          </p:cNvCxnSpPr>
          <p:nvPr/>
        </p:nvCxnSpPr>
        <p:spPr>
          <a:xfrm flipH="1">
            <a:off x="6637636" y="3401293"/>
            <a:ext cx="654969" cy="0"/>
          </a:xfrm>
          <a:prstGeom prst="straightConnector1">
            <a:avLst/>
          </a:prstGeom>
          <a:ln>
            <a:solidFill>
              <a:srgbClr val="097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9BF65E34-0D65-4487-84FA-3A1192CCDD5E}"/>
              </a:ext>
            </a:extLst>
          </p:cNvPr>
          <p:cNvCxnSpPr/>
          <p:nvPr/>
        </p:nvCxnSpPr>
        <p:spPr>
          <a:xfrm flipV="1">
            <a:off x="4528108" y="816818"/>
            <a:ext cx="2471938" cy="2473204"/>
          </a:xfrm>
          <a:prstGeom prst="line">
            <a:avLst/>
          </a:prstGeom>
          <a:ln>
            <a:solidFill>
              <a:srgbClr val="09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B2E63899-7152-4943-A584-FAA5F386D95E}"/>
              </a:ext>
            </a:extLst>
          </p:cNvPr>
          <p:cNvCxnSpPr>
            <a:cxnSpLocks/>
          </p:cNvCxnSpPr>
          <p:nvPr/>
        </p:nvCxnSpPr>
        <p:spPr>
          <a:xfrm flipH="1" flipV="1">
            <a:off x="7000046" y="816818"/>
            <a:ext cx="2697011" cy="2473204"/>
          </a:xfrm>
          <a:prstGeom prst="line">
            <a:avLst/>
          </a:prstGeom>
          <a:ln>
            <a:solidFill>
              <a:srgbClr val="09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4B2E203E-589E-423F-AC86-1E0D49C321D9}"/>
              </a:ext>
            </a:extLst>
          </p:cNvPr>
          <p:cNvSpPr txBox="1"/>
          <p:nvPr/>
        </p:nvSpPr>
        <p:spPr>
          <a:xfrm>
            <a:off x="5864270" y="1021981"/>
            <a:ext cx="2484282" cy="893065"/>
          </a:xfrm>
          <a:prstGeom prst="rect">
            <a:avLst/>
          </a:prstGeom>
          <a:solidFill>
            <a:schemeClr val="bg1"/>
          </a:solidFill>
          <a:ln>
            <a:solidFill>
              <a:srgbClr val="097C9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1301" dirty="0"/>
              <a:t>Quel type d’écosystème territorial intelligent cela donne t-il? Quel type de Capital Social?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7A6E84C9-18D3-4D0D-876B-834A7B87B78C}"/>
              </a:ext>
            </a:extLst>
          </p:cNvPr>
          <p:cNvSpPr txBox="1"/>
          <p:nvPr/>
        </p:nvSpPr>
        <p:spPr>
          <a:xfrm>
            <a:off x="5040984" y="2076801"/>
            <a:ext cx="4137179" cy="492699"/>
          </a:xfrm>
          <a:prstGeom prst="rect">
            <a:avLst/>
          </a:prstGeom>
          <a:solidFill>
            <a:schemeClr val="bg1"/>
          </a:solidFill>
          <a:ln>
            <a:solidFill>
              <a:srgbClr val="097C9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MA" sz="1301" dirty="0"/>
              <a:t>Quelles sont les fonctions qui émergent de l’intégration de ces patterns élémentaires?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1473FF1-041B-4A3E-9676-F54CEA137E4B}"/>
              </a:ext>
            </a:extLst>
          </p:cNvPr>
          <p:cNvSpPr txBox="1"/>
          <p:nvPr/>
        </p:nvSpPr>
        <p:spPr>
          <a:xfrm>
            <a:off x="7312835" y="3046925"/>
            <a:ext cx="3292547" cy="692882"/>
          </a:xfrm>
          <a:prstGeom prst="rect">
            <a:avLst/>
          </a:prstGeom>
          <a:solidFill>
            <a:schemeClr val="bg1"/>
          </a:solidFill>
          <a:ln>
            <a:solidFill>
              <a:srgbClr val="097C9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MA" sz="1301" dirty="0"/>
              <a:t>Quels types de relations entre les producteurs et les usagers de ces « briques de base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9B0B7A3-FC7A-4DA1-B30C-C3A0968A5C94}"/>
              </a:ext>
            </a:extLst>
          </p:cNvPr>
          <p:cNvSpPr txBox="1"/>
          <p:nvPr/>
        </p:nvSpPr>
        <p:spPr>
          <a:xfrm>
            <a:off x="3339558" y="3046925"/>
            <a:ext cx="3292547" cy="692882"/>
          </a:xfrm>
          <a:prstGeom prst="rect">
            <a:avLst/>
          </a:prstGeom>
          <a:solidFill>
            <a:schemeClr val="bg1"/>
          </a:solidFill>
          <a:ln>
            <a:solidFill>
              <a:srgbClr val="097C9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MA" sz="1301" dirty="0"/>
              <a:t>Quelles briques de base dans le champ du « vivre et travailler ensemble au sein de CFC »</a:t>
            </a:r>
          </a:p>
        </p:txBody>
      </p:sp>
      <p:graphicFrame>
        <p:nvGraphicFramePr>
          <p:cNvPr id="44" name="Espace réservé du contenu 3">
            <a:extLst>
              <a:ext uri="{FF2B5EF4-FFF2-40B4-BE49-F238E27FC236}">
                <a16:creationId xmlns:a16="http://schemas.microsoft.com/office/drawing/2014/main" xmlns="" id="{C375D69A-68E4-4BD2-8628-5E84B2E0CC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65475" y="3694966"/>
          <a:ext cx="9918727" cy="2697717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502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6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628"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Contexte</a:t>
                      </a: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Décrire le contexte général </a:t>
                      </a:r>
                      <a:r>
                        <a:rPr lang="fr-FR" sz="13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des situations</a:t>
                      </a:r>
                      <a:r>
                        <a:rPr lang="fr-FR" sz="13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traitées</a:t>
                      </a:r>
                      <a:r>
                        <a:rPr lang="fr-FR" sz="13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 la technologie, de la demande sociale et de la capacité de l’entreprise </a:t>
                      </a:r>
                      <a:r>
                        <a:rPr lang="fr-FR" sz="1300" b="1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offrante</a:t>
                      </a:r>
                      <a:endParaRPr lang="fr-FR" sz="13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354"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Le problème</a:t>
                      </a: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Nature du problème: état actuel, état cible, incertitudes</a:t>
                      </a: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737"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92729" rtl="0" eaLnBrk="1" latinLnBrk="0" hangingPunct="1"/>
                      <a:r>
                        <a:rPr lang="fr-FR" sz="13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Expérience empirique du pattern, comment se manifeste-t-il dans sa mise en </a:t>
                      </a:r>
                      <a:r>
                        <a:rPr lang="fr-FR" sz="1300" b="1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oeuvre</a:t>
                      </a:r>
                      <a:endParaRPr lang="fr-FR" sz="13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69" marR="84969" marT="42484" marB="42484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998">
                <a:tc>
                  <a:txBody>
                    <a:bodyPr/>
                    <a:lstStyle/>
                    <a:p>
                      <a:r>
                        <a:rPr lang="fr-FR" sz="1300" b="1" dirty="0">
                          <a:solidFill>
                            <a:sysClr val="windowText" lastClr="000000"/>
                          </a:solidFill>
                        </a:rPr>
                        <a:t>Solution</a:t>
                      </a:r>
                    </a:p>
                  </a:txBody>
                  <a:tcPr marL="84969" marR="84969" marT="42484" marB="42484"/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ysClr val="windowText" lastClr="000000"/>
                          </a:solidFill>
                        </a:rPr>
                        <a:t>Nature de la solution:</a:t>
                      </a:r>
                      <a:r>
                        <a:rPr lang="fr-FR" sz="13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300" b="1" baseline="0" dirty="0">
                          <a:solidFill>
                            <a:sysClr val="windowText" lastClr="000000"/>
                          </a:solidFill>
                        </a:rPr>
                        <a:t>préconisation</a:t>
                      </a:r>
                      <a:r>
                        <a:rPr lang="fr-FR" sz="1300" baseline="0" dirty="0">
                          <a:solidFill>
                            <a:sysClr val="windowText" lastClr="000000"/>
                          </a:solidFill>
                        </a:rPr>
                        <a:t> précise pour construire le pattern</a:t>
                      </a:r>
                      <a:endParaRPr lang="fr-FR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969" marR="84969" marT="42484" marB="424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89B3E3E-2CCC-4183-9C78-978AE85929D8}"/>
              </a:ext>
            </a:extLst>
          </p:cNvPr>
          <p:cNvSpPr txBox="1"/>
          <p:nvPr/>
        </p:nvSpPr>
        <p:spPr>
          <a:xfrm>
            <a:off x="10721830" y="3143004"/>
            <a:ext cx="1242648" cy="29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301" dirty="0"/>
              <a:t>100 ‘’cubes’’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672EF703-218D-4BA2-85EA-2D3D40FDE5BE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1204256" y="2673890"/>
            <a:ext cx="138898" cy="46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19F82795-9920-4E16-A206-CE627983EFB7}"/>
              </a:ext>
            </a:extLst>
          </p:cNvPr>
          <p:cNvSpPr txBox="1"/>
          <p:nvPr/>
        </p:nvSpPr>
        <p:spPr>
          <a:xfrm>
            <a:off x="10658016" y="2397908"/>
            <a:ext cx="1317990" cy="29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301" dirty="0"/>
              <a:t>40 ‘’patterns’’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xmlns="" id="{42CCA0E7-B664-499A-ACAE-E3AC726623B7}"/>
              </a:ext>
            </a:extLst>
          </p:cNvPr>
          <p:cNvCxnSpPr/>
          <p:nvPr/>
        </p:nvCxnSpPr>
        <p:spPr>
          <a:xfrm flipH="1" flipV="1">
            <a:off x="11194037" y="1960880"/>
            <a:ext cx="7791" cy="46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83172333-AB97-4355-80BF-54660DFDD04C}"/>
              </a:ext>
            </a:extLst>
          </p:cNvPr>
          <p:cNvSpPr txBox="1"/>
          <p:nvPr/>
        </p:nvSpPr>
        <p:spPr>
          <a:xfrm>
            <a:off x="10059467" y="1685540"/>
            <a:ext cx="2098651" cy="29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301" dirty="0"/>
              <a:t>15 ‘’scénarii’’ potentiels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9A54C2D3-5B16-416B-AE80-6FB9E1A54EF3}"/>
              </a:ext>
            </a:extLst>
          </p:cNvPr>
          <p:cNvSpPr txBox="1"/>
          <p:nvPr/>
        </p:nvSpPr>
        <p:spPr>
          <a:xfrm>
            <a:off x="10059467" y="928194"/>
            <a:ext cx="2036135" cy="29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301" dirty="0"/>
              <a:t>5 ‘’scénarii’’ prioritaires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E291DAFE-341C-42A2-83CE-98F01E1726A2}"/>
              </a:ext>
            </a:extLst>
          </p:cNvPr>
          <p:cNvCxnSpPr/>
          <p:nvPr/>
        </p:nvCxnSpPr>
        <p:spPr>
          <a:xfrm flipH="1" flipV="1">
            <a:off x="11186246" y="1231763"/>
            <a:ext cx="7791" cy="46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EDDA936E-9283-41CF-A463-FCB6B6BBF991}"/>
              </a:ext>
            </a:extLst>
          </p:cNvPr>
          <p:cNvSpPr txBox="1"/>
          <p:nvPr/>
        </p:nvSpPr>
        <p:spPr>
          <a:xfrm>
            <a:off x="1564321" y="6342328"/>
            <a:ext cx="12430006" cy="26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115" i="1" dirty="0"/>
              <a:t>* Source : Claude Rochet- démarche d’intégration ascendante des patterns, menée par La Poste avec des acteurs clés de son écosystème (JC Decaux, Legrand, Microsoft, …)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5B9ABF1A-B28A-4243-9282-426487494714}"/>
              </a:ext>
            </a:extLst>
          </p:cNvPr>
          <p:cNvSpPr txBox="1"/>
          <p:nvPr/>
        </p:nvSpPr>
        <p:spPr>
          <a:xfrm rot="19033789">
            <a:off x="205569" y="4336638"/>
            <a:ext cx="1825831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73" b="1" dirty="0">
                <a:solidFill>
                  <a:schemeClr val="accent2"/>
                </a:solidFill>
              </a:rPr>
              <a:t>Structure d’une fiche Pattern</a:t>
            </a:r>
          </a:p>
        </p:txBody>
      </p:sp>
    </p:spTree>
    <p:extLst>
      <p:ext uri="{BB962C8B-B14F-4D97-AF65-F5344CB8AC3E}">
        <p14:creationId xmlns:p14="http://schemas.microsoft.com/office/powerpoint/2010/main" val="1140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5C770E-B7EC-4F26-AC0C-FD81BDE7F751}"/>
              </a:ext>
            </a:extLst>
          </p:cNvPr>
          <p:cNvSpPr txBox="1"/>
          <p:nvPr/>
        </p:nvSpPr>
        <p:spPr>
          <a:xfrm>
            <a:off x="935245" y="108555"/>
            <a:ext cx="10157740" cy="66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58" b="1" dirty="0">
                <a:solidFill>
                  <a:prstClr val="white"/>
                </a:solidFill>
                <a:latin typeface="Calibri"/>
              </a:rPr>
              <a:t>Concrètement, ce que nous proposons de faire</a:t>
            </a:r>
          </a:p>
          <a:p>
            <a:endParaRPr lang="en-US" sz="185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4FEC3EB-C9BE-413A-9E84-4B478B32D94C}"/>
              </a:ext>
            </a:extLst>
          </p:cNvPr>
          <p:cNvSpPr txBox="1"/>
          <p:nvPr/>
        </p:nvSpPr>
        <p:spPr>
          <a:xfrm>
            <a:off x="935245" y="1051996"/>
            <a:ext cx="29435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73" b="1" dirty="0"/>
              <a:t>N entreprises sondées </a:t>
            </a:r>
          </a:p>
          <a:p>
            <a:r>
              <a:rPr lang="fr-MA" sz="1115" dirty="0"/>
              <a:t>Echantillon significatif d’entreprises CFC (15 futurs résidents de la tour CFC, reste des acteurs)- Entretiens individuels focalisés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36436293-3769-4C48-AD69-5BB7A9C2DFE0}"/>
              </a:ext>
            </a:extLst>
          </p:cNvPr>
          <p:cNvCxnSpPr/>
          <p:nvPr/>
        </p:nvCxnSpPr>
        <p:spPr>
          <a:xfrm>
            <a:off x="3708776" y="1476841"/>
            <a:ext cx="78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26CD726-25B9-4DDF-8234-ABD185718E6A}"/>
              </a:ext>
            </a:extLst>
          </p:cNvPr>
          <p:cNvSpPr txBox="1"/>
          <p:nvPr/>
        </p:nvSpPr>
        <p:spPr>
          <a:xfrm>
            <a:off x="4624216" y="1051996"/>
            <a:ext cx="29435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73" b="1" dirty="0"/>
              <a:t>X patterns par entreprise </a:t>
            </a:r>
          </a:p>
          <a:p>
            <a:r>
              <a:rPr lang="fr-MA" sz="1115" dirty="0"/>
              <a:t>Eléments du capital matériel et immatériel de l’entreprise mis à contribution de l’écosystème CFC en émergence 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xmlns="" id="{D3E8FDD7-550C-490B-B39C-8532D9B01564}"/>
              </a:ext>
            </a:extLst>
          </p:cNvPr>
          <p:cNvSpPr/>
          <p:nvPr/>
        </p:nvSpPr>
        <p:spPr>
          <a:xfrm>
            <a:off x="7567784" y="971074"/>
            <a:ext cx="257942" cy="11228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2D3ABF-585E-4787-83C2-76B08A45B132}"/>
              </a:ext>
            </a:extLst>
          </p:cNvPr>
          <p:cNvSpPr txBox="1"/>
          <p:nvPr/>
        </p:nvSpPr>
        <p:spPr>
          <a:xfrm>
            <a:off x="8186745" y="971074"/>
            <a:ext cx="3573855" cy="89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858" b="1" dirty="0"/>
              <a:t>N</a:t>
            </a:r>
            <a:r>
              <a:rPr lang="fr-MA" sz="1673" dirty="0"/>
              <a:t> </a:t>
            </a:r>
            <a:r>
              <a:rPr lang="fr-MA" sz="1301" dirty="0"/>
              <a:t>x</a:t>
            </a:r>
            <a:r>
              <a:rPr lang="fr-MA" sz="1673" dirty="0"/>
              <a:t> </a:t>
            </a:r>
            <a:r>
              <a:rPr lang="fr-MA" sz="1858" b="1" dirty="0" err="1"/>
              <a:t>X</a:t>
            </a:r>
            <a:endParaRPr lang="fr-MA" sz="1858" b="1" dirty="0"/>
          </a:p>
          <a:p>
            <a:r>
              <a:rPr lang="fr-MA" sz="1673" dirty="0"/>
              <a:t>C’est la « base de cubes » avec laquelle nous allons « jouer »</a:t>
            </a:r>
            <a:endParaRPr lang="fr-MA" sz="1487" dirty="0"/>
          </a:p>
        </p:txBody>
      </p:sp>
      <p:pic>
        <p:nvPicPr>
          <p:cNvPr id="16" name="Image 15" descr="Une image contenant LEGO, très coloré, intérieur, joue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27CCBB3C-FED2-49BD-8801-84FBAEF47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b="7577"/>
          <a:stretch/>
        </p:blipFill>
        <p:spPr>
          <a:xfrm>
            <a:off x="4423174" y="2385402"/>
            <a:ext cx="2521206" cy="20468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34547E0-1287-4F89-A977-6B7D3E2C4A39}"/>
              </a:ext>
            </a:extLst>
          </p:cNvPr>
          <p:cNvSpPr txBox="1"/>
          <p:nvPr/>
        </p:nvSpPr>
        <p:spPr>
          <a:xfrm>
            <a:off x="849318" y="2857863"/>
            <a:ext cx="3573855" cy="86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73" dirty="0"/>
              <a:t>Comme dans un jeu de cubes, le principe est celui de </a:t>
            </a:r>
            <a:r>
              <a:rPr lang="fr-MA" sz="1673" b="1" u="sng" dirty="0"/>
              <a:t>l’émergence</a:t>
            </a:r>
            <a:endParaRPr lang="fr-MA" sz="1487" b="1" u="sng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8F44D2C-024B-4531-A6AB-2588D72D9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725" y="2192337"/>
            <a:ext cx="1107632" cy="10950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606B27F-6E8D-4AA7-9957-F4FBF4412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662" y="2737959"/>
            <a:ext cx="1348400" cy="130849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A50579A7-C383-4898-9607-D8E81D70CB53}"/>
              </a:ext>
            </a:extLst>
          </p:cNvPr>
          <p:cNvSpPr/>
          <p:nvPr/>
        </p:nvSpPr>
        <p:spPr>
          <a:xfrm>
            <a:off x="4179773" y="5874967"/>
            <a:ext cx="930613" cy="525998"/>
          </a:xfrm>
          <a:prstGeom prst="roundRect">
            <a:avLst/>
          </a:prstGeom>
          <a:solidFill>
            <a:srgbClr val="09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1673" dirty="0"/>
              <a:t>P1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626AEF1C-1ABF-4980-A69B-7B9DA93ABE2A}"/>
              </a:ext>
            </a:extLst>
          </p:cNvPr>
          <p:cNvSpPr/>
          <p:nvPr/>
        </p:nvSpPr>
        <p:spPr>
          <a:xfrm>
            <a:off x="5521322" y="5874966"/>
            <a:ext cx="930613" cy="5259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1673" dirty="0"/>
              <a:t>P2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E8BA4BB5-29A5-49ED-81FA-04F20DB82A16}"/>
              </a:ext>
            </a:extLst>
          </p:cNvPr>
          <p:cNvSpPr/>
          <p:nvPr/>
        </p:nvSpPr>
        <p:spPr>
          <a:xfrm>
            <a:off x="6862871" y="5861808"/>
            <a:ext cx="930613" cy="5259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1673" dirty="0"/>
              <a:t>P3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62FC5CEC-7B25-44B3-931B-36D93A1F11ED}"/>
              </a:ext>
            </a:extLst>
          </p:cNvPr>
          <p:cNvSpPr/>
          <p:nvPr/>
        </p:nvSpPr>
        <p:spPr>
          <a:xfrm>
            <a:off x="8204420" y="5874966"/>
            <a:ext cx="930613" cy="52599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1673" dirty="0"/>
              <a:t>P4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F1AFB27C-3D4F-45DD-A142-52DC6305B2C8}"/>
              </a:ext>
            </a:extLst>
          </p:cNvPr>
          <p:cNvSpPr/>
          <p:nvPr/>
        </p:nvSpPr>
        <p:spPr>
          <a:xfrm>
            <a:off x="9545969" y="5874966"/>
            <a:ext cx="930613" cy="5259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1673" dirty="0"/>
              <a:t>Pi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30A8E8CF-DD17-4E02-B224-EB78FDDDF1D8}"/>
              </a:ext>
            </a:extLst>
          </p:cNvPr>
          <p:cNvSpPr txBox="1"/>
          <p:nvPr/>
        </p:nvSpPr>
        <p:spPr>
          <a:xfrm>
            <a:off x="9180969" y="5953209"/>
            <a:ext cx="399468" cy="349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MA" sz="1673" dirty="0"/>
              <a:t>…</a:t>
            </a:r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xmlns="" id="{25742F81-DA59-4820-A4AA-E3E23CFB2B8C}"/>
              </a:ext>
            </a:extLst>
          </p:cNvPr>
          <p:cNvSpPr/>
          <p:nvPr/>
        </p:nvSpPr>
        <p:spPr>
          <a:xfrm>
            <a:off x="5163467" y="4543010"/>
            <a:ext cx="2664764" cy="67437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EF8F539-9A2A-4FD9-8716-E8A73684B56B}"/>
              </a:ext>
            </a:extLst>
          </p:cNvPr>
          <p:cNvSpPr txBox="1"/>
          <p:nvPr/>
        </p:nvSpPr>
        <p:spPr>
          <a:xfrm>
            <a:off x="519291" y="4665155"/>
            <a:ext cx="4233909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87" b="1" dirty="0"/>
              <a:t>Configurations de niveau 1 (Patterns fonctionnels)</a:t>
            </a:r>
            <a:r>
              <a:rPr lang="fr-MA" sz="1487" dirty="0"/>
              <a:t> : </a:t>
            </a:r>
            <a:r>
              <a:rPr lang="fr-MA" sz="1301" dirty="0"/>
              <a:t>des « choses que l’on va faire au sein de notre écosystème CFC cible »)</a:t>
            </a:r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xmlns="" id="{1E3EB791-921F-49D8-AE5D-A939B9F133A3}"/>
              </a:ext>
            </a:extLst>
          </p:cNvPr>
          <p:cNvSpPr/>
          <p:nvPr/>
        </p:nvSpPr>
        <p:spPr>
          <a:xfrm>
            <a:off x="8895740" y="4454136"/>
            <a:ext cx="2664764" cy="674370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1673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21038833-D631-4CAA-884E-6763F9E3D993}"/>
              </a:ext>
            </a:extLst>
          </p:cNvPr>
          <p:cNvSpPr txBox="1"/>
          <p:nvPr/>
        </p:nvSpPr>
        <p:spPr>
          <a:xfrm>
            <a:off x="5540629" y="4708597"/>
            <a:ext cx="2148345" cy="321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87" dirty="0">
                <a:solidFill>
                  <a:srgbClr val="002060"/>
                </a:solidFill>
              </a:rPr>
              <a:t>Pattern fonctionnel 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B36611E7-5263-467F-B202-E86B1D9BCE8E}"/>
              </a:ext>
            </a:extLst>
          </p:cNvPr>
          <p:cNvSpPr txBox="1"/>
          <p:nvPr/>
        </p:nvSpPr>
        <p:spPr>
          <a:xfrm>
            <a:off x="9229008" y="4634023"/>
            <a:ext cx="2116285" cy="321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87" dirty="0">
                <a:solidFill>
                  <a:srgbClr val="C00000"/>
                </a:solidFill>
              </a:rPr>
              <a:t>Pattern fonctionnel B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61D934C8-8BBA-46C4-918A-817E0B29CB67}"/>
              </a:ext>
            </a:extLst>
          </p:cNvPr>
          <p:cNvCxnSpPr>
            <a:stCxn id="21" idx="0"/>
          </p:cNvCxnSpPr>
          <p:nvPr/>
        </p:nvCxnSpPr>
        <p:spPr>
          <a:xfrm flipV="1">
            <a:off x="4645079" y="5128506"/>
            <a:ext cx="1260113" cy="74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EA23C49E-49A2-4245-89B0-E84C2391532F}"/>
              </a:ext>
            </a:extLst>
          </p:cNvPr>
          <p:cNvCxnSpPr>
            <a:stCxn id="22" idx="0"/>
          </p:cNvCxnSpPr>
          <p:nvPr/>
        </p:nvCxnSpPr>
        <p:spPr>
          <a:xfrm flipV="1">
            <a:off x="5986629" y="5128506"/>
            <a:ext cx="16949" cy="74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2F40D689-3F06-424B-9F09-0E26C24B31FC}"/>
              </a:ext>
            </a:extLst>
          </p:cNvPr>
          <p:cNvCxnSpPr>
            <a:stCxn id="24" idx="0"/>
            <a:endCxn id="27" idx="1"/>
          </p:cNvCxnSpPr>
          <p:nvPr/>
        </p:nvCxnSpPr>
        <p:spPr>
          <a:xfrm flipH="1" flipV="1">
            <a:off x="6495850" y="5216662"/>
            <a:ext cx="2173877" cy="65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FAC80C0C-6CD3-4A23-9791-D9F6782BE9FE}"/>
              </a:ext>
            </a:extLst>
          </p:cNvPr>
          <p:cNvCxnSpPr>
            <a:stCxn id="23" idx="0"/>
          </p:cNvCxnSpPr>
          <p:nvPr/>
        </p:nvCxnSpPr>
        <p:spPr>
          <a:xfrm flipV="1">
            <a:off x="7328178" y="5023193"/>
            <a:ext cx="2171856" cy="83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57D2CB29-2B62-4FC0-A764-9C2E7F63FE59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9795878" y="5128506"/>
            <a:ext cx="215398" cy="74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5C770E-B7EC-4F26-AC0C-FD81BDE7F751}"/>
              </a:ext>
            </a:extLst>
          </p:cNvPr>
          <p:cNvSpPr txBox="1"/>
          <p:nvPr/>
        </p:nvSpPr>
        <p:spPr>
          <a:xfrm>
            <a:off x="935245" y="106338"/>
            <a:ext cx="10272710" cy="66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58" b="1" dirty="0">
                <a:solidFill>
                  <a:prstClr val="white"/>
                </a:solidFill>
              </a:rPr>
              <a:t>Tamkeen Li Tanmia, une réponse possible aux défis du développement territorial</a:t>
            </a:r>
          </a:p>
          <a:p>
            <a:endParaRPr lang="en-US" sz="185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D9B7A8-1AEE-43C8-A7F3-2D0859E827EA}"/>
              </a:ext>
            </a:extLst>
          </p:cNvPr>
          <p:cNvSpPr/>
          <p:nvPr/>
        </p:nvSpPr>
        <p:spPr>
          <a:xfrm>
            <a:off x="935245" y="1007130"/>
            <a:ext cx="10020123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19" indent="-265519" algn="just">
              <a:lnSpc>
                <a:spcPct val="107000"/>
              </a:lnSpc>
              <a:spcAft>
                <a:spcPts val="743"/>
              </a:spcAft>
              <a:buFont typeface="Arial" panose="020B0604020202020204" pitchFamily="34" charset="0"/>
              <a:buChar char="•"/>
            </a:pPr>
            <a:r>
              <a:rPr lang="fr-MA" sz="167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réponse à ces constats et défis, et pour contribuer à l’émergence d’une nouvelle politique de développement intégré dans les territoires, une approche pilote a été initiée par l’Observatoire des Branches et des Régions au Maroc, en partenariat avec la Région de Fès Meknès et la Province de Rhamna (Région Marrakech Safi).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95BC275-79B9-4210-8167-B97722216C0C}"/>
              </a:ext>
            </a:extLst>
          </p:cNvPr>
          <p:cNvSpPr/>
          <p:nvPr/>
        </p:nvSpPr>
        <p:spPr>
          <a:xfrm>
            <a:off x="5685413" y="2126948"/>
            <a:ext cx="5664599" cy="3918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MA" sz="1673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Objectifs spécifiques génériques</a:t>
            </a:r>
          </a:p>
          <a:p>
            <a:pPr algn="ctr">
              <a:lnSpc>
                <a:spcPct val="107000"/>
              </a:lnSpc>
            </a:pPr>
            <a:endParaRPr lang="fr-MA" sz="223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8623" indent="-318623">
              <a:lnSpc>
                <a:spcPct val="107000"/>
              </a:lnSpc>
              <a:buFont typeface="+mj-lt"/>
              <a:buAutoNum type="arabicPeriod"/>
            </a:pP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émerger des </a:t>
            </a:r>
            <a:r>
              <a:rPr lang="fr-FR" sz="148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spécialisations territoriales </a:t>
            </a: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autour de filières prioritaires à même de permettre une croissance inclusive ;</a:t>
            </a:r>
            <a:endParaRPr lang="fr-MA" sz="148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8623" indent="-318623">
              <a:lnSpc>
                <a:spcPct val="107000"/>
              </a:lnSpc>
              <a:buFont typeface="+mj-lt"/>
              <a:buAutoNum type="arabicPeriod"/>
            </a:pP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Accompagner la </a:t>
            </a:r>
            <a:r>
              <a:rPr lang="fr-FR" sz="148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structuration de ces filières </a:t>
            </a: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vue de favoriser la création d'emplois et de revenus durables ;</a:t>
            </a:r>
            <a:endParaRPr lang="fr-MA" sz="148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8623" indent="-318623">
              <a:lnSpc>
                <a:spcPct val="107000"/>
              </a:lnSpc>
              <a:buFont typeface="+mj-lt"/>
              <a:buAutoNum type="arabicPeriod"/>
            </a:pP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Renforcer les </a:t>
            </a:r>
            <a:r>
              <a:rPr lang="fr-FR" sz="148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capacités commerciales </a:t>
            </a: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filières prioritaires notamment à l'export ;</a:t>
            </a:r>
            <a:endParaRPr lang="fr-MA" sz="148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8623" indent="-318623">
              <a:lnSpc>
                <a:spcPct val="107000"/>
              </a:lnSpc>
              <a:buFont typeface="+mj-lt"/>
              <a:buAutoNum type="arabicPeriod"/>
            </a:pP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Elaborer et éprouver un </a:t>
            </a:r>
            <a:r>
              <a:rPr lang="fr-FR" sz="148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modèle de gouvernance </a:t>
            </a: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développement territorial par une approche participative multi-acteurs ;</a:t>
            </a:r>
            <a:endParaRPr lang="fr-MA" sz="148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8623" indent="-318623" algn="just">
              <a:lnSpc>
                <a:spcPct val="107000"/>
              </a:lnSpc>
              <a:buFont typeface="+mj-lt"/>
              <a:buAutoNum type="arabicPeriod"/>
            </a:pP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Tester un modèle de </a:t>
            </a:r>
            <a:r>
              <a:rPr lang="fr-FR" sz="148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création de valeur inclusive </a:t>
            </a:r>
            <a:r>
              <a:rPr lang="fr-FR" sz="148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le rapprochement de l'économie structurée et de l'économie non formelle.</a:t>
            </a:r>
            <a:endParaRPr lang="fr-MA" sz="148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A58FA07-E75D-4C23-B577-13D3DAB8EB3C}"/>
              </a:ext>
            </a:extLst>
          </p:cNvPr>
          <p:cNvSpPr/>
          <p:nvPr/>
        </p:nvSpPr>
        <p:spPr>
          <a:xfrm>
            <a:off x="935245" y="2551950"/>
            <a:ext cx="4407778" cy="330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19" indent="-265519" algn="just">
              <a:lnSpc>
                <a:spcPct val="107000"/>
              </a:lnSpc>
              <a:spcAft>
                <a:spcPts val="743"/>
              </a:spcAft>
              <a:buFont typeface="Arial" panose="020B0604020202020204" pitchFamily="34" charset="0"/>
              <a:buChar char="•"/>
            </a:pPr>
            <a:r>
              <a:rPr lang="fr-MA" sz="1673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L’objectif du PRCC Tamkeen est de développer un modèle réplicable à l’échelle d’un territoire </a:t>
            </a:r>
            <a:r>
              <a:rPr lang="fr-MA" sz="167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permette </a:t>
            </a:r>
          </a:p>
          <a:p>
            <a:pPr marL="690349" lvl="1" indent="-265519" algn="just">
              <a:lnSpc>
                <a:spcPct val="107000"/>
              </a:lnSpc>
              <a:spcAft>
                <a:spcPts val="743"/>
              </a:spcAft>
              <a:buFont typeface="Calibri" panose="020F0502020204030204" pitchFamily="34" charset="0"/>
              <a:buChar char="»"/>
            </a:pPr>
            <a:r>
              <a:rPr lang="fr-MA" sz="167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d’identifier, structurer et valoriser des filières porteuses par le renforcement de son capital immatériel dans toutes ses dimensions (institutionnelles, humaines et sociales) </a:t>
            </a:r>
          </a:p>
          <a:p>
            <a:pPr marL="690349" lvl="1" indent="-265519" algn="just">
              <a:lnSpc>
                <a:spcPct val="107000"/>
              </a:lnSpc>
              <a:spcAft>
                <a:spcPts val="743"/>
              </a:spcAft>
              <a:buFont typeface="Calibri" panose="020F0502020204030204" pitchFamily="34" charset="0"/>
              <a:buChar char="»"/>
            </a:pPr>
            <a:r>
              <a:rPr lang="fr-MA" sz="167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de créer un écosystème économique intégré et performant pour une croissance plus inclusive.  </a:t>
            </a:r>
          </a:p>
        </p:txBody>
      </p:sp>
    </p:spTree>
    <p:extLst>
      <p:ext uri="{BB962C8B-B14F-4D97-AF65-F5344CB8AC3E}">
        <p14:creationId xmlns:p14="http://schemas.microsoft.com/office/powerpoint/2010/main" val="8926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9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/>
              <a:t>La résurrection paradoxale du territoire dans la mondialisation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Les dynamiques du territoire et leurs stratégies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Obsolescence de l’action publique et nouvelles approches évolutionnistes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Une tentative de modélisation : l’économie symbiotique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6572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99972"/>
            <a:ext cx="8911687" cy="11909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mondialisation prédisait l’homogénéisation des territoires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4918" y="1419414"/>
            <a:ext cx="8915400" cy="3777622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fr-FR" dirty="0" smtClean="0"/>
              <a:t> Il apparaît au contraire comme un acteur clé du développement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7045055" y="3602113"/>
            <a:ext cx="1954306" cy="183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smtClean="0"/>
              <a:t>T</a:t>
            </a:r>
            <a:endParaRPr lang="fr-FR" sz="8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32847" y="2612180"/>
            <a:ext cx="304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 mondialisation met en valeur les atouts spécifiques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90918" y="3693459"/>
            <a:ext cx="304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 capital social comme un actif intangible est </a:t>
            </a:r>
            <a:r>
              <a:rPr lang="fr-FR" smtClean="0"/>
              <a:t>une ressource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90918" y="4812761"/>
            <a:ext cx="304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Compétences, savoir faires et réseaux sont enracinés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14918" y="5857413"/>
            <a:ext cx="304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initiatives les plus innovantes </a:t>
            </a:r>
            <a:r>
              <a:rPr lang="fr-FR" smtClean="0"/>
              <a:t>sont endogènes</a:t>
            </a:r>
            <a:endParaRPr lang="fr-FR" dirty="0"/>
          </a:p>
        </p:txBody>
      </p:sp>
      <p:sp>
        <p:nvSpPr>
          <p:cNvPr id="9" name="Éclair 8"/>
          <p:cNvSpPr/>
          <p:nvPr/>
        </p:nvSpPr>
        <p:spPr>
          <a:xfrm>
            <a:off x="6275294" y="3073845"/>
            <a:ext cx="769761" cy="46166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/>
          <p:cNvSpPr/>
          <p:nvPr/>
        </p:nvSpPr>
        <p:spPr>
          <a:xfrm rot="19625483">
            <a:off x="5117618" y="4139777"/>
            <a:ext cx="769761" cy="461665"/>
          </a:xfrm>
          <a:prstGeom prst="lightningBol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clair 10"/>
          <p:cNvSpPr/>
          <p:nvPr/>
        </p:nvSpPr>
        <p:spPr>
          <a:xfrm rot="19015176">
            <a:off x="5307106" y="4811407"/>
            <a:ext cx="769761" cy="461665"/>
          </a:xfrm>
          <a:prstGeom prst="lightningBol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clair 11"/>
          <p:cNvSpPr/>
          <p:nvPr/>
        </p:nvSpPr>
        <p:spPr>
          <a:xfrm rot="17480241">
            <a:off x="6183132" y="5806188"/>
            <a:ext cx="769761" cy="46166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>
            <a:off x="9215718" y="4370609"/>
            <a:ext cx="697932" cy="40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930765" y="4334616"/>
            <a:ext cx="201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Développement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constat empirique faute de support théorique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5499" y="2224961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 smtClean="0"/>
              <a:t>Un temps long de gestation, du fait</a:t>
            </a:r>
            <a:r>
              <a:rPr lang="mr-IN" sz="3200" dirty="0" smtClean="0"/>
              <a:t>…</a:t>
            </a:r>
            <a:endParaRPr lang="fr-FR" sz="3200" dirty="0" smtClean="0"/>
          </a:p>
          <a:p>
            <a:pPr lvl="1"/>
            <a:r>
              <a:rPr lang="fr-FR" sz="2000" dirty="0" smtClean="0"/>
              <a:t>Du peu de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opérationnels</a:t>
            </a:r>
          </a:p>
          <a:p>
            <a:pPr lvl="1"/>
            <a:r>
              <a:rPr lang="fr-FR" sz="2000" dirty="0" smtClean="0"/>
              <a:t>Du faible support scientifique</a:t>
            </a:r>
          </a:p>
          <a:p>
            <a:pPr lvl="1"/>
            <a:r>
              <a:rPr lang="fr-FR" sz="2000" dirty="0" smtClean="0"/>
              <a:t>Du manque de formation idoine</a:t>
            </a:r>
          </a:p>
          <a:p>
            <a:r>
              <a:rPr lang="fr-FR" sz="3200" dirty="0" smtClean="0"/>
              <a:t>Des résultats limités, bien que créateurs de valeur</a:t>
            </a:r>
          </a:p>
          <a:p>
            <a:pPr lvl="1"/>
            <a:r>
              <a:rPr lang="fr-FR" sz="2000" dirty="0" smtClean="0"/>
              <a:t>Durabilité incertaine</a:t>
            </a:r>
          </a:p>
          <a:p>
            <a:pPr lvl="1"/>
            <a:r>
              <a:rPr lang="fr-FR" sz="2000" dirty="0" smtClean="0"/>
              <a:t>Pas de métriques</a:t>
            </a:r>
          </a:p>
          <a:p>
            <a:pPr lvl="1"/>
            <a:r>
              <a:rPr lang="fr-FR" sz="2000" dirty="0" smtClean="0"/>
              <a:t>Mobilisation limitée à une minorité  d’acteurs fortement motivées</a:t>
            </a:r>
          </a:p>
        </p:txBody>
      </p:sp>
    </p:spTree>
    <p:extLst>
      <p:ext uri="{BB962C8B-B14F-4D97-AF65-F5344CB8AC3E}">
        <p14:creationId xmlns:p14="http://schemas.microsoft.com/office/powerpoint/2010/main" val="516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enseignements empiriques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4135" y="1373659"/>
            <a:ext cx="8915400" cy="510782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rôle du groupe porteur</a:t>
            </a:r>
          </a:p>
          <a:p>
            <a:pPr lvl="1"/>
            <a:r>
              <a:rPr lang="fr-FR" dirty="0"/>
              <a:t>Dynamisme fondé sur l’enthousiasme et la fertilisation croisée des compétences</a:t>
            </a:r>
          </a:p>
          <a:p>
            <a:pPr lvl="1"/>
            <a:r>
              <a:rPr lang="fr-FR" dirty="0"/>
              <a:t>Forte capacité d’adaptation aux spécificités du territoire</a:t>
            </a:r>
          </a:p>
          <a:p>
            <a:r>
              <a:rPr lang="fr-FR" dirty="0" smtClean="0"/>
              <a:t>Une démarche nécessairement collective</a:t>
            </a:r>
            <a:endParaRPr lang="fr-FR" dirty="0"/>
          </a:p>
          <a:p>
            <a:pPr lvl="1"/>
            <a:r>
              <a:rPr lang="fr-FR" dirty="0"/>
              <a:t>Permet de définir un territoire pertinent ancré et </a:t>
            </a:r>
            <a:r>
              <a:rPr lang="fr-FR" dirty="0" smtClean="0"/>
              <a:t>délimité</a:t>
            </a:r>
          </a:p>
          <a:p>
            <a:pPr lvl="1"/>
            <a:r>
              <a:rPr lang="fr-FR" dirty="0" smtClean="0"/>
              <a:t>Des résultats très innovants : les seuls durable, en pratique</a:t>
            </a:r>
          </a:p>
          <a:p>
            <a:r>
              <a:rPr lang="fr-FR" dirty="0" smtClean="0"/>
              <a:t>L’allongement des chaines de valeur favorise l’émergence de réseaux d’acteurs territorialisés</a:t>
            </a:r>
          </a:p>
          <a:p>
            <a:pPr lvl="1"/>
            <a:r>
              <a:rPr lang="fr-FR" dirty="0" smtClean="0"/>
              <a:t>Qui structurent l’interaction entre activités et groupes d’entreprises</a:t>
            </a:r>
          </a:p>
          <a:p>
            <a:r>
              <a:rPr lang="fr-FR" dirty="0" smtClean="0"/>
              <a:t>Le territoire  devient un laboratoire d’innovation grâce à son pilotage multi-acteurs</a:t>
            </a:r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12962" y="166910"/>
            <a:ext cx="8911687" cy="84274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10253" y="1463489"/>
            <a:ext cx="9391650" cy="4953000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La résurrection paradoxale du territoire dans la mondialisation</a:t>
            </a:r>
          </a:p>
          <a:p>
            <a:r>
              <a:rPr lang="fr-FR" sz="3200" b="1" dirty="0" smtClean="0"/>
              <a:t>Les dynamiques du territoire et leurs stratégies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Obsolescence de l’action publique et nouvelles approches évolutionnistes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Une tentative de modélisation : l’économie symbiotique</a:t>
            </a:r>
          </a:p>
          <a:p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Un programme de recherche action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0693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5" y="993546"/>
            <a:ext cx="1953698" cy="34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/>
              <a:t>Ce que nous apprend la recherche:</a:t>
            </a:r>
            <a:endParaRPr lang="en-US" altLang="fr-FR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3794361" y="1409518"/>
            <a:ext cx="7706538" cy="3777622"/>
          </a:xfrm>
        </p:spPr>
        <p:txBody>
          <a:bodyPr>
            <a:noAutofit/>
          </a:bodyPr>
          <a:lstStyle/>
          <a:p>
            <a:r>
              <a:rPr lang="fr-FR" altLang="fr-FR" sz="2800" dirty="0"/>
              <a:t>« </a:t>
            </a:r>
            <a:r>
              <a:rPr lang="fr-FR" altLang="fr-FR" sz="2800" i="1" dirty="0"/>
              <a:t>L’entreprise innovante ne préexiste pas aux milieux locaux, elle est secrétée par eux</a:t>
            </a:r>
            <a:r>
              <a:rPr lang="fr-FR" altLang="fr-FR" sz="2800" dirty="0"/>
              <a:t> » </a:t>
            </a:r>
          </a:p>
          <a:p>
            <a:r>
              <a:rPr lang="fr-FR" altLang="fr-FR" sz="2800" dirty="0"/>
              <a:t>Le territoire est un capital immatériel</a:t>
            </a:r>
          </a:p>
          <a:p>
            <a:pPr lvl="1"/>
            <a:r>
              <a:rPr lang="fr-FR" altLang="fr-FR" sz="1800" dirty="0"/>
              <a:t>Histoire et capacité à générer un projet commun</a:t>
            </a:r>
          </a:p>
          <a:p>
            <a:pPr lvl="1"/>
            <a:r>
              <a:rPr lang="fr-FR" altLang="fr-FR" sz="1800" dirty="0"/>
              <a:t>La capacité à générer des consensus est corrélée à la dynamique de l’innovation </a:t>
            </a:r>
          </a:p>
          <a:p>
            <a:pPr lvl="1"/>
            <a:r>
              <a:rPr lang="fr-FR" altLang="fr-FR" sz="1800" dirty="0"/>
              <a:t>Les </a:t>
            </a:r>
            <a:r>
              <a:rPr lang="fr-FR" altLang="fr-FR" sz="1800" b="1" dirty="0"/>
              <a:t>actifs territoriaux</a:t>
            </a:r>
            <a:r>
              <a:rPr lang="fr-FR" altLang="fr-FR" sz="1800" dirty="0"/>
              <a:t>…</a:t>
            </a:r>
          </a:p>
          <a:p>
            <a:pPr lvl="2"/>
            <a:r>
              <a:rPr lang="fr-FR" altLang="fr-FR" sz="1800" dirty="0"/>
              <a:t>Accès à la connaissance technologique</a:t>
            </a:r>
          </a:p>
          <a:p>
            <a:pPr lvl="2"/>
            <a:r>
              <a:rPr lang="fr-FR" altLang="fr-FR" sz="1800" dirty="0"/>
              <a:t>Composition du marché du travail</a:t>
            </a:r>
          </a:p>
          <a:p>
            <a:pPr lvl="2"/>
            <a:r>
              <a:rPr lang="fr-FR" altLang="fr-FR" sz="1800" dirty="0"/>
              <a:t>Savoir-faire technologique</a:t>
            </a:r>
          </a:p>
          <a:p>
            <a:pPr lvl="1"/>
            <a:r>
              <a:rPr lang="fr-FR" altLang="fr-FR" sz="1800" dirty="0"/>
              <a:t>… constituent un </a:t>
            </a:r>
            <a:r>
              <a:rPr lang="fr-FR" altLang="fr-FR" sz="1800" b="1" dirty="0">
                <a:solidFill>
                  <a:srgbClr val="C00000"/>
                </a:solidFill>
              </a:rPr>
              <a:t>milieu innovateur</a:t>
            </a:r>
            <a:endParaRPr lang="en-US" altLang="fr-FR" sz="1800" b="1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09" y="3730020"/>
            <a:ext cx="1939293" cy="29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dimensions du territoire - 1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436" y="1828800"/>
            <a:ext cx="5161021" cy="4130318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La proximité spatiale </a:t>
            </a:r>
            <a:r>
              <a:rPr lang="fr-FR" dirty="0" smtClean="0"/>
              <a:t>: réduit la distance géographique entre les acteurs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err="1" smtClean="0"/>
              <a:t>Technoparks</a:t>
            </a:r>
            <a:endParaRPr lang="fr-FR" dirty="0" smtClean="0"/>
          </a:p>
          <a:p>
            <a:pPr lvl="1"/>
            <a:r>
              <a:rPr lang="fr-FR" dirty="0" smtClean="0"/>
              <a:t>Clusters </a:t>
            </a:r>
          </a:p>
          <a:p>
            <a:r>
              <a:rPr lang="mr-IN" dirty="0" smtClean="0"/>
              <a:t>…</a:t>
            </a:r>
            <a:r>
              <a:rPr lang="fr-FR" dirty="0" smtClean="0"/>
              <a:t> pour faciliter les synergies 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Mais ça ne suffit pas!</a:t>
            </a:r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867955" y="4071668"/>
            <a:ext cx="2501660" cy="34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7297947" y="4106174"/>
            <a:ext cx="1570008" cy="16735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8867955" y="1828800"/>
            <a:ext cx="0" cy="22773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306274" y="4313208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Proximité géographique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ute">
  <a:themeElements>
    <a:clrScheme name="Volu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olu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olu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1183</TotalTime>
  <Words>1726</Words>
  <Application>Microsoft Macintosh PowerPoint</Application>
  <PresentationFormat>Grand écran</PresentationFormat>
  <Paragraphs>343</Paragraphs>
  <Slides>29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Academy Engraved LET Plain</vt:lpstr>
      <vt:lpstr>Batang</vt:lpstr>
      <vt:lpstr>Calibri</vt:lpstr>
      <vt:lpstr>Century Gothic</vt:lpstr>
      <vt:lpstr>Mangal</vt:lpstr>
      <vt:lpstr>Times New Roman</vt:lpstr>
      <vt:lpstr>Wingdings 3</vt:lpstr>
      <vt:lpstr>ヒラギノ角ゴ Pro W3</vt:lpstr>
      <vt:lpstr>Arial</vt:lpstr>
      <vt:lpstr>Volute</vt:lpstr>
      <vt:lpstr>Qu’est-ce qu’un territoire intelligent?   Une nouvelle approche de la compétitivité des territoires par l’économie régénérative </vt:lpstr>
      <vt:lpstr>Sommaire</vt:lpstr>
      <vt:lpstr>Sommaire</vt:lpstr>
      <vt:lpstr>La mondialisation prédisait l’homogénéisation des territoires…</vt:lpstr>
      <vt:lpstr>Un constat empirique faute de support théorique</vt:lpstr>
      <vt:lpstr>Des enseignements empiriques</vt:lpstr>
      <vt:lpstr>Sommaire</vt:lpstr>
      <vt:lpstr>Ce que nous apprend la recherche:</vt:lpstr>
      <vt:lpstr>Trois dimensions du territoire - 1</vt:lpstr>
      <vt:lpstr>Trois dimensions du territoire - 2</vt:lpstr>
      <vt:lpstr>Trois dimensions du territoire - 3</vt:lpstr>
      <vt:lpstr>Quelles stratégies pour renforcer ces synergies?</vt:lpstr>
      <vt:lpstr>Quelles stratégies pour renforcer ces synergies? 1- Dynamique administrative quantitative</vt:lpstr>
      <vt:lpstr>Quelles stratégies pour renforcer ces synergies? 2- Spécialisation territoriale</vt:lpstr>
      <vt:lpstr>Quelles stratégies pour renforcer ces synergies?: 3- Différenciation territoriale</vt:lpstr>
      <vt:lpstr>Sortir de la rationalité technique pour miser sur l’inattendu par la mise en synergie des écosystèmes</vt:lpstr>
      <vt:lpstr>Sommaire</vt:lpstr>
      <vt:lpstr>Le cycle de vie du territoire intelligent</vt:lpstr>
      <vt:lpstr>Sommaire</vt:lpstr>
      <vt:lpstr>Sortir du dilemme de Georgescu Roegen </vt:lpstr>
      <vt:lpstr>Le territoire de flux de l‘économie symbiotique               </vt:lpstr>
      <vt:lpstr>Une science à construire</vt:lpstr>
      <vt:lpstr>Sommaire</vt:lpstr>
      <vt:lpstr>Le pays minier : faire du désespoir une source d’innovation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43</cp:revision>
  <dcterms:created xsi:type="dcterms:W3CDTF">2018-09-11T09:59:19Z</dcterms:created>
  <dcterms:modified xsi:type="dcterms:W3CDTF">2018-09-12T05:42:45Z</dcterms:modified>
</cp:coreProperties>
</file>