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57" r:id="rId3"/>
    <p:sldId id="258" r:id="rId4"/>
    <p:sldId id="259"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1600" autoAdjust="0"/>
  </p:normalViewPr>
  <p:slideViewPr>
    <p:cSldViewPr snapToGrid="0">
      <p:cViewPr>
        <p:scale>
          <a:sx n="87" d="100"/>
          <a:sy n="87" d="100"/>
        </p:scale>
        <p:origin x="408" y="5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ol\Dropbox\Public-Ilya\&#1057;&#1077;&#1084;&#1080;&#1085;&#1072;&#1088;&#1099;\&#1053;&#1086;&#1074;&#1099;&#1081;%20&#1089;&#1077;&#1084;&#1080;&#1085;&#1072;&#1088;\&#1076;&#1083;&#1103;%20&#1089;&#1083;&#1072;&#1081;&#1076;&#1086;&#1074;\&#1074;&#1089;&#1103;&#1082;&#1086;&#107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3"/>
          <c:order val="3"/>
          <c:tx>
            <c:v>4</c:v>
          </c:tx>
          <c:spPr>
            <a:solidFill>
              <a:schemeClr val="accent6"/>
            </a:solidFill>
            <a:ln>
              <a:noFill/>
            </a:ln>
            <a:effectLst/>
          </c:spPr>
          <c:val>
            <c:numRef>
              <c:f>Sheet3!$F$29:$P$29</c:f>
              <c:numCache>
                <c:formatCode>General</c:formatCode>
                <c:ptCount val="11"/>
                <c:pt idx="0">
                  <c:v>0</c:v>
                </c:pt>
                <c:pt idx="1">
                  <c:v>0</c:v>
                </c:pt>
                <c:pt idx="2">
                  <c:v>0</c:v>
                </c:pt>
                <c:pt idx="3">
                  <c:v>0</c:v>
                </c:pt>
                <c:pt idx="4">
                  <c:v>0</c:v>
                </c:pt>
                <c:pt idx="5">
                  <c:v>0</c:v>
                </c:pt>
                <c:pt idx="6">
                  <c:v>0</c:v>
                </c:pt>
                <c:pt idx="7">
                  <c:v>0</c:v>
                </c:pt>
                <c:pt idx="8">
                  <c:v>0</c:v>
                </c:pt>
                <c:pt idx="9">
                  <c:v>7</c:v>
                </c:pt>
                <c:pt idx="10">
                  <c:v>7.4</c:v>
                </c:pt>
              </c:numCache>
            </c:numRef>
          </c:val>
          <c:extLst>
            <c:ext xmlns:c16="http://schemas.microsoft.com/office/drawing/2014/chart" uri="{C3380CC4-5D6E-409C-BE32-E72D297353CC}">
              <c16:uniqueId val="{00000000-2B52-4C8D-BFC7-3A15CB044912}"/>
            </c:ext>
          </c:extLst>
        </c:ser>
        <c:dLbls>
          <c:showLegendKey val="0"/>
          <c:showVal val="0"/>
          <c:showCatName val="0"/>
          <c:showSerName val="0"/>
          <c:showPercent val="0"/>
          <c:showBubbleSize val="0"/>
        </c:dLbls>
        <c:axId val="1427590048"/>
        <c:axId val="1427587136"/>
      </c:areaChart>
      <c:areaChart>
        <c:grouping val="stacked"/>
        <c:varyColors val="0"/>
        <c:ser>
          <c:idx val="0"/>
          <c:order val="0"/>
          <c:tx>
            <c:v>1</c:v>
          </c:tx>
          <c:spPr>
            <a:solidFill>
              <a:schemeClr val="accent6"/>
            </a:solidFill>
            <a:ln>
              <a:noFill/>
            </a:ln>
            <a:effectLst/>
          </c:spPr>
          <c:val>
            <c:numRef>
              <c:f>Sheet3!$F$31:$O$31</c:f>
              <c:numCache>
                <c:formatCode>General</c:formatCode>
                <c:ptCount val="10"/>
                <c:pt idx="0">
                  <c:v>1</c:v>
                </c:pt>
                <c:pt idx="1">
                  <c:v>1</c:v>
                </c:pt>
                <c:pt idx="2">
                  <c:v>1</c:v>
                </c:pt>
                <c:pt idx="3">
                  <c:v>1</c:v>
                </c:pt>
                <c:pt idx="4">
                  <c:v>1</c:v>
                </c:pt>
                <c:pt idx="5">
                  <c:v>1</c:v>
                </c:pt>
                <c:pt idx="6">
                  <c:v>1</c:v>
                </c:pt>
                <c:pt idx="7">
                  <c:v>1</c:v>
                </c:pt>
                <c:pt idx="8">
                  <c:v>1</c:v>
                </c:pt>
                <c:pt idx="9">
                  <c:v>1</c:v>
                </c:pt>
              </c:numCache>
            </c:numRef>
          </c:val>
          <c:extLst>
            <c:ext xmlns:c16="http://schemas.microsoft.com/office/drawing/2014/chart" uri="{C3380CC4-5D6E-409C-BE32-E72D297353CC}">
              <c16:uniqueId val="{00000001-2B52-4C8D-BFC7-3A15CB044912}"/>
            </c:ext>
          </c:extLst>
        </c:ser>
        <c:ser>
          <c:idx val="1"/>
          <c:order val="1"/>
          <c:tx>
            <c:v>2</c:v>
          </c:tx>
          <c:spPr>
            <a:solidFill>
              <a:schemeClr val="accent2"/>
            </a:solidFill>
            <a:ln>
              <a:noFill/>
            </a:ln>
            <a:effectLst/>
          </c:spPr>
          <c:val>
            <c:numRef>
              <c:f>Sheet3!$F$30:$O$30</c:f>
              <c:numCache>
                <c:formatCode>General</c:formatCode>
                <c:ptCount val="10"/>
                <c:pt idx="0">
                  <c:v>0</c:v>
                </c:pt>
                <c:pt idx="1">
                  <c:v>0</c:v>
                </c:pt>
                <c:pt idx="2">
                  <c:v>1</c:v>
                </c:pt>
                <c:pt idx="3">
                  <c:v>2.5</c:v>
                </c:pt>
                <c:pt idx="4">
                  <c:v>4</c:v>
                </c:pt>
                <c:pt idx="5">
                  <c:v>4.4000000000000004</c:v>
                </c:pt>
                <c:pt idx="6">
                  <c:v>4.8000000000000007</c:v>
                </c:pt>
                <c:pt idx="7">
                  <c:v>5.2000000000000011</c:v>
                </c:pt>
                <c:pt idx="8">
                  <c:v>5.6000000000000014</c:v>
                </c:pt>
                <c:pt idx="9">
                  <c:v>6</c:v>
                </c:pt>
              </c:numCache>
            </c:numRef>
          </c:val>
          <c:extLst>
            <c:ext xmlns:c16="http://schemas.microsoft.com/office/drawing/2014/chart" uri="{C3380CC4-5D6E-409C-BE32-E72D297353CC}">
              <c16:uniqueId val="{00000002-2B52-4C8D-BFC7-3A15CB044912}"/>
            </c:ext>
          </c:extLst>
        </c:ser>
        <c:dLbls>
          <c:showLegendKey val="0"/>
          <c:showVal val="0"/>
          <c:showCatName val="0"/>
          <c:showSerName val="0"/>
          <c:showPercent val="0"/>
          <c:showBubbleSize val="0"/>
        </c:dLbls>
        <c:axId val="1427268608"/>
        <c:axId val="1427273600"/>
      </c:areaChart>
      <c:lineChart>
        <c:grouping val="standard"/>
        <c:varyColors val="0"/>
        <c:ser>
          <c:idx val="2"/>
          <c:order val="2"/>
          <c:tx>
            <c:v>3</c:v>
          </c:tx>
          <c:spPr>
            <a:ln w="28575" cap="rnd">
              <a:solidFill>
                <a:schemeClr val="accent3"/>
              </a:solidFill>
              <a:round/>
            </a:ln>
            <a:effectLst/>
          </c:spPr>
          <c:marker>
            <c:symbol val="none"/>
          </c:marker>
          <c:val>
            <c:numRef>
              <c:f>Sheet3!$F$28:$P$28</c:f>
              <c:numCache>
                <c:formatCode>General</c:formatCode>
                <c:ptCount val="11"/>
                <c:pt idx="0">
                  <c:v>1</c:v>
                </c:pt>
                <c:pt idx="1">
                  <c:v>1</c:v>
                </c:pt>
                <c:pt idx="2">
                  <c:v>2</c:v>
                </c:pt>
                <c:pt idx="3">
                  <c:v>3.5</c:v>
                </c:pt>
                <c:pt idx="4">
                  <c:v>5</c:v>
                </c:pt>
                <c:pt idx="5">
                  <c:v>5.4</c:v>
                </c:pt>
                <c:pt idx="6">
                  <c:v>5.8000000000000007</c:v>
                </c:pt>
                <c:pt idx="7">
                  <c:v>6.2000000000000011</c:v>
                </c:pt>
                <c:pt idx="8">
                  <c:v>6.6000000000000014</c:v>
                </c:pt>
                <c:pt idx="9">
                  <c:v>7</c:v>
                </c:pt>
                <c:pt idx="10">
                  <c:v>7.4</c:v>
                </c:pt>
              </c:numCache>
            </c:numRef>
          </c:val>
          <c:smooth val="0"/>
          <c:extLst>
            <c:ext xmlns:c16="http://schemas.microsoft.com/office/drawing/2014/chart" uri="{C3380CC4-5D6E-409C-BE32-E72D297353CC}">
              <c16:uniqueId val="{00000003-2B52-4C8D-BFC7-3A15CB044912}"/>
            </c:ext>
          </c:extLst>
        </c:ser>
        <c:dLbls>
          <c:showLegendKey val="0"/>
          <c:showVal val="0"/>
          <c:showCatName val="0"/>
          <c:showSerName val="0"/>
          <c:showPercent val="0"/>
          <c:showBubbleSize val="0"/>
        </c:dLbls>
        <c:marker val="1"/>
        <c:smooth val="0"/>
        <c:axId val="1427590048"/>
        <c:axId val="1427587136"/>
      </c:lineChart>
      <c:catAx>
        <c:axId val="1427590048"/>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a:t>Time</a:t>
                </a:r>
                <a:endParaRPr lang="ru-RU" sz="140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crossAx val="1427587136"/>
        <c:crosses val="autoZero"/>
        <c:auto val="1"/>
        <c:lblAlgn val="ctr"/>
        <c:lblOffset val="100"/>
        <c:noMultiLvlLbl val="0"/>
      </c:catAx>
      <c:valAx>
        <c:axId val="1427587136"/>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Tax 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crossAx val="1427590048"/>
        <c:crosses val="autoZero"/>
        <c:crossBetween val="between"/>
      </c:valAx>
      <c:valAx>
        <c:axId val="1427273600"/>
        <c:scaling>
          <c:orientation val="minMax"/>
        </c:scaling>
        <c:delete val="1"/>
        <c:axPos val="r"/>
        <c:numFmt formatCode="General" sourceLinked="1"/>
        <c:majorTickMark val="none"/>
        <c:minorTickMark val="none"/>
        <c:tickLblPos val="nextTo"/>
        <c:crossAx val="1427268608"/>
        <c:crosses val="max"/>
        <c:crossBetween val="between"/>
      </c:valAx>
      <c:catAx>
        <c:axId val="1427268608"/>
        <c:scaling>
          <c:orientation val="minMax"/>
        </c:scaling>
        <c:delete val="1"/>
        <c:axPos val="b"/>
        <c:majorTickMark val="none"/>
        <c:minorTickMark val="none"/>
        <c:tickLblPos val="nextTo"/>
        <c:crossAx val="142727360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0.44643</cdr:x>
      <cdr:y>0.40909</cdr:y>
    </cdr:from>
    <cdr:to>
      <cdr:x>0.77394</cdr:x>
      <cdr:y>0.64489</cdr:y>
    </cdr:to>
    <cdr:sp macro="" textlink="">
      <cdr:nvSpPr>
        <cdr:cNvPr id="2" name="TextBox 1"/>
        <cdr:cNvSpPr txBox="1"/>
      </cdr:nvSpPr>
      <cdr:spPr>
        <a:xfrm xmlns:a="http://schemas.openxmlformats.org/drawingml/2006/main">
          <a:off x="1911155" y="1097280"/>
          <a:ext cx="1402080" cy="6324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dirty="0" smtClean="0">
              <a:solidFill>
                <a:schemeClr val="bg1"/>
              </a:solidFill>
            </a:rPr>
            <a:t>Increment available for financing of </a:t>
          </a:r>
        </a:p>
        <a:p xmlns:a="http://schemas.openxmlformats.org/drawingml/2006/main">
          <a:pPr algn="ctr"/>
          <a:r>
            <a:rPr lang="en-US" dirty="0" smtClean="0">
              <a:solidFill>
                <a:schemeClr val="bg1"/>
              </a:solidFill>
            </a:rPr>
            <a:t>TIF-project</a:t>
          </a:r>
          <a:endParaRPr lang="en-US" sz="1100" dirty="0">
            <a:solidFill>
              <a:schemeClr val="bg1"/>
            </a:solidFill>
          </a:endParaRPr>
        </a:p>
      </cdr:txBody>
    </cdr:sp>
  </cdr:relSizeAnchor>
  <cdr:relSizeAnchor xmlns:cdr="http://schemas.openxmlformats.org/drawingml/2006/chartDrawing">
    <cdr:from>
      <cdr:x>0.15274</cdr:x>
      <cdr:y>0.74148</cdr:y>
    </cdr:from>
    <cdr:to>
      <cdr:x>0.87184</cdr:x>
      <cdr:y>1</cdr:y>
    </cdr:to>
    <cdr:sp macro="" textlink="">
      <cdr:nvSpPr>
        <cdr:cNvPr id="3" name="TextBox 2"/>
        <cdr:cNvSpPr txBox="1"/>
      </cdr:nvSpPr>
      <cdr:spPr>
        <a:xfrm xmlns:a="http://schemas.openxmlformats.org/drawingml/2006/main">
          <a:off x="653855" y="1988820"/>
          <a:ext cx="3078480" cy="6934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solidFill>
                <a:schemeClr val="bg1"/>
              </a:solidFill>
            </a:rPr>
            <a:t>Taxes available for financing other government needs</a:t>
          </a:r>
          <a:endParaRPr lang="en-US" sz="1100" dirty="0">
            <a:solidFill>
              <a:schemeClr val="bg1"/>
            </a:solidFill>
          </a:endParaRPr>
        </a:p>
      </cdr:txBody>
    </cdr:sp>
  </cdr:relSizeAnchor>
  <cdr:relSizeAnchor xmlns:cdr="http://schemas.openxmlformats.org/drawingml/2006/chartDrawing">
    <cdr:from>
      <cdr:x>0.19011</cdr:x>
      <cdr:y>0.58239</cdr:y>
    </cdr:from>
    <cdr:to>
      <cdr:x>0.22393</cdr:x>
      <cdr:y>0.74432</cdr:y>
    </cdr:to>
    <cdr:cxnSp macro="">
      <cdr:nvCxnSpPr>
        <cdr:cNvPr id="5" name="Straight Arrow Connector 4"/>
        <cdr:cNvCxnSpPr/>
      </cdr:nvCxnSpPr>
      <cdr:spPr>
        <a:xfrm xmlns:a="http://schemas.openxmlformats.org/drawingml/2006/main">
          <a:off x="813875" y="1562100"/>
          <a:ext cx="144780" cy="43434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0.13316</cdr:x>
      <cdr:y>0.35724</cdr:y>
    </cdr:from>
    <cdr:to>
      <cdr:x>0.24329</cdr:x>
      <cdr:y>0.76563</cdr:y>
    </cdr:to>
    <cdr:sp macro="" textlink="">
      <cdr:nvSpPr>
        <cdr:cNvPr id="6" name="TextBox 5"/>
        <cdr:cNvSpPr txBox="1"/>
      </cdr:nvSpPr>
      <cdr:spPr>
        <a:xfrm xmlns:a="http://schemas.openxmlformats.org/drawingml/2006/main">
          <a:off x="570036" y="958215"/>
          <a:ext cx="471488" cy="10953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smtClean="0"/>
            <a:t>TIF</a:t>
          </a:r>
        </a:p>
        <a:p xmlns:a="http://schemas.openxmlformats.org/drawingml/2006/main">
          <a:pPr algn="ctr"/>
          <a:r>
            <a:rPr lang="en-US" dirty="0" smtClean="0"/>
            <a:t>start </a:t>
          </a:r>
          <a:endParaRPr lang="en-US" dirty="0"/>
        </a:p>
        <a:p xmlns:a="http://schemas.openxmlformats.org/drawingml/2006/main">
          <a:pPr algn="ctr"/>
          <a:r>
            <a:rPr lang="en-US" sz="1100" dirty="0" smtClean="0"/>
            <a:t>date</a:t>
          </a:r>
          <a:endParaRPr lang="en-US" sz="1100" dirty="0"/>
        </a:p>
      </cdr:txBody>
    </cdr:sp>
  </cdr:relSizeAnchor>
  <cdr:relSizeAnchor xmlns:cdr="http://schemas.openxmlformats.org/drawingml/2006/chartDrawing">
    <cdr:from>
      <cdr:x>0.15392</cdr:x>
      <cdr:y>0.09328</cdr:y>
    </cdr:from>
    <cdr:to>
      <cdr:x>0.28</cdr:x>
      <cdr:y>0.24006</cdr:y>
    </cdr:to>
    <cdr:sp macro="" textlink="">
      <cdr:nvSpPr>
        <cdr:cNvPr id="7" name="Rounded Rectangle 6"/>
        <cdr:cNvSpPr/>
      </cdr:nvSpPr>
      <cdr:spPr>
        <a:xfrm xmlns:a="http://schemas.openxmlformats.org/drawingml/2006/main">
          <a:off x="658935" y="250190"/>
          <a:ext cx="539750" cy="393700"/>
        </a:xfrm>
        <a:prstGeom xmlns:a="http://schemas.openxmlformats.org/drawingml/2006/main" prst="roundRect">
          <a:avLst/>
        </a:prstGeom>
        <a:effectLst xmlns:a="http://schemas.openxmlformats.org/drawingml/2006/main">
          <a:outerShdw blurRad="50800" dist="38100" dir="5400000" algn="t" rotWithShape="0">
            <a:prstClr val="black">
              <a:alpha val="40000"/>
            </a:prstClr>
          </a:outerShdw>
        </a:effectLst>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dirty="0" smtClean="0"/>
            <a:t>Base</a:t>
          </a:r>
          <a:endParaRPr lang="en-US" dirty="0"/>
        </a:p>
      </cdr:txBody>
    </cdr:sp>
  </cdr:relSizeAnchor>
  <cdr:relSizeAnchor xmlns:cdr="http://schemas.openxmlformats.org/drawingml/2006/chartDrawing">
    <cdr:from>
      <cdr:x>0.2864</cdr:x>
      <cdr:y>0.09328</cdr:y>
    </cdr:from>
    <cdr:to>
      <cdr:x>0.5</cdr:x>
      <cdr:y>0.24479</cdr:y>
    </cdr:to>
    <cdr:sp macro="" textlink="">
      <cdr:nvSpPr>
        <cdr:cNvPr id="8" name="Rounded Rectangle 7"/>
        <cdr:cNvSpPr/>
      </cdr:nvSpPr>
      <cdr:spPr>
        <a:xfrm xmlns:a="http://schemas.openxmlformats.org/drawingml/2006/main">
          <a:off x="1226087" y="250190"/>
          <a:ext cx="914400" cy="406400"/>
        </a:xfrm>
        <a:prstGeom xmlns:a="http://schemas.openxmlformats.org/drawingml/2006/main" prst="roundRect">
          <a:avLst/>
        </a:prstGeom>
        <a:effectLst xmlns:a="http://schemas.openxmlformats.org/drawingml/2006/main">
          <a:outerShdw blurRad="50800" dist="38100" dir="5400000" algn="t" rotWithShape="0">
            <a:prstClr val="black">
              <a:alpha val="40000"/>
            </a:prstClr>
          </a:outerShdw>
        </a:effectLst>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900" dirty="0" smtClean="0"/>
            <a:t>Net New/</a:t>
          </a:r>
        </a:p>
        <a:p xmlns:a="http://schemas.openxmlformats.org/drawingml/2006/main">
          <a:pPr algn="ctr"/>
          <a:r>
            <a:rPr lang="en-US" sz="900" dirty="0"/>
            <a:t>I</a:t>
          </a:r>
          <a:r>
            <a:rPr lang="en-US" sz="900" dirty="0" smtClean="0"/>
            <a:t>ncremental</a:t>
          </a:r>
          <a:endParaRPr lang="en-US" sz="9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E2B41-9CE3-4ECF-9881-49C8CD2A1D36}" type="datetimeFigureOut">
              <a:rPr lang="en-US" smtClean="0"/>
              <a:t>9/11/2018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F21AF-3061-4FF5-9718-D2096ABDE749}" type="slidenum">
              <a:rPr lang="en-US" smtClean="0"/>
              <a:t>‹#›</a:t>
            </a:fld>
            <a:endParaRPr lang="en-US"/>
          </a:p>
        </p:txBody>
      </p:sp>
    </p:spTree>
    <p:extLst>
      <p:ext uri="{BB962C8B-B14F-4D97-AF65-F5344CB8AC3E}">
        <p14:creationId xmlns:p14="http://schemas.microsoft.com/office/powerpoint/2010/main" val="41873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FF21AF-3061-4FF5-9718-D2096ABDE749}" type="slidenum">
              <a:rPr lang="en-US" smtClean="0"/>
              <a:t>2</a:t>
            </a:fld>
            <a:endParaRPr lang="en-US"/>
          </a:p>
        </p:txBody>
      </p:sp>
    </p:spTree>
    <p:extLst>
      <p:ext uri="{BB962C8B-B14F-4D97-AF65-F5344CB8AC3E}">
        <p14:creationId xmlns:p14="http://schemas.microsoft.com/office/powerpoint/2010/main" val="134455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FF21AF-3061-4FF5-9718-D2096ABDE749}" type="slidenum">
              <a:rPr lang="en-US" smtClean="0"/>
              <a:t>5</a:t>
            </a:fld>
            <a:endParaRPr lang="en-US"/>
          </a:p>
        </p:txBody>
      </p:sp>
    </p:spTree>
    <p:extLst>
      <p:ext uri="{BB962C8B-B14F-4D97-AF65-F5344CB8AC3E}">
        <p14:creationId xmlns:p14="http://schemas.microsoft.com/office/powerpoint/2010/main" val="283230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EAC11F-52D7-4E9D-B69F-087100E6966D}"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21948-D40A-448F-8DCC-2719653A71F0}" type="slidenum">
              <a:rPr lang="en-US" smtClean="0"/>
              <a:pPr/>
              <a:t>‹#›</a:t>
            </a:fld>
            <a:endParaRPr lang="en-US"/>
          </a:p>
        </p:txBody>
      </p:sp>
    </p:spTree>
    <p:extLst>
      <p:ext uri="{BB962C8B-B14F-4D97-AF65-F5344CB8AC3E}">
        <p14:creationId xmlns:p14="http://schemas.microsoft.com/office/powerpoint/2010/main" val="142092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3C3FC-807C-4FA7-9012-8BD0D1E34E2B}"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21948-D40A-448F-8DCC-2719653A71F0}" type="slidenum">
              <a:rPr lang="en-US" smtClean="0"/>
              <a:pPr/>
              <a:t>‹#›</a:t>
            </a:fld>
            <a:endParaRPr lang="en-US"/>
          </a:p>
        </p:txBody>
      </p:sp>
    </p:spTree>
    <p:extLst>
      <p:ext uri="{BB962C8B-B14F-4D97-AF65-F5344CB8AC3E}">
        <p14:creationId xmlns:p14="http://schemas.microsoft.com/office/powerpoint/2010/main" val="23877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73E6D-AE76-4850-94DC-3275B8EA5E0B}"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21948-D40A-448F-8DCC-2719653A71F0}" type="slidenum">
              <a:rPr lang="en-US" smtClean="0"/>
              <a:pPr/>
              <a:t>‹#›</a:t>
            </a:fld>
            <a:endParaRPr lang="en-US"/>
          </a:p>
        </p:txBody>
      </p:sp>
    </p:spTree>
    <p:extLst>
      <p:ext uri="{BB962C8B-B14F-4D97-AF65-F5344CB8AC3E}">
        <p14:creationId xmlns:p14="http://schemas.microsoft.com/office/powerpoint/2010/main" val="244260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4B58F6-1431-4FCC-818A-7626E8A888F2}"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21948-D40A-448F-8DCC-2719653A71F0}" type="slidenum">
              <a:rPr lang="en-US" smtClean="0"/>
              <a:pPr/>
              <a:t>‹#›</a:t>
            </a:fld>
            <a:endParaRPr lang="en-US"/>
          </a:p>
        </p:txBody>
      </p:sp>
    </p:spTree>
    <p:extLst>
      <p:ext uri="{BB962C8B-B14F-4D97-AF65-F5344CB8AC3E}">
        <p14:creationId xmlns:p14="http://schemas.microsoft.com/office/powerpoint/2010/main" val="192701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6DF722-A9FC-419F-85D0-A1FD9A34298A}"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21948-D40A-448F-8DCC-2719653A71F0}" type="slidenum">
              <a:rPr lang="en-US" smtClean="0"/>
              <a:pPr/>
              <a:t>‹#›</a:t>
            </a:fld>
            <a:endParaRPr lang="en-US"/>
          </a:p>
        </p:txBody>
      </p:sp>
    </p:spTree>
    <p:extLst>
      <p:ext uri="{BB962C8B-B14F-4D97-AF65-F5344CB8AC3E}">
        <p14:creationId xmlns:p14="http://schemas.microsoft.com/office/powerpoint/2010/main" val="288583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C82C62-9DC3-4724-8412-9E621601F573}" type="datetime1">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21948-D40A-448F-8DCC-2719653A71F0}" type="slidenum">
              <a:rPr lang="en-US" smtClean="0"/>
              <a:pPr/>
              <a:t>‹#›</a:t>
            </a:fld>
            <a:endParaRPr lang="en-US"/>
          </a:p>
        </p:txBody>
      </p:sp>
    </p:spTree>
    <p:extLst>
      <p:ext uri="{BB962C8B-B14F-4D97-AF65-F5344CB8AC3E}">
        <p14:creationId xmlns:p14="http://schemas.microsoft.com/office/powerpoint/2010/main" val="411232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00B3E5-BE61-406F-BA91-8D49223C5ED3}" type="datetime1">
              <a:rPr lang="en-US" smtClean="0"/>
              <a:t>9/11/2018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B21948-D40A-448F-8DCC-2719653A71F0}" type="slidenum">
              <a:rPr lang="en-US" smtClean="0"/>
              <a:pPr/>
              <a:t>‹#›</a:t>
            </a:fld>
            <a:endParaRPr lang="en-US"/>
          </a:p>
        </p:txBody>
      </p:sp>
    </p:spTree>
    <p:extLst>
      <p:ext uri="{BB962C8B-B14F-4D97-AF65-F5344CB8AC3E}">
        <p14:creationId xmlns:p14="http://schemas.microsoft.com/office/powerpoint/2010/main" val="369800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90CFCB-BA5E-4415-8645-93D0A716977D}" type="datetime1">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B21948-D40A-448F-8DCC-2719653A71F0}" type="slidenum">
              <a:rPr lang="en-US" smtClean="0"/>
              <a:pPr/>
              <a:t>‹#›</a:t>
            </a:fld>
            <a:endParaRPr lang="en-US"/>
          </a:p>
        </p:txBody>
      </p:sp>
    </p:spTree>
    <p:extLst>
      <p:ext uri="{BB962C8B-B14F-4D97-AF65-F5344CB8AC3E}">
        <p14:creationId xmlns:p14="http://schemas.microsoft.com/office/powerpoint/2010/main" val="13324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A7030-F1D9-47F6-ABF8-8035320D6898}" type="datetime1">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B21948-D40A-448F-8DCC-2719653A71F0}" type="slidenum">
              <a:rPr lang="en-US" smtClean="0"/>
              <a:pPr/>
              <a:t>‹#›</a:t>
            </a:fld>
            <a:endParaRPr lang="en-US"/>
          </a:p>
        </p:txBody>
      </p:sp>
    </p:spTree>
    <p:extLst>
      <p:ext uri="{BB962C8B-B14F-4D97-AF65-F5344CB8AC3E}">
        <p14:creationId xmlns:p14="http://schemas.microsoft.com/office/powerpoint/2010/main" val="348717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3D4455-50FF-4697-AD02-2860B3E08200}" type="datetime1">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21948-D40A-448F-8DCC-2719653A71F0}" type="slidenum">
              <a:rPr lang="en-US" smtClean="0"/>
              <a:pPr/>
              <a:t>‹#›</a:t>
            </a:fld>
            <a:endParaRPr lang="en-US"/>
          </a:p>
        </p:txBody>
      </p:sp>
    </p:spTree>
    <p:extLst>
      <p:ext uri="{BB962C8B-B14F-4D97-AF65-F5344CB8AC3E}">
        <p14:creationId xmlns:p14="http://schemas.microsoft.com/office/powerpoint/2010/main" val="334717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F65824-5F15-4142-80A3-A972A77E78ED}" type="datetime1">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21948-D40A-448F-8DCC-2719653A71F0}" type="slidenum">
              <a:rPr lang="en-US" smtClean="0"/>
              <a:pPr/>
              <a:t>‹#›</a:t>
            </a:fld>
            <a:endParaRPr lang="en-US"/>
          </a:p>
        </p:txBody>
      </p:sp>
    </p:spTree>
    <p:extLst>
      <p:ext uri="{BB962C8B-B14F-4D97-AF65-F5344CB8AC3E}">
        <p14:creationId xmlns:p14="http://schemas.microsoft.com/office/powerpoint/2010/main" val="199480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5FFC4-181A-473D-9A3C-514D029D507A}" type="datetime1">
              <a:rPr lang="en-US" smtClean="0"/>
              <a:t>9/11/2018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21948-D40A-448F-8DCC-2719653A71F0}" type="slidenum">
              <a:rPr lang="en-US" smtClean="0"/>
              <a:pPr/>
              <a:t>‹#›</a:t>
            </a:fld>
            <a:endParaRPr lang="en-US"/>
          </a:p>
        </p:txBody>
      </p:sp>
    </p:spTree>
    <p:extLst>
      <p:ext uri="{BB962C8B-B14F-4D97-AF65-F5344CB8AC3E}">
        <p14:creationId xmlns:p14="http://schemas.microsoft.com/office/powerpoint/2010/main" val="2874152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noFill/>
          <a:effectLst>
            <a:outerShdw blurRad="50800" dist="50800" dir="5400000" algn="ctr" rotWithShape="0">
              <a:srgbClr val="000000"/>
            </a:outerShdw>
          </a:effectLst>
        </p:spPr>
      </p:pic>
      <p:sp>
        <p:nvSpPr>
          <p:cNvPr id="4" name="Rectangle 3"/>
          <p:cNvSpPr/>
          <p:nvPr/>
        </p:nvSpPr>
        <p:spPr>
          <a:xfrm>
            <a:off x="1524000" y="1122363"/>
            <a:ext cx="9144000" cy="2997055"/>
          </a:xfrm>
          <a:prstGeom prst="rect">
            <a:avLst/>
          </a:prstGeom>
          <a:solidFill>
            <a:srgbClr val="00B0F0">
              <a:alpha val="79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3071568"/>
          </a:xfrm>
          <a:noFill/>
          <a:effectLst>
            <a:outerShdw blurRad="50800" dist="38100" dir="2700000" algn="tl" rotWithShape="0">
              <a:prstClr val="black">
                <a:alpha val="40000"/>
              </a:prstClr>
            </a:outerShdw>
          </a:effectLst>
        </p:spPr>
        <p:txBody>
          <a:bodyPr>
            <a:normAutofit fontScale="90000"/>
          </a:bodyPr>
          <a:lstStyle/>
          <a:p>
            <a:r>
              <a:rPr lang="en-US" dirty="0" smtClean="0">
                <a:solidFill>
                  <a:schemeClr val="bg1"/>
                </a:solidFill>
              </a:rPr>
              <a:t>The </a:t>
            </a:r>
            <a:r>
              <a:rPr lang="en-US" dirty="0">
                <a:solidFill>
                  <a:schemeClr val="bg1"/>
                </a:solidFill>
              </a:rPr>
              <a:t>ways of interaction between the state and private partners </a:t>
            </a:r>
            <a:r>
              <a:rPr lang="en-US" dirty="0" smtClean="0">
                <a:solidFill>
                  <a:schemeClr val="bg1"/>
                </a:solidFill>
              </a:rPr>
              <a:t>influence </a:t>
            </a:r>
            <a:r>
              <a:rPr lang="en-US" dirty="0">
                <a:solidFill>
                  <a:schemeClr val="bg1"/>
                </a:solidFill>
              </a:rPr>
              <a:t>economic development</a:t>
            </a:r>
          </a:p>
        </p:txBody>
      </p:sp>
      <p:sp>
        <p:nvSpPr>
          <p:cNvPr id="3" name="Subtitle 2"/>
          <p:cNvSpPr>
            <a:spLocks noGrp="1"/>
          </p:cNvSpPr>
          <p:nvPr>
            <p:ph type="subTitle" idx="1"/>
          </p:nvPr>
        </p:nvSpPr>
        <p:spPr>
          <a:xfrm>
            <a:off x="1524000" y="4692125"/>
            <a:ext cx="9144000" cy="919112"/>
          </a:xfrm>
          <a:solidFill>
            <a:srgbClr val="00B0F0">
              <a:alpha val="78000"/>
            </a:srgbClr>
          </a:solidFill>
          <a:effectLst>
            <a:outerShdw blurRad="50800" dist="38100" dir="2700000" algn="tl" rotWithShape="0">
              <a:prstClr val="black">
                <a:alpha val="49000"/>
              </a:prstClr>
            </a:outerShdw>
          </a:effectLst>
        </p:spPr>
        <p:txBody>
          <a:bodyPr>
            <a:noAutofit/>
          </a:bodyPr>
          <a:lstStyle/>
          <a:p>
            <a:r>
              <a:rPr lang="en-US" sz="3200" dirty="0">
                <a:solidFill>
                  <a:schemeClr val="bg1"/>
                </a:solidFill>
              </a:rPr>
              <a:t>LV Session of the Russian-French Seminar on Monetary and Financial </a:t>
            </a:r>
            <a:r>
              <a:rPr lang="en-US" sz="3200" dirty="0" smtClean="0">
                <a:solidFill>
                  <a:schemeClr val="bg1"/>
                </a:solidFill>
              </a:rPr>
              <a:t>Problems</a:t>
            </a:r>
            <a:endParaRPr lang="en-US" sz="3200"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828" y="4692125"/>
            <a:ext cx="852344" cy="91911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55761"/>
          <a:stretch/>
        </p:blipFill>
        <p:spPr>
          <a:xfrm>
            <a:off x="329986" y="5745071"/>
            <a:ext cx="864029" cy="919111"/>
          </a:xfrm>
          <a:prstGeom prst="rect">
            <a:avLst/>
          </a:prstGeom>
        </p:spPr>
      </p:pic>
      <p:sp>
        <p:nvSpPr>
          <p:cNvPr id="9" name="TextBox 8"/>
          <p:cNvSpPr txBox="1"/>
          <p:nvPr/>
        </p:nvSpPr>
        <p:spPr>
          <a:xfrm>
            <a:off x="9079346" y="6405114"/>
            <a:ext cx="2974109"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dirty="0" smtClean="0">
                <a:solidFill>
                  <a:schemeClr val="bg1"/>
                </a:solidFill>
              </a:rPr>
              <a:t>By Leonov Ilia 09/2018</a:t>
            </a:r>
            <a:endParaRPr lang="en-US" dirty="0">
              <a:solidFill>
                <a:schemeClr val="bg1"/>
              </a:solidFill>
            </a:endParaRPr>
          </a:p>
        </p:txBody>
      </p:sp>
    </p:spTree>
    <p:extLst>
      <p:ext uri="{BB962C8B-B14F-4D97-AF65-F5344CB8AC3E}">
        <p14:creationId xmlns:p14="http://schemas.microsoft.com/office/powerpoint/2010/main" val="1691111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71725"/>
            <a:ext cx="6730388" cy="3805238"/>
          </a:xfrm>
        </p:spPr>
        <p:txBody>
          <a:bodyPr/>
          <a:lstStyle/>
          <a:p>
            <a:r>
              <a:rPr lang="en-US" dirty="0" smtClean="0"/>
              <a:t>Concession agreements</a:t>
            </a:r>
            <a:endParaRPr lang="ru-RU" dirty="0" smtClean="0"/>
          </a:p>
          <a:p>
            <a:endParaRPr lang="ru-RU" dirty="0" smtClean="0"/>
          </a:p>
          <a:p>
            <a:r>
              <a:rPr lang="en-US" dirty="0" smtClean="0"/>
              <a:t>Municipal bonds </a:t>
            </a:r>
            <a:r>
              <a:rPr lang="ru-RU" dirty="0" smtClean="0"/>
              <a:t>(</a:t>
            </a:r>
            <a:r>
              <a:rPr lang="en-US" dirty="0" smtClean="0"/>
              <a:t>Infrastructure mortgage</a:t>
            </a:r>
            <a:r>
              <a:rPr lang="ru-RU" dirty="0" smtClean="0"/>
              <a:t>)</a:t>
            </a:r>
          </a:p>
          <a:p>
            <a:endParaRPr lang="en-US" dirty="0"/>
          </a:p>
          <a:p>
            <a:r>
              <a:rPr lang="en-US" dirty="0"/>
              <a:t>Tax Increment Financing (TIF)</a:t>
            </a:r>
          </a:p>
          <a:p>
            <a:endParaRPr lang="en-US" dirty="0"/>
          </a:p>
        </p:txBody>
      </p:sp>
      <p:pic>
        <p:nvPicPr>
          <p:cNvPr id="1026" name="Picture 2" descr="C:\Users\leono_000\Dropbox\Public-Ilya\Семинары\Новый семинар\для слайдов\картинки\post-1509763-1314991322.jpg"/>
          <p:cNvPicPr>
            <a:picLocks noChangeAspect="1" noChangeArrowheads="1"/>
          </p:cNvPicPr>
          <p:nvPr/>
        </p:nvPicPr>
        <p:blipFill>
          <a:blip r:embed="rId3" cstate="print"/>
          <a:srcRect/>
          <a:stretch>
            <a:fillRect/>
          </a:stretch>
        </p:blipFill>
        <p:spPr bwMode="auto">
          <a:xfrm rot="5520000">
            <a:off x="8282283" y="3322964"/>
            <a:ext cx="2305353" cy="1087438"/>
          </a:xfrm>
          <a:prstGeom prst="rect">
            <a:avLst/>
          </a:prstGeom>
          <a:noFill/>
        </p:spPr>
      </p:pic>
      <p:sp>
        <p:nvSpPr>
          <p:cNvPr id="5" name="Rectangle 4"/>
          <p:cNvSpPr/>
          <p:nvPr/>
        </p:nvSpPr>
        <p:spPr>
          <a:xfrm>
            <a:off x="8056053" y="2235028"/>
            <a:ext cx="2869121" cy="646331"/>
          </a:xfrm>
          <a:prstGeom prst="rect">
            <a:avLst/>
          </a:prstGeom>
        </p:spPr>
        <p:txBody>
          <a:bodyPr wrap="square">
            <a:spAutoFit/>
          </a:bodyPr>
          <a:lstStyle/>
          <a:p>
            <a:pPr algn="ctr"/>
            <a:r>
              <a:rPr lang="en-US" dirty="0" smtClean="0"/>
              <a:t>protection of interests of public partner</a:t>
            </a:r>
            <a:endParaRPr lang="ru-RU" dirty="0"/>
          </a:p>
        </p:txBody>
      </p:sp>
      <p:sp>
        <p:nvSpPr>
          <p:cNvPr id="4" name="Parallelogram 3"/>
          <p:cNvSpPr/>
          <p:nvPr/>
        </p:nvSpPr>
        <p:spPr>
          <a:xfrm>
            <a:off x="968829" y="454563"/>
            <a:ext cx="10137321" cy="915035"/>
          </a:xfrm>
          <a:prstGeom prst="parallelogram">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39947" y="4708448"/>
            <a:ext cx="1619479" cy="369332"/>
          </a:xfrm>
          <a:prstGeom prst="rect">
            <a:avLst/>
          </a:prstGeom>
        </p:spPr>
        <p:txBody>
          <a:bodyPr wrap="square">
            <a:spAutoFit/>
          </a:bodyPr>
          <a:lstStyle/>
          <a:p>
            <a:r>
              <a:rPr lang="en-US" dirty="0" smtClean="0"/>
              <a:t>private partner</a:t>
            </a:r>
            <a:endParaRPr lang="ru-RU" dirty="0"/>
          </a:p>
        </p:txBody>
      </p:sp>
      <p:sp>
        <p:nvSpPr>
          <p:cNvPr id="2" name="Title 1"/>
          <p:cNvSpPr>
            <a:spLocks noGrp="1"/>
          </p:cNvSpPr>
          <p:nvPr>
            <p:ph type="title"/>
          </p:nvPr>
        </p:nvSpPr>
        <p:spPr>
          <a:xfrm>
            <a:off x="838200" y="571500"/>
            <a:ext cx="10153650" cy="1119188"/>
          </a:xfrm>
        </p:spPr>
        <p:txBody>
          <a:bodyPr anchor="t">
            <a:normAutofit/>
          </a:bodyPr>
          <a:lstStyle/>
          <a:p>
            <a:pPr algn="ctr"/>
            <a:r>
              <a:rPr lang="en-US" sz="4000" dirty="0" smtClean="0">
                <a:solidFill>
                  <a:schemeClr val="bg1"/>
                </a:solidFill>
                <a:effectLst>
                  <a:outerShdw blurRad="50800" dist="38100" dir="2700000" algn="tl" rotWithShape="0">
                    <a:prstClr val="black">
                      <a:alpha val="40000"/>
                    </a:prstClr>
                  </a:outerShdw>
                </a:effectLst>
              </a:rPr>
              <a:t>Actual ways of financing infrastructure projects</a:t>
            </a:r>
            <a:endParaRPr lang="en-US" sz="4000" dirty="0">
              <a:solidFill>
                <a:schemeClr val="bg1"/>
              </a:solidFill>
              <a:effectLst>
                <a:outerShdw blurRad="50800" dist="38100" dir="2700000" algn="tl" rotWithShape="0">
                  <a:prstClr val="black">
                    <a:alpha val="40000"/>
                  </a:prstClr>
                </a:outerShdw>
              </a:effectLst>
            </a:endParaRPr>
          </a:p>
        </p:txBody>
      </p:sp>
      <p:sp>
        <p:nvSpPr>
          <p:cNvPr id="8" name="Parallelogram 7"/>
          <p:cNvSpPr/>
          <p:nvPr/>
        </p:nvSpPr>
        <p:spPr>
          <a:xfrm>
            <a:off x="-514349" y="454562"/>
            <a:ext cx="1666874" cy="915035"/>
          </a:xfrm>
          <a:prstGeom prst="parallelogram">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10925174" y="454561"/>
            <a:ext cx="1495426" cy="915035"/>
          </a:xfrm>
          <a:prstGeom prst="parallelogram">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28B21948-D40A-448F-8DCC-2719653A71F0}" type="slidenum">
              <a:rPr lang="en-US" smtClean="0"/>
              <a:pPr/>
              <a:t>2</a:t>
            </a:fld>
            <a:endParaRPr lang="en-US"/>
          </a:p>
        </p:txBody>
      </p:sp>
    </p:spTree>
    <p:extLst>
      <p:ext uri="{BB962C8B-B14F-4D97-AF65-F5344CB8AC3E}">
        <p14:creationId xmlns:p14="http://schemas.microsoft.com/office/powerpoint/2010/main" val="835198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3009901" y="454563"/>
            <a:ext cx="6305550" cy="915035"/>
          </a:xfrm>
          <a:prstGeom prst="parallelogram">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514350" y="454562"/>
            <a:ext cx="3705225" cy="915035"/>
          </a:xfrm>
          <a:prstGeom prst="parallelogram">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9134475" y="454561"/>
            <a:ext cx="3286125" cy="915035"/>
          </a:xfrm>
          <a:prstGeom prst="parallelogram">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2451"/>
            <a:ext cx="10515600" cy="1138238"/>
          </a:xfrm>
          <a:effectLst>
            <a:outerShdw blurRad="50800" dist="38100" dir="2700000" algn="tl" rotWithShape="0">
              <a:prstClr val="black">
                <a:alpha val="40000"/>
              </a:prstClr>
            </a:outerShdw>
          </a:effectLst>
        </p:spPr>
        <p:txBody>
          <a:bodyPr anchor="t"/>
          <a:lstStyle/>
          <a:p>
            <a:pPr algn="ctr"/>
            <a:r>
              <a:rPr lang="en-US" dirty="0">
                <a:solidFill>
                  <a:schemeClr val="bg1"/>
                </a:solidFill>
              </a:rPr>
              <a:t>Concession agreements</a:t>
            </a:r>
            <a:endParaRPr lang="ru-RU"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0684" y="3552304"/>
            <a:ext cx="4206869" cy="2373624"/>
          </a:xfrm>
          <a:prstGeom prst="rect">
            <a:avLst/>
          </a:prstGeom>
        </p:spPr>
      </p:pic>
      <p:sp>
        <p:nvSpPr>
          <p:cNvPr id="3" name="Content Placeholder 2"/>
          <p:cNvSpPr>
            <a:spLocks noGrp="1"/>
          </p:cNvSpPr>
          <p:nvPr>
            <p:ph idx="1"/>
          </p:nvPr>
        </p:nvSpPr>
        <p:spPr/>
        <p:txBody>
          <a:bodyPr>
            <a:normAutofit/>
          </a:bodyPr>
          <a:lstStyle/>
          <a:p>
            <a:r>
              <a:rPr lang="en-US" sz="2400" dirty="0" smtClean="0"/>
              <a:t>Work well in industries with a high level of competition such as airports</a:t>
            </a:r>
            <a:endParaRPr lang="ru-RU" sz="2400" dirty="0" smtClean="0"/>
          </a:p>
          <a:p>
            <a:r>
              <a:rPr lang="en-US" sz="2400" dirty="0" smtClean="0"/>
              <a:t>Used frequently</a:t>
            </a:r>
            <a:r>
              <a:rPr lang="ru-RU" sz="2400" dirty="0" smtClean="0"/>
              <a:t> </a:t>
            </a:r>
            <a:r>
              <a:rPr lang="en-US" sz="2400" dirty="0" smtClean="0"/>
              <a:t>in industries associated with the possibility of fees for use. Power/Water supply, toll roads, etc.</a:t>
            </a:r>
            <a:endParaRPr lang="ru-RU" sz="2400" dirty="0" smtClean="0"/>
          </a:p>
          <a:p>
            <a:r>
              <a:rPr lang="en-US" sz="2400" dirty="0" smtClean="0"/>
              <a:t>Unequal </a:t>
            </a:r>
            <a:r>
              <a:rPr lang="en-US" sz="2400" dirty="0"/>
              <a:t>relations. </a:t>
            </a:r>
            <a:r>
              <a:rPr lang="en-US" sz="2400" dirty="0" smtClean="0"/>
              <a:t>Highly protected interests of a state partner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251" y="3522153"/>
            <a:ext cx="4268372" cy="240095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1965" y="4134472"/>
            <a:ext cx="4302148" cy="2428632"/>
          </a:xfrm>
          <a:prstGeom prst="rect">
            <a:avLst/>
          </a:prstGeom>
        </p:spPr>
      </p:pic>
      <p:sp>
        <p:nvSpPr>
          <p:cNvPr id="11" name="Slide Number Placeholder 10"/>
          <p:cNvSpPr>
            <a:spLocks noGrp="1"/>
          </p:cNvSpPr>
          <p:nvPr>
            <p:ph type="sldNum" sz="quarter" idx="12"/>
          </p:nvPr>
        </p:nvSpPr>
        <p:spPr/>
        <p:txBody>
          <a:bodyPr/>
          <a:lstStyle/>
          <a:p>
            <a:fld id="{28B21948-D40A-448F-8DCC-2719653A71F0}" type="slidenum">
              <a:rPr lang="en-US" smtClean="0"/>
              <a:pPr/>
              <a:t>3</a:t>
            </a:fld>
            <a:endParaRPr lang="en-US"/>
          </a:p>
        </p:txBody>
      </p:sp>
    </p:spTree>
    <p:extLst>
      <p:ext uri="{BB962C8B-B14F-4D97-AF65-F5344CB8AC3E}">
        <p14:creationId xmlns:p14="http://schemas.microsoft.com/office/powerpoint/2010/main" val="2202736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p:cNvSpPr/>
          <p:nvPr/>
        </p:nvSpPr>
        <p:spPr>
          <a:xfrm>
            <a:off x="571501" y="454563"/>
            <a:ext cx="10429874" cy="915035"/>
          </a:xfrm>
          <a:prstGeom prst="parallelogram">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514349" y="454562"/>
            <a:ext cx="1266824" cy="915035"/>
          </a:xfrm>
          <a:prstGeom prst="parallelogram">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10829925" y="454561"/>
            <a:ext cx="1590675" cy="915035"/>
          </a:xfrm>
          <a:prstGeom prst="parallelogram">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90550"/>
            <a:ext cx="10515600" cy="1100138"/>
          </a:xfrm>
          <a:effectLst>
            <a:outerShdw blurRad="50800" dist="38100" dir="2700000" algn="tl" rotWithShape="0">
              <a:prstClr val="black">
                <a:alpha val="40000"/>
              </a:prstClr>
            </a:outerShdw>
          </a:effectLst>
        </p:spPr>
        <p:txBody>
          <a:bodyPr anchor="t">
            <a:normAutofit/>
          </a:bodyPr>
          <a:lstStyle/>
          <a:p>
            <a:r>
              <a:rPr lang="en-US" sz="4000" dirty="0" smtClean="0">
                <a:solidFill>
                  <a:schemeClr val="bg1"/>
                </a:solidFill>
              </a:rPr>
              <a:t>Infrastructure mortgage, municipal bonds</a:t>
            </a:r>
            <a:r>
              <a:rPr lang="en-US" sz="4000" dirty="0">
                <a:solidFill>
                  <a:schemeClr val="bg1"/>
                </a:solidFill>
              </a:rPr>
              <a:t> </a:t>
            </a:r>
            <a:r>
              <a:rPr lang="en-US" sz="4000" dirty="0" smtClean="0">
                <a:solidFill>
                  <a:schemeClr val="bg1"/>
                </a:solidFill>
              </a:rPr>
              <a:t>(etc.)</a:t>
            </a:r>
            <a:endParaRPr lang="en-US" sz="4000" dirty="0">
              <a:solidFill>
                <a:schemeClr val="bg1"/>
              </a:solidFill>
            </a:endParaRPr>
          </a:p>
        </p:txBody>
      </p:sp>
      <p:sp>
        <p:nvSpPr>
          <p:cNvPr id="3" name="Content Placeholder 2"/>
          <p:cNvSpPr>
            <a:spLocks noGrp="1"/>
          </p:cNvSpPr>
          <p:nvPr>
            <p:ph idx="1"/>
          </p:nvPr>
        </p:nvSpPr>
        <p:spPr/>
        <p:txBody>
          <a:bodyPr>
            <a:normAutofit/>
          </a:bodyPr>
          <a:lstStyle/>
          <a:p>
            <a:r>
              <a:rPr lang="en-US" sz="2400" dirty="0" smtClean="0"/>
              <a:t>Municipal bonds are obligations that entitle owners to interest plus repayment of the principal at a specified date. </a:t>
            </a:r>
          </a:p>
          <a:p>
            <a:r>
              <a:rPr lang="en-US" sz="2400" dirty="0" smtClean="0"/>
              <a:t>States and localities issue bonds to large, expensive, and long-lived capital projects, like the construction and maintenance of bridges, hospitals, schools,</a:t>
            </a:r>
            <a:r>
              <a:rPr lang="ru-RU" sz="2400" dirty="0" smtClean="0"/>
              <a:t> </a:t>
            </a:r>
            <a:r>
              <a:rPr lang="en-US" sz="2400" dirty="0" smtClean="0"/>
              <a:t> seaports, and infrastructure-related repairs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471" y="3706659"/>
            <a:ext cx="3346938" cy="2231292"/>
          </a:xfrm>
          <a:prstGeom prst="rect">
            <a:avLst/>
          </a:prstGeom>
        </p:spPr>
      </p:pic>
      <p:pic>
        <p:nvPicPr>
          <p:cNvPr id="2050" name="Picture 2" descr="C:\Users\leono_000\Dropbox\Public-Ilya\Семинары\Новый семинар\для слайдов\картинки\th_164e30b822692f72e0a78107da79c5e3_whseptember2010192.jpg"/>
          <p:cNvPicPr>
            <a:picLocks noChangeAspect="1" noChangeArrowheads="1"/>
          </p:cNvPicPr>
          <p:nvPr/>
        </p:nvPicPr>
        <p:blipFill>
          <a:blip r:embed="rId3" cstate="print"/>
          <a:srcRect/>
          <a:stretch>
            <a:fillRect/>
          </a:stretch>
        </p:blipFill>
        <p:spPr bwMode="auto">
          <a:xfrm>
            <a:off x="7293167" y="3602514"/>
            <a:ext cx="3183873" cy="2384459"/>
          </a:xfrm>
          <a:prstGeom prst="rect">
            <a:avLst/>
          </a:prstGeom>
          <a:no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227" y="3760020"/>
            <a:ext cx="3693481" cy="233304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6342" y="4131325"/>
            <a:ext cx="2296907" cy="2296907"/>
          </a:xfrm>
          <a:prstGeom prst="rect">
            <a:avLst/>
          </a:prstGeom>
        </p:spPr>
      </p:pic>
      <p:sp>
        <p:nvSpPr>
          <p:cNvPr id="11" name="Slide Number Placeholder 10"/>
          <p:cNvSpPr>
            <a:spLocks noGrp="1"/>
          </p:cNvSpPr>
          <p:nvPr>
            <p:ph type="sldNum" sz="quarter" idx="12"/>
          </p:nvPr>
        </p:nvSpPr>
        <p:spPr/>
        <p:txBody>
          <a:bodyPr/>
          <a:lstStyle/>
          <a:p>
            <a:fld id="{28B21948-D40A-448F-8DCC-2719653A71F0}" type="slidenum">
              <a:rPr lang="en-US" smtClean="0"/>
              <a:pPr/>
              <a:t>4</a:t>
            </a:fld>
            <a:endParaRPr lang="en-US"/>
          </a:p>
        </p:txBody>
      </p:sp>
    </p:spTree>
    <p:extLst>
      <p:ext uri="{BB962C8B-B14F-4D97-AF65-F5344CB8AC3E}">
        <p14:creationId xmlns:p14="http://schemas.microsoft.com/office/powerpoint/2010/main" val="638143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9"/>
          <p:cNvSpPr/>
          <p:nvPr/>
        </p:nvSpPr>
        <p:spPr>
          <a:xfrm>
            <a:off x="2933700" y="454563"/>
            <a:ext cx="6391275" cy="915035"/>
          </a:xfrm>
          <a:prstGeom prst="parallelogram">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514349" y="454562"/>
            <a:ext cx="3619500" cy="915035"/>
          </a:xfrm>
          <a:prstGeom prst="parallelogram">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9144000" y="454561"/>
            <a:ext cx="3276600" cy="915035"/>
          </a:xfrm>
          <a:prstGeom prst="parallelogram">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09600"/>
            <a:ext cx="10515600" cy="1081088"/>
          </a:xfrm>
          <a:effectLst>
            <a:outerShdw blurRad="50800" dist="38100" dir="2700000" algn="tl" rotWithShape="0">
              <a:prstClr val="black">
                <a:alpha val="40000"/>
              </a:prstClr>
            </a:outerShdw>
          </a:effectLst>
        </p:spPr>
        <p:txBody>
          <a:bodyPr anchor="t"/>
          <a:lstStyle/>
          <a:p>
            <a:pPr algn="ctr"/>
            <a:r>
              <a:rPr lang="en-US" dirty="0" smtClean="0">
                <a:solidFill>
                  <a:schemeClr val="bg1"/>
                </a:solidFill>
              </a:rPr>
              <a:t>Tax Increment Financing </a:t>
            </a:r>
            <a:endParaRPr lang="en-US" dirty="0">
              <a:solidFill>
                <a:schemeClr val="bg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85061" y="1690688"/>
            <a:ext cx="3077471" cy="4589585"/>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2533" y="1690688"/>
            <a:ext cx="3091267" cy="4589585"/>
          </a:xfrm>
          <a:prstGeom prst="rect">
            <a:avLst/>
          </a:prstGeom>
        </p:spPr>
      </p:pic>
      <p:sp>
        <p:nvSpPr>
          <p:cNvPr id="7" name="Content Placeholder 2"/>
          <p:cNvSpPr txBox="1">
            <a:spLocks/>
          </p:cNvSpPr>
          <p:nvPr/>
        </p:nvSpPr>
        <p:spPr>
          <a:xfrm>
            <a:off x="838200" y="1690688"/>
            <a:ext cx="4270131" cy="4486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Private partners are motivated </a:t>
            </a:r>
            <a:r>
              <a:rPr lang="en-US" dirty="0"/>
              <a:t>to maximize economic </a:t>
            </a:r>
            <a:r>
              <a:rPr lang="en-US" dirty="0" smtClean="0"/>
              <a:t>development</a:t>
            </a:r>
          </a:p>
          <a:p>
            <a:r>
              <a:rPr lang="en-US" dirty="0" smtClean="0"/>
              <a:t>Highly </a:t>
            </a:r>
            <a:r>
              <a:rPr lang="en-US" dirty="0"/>
              <a:t>protected interests of a </a:t>
            </a:r>
            <a:r>
              <a:rPr lang="en-US" dirty="0" smtClean="0"/>
              <a:t>private partners</a:t>
            </a:r>
            <a:endParaRPr lang="en-US" dirty="0"/>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100427864"/>
              </p:ext>
            </p:extLst>
          </p:nvPr>
        </p:nvGraphicFramePr>
        <p:xfrm>
          <a:off x="687265" y="3832860"/>
          <a:ext cx="4280975" cy="2682240"/>
        </p:xfrm>
        <a:graphic>
          <a:graphicData uri="http://schemas.openxmlformats.org/drawingml/2006/chart">
            <c:chart xmlns:c="http://schemas.openxmlformats.org/drawingml/2006/chart" xmlns:r="http://schemas.openxmlformats.org/officeDocument/2006/relationships" r:id="rId5"/>
          </a:graphicData>
        </a:graphic>
      </p:graphicFrame>
      <p:cxnSp>
        <p:nvCxnSpPr>
          <p:cNvPr id="8" name="Straight Arrow Connector 7"/>
          <p:cNvCxnSpPr/>
          <p:nvPr/>
        </p:nvCxnSpPr>
        <p:spPr>
          <a:xfrm>
            <a:off x="4178618" y="5414486"/>
            <a:ext cx="144780" cy="4343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1"/>
          <p:cNvSpPr txBox="1"/>
          <p:nvPr/>
        </p:nvSpPr>
        <p:spPr>
          <a:xfrm>
            <a:off x="3942874" y="4775200"/>
            <a:ext cx="471488" cy="118697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smtClean="0"/>
              <a:t>TIF</a:t>
            </a:r>
          </a:p>
          <a:p>
            <a:pPr algn="ctr"/>
            <a:r>
              <a:rPr lang="en-US" dirty="0" smtClean="0"/>
              <a:t>end </a:t>
            </a:r>
            <a:endParaRPr lang="en-US" dirty="0"/>
          </a:p>
          <a:p>
            <a:pPr algn="ctr"/>
            <a:r>
              <a:rPr lang="en-US" sz="1100" dirty="0" smtClean="0"/>
              <a:t>date</a:t>
            </a:r>
            <a:endParaRPr lang="en-US" sz="1100" dirty="0"/>
          </a:p>
        </p:txBody>
      </p:sp>
      <p:sp>
        <p:nvSpPr>
          <p:cNvPr id="13" name="Slide Number Placeholder 12"/>
          <p:cNvSpPr>
            <a:spLocks noGrp="1"/>
          </p:cNvSpPr>
          <p:nvPr>
            <p:ph type="sldNum" sz="quarter" idx="12"/>
          </p:nvPr>
        </p:nvSpPr>
        <p:spPr/>
        <p:txBody>
          <a:bodyPr/>
          <a:lstStyle/>
          <a:p>
            <a:fld id="{28B21948-D40A-448F-8DCC-2719653A71F0}" type="slidenum">
              <a:rPr lang="en-US" smtClean="0"/>
              <a:pPr/>
              <a:t>5</a:t>
            </a:fld>
            <a:endParaRPr lang="en-US"/>
          </a:p>
        </p:txBody>
      </p:sp>
    </p:spTree>
    <p:extLst>
      <p:ext uri="{BB962C8B-B14F-4D97-AF65-F5344CB8AC3E}">
        <p14:creationId xmlns:p14="http://schemas.microsoft.com/office/powerpoint/2010/main" val="645261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1035"/>
          <a:stretch/>
        </p:blipFill>
        <p:spPr>
          <a:xfrm>
            <a:off x="1333500" y="1493821"/>
            <a:ext cx="3582512" cy="2125843"/>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05988264"/>
              </p:ext>
            </p:extLst>
          </p:nvPr>
        </p:nvGraphicFramePr>
        <p:xfrm>
          <a:off x="5152293" y="1477110"/>
          <a:ext cx="6354040" cy="4712673"/>
        </p:xfrm>
        <a:graphic>
          <a:graphicData uri="http://schemas.openxmlformats.org/drawingml/2006/table">
            <a:tbl>
              <a:tblPr>
                <a:tableStyleId>{5C22544A-7EE6-4342-B048-85BDC9FD1C3A}</a:tableStyleId>
              </a:tblPr>
              <a:tblGrid>
                <a:gridCol w="1008406">
                  <a:extLst>
                    <a:ext uri="{9D8B030D-6E8A-4147-A177-3AD203B41FA5}">
                      <a16:colId xmlns:a16="http://schemas.microsoft.com/office/drawing/2014/main" val="1755531550"/>
                    </a:ext>
                  </a:extLst>
                </a:gridCol>
                <a:gridCol w="5345634">
                  <a:extLst>
                    <a:ext uri="{9D8B030D-6E8A-4147-A177-3AD203B41FA5}">
                      <a16:colId xmlns:a16="http://schemas.microsoft.com/office/drawing/2014/main" val="3419725354"/>
                    </a:ext>
                  </a:extLst>
                </a:gridCol>
              </a:tblGrid>
              <a:tr h="162505">
                <a:tc>
                  <a:txBody>
                    <a:bodyPr/>
                    <a:lstStyle/>
                    <a:p>
                      <a:pPr algn="ctr" fontAlgn="ctr"/>
                      <a:r>
                        <a:rPr lang="en-US" sz="900" u="none" strike="noStrike">
                          <a:effectLst/>
                        </a:rPr>
                        <a:t>PROJECT</a:t>
                      </a:r>
                      <a:endParaRPr lang="en-US" sz="900" b="0" i="0" u="none" strike="noStrike">
                        <a:solidFill>
                          <a:srgbClr val="000000"/>
                        </a:solidFill>
                        <a:effectLst/>
                        <a:latin typeface="Calibri" panose="020F0502020204030204" pitchFamily="34" charset="0"/>
                      </a:endParaRPr>
                    </a:p>
                  </a:txBody>
                  <a:tcPr marL="7502" marR="7502" marT="7502" marB="0" anchor="ctr"/>
                </a:tc>
                <a:tc>
                  <a:txBody>
                    <a:bodyPr/>
                    <a:lstStyle/>
                    <a:p>
                      <a:pPr algn="ctr" fontAlgn="ctr"/>
                      <a:r>
                        <a:rPr lang="en-US" sz="900" u="none" strike="noStrike" dirty="0">
                          <a:effectLst/>
                        </a:rPr>
                        <a:t>DESCRIPTION</a:t>
                      </a:r>
                      <a:endParaRPr lang="en-US" sz="900" b="0" i="0" u="none" strike="noStrike" dirty="0">
                        <a:solidFill>
                          <a:srgbClr val="000000"/>
                        </a:solidFill>
                        <a:effectLst/>
                        <a:latin typeface="Calibri" panose="020F0502020204030204" pitchFamily="34" charset="0"/>
                      </a:endParaRPr>
                    </a:p>
                  </a:txBody>
                  <a:tcPr marL="7502" marR="7502" marT="7502" marB="0" anchor="ctr"/>
                </a:tc>
                <a:extLst>
                  <a:ext uri="{0D108BD9-81ED-4DB2-BD59-A6C34878D82A}">
                    <a16:rowId xmlns:a16="http://schemas.microsoft.com/office/drawing/2014/main" val="2046270115"/>
                  </a:ext>
                </a:extLst>
              </a:tr>
              <a:tr h="650025">
                <a:tc>
                  <a:txBody>
                    <a:bodyPr/>
                    <a:lstStyle/>
                    <a:p>
                      <a:pPr algn="ctr" fontAlgn="ctr"/>
                      <a:r>
                        <a:rPr lang="en-US" sz="900" u="none" strike="noStrike" dirty="0">
                          <a:effectLst/>
                        </a:rPr>
                        <a:t>Helsinki Metro, Finland (1982)</a:t>
                      </a:r>
                      <a:endParaRPr lang="en-US" sz="900" b="0" i="0" u="none" strike="noStrike" dirty="0">
                        <a:solidFill>
                          <a:srgbClr val="000000"/>
                        </a:solidFill>
                        <a:effectLst/>
                        <a:latin typeface="Calibri" panose="020F0502020204030204" pitchFamily="34" charset="0"/>
                      </a:endParaRPr>
                    </a:p>
                  </a:txBody>
                  <a:tcPr marL="7502" marR="7502" marT="7502" marB="0" anchor="ctr"/>
                </a:tc>
                <a:tc>
                  <a:txBody>
                    <a:bodyPr/>
                    <a:lstStyle/>
                    <a:p>
                      <a:pPr algn="just" fontAlgn="t"/>
                      <a:r>
                        <a:rPr lang="en-US" sz="900" u="none" strike="noStrike" dirty="0">
                          <a:effectLst/>
                        </a:rPr>
                        <a:t>The only metro operating in Finland has been in operation for 25 years. Property prices within walking distance of nearest metro station have risen by 7.5% over other locations. Impact was most significant at a distance of </a:t>
                      </a:r>
                      <a:r>
                        <a:rPr lang="en-US" sz="900" u="none" strike="noStrike" dirty="0" smtClean="0">
                          <a:effectLst/>
                        </a:rPr>
                        <a:t>500</a:t>
                      </a:r>
                      <a:r>
                        <a:rPr lang="ru-RU" sz="900" u="none" strike="noStrike" dirty="0" smtClean="0">
                          <a:effectLst/>
                        </a:rPr>
                        <a:t> </a:t>
                      </a:r>
                      <a:r>
                        <a:rPr lang="en-US" sz="900" u="none" strike="noStrike" dirty="0" smtClean="0">
                          <a:effectLst/>
                        </a:rPr>
                        <a:t>-</a:t>
                      </a:r>
                      <a:r>
                        <a:rPr lang="ru-RU" sz="900" u="none" strike="noStrike" dirty="0" smtClean="0">
                          <a:effectLst/>
                        </a:rPr>
                        <a:t> </a:t>
                      </a:r>
                      <a:r>
                        <a:rPr lang="en-US" sz="900" u="none" strike="noStrike" dirty="0" smtClean="0">
                          <a:effectLst/>
                        </a:rPr>
                        <a:t>750m</a:t>
                      </a:r>
                      <a:r>
                        <a:rPr lang="en-US" sz="900" u="none" strike="noStrike" dirty="0">
                          <a:effectLst/>
                        </a:rPr>
                        <a:t>, as opposed to adjacent locations, where value dropped</a:t>
                      </a:r>
                      <a:endParaRPr lang="en-US" sz="900" b="0" i="0" u="none" strike="noStrike" dirty="0">
                        <a:solidFill>
                          <a:srgbClr val="000000"/>
                        </a:solidFill>
                        <a:effectLst/>
                        <a:latin typeface="Calibri" panose="020F0502020204030204" pitchFamily="34" charset="0"/>
                      </a:endParaRPr>
                    </a:p>
                  </a:txBody>
                  <a:tcPr marL="7502" marR="7502" marT="7502" marB="0"/>
                </a:tc>
                <a:extLst>
                  <a:ext uri="{0D108BD9-81ED-4DB2-BD59-A6C34878D82A}">
                    <a16:rowId xmlns:a16="http://schemas.microsoft.com/office/drawing/2014/main" val="3970967367"/>
                  </a:ext>
                </a:extLst>
              </a:tr>
              <a:tr h="1137542">
                <a:tc>
                  <a:txBody>
                    <a:bodyPr/>
                    <a:lstStyle/>
                    <a:p>
                      <a:pPr algn="ctr" fontAlgn="ctr"/>
                      <a:r>
                        <a:rPr lang="de-DE" sz="900" u="none" strike="noStrike" dirty="0" smtClean="0">
                          <a:effectLst/>
                        </a:rPr>
                        <a:t>Copenhagen </a:t>
                      </a:r>
                      <a:r>
                        <a:rPr lang="de-DE" sz="900" u="none" strike="noStrike" dirty="0">
                          <a:effectLst/>
                        </a:rPr>
                        <a:t>metro and Ørestad scheme, </a:t>
                      </a:r>
                      <a:r>
                        <a:rPr lang="de-DE" sz="900" u="none" strike="noStrike" dirty="0" err="1" smtClean="0">
                          <a:effectLst/>
                        </a:rPr>
                        <a:t>Denmark</a:t>
                      </a:r>
                      <a:r>
                        <a:rPr lang="de-DE" sz="900" u="none" strike="noStrike" dirty="0" smtClean="0">
                          <a:effectLst/>
                        </a:rPr>
                        <a:t> </a:t>
                      </a:r>
                      <a:r>
                        <a:rPr lang="de-DE" sz="900" u="none" strike="noStrike" dirty="0">
                          <a:effectLst/>
                        </a:rPr>
                        <a:t>(2002-2007)</a:t>
                      </a:r>
                      <a:endParaRPr lang="de-DE" sz="900" b="0" i="0" u="none" strike="noStrike" dirty="0">
                        <a:solidFill>
                          <a:srgbClr val="000000"/>
                        </a:solidFill>
                        <a:effectLst/>
                        <a:latin typeface="Calibri" panose="020F0502020204030204" pitchFamily="34" charset="0"/>
                      </a:endParaRPr>
                    </a:p>
                  </a:txBody>
                  <a:tcPr marL="7502" marR="7502" marT="7502" marB="0" anchor="ctr"/>
                </a:tc>
                <a:tc>
                  <a:txBody>
                    <a:bodyPr/>
                    <a:lstStyle/>
                    <a:p>
                      <a:pPr algn="just" fontAlgn="t"/>
                      <a:r>
                        <a:rPr lang="en-US" sz="900" u="none" strike="noStrike" dirty="0">
                          <a:effectLst/>
                        </a:rPr>
                        <a:t>The Copenhagen metro and Ørestad scheme is a recent metro development which had a total cost of EUR 1.6 billion. Value was created from the design and construction of the new metro line. The increased accessibility to the adjacent land raised demand for it among developers and investors. 52% of the whole site was sold or under construction by the end of 2006, with overall sales totalling EUR 623 million. Furthermore, value was captured from direct payments (10%), real estate taxes (10%), and operating profits from metro (30%). Finally the captured value paid for the construction of the metro by repaying the EUR 2.3 billion debt incurred during construction process.</a:t>
                      </a:r>
                      <a:endParaRPr lang="en-US" sz="900" b="0" i="0" u="none" strike="noStrike" dirty="0">
                        <a:solidFill>
                          <a:srgbClr val="000000"/>
                        </a:solidFill>
                        <a:effectLst/>
                        <a:latin typeface="Calibri" panose="020F0502020204030204" pitchFamily="34" charset="0"/>
                      </a:endParaRPr>
                    </a:p>
                  </a:txBody>
                  <a:tcPr marL="7502" marR="7502" marT="7502" marB="0"/>
                </a:tc>
                <a:extLst>
                  <a:ext uri="{0D108BD9-81ED-4DB2-BD59-A6C34878D82A}">
                    <a16:rowId xmlns:a16="http://schemas.microsoft.com/office/drawing/2014/main" val="4012442020"/>
                  </a:ext>
                </a:extLst>
              </a:tr>
              <a:tr h="487517">
                <a:tc>
                  <a:txBody>
                    <a:bodyPr/>
                    <a:lstStyle/>
                    <a:p>
                      <a:pPr algn="ctr" fontAlgn="ctr"/>
                      <a:r>
                        <a:rPr lang="en-US" sz="900" u="none" strike="noStrike" dirty="0">
                          <a:effectLst/>
                        </a:rPr>
                        <a:t>Jubilee line, London, UK (1992-2000)</a:t>
                      </a:r>
                      <a:endParaRPr lang="en-US" sz="900" b="0" i="0" u="none" strike="noStrike" dirty="0">
                        <a:solidFill>
                          <a:srgbClr val="000000"/>
                        </a:solidFill>
                        <a:effectLst/>
                        <a:latin typeface="Calibri" panose="020F0502020204030204" pitchFamily="34" charset="0"/>
                      </a:endParaRPr>
                    </a:p>
                  </a:txBody>
                  <a:tcPr marL="7502" marR="7502" marT="7502" marB="0" anchor="ctr"/>
                </a:tc>
                <a:tc>
                  <a:txBody>
                    <a:bodyPr/>
                    <a:lstStyle/>
                    <a:p>
                      <a:pPr algn="just" fontAlgn="t"/>
                      <a:r>
                        <a:rPr lang="en-US" sz="900" u="none" strike="noStrike" dirty="0">
                          <a:effectLst/>
                        </a:rPr>
                        <a:t>London’s Jubilee Underground extension cost £3.5 billion, raising the nearby land’s rental value by £1.3 billion. Public collection of 25% of that increase would pay off the Jubilee line in 20 years.</a:t>
                      </a:r>
                      <a:endParaRPr lang="en-US" sz="900" b="0" i="0" u="none" strike="noStrike" dirty="0">
                        <a:solidFill>
                          <a:srgbClr val="000000"/>
                        </a:solidFill>
                        <a:effectLst/>
                        <a:latin typeface="Calibri" panose="020F0502020204030204" pitchFamily="34" charset="0"/>
                      </a:endParaRPr>
                    </a:p>
                  </a:txBody>
                  <a:tcPr marL="7502" marR="7502" marT="7502" marB="0"/>
                </a:tc>
                <a:extLst>
                  <a:ext uri="{0D108BD9-81ED-4DB2-BD59-A6C34878D82A}">
                    <a16:rowId xmlns:a16="http://schemas.microsoft.com/office/drawing/2014/main" val="1470392366"/>
                  </a:ext>
                </a:extLst>
              </a:tr>
              <a:tr h="1137542">
                <a:tc>
                  <a:txBody>
                    <a:bodyPr/>
                    <a:lstStyle/>
                    <a:p>
                      <a:pPr algn="ctr" fontAlgn="ctr"/>
                      <a:r>
                        <a:rPr lang="en-US" sz="900" u="none" strike="noStrike">
                          <a:effectLst/>
                        </a:rPr>
                        <a:t>Metro Toronto Subway, Canada (built during 1950s. and 1960s.)</a:t>
                      </a:r>
                      <a:endParaRPr lang="en-US" sz="900" b="0" i="0" u="none" strike="noStrike">
                        <a:solidFill>
                          <a:srgbClr val="000000"/>
                        </a:solidFill>
                        <a:effectLst/>
                        <a:latin typeface="Calibri" panose="020F0502020204030204" pitchFamily="34" charset="0"/>
                      </a:endParaRPr>
                    </a:p>
                  </a:txBody>
                  <a:tcPr marL="7502" marR="7502" marT="7502" marB="0" anchor="ctr"/>
                </a:tc>
                <a:tc>
                  <a:txBody>
                    <a:bodyPr/>
                    <a:lstStyle/>
                    <a:p>
                      <a:pPr algn="just" fontAlgn="t"/>
                      <a:r>
                        <a:rPr lang="en-US" sz="900" u="none" strike="noStrike" dirty="0">
                          <a:effectLst/>
                        </a:rPr>
                        <a:t>Metro Toronto Subway was constructed during the 1950s and 60s. Analysis concluded that the tax assessment value near the city </a:t>
                      </a:r>
                      <a:r>
                        <a:rPr lang="en-US" sz="900" u="none" strike="noStrike" dirty="0" err="1">
                          <a:effectLst/>
                        </a:rPr>
                        <a:t>centre</a:t>
                      </a:r>
                      <a:r>
                        <a:rPr lang="en-US" sz="900" u="none" strike="noStrike" dirty="0">
                          <a:effectLst/>
                        </a:rPr>
                        <a:t> increased by 45% and by a massive 107% in the region of the suburban stations compared to a 25% increase in other areas. Along with these significant rises it was noted that rentable value of office space adjacent to the station were, on average, 30% higher than in the city as a whole. Another noteworthy indicator was that 90% of new office space and 40% of apartment buildings between 1959 and 1964 were constructed beside metro lines</a:t>
                      </a:r>
                      <a:endParaRPr lang="en-US" sz="900" b="0" i="0" u="none" strike="noStrike" dirty="0">
                        <a:solidFill>
                          <a:srgbClr val="000000"/>
                        </a:solidFill>
                        <a:effectLst/>
                        <a:latin typeface="Calibri" panose="020F0502020204030204" pitchFamily="34" charset="0"/>
                      </a:endParaRPr>
                    </a:p>
                  </a:txBody>
                  <a:tcPr marL="7502" marR="7502" marT="7502" marB="0"/>
                </a:tc>
                <a:extLst>
                  <a:ext uri="{0D108BD9-81ED-4DB2-BD59-A6C34878D82A}">
                    <a16:rowId xmlns:a16="http://schemas.microsoft.com/office/drawing/2014/main" val="634495057"/>
                  </a:ext>
                </a:extLst>
              </a:tr>
              <a:tr h="650025">
                <a:tc>
                  <a:txBody>
                    <a:bodyPr/>
                    <a:lstStyle/>
                    <a:p>
                      <a:pPr algn="ctr" fontAlgn="ctr"/>
                      <a:r>
                        <a:rPr lang="en-US" sz="900" u="none" strike="noStrike">
                          <a:effectLst/>
                        </a:rPr>
                        <a:t>Tyne&amp;Wear Metro, Newcastle, UK (1980-2008)</a:t>
                      </a:r>
                      <a:endParaRPr lang="en-US" sz="900" b="0" i="0" u="none" strike="noStrike">
                        <a:solidFill>
                          <a:srgbClr val="000000"/>
                        </a:solidFill>
                        <a:effectLst/>
                        <a:latin typeface="Calibri" panose="020F0502020204030204" pitchFamily="34" charset="0"/>
                      </a:endParaRPr>
                    </a:p>
                  </a:txBody>
                  <a:tcPr marL="7502" marR="7502" marT="7502" marB="0" anchor="ctr"/>
                </a:tc>
                <a:tc>
                  <a:txBody>
                    <a:bodyPr/>
                    <a:lstStyle/>
                    <a:p>
                      <a:pPr algn="just" fontAlgn="t"/>
                      <a:r>
                        <a:rPr lang="en-US" sz="900" u="none" strike="noStrike">
                          <a:effectLst/>
                        </a:rPr>
                        <a:t>Average increase of £360 (1.7%) in the value of properties near metro stations during the four-month period surrounding the date on which each section of line opened.</a:t>
                      </a:r>
                      <a:endParaRPr lang="en-US" sz="900" b="0" i="0" u="none" strike="noStrike">
                        <a:solidFill>
                          <a:srgbClr val="000000"/>
                        </a:solidFill>
                        <a:effectLst/>
                        <a:latin typeface="Calibri" panose="020F0502020204030204" pitchFamily="34" charset="0"/>
                      </a:endParaRPr>
                    </a:p>
                  </a:txBody>
                  <a:tcPr marL="7502" marR="7502" marT="7502" marB="0"/>
                </a:tc>
                <a:extLst>
                  <a:ext uri="{0D108BD9-81ED-4DB2-BD59-A6C34878D82A}">
                    <a16:rowId xmlns:a16="http://schemas.microsoft.com/office/drawing/2014/main" val="2919268173"/>
                  </a:ext>
                </a:extLst>
              </a:tr>
              <a:tr h="487517">
                <a:tc>
                  <a:txBody>
                    <a:bodyPr/>
                    <a:lstStyle/>
                    <a:p>
                      <a:pPr algn="ctr" fontAlgn="ctr"/>
                      <a:r>
                        <a:rPr lang="en-US" sz="900" u="none" strike="noStrike" dirty="0">
                          <a:effectLst/>
                        </a:rPr>
                        <a:t>Milan Metro, Italy</a:t>
                      </a:r>
                      <a:endParaRPr lang="en-US" sz="900" b="0" i="0" u="none" strike="noStrike" dirty="0">
                        <a:solidFill>
                          <a:srgbClr val="000000"/>
                        </a:solidFill>
                        <a:effectLst/>
                        <a:latin typeface="Calibri" panose="020F0502020204030204" pitchFamily="34" charset="0"/>
                      </a:endParaRPr>
                    </a:p>
                  </a:txBody>
                  <a:tcPr marL="7502" marR="7502" marT="7502" marB="0" anchor="ctr"/>
                </a:tc>
                <a:tc>
                  <a:txBody>
                    <a:bodyPr/>
                    <a:lstStyle/>
                    <a:p>
                      <a:pPr algn="just" fontAlgn="t"/>
                      <a:r>
                        <a:rPr lang="en-US" sz="900" u="none" strike="noStrike" dirty="0">
                          <a:effectLst/>
                        </a:rPr>
                        <a:t>The special levy, “specific improvement assessment”, was assessed on properties within 500m of station. This form of LID had raised 36 billion lire, but following its initial success the levy was replaced by a real estate transfer tax that feeds into the local general fund.</a:t>
                      </a:r>
                      <a:endParaRPr lang="en-US" sz="900" b="0" i="0" u="none" strike="noStrike" dirty="0">
                        <a:solidFill>
                          <a:srgbClr val="000000"/>
                        </a:solidFill>
                        <a:effectLst/>
                        <a:latin typeface="Calibri" panose="020F0502020204030204" pitchFamily="34" charset="0"/>
                      </a:endParaRPr>
                    </a:p>
                  </a:txBody>
                  <a:tcPr marL="7502" marR="7502" marT="7502" marB="0"/>
                </a:tc>
                <a:extLst>
                  <a:ext uri="{0D108BD9-81ED-4DB2-BD59-A6C34878D82A}">
                    <a16:rowId xmlns:a16="http://schemas.microsoft.com/office/drawing/2014/main" val="4078671009"/>
                  </a:ext>
                </a:extLst>
              </a:tr>
            </a:tbl>
          </a:graphicData>
        </a:graphic>
      </p:graphicFrame>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821" y="4958868"/>
            <a:ext cx="3669191" cy="161119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914" y="3159735"/>
            <a:ext cx="3727963" cy="1942541"/>
          </a:xfrm>
          <a:prstGeom prst="rect">
            <a:avLst/>
          </a:prstGeom>
        </p:spPr>
      </p:pic>
      <p:sp>
        <p:nvSpPr>
          <p:cNvPr id="11" name="Slide Number Placeholder 10"/>
          <p:cNvSpPr>
            <a:spLocks noGrp="1"/>
          </p:cNvSpPr>
          <p:nvPr>
            <p:ph type="sldNum" sz="quarter" idx="12"/>
          </p:nvPr>
        </p:nvSpPr>
        <p:spPr/>
        <p:txBody>
          <a:bodyPr/>
          <a:lstStyle/>
          <a:p>
            <a:fld id="{28B21948-D40A-448F-8DCC-2719653A71F0}" type="slidenum">
              <a:rPr lang="en-US" smtClean="0"/>
              <a:pPr/>
              <a:t>6</a:t>
            </a:fld>
            <a:endParaRPr lang="en-US"/>
          </a:p>
        </p:txBody>
      </p:sp>
      <p:sp>
        <p:nvSpPr>
          <p:cNvPr id="14" name="Parallelogram 13"/>
          <p:cNvSpPr/>
          <p:nvPr/>
        </p:nvSpPr>
        <p:spPr>
          <a:xfrm>
            <a:off x="335902" y="454563"/>
            <a:ext cx="7949683" cy="915035"/>
          </a:xfrm>
          <a:prstGeom prst="parallelogram">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a:off x="-514349" y="454562"/>
            <a:ext cx="1017270" cy="915035"/>
          </a:xfrm>
          <a:prstGeom prst="parallelogram">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p:nvSpPr>
        <p:spPr>
          <a:xfrm>
            <a:off x="8108302" y="454561"/>
            <a:ext cx="4312299" cy="915035"/>
          </a:xfrm>
          <a:prstGeom prst="parallelogram">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txBox="1">
            <a:spLocks/>
          </p:cNvSpPr>
          <p:nvPr/>
        </p:nvSpPr>
        <p:spPr>
          <a:xfrm>
            <a:off x="0" y="561975"/>
            <a:ext cx="8610600" cy="1128713"/>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rPr>
              <a:t>How the TIF affects development</a:t>
            </a:r>
            <a:endParaRPr lang="en-US" dirty="0">
              <a:solidFill>
                <a:schemeClr val="bg1"/>
              </a:solidFill>
            </a:endParaRPr>
          </a:p>
        </p:txBody>
      </p:sp>
      <p:sp>
        <p:nvSpPr>
          <p:cNvPr id="18" name="TextBox 17"/>
          <p:cNvSpPr txBox="1"/>
          <p:nvPr/>
        </p:nvSpPr>
        <p:spPr>
          <a:xfrm>
            <a:off x="8444203" y="561975"/>
            <a:ext cx="5001955" cy="646331"/>
          </a:xfrm>
          <a:prstGeom prst="rect">
            <a:avLst/>
          </a:prstGeom>
          <a:noFill/>
          <a:effectLst/>
        </p:spPr>
        <p:txBody>
          <a:bodyPr wrap="square" rtlCol="0">
            <a:spAutoFit/>
          </a:bodyPr>
          <a:lstStyle/>
          <a:p>
            <a:r>
              <a:rPr lang="en-US" sz="3600" dirty="0" smtClean="0">
                <a:solidFill>
                  <a:schemeClr val="bg2">
                    <a:lumMod val="75000"/>
                  </a:schemeClr>
                </a:solidFill>
                <a:effectLst>
                  <a:outerShdw blurRad="50800" dist="38100" dir="2700000" algn="tl" rotWithShape="0">
                    <a:schemeClr val="bg1"/>
                  </a:outerShdw>
                </a:effectLst>
              </a:rPr>
              <a:t>World experience</a:t>
            </a:r>
            <a:endParaRPr lang="en-US" sz="3600" dirty="0">
              <a:solidFill>
                <a:schemeClr val="bg2">
                  <a:lumMod val="75000"/>
                </a:schemeClr>
              </a:solidFill>
              <a:effectLst>
                <a:outerShdw blurRad="50800" dist="38100" dir="2700000" algn="tl" rotWithShape="0">
                  <a:schemeClr val="bg1"/>
                </a:outerShdw>
              </a:effectLst>
            </a:endParaRPr>
          </a:p>
        </p:txBody>
      </p:sp>
    </p:spTree>
    <p:extLst>
      <p:ext uri="{BB962C8B-B14F-4D97-AF65-F5344CB8AC3E}">
        <p14:creationId xmlns:p14="http://schemas.microsoft.com/office/powerpoint/2010/main" val="2383076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6004" y="1538655"/>
            <a:ext cx="4362449" cy="2698003"/>
          </a:xfrm>
          <a:prstGeom prst="rect">
            <a:avLst/>
          </a:prstGeom>
        </p:spPr>
      </p:pic>
      <p:sp>
        <p:nvSpPr>
          <p:cNvPr id="7" name="Content Placeholder 2"/>
          <p:cNvSpPr txBox="1">
            <a:spLocks/>
          </p:cNvSpPr>
          <p:nvPr/>
        </p:nvSpPr>
        <p:spPr>
          <a:xfrm>
            <a:off x="838200" y="1538655"/>
            <a:ext cx="6248400" cy="239517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Since 2007, the government has invested 14 </a:t>
            </a:r>
            <a:r>
              <a:rPr lang="en-US" sz="2400" dirty="0" err="1" smtClean="0"/>
              <a:t>bn</a:t>
            </a:r>
            <a:r>
              <a:rPr lang="ru-RU" sz="2400" dirty="0"/>
              <a:t>.</a:t>
            </a:r>
            <a:r>
              <a:rPr lang="en-US" sz="2400" dirty="0" smtClean="0"/>
              <a:t> </a:t>
            </a:r>
            <a:r>
              <a:rPr lang="en-US" sz="2400" dirty="0"/>
              <a:t>rubles in the infrastructure of these industrial parks. </a:t>
            </a:r>
            <a:r>
              <a:rPr lang="en-US" sz="2400" dirty="0" smtClean="0"/>
              <a:t>Of </a:t>
            </a:r>
            <a:r>
              <a:rPr lang="en-US" sz="2400" dirty="0"/>
              <a:t>which 10 billion is a loan from </a:t>
            </a:r>
            <a:r>
              <a:rPr lang="en-US" sz="2400" dirty="0" smtClean="0"/>
              <a:t>VEB.</a:t>
            </a:r>
            <a:endParaRPr lang="ru-RU" sz="2400" dirty="0" smtClean="0"/>
          </a:p>
          <a:p>
            <a:r>
              <a:rPr lang="en-US" sz="2400" dirty="0" smtClean="0"/>
              <a:t>Total </a:t>
            </a:r>
            <a:r>
              <a:rPr lang="en-US" sz="2400" dirty="0"/>
              <a:t>volume of investment </a:t>
            </a:r>
            <a:r>
              <a:rPr lang="en-US" sz="2400" dirty="0" smtClean="0"/>
              <a:t>made </a:t>
            </a:r>
            <a:r>
              <a:rPr lang="en-US" sz="2400" dirty="0"/>
              <a:t>by residents of industrial parks is more than 233 </a:t>
            </a:r>
            <a:r>
              <a:rPr lang="en-US" sz="2400" dirty="0" smtClean="0"/>
              <a:t>bn</a:t>
            </a:r>
            <a:r>
              <a:rPr lang="en-US" sz="2400" dirty="0"/>
              <a:t>.</a:t>
            </a:r>
            <a:r>
              <a:rPr lang="en-US" sz="2400" dirty="0" smtClean="0"/>
              <a:t> </a:t>
            </a:r>
            <a:r>
              <a:rPr lang="en-US" sz="2400" dirty="0"/>
              <a:t>rubles, which gives us a </a:t>
            </a:r>
            <a:r>
              <a:rPr lang="en-US" sz="2400" dirty="0" smtClean="0"/>
              <a:t>1:15 ratio public to private investments</a:t>
            </a:r>
          </a:p>
          <a:p>
            <a:r>
              <a:rPr lang="en-US" sz="2400" dirty="0" smtClean="0"/>
              <a:t>For </a:t>
            </a:r>
            <a:r>
              <a:rPr lang="en-US" sz="2400" dirty="0"/>
              <a:t>the same period of time, </a:t>
            </a:r>
            <a:r>
              <a:rPr lang="en-US" sz="2400" dirty="0" smtClean="0"/>
              <a:t>budgets </a:t>
            </a:r>
            <a:r>
              <a:rPr lang="en-US" sz="2400" dirty="0"/>
              <a:t>of all levels </a:t>
            </a:r>
            <a:r>
              <a:rPr lang="en-US" sz="2400" dirty="0" smtClean="0"/>
              <a:t>have received </a:t>
            </a:r>
            <a:r>
              <a:rPr lang="en-US" sz="2400" dirty="0"/>
              <a:t>about 76 </a:t>
            </a:r>
            <a:r>
              <a:rPr lang="en-US" sz="2400" dirty="0" smtClean="0"/>
              <a:t>bn. rubles from </a:t>
            </a:r>
            <a:r>
              <a:rPr lang="en-US" sz="2400" dirty="0"/>
              <a:t>residents of industrial </a:t>
            </a:r>
            <a:r>
              <a:rPr lang="en-US" sz="2400" dirty="0" smtClean="0"/>
              <a:t>parks</a:t>
            </a: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5681" y="3933825"/>
            <a:ext cx="3838575" cy="2476500"/>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3465" y="3853291"/>
            <a:ext cx="7429500" cy="2476500"/>
          </a:xfrm>
        </p:spPr>
      </p:pic>
      <p:sp>
        <p:nvSpPr>
          <p:cNvPr id="3" name="Slide Number Placeholder 2"/>
          <p:cNvSpPr>
            <a:spLocks noGrp="1"/>
          </p:cNvSpPr>
          <p:nvPr>
            <p:ph type="sldNum" sz="quarter" idx="12"/>
          </p:nvPr>
        </p:nvSpPr>
        <p:spPr/>
        <p:txBody>
          <a:bodyPr/>
          <a:lstStyle/>
          <a:p>
            <a:fld id="{28B21948-D40A-448F-8DCC-2719653A71F0}" type="slidenum">
              <a:rPr lang="en-US" smtClean="0"/>
              <a:pPr/>
              <a:t>7</a:t>
            </a:fld>
            <a:endParaRPr lang="en-US"/>
          </a:p>
        </p:txBody>
      </p:sp>
      <p:sp>
        <p:nvSpPr>
          <p:cNvPr id="14" name="Parallelogram 13"/>
          <p:cNvSpPr/>
          <p:nvPr/>
        </p:nvSpPr>
        <p:spPr>
          <a:xfrm>
            <a:off x="335902" y="454563"/>
            <a:ext cx="7949683" cy="915035"/>
          </a:xfrm>
          <a:prstGeom prst="parallelogram">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p:nvSpPr>
        <p:spPr>
          <a:xfrm>
            <a:off x="-514349" y="454562"/>
            <a:ext cx="1017270" cy="915035"/>
          </a:xfrm>
          <a:prstGeom prst="parallelogram">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a:off x="8108302" y="454561"/>
            <a:ext cx="4312299" cy="915035"/>
          </a:xfrm>
          <a:prstGeom prst="parallelogram">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p:cNvSpPr txBox="1">
            <a:spLocks/>
          </p:cNvSpPr>
          <p:nvPr/>
        </p:nvSpPr>
        <p:spPr>
          <a:xfrm>
            <a:off x="0" y="561975"/>
            <a:ext cx="8610600" cy="1128713"/>
          </a:xfrm>
          <a:prstGeom prst="rect">
            <a:avLst/>
          </a:prstGeom>
          <a:effectLst>
            <a:outerShdw blurRad="50800" dist="38100" dir="2700000" algn="tl" rotWithShape="0">
              <a:prstClr val="black">
                <a:alpha val="40000"/>
              </a:prstClr>
            </a:outerShdw>
          </a:effectLst>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bg1"/>
                </a:solidFill>
              </a:rPr>
              <a:t>How the TIF affects development</a:t>
            </a:r>
            <a:endParaRPr lang="en-US" dirty="0">
              <a:solidFill>
                <a:schemeClr val="bg1"/>
              </a:solidFill>
            </a:endParaRPr>
          </a:p>
        </p:txBody>
      </p:sp>
      <p:sp>
        <p:nvSpPr>
          <p:cNvPr id="19" name="TextBox 18"/>
          <p:cNvSpPr txBox="1"/>
          <p:nvPr/>
        </p:nvSpPr>
        <p:spPr>
          <a:xfrm>
            <a:off x="8406881" y="561975"/>
            <a:ext cx="5039277" cy="646331"/>
          </a:xfrm>
          <a:prstGeom prst="rect">
            <a:avLst/>
          </a:prstGeom>
          <a:noFill/>
          <a:effectLst/>
        </p:spPr>
        <p:txBody>
          <a:bodyPr wrap="square" rtlCol="0">
            <a:spAutoFit/>
          </a:bodyPr>
          <a:lstStyle/>
          <a:p>
            <a:r>
              <a:rPr lang="en-US" sz="3600" dirty="0" smtClean="0">
                <a:solidFill>
                  <a:schemeClr val="bg2">
                    <a:lumMod val="75000"/>
                  </a:schemeClr>
                </a:solidFill>
                <a:effectLst>
                  <a:outerShdw blurRad="50800" dist="38100" dir="2700000" algn="tl" rotWithShape="0">
                    <a:schemeClr val="bg1"/>
                  </a:outerShdw>
                </a:effectLst>
              </a:rPr>
              <a:t>Russia experience</a:t>
            </a:r>
            <a:endParaRPr lang="en-US" sz="3600" dirty="0">
              <a:solidFill>
                <a:schemeClr val="bg2">
                  <a:lumMod val="75000"/>
                </a:schemeClr>
              </a:solidFill>
              <a:effectLst>
                <a:outerShdw blurRad="50800" dist="38100" dir="2700000" algn="tl" rotWithShape="0">
                  <a:schemeClr val="bg1"/>
                </a:outerShdw>
              </a:effectLst>
            </a:endParaRPr>
          </a:p>
        </p:txBody>
      </p:sp>
    </p:spTree>
    <p:extLst>
      <p:ext uri="{BB962C8B-B14F-4D97-AF65-F5344CB8AC3E}">
        <p14:creationId xmlns:p14="http://schemas.microsoft.com/office/powerpoint/2010/main" val="573424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5"/>
          <p:cNvSpPr/>
          <p:nvPr/>
        </p:nvSpPr>
        <p:spPr>
          <a:xfrm>
            <a:off x="3181351" y="1476350"/>
            <a:ext cx="5172939" cy="380438"/>
          </a:xfrm>
          <a:prstGeom prst="parallelogram">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p:cNvSpPr/>
          <p:nvPr/>
        </p:nvSpPr>
        <p:spPr>
          <a:xfrm>
            <a:off x="519545" y="454563"/>
            <a:ext cx="11118273" cy="915035"/>
          </a:xfrm>
          <a:prstGeom prst="parallelogram">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a:off x="-514348" y="454562"/>
            <a:ext cx="1210540" cy="915035"/>
          </a:xfrm>
          <a:prstGeom prst="parallelogram">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11471564" y="454561"/>
            <a:ext cx="949036" cy="915035"/>
          </a:xfrm>
          <a:prstGeom prst="parallelogram">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0458" y="561314"/>
            <a:ext cx="11571083" cy="1036295"/>
          </a:xfrm>
          <a:effectLst>
            <a:outerShdw blurRad="50800" dist="38100" dir="2700000" algn="tl" rotWithShape="0">
              <a:prstClr val="black">
                <a:alpha val="40000"/>
              </a:prstClr>
            </a:outerShdw>
          </a:effectLst>
        </p:spPr>
        <p:txBody>
          <a:bodyPr anchor="t"/>
          <a:lstStyle/>
          <a:p>
            <a:pPr algn="ctr"/>
            <a:r>
              <a:rPr lang="ru-RU" dirty="0">
                <a:solidFill>
                  <a:schemeClr val="bg1"/>
                </a:solidFill>
              </a:rPr>
              <a:t>С</a:t>
            </a:r>
            <a:r>
              <a:rPr lang="en-US" dirty="0" smtClean="0">
                <a:solidFill>
                  <a:schemeClr val="bg1"/>
                </a:solidFill>
              </a:rPr>
              <a:t>omparison </a:t>
            </a:r>
            <a:r>
              <a:rPr lang="en-US" dirty="0">
                <a:solidFill>
                  <a:schemeClr val="bg1"/>
                </a:solidFill>
              </a:rPr>
              <a:t>of some industrial regions of Russia</a:t>
            </a:r>
            <a:endParaRPr lang="ru-RU"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5361941"/>
              </p:ext>
            </p:extLst>
          </p:nvPr>
        </p:nvGraphicFramePr>
        <p:xfrm>
          <a:off x="1266940" y="2001340"/>
          <a:ext cx="9727894" cy="4077461"/>
        </p:xfrm>
        <a:graphic>
          <a:graphicData uri="http://schemas.openxmlformats.org/drawingml/2006/table">
            <a:tbl>
              <a:tblPr firstRow="1" bandRow="1">
                <a:tableStyleId>{EB9631B5-78F2-41C9-869B-9F39066F8104}</a:tableStyleId>
              </a:tblPr>
              <a:tblGrid>
                <a:gridCol w="4167521">
                  <a:extLst>
                    <a:ext uri="{9D8B030D-6E8A-4147-A177-3AD203B41FA5}">
                      <a16:colId xmlns:a16="http://schemas.microsoft.com/office/drawing/2014/main" val="20000"/>
                    </a:ext>
                  </a:extLst>
                </a:gridCol>
                <a:gridCol w="2792501">
                  <a:extLst>
                    <a:ext uri="{9D8B030D-6E8A-4147-A177-3AD203B41FA5}">
                      <a16:colId xmlns:a16="http://schemas.microsoft.com/office/drawing/2014/main" val="20001"/>
                    </a:ext>
                  </a:extLst>
                </a:gridCol>
                <a:gridCol w="2767872">
                  <a:extLst>
                    <a:ext uri="{9D8B030D-6E8A-4147-A177-3AD203B41FA5}">
                      <a16:colId xmlns:a16="http://schemas.microsoft.com/office/drawing/2014/main" val="20002"/>
                    </a:ext>
                  </a:extLst>
                </a:gridCol>
              </a:tblGrid>
              <a:tr h="531622">
                <a:tc>
                  <a:txBody>
                    <a:bodyPr/>
                    <a:lstStyle/>
                    <a:p>
                      <a:pPr algn="l" fontAlgn="b"/>
                      <a:endParaRPr lang="ru-RU" sz="1100" b="0" i="0" u="none" strike="noStrike" dirty="0">
                        <a:solidFill>
                          <a:srgbClr val="000000"/>
                        </a:solidFill>
                        <a:latin typeface="Calibri"/>
                      </a:endParaRPr>
                    </a:p>
                  </a:txBody>
                  <a:tcPr marL="9525" marR="9525" marT="9525" marB="0" anchor="b"/>
                </a:tc>
                <a:tc>
                  <a:txBody>
                    <a:bodyPr/>
                    <a:lstStyle/>
                    <a:p>
                      <a:pPr algn="ctr" fontAlgn="t"/>
                      <a:r>
                        <a:rPr lang="ru-RU" sz="1100" u="none" strike="noStrike" dirty="0"/>
                        <a:t>НАЛОГИ НА </a:t>
                      </a:r>
                      <a:r>
                        <a:rPr lang="ru-RU" sz="1100" u="none" strike="noStrike" dirty="0" smtClean="0"/>
                        <a:t>ПРИБЫЛЬ</a:t>
                      </a:r>
                    </a:p>
                    <a:p>
                      <a:pPr algn="ctr" fontAlgn="t"/>
                      <a:r>
                        <a:rPr lang="en-US" sz="1400" b="0" i="0" u="none" strike="noStrike" dirty="0" smtClean="0">
                          <a:solidFill>
                            <a:srgbClr val="000000"/>
                          </a:solidFill>
                          <a:latin typeface="+mn-lt"/>
                        </a:rPr>
                        <a:t>Income Tax</a:t>
                      </a:r>
                      <a:endParaRPr lang="ru-RU" sz="1400" b="0" i="0" u="none" strike="noStrike" dirty="0">
                        <a:solidFill>
                          <a:srgbClr val="000000"/>
                        </a:solidFill>
                        <a:latin typeface="Calibri"/>
                      </a:endParaRPr>
                    </a:p>
                  </a:txBody>
                  <a:tcPr marL="9525" marR="9525" marT="9525" marB="0"/>
                </a:tc>
                <a:tc>
                  <a:txBody>
                    <a:bodyPr/>
                    <a:lstStyle/>
                    <a:p>
                      <a:pPr algn="ctr" fontAlgn="t"/>
                      <a:r>
                        <a:rPr lang="ru-RU" sz="1100" u="none" strike="noStrike" dirty="0" smtClean="0"/>
                        <a:t>НАЛОГИ </a:t>
                      </a:r>
                      <a:r>
                        <a:rPr lang="ru-RU" sz="1100" u="none" strike="noStrike" dirty="0"/>
                        <a:t>НА </a:t>
                      </a:r>
                      <a:r>
                        <a:rPr lang="ru-RU" sz="1100" u="none" strike="noStrike" dirty="0" smtClean="0"/>
                        <a:t>ИМУЩЕСТВО</a:t>
                      </a:r>
                    </a:p>
                    <a:p>
                      <a:pPr algn="ctr" fontAlgn="t"/>
                      <a:r>
                        <a:rPr lang="en-US" sz="1400" b="0" i="0" u="none" strike="noStrike" dirty="0" smtClean="0">
                          <a:solidFill>
                            <a:srgbClr val="000000"/>
                          </a:solidFill>
                          <a:latin typeface="+mn-lt"/>
                        </a:rPr>
                        <a:t>Property Tax</a:t>
                      </a:r>
                    </a:p>
                    <a:p>
                      <a:pPr algn="ctr" fontAlgn="t"/>
                      <a:endParaRPr lang="ru-RU" sz="1100" b="0" i="0" u="none" strike="noStrike" dirty="0">
                        <a:solidFill>
                          <a:srgbClr val="000000"/>
                        </a:solidFill>
                        <a:latin typeface="Calibri"/>
                      </a:endParaRPr>
                    </a:p>
                  </a:txBody>
                  <a:tcPr marL="9525" marR="9525" marT="9525" marB="0"/>
                </a:tc>
                <a:extLst>
                  <a:ext uri="{0D108BD9-81ED-4DB2-BD59-A6C34878D82A}">
                    <a16:rowId xmlns:a16="http://schemas.microsoft.com/office/drawing/2014/main" val="10000"/>
                  </a:ext>
                </a:extLst>
              </a:tr>
              <a:tr h="319936">
                <a:tc>
                  <a:txBody>
                    <a:bodyPr/>
                    <a:lstStyle/>
                    <a:p>
                      <a:pPr algn="l" fontAlgn="b"/>
                      <a:r>
                        <a:rPr lang="ru-RU" sz="1100" u="none" strike="noStrike" dirty="0"/>
                        <a:t>Калужская </a:t>
                      </a:r>
                      <a:r>
                        <a:rPr lang="ru-RU" sz="1100" u="none" strike="noStrike" dirty="0" smtClean="0"/>
                        <a:t>область </a:t>
                      </a:r>
                      <a:r>
                        <a:rPr lang="en-US" sz="1100" u="none" strike="noStrike" dirty="0" smtClean="0"/>
                        <a:t>(Kaluga</a:t>
                      </a:r>
                      <a:r>
                        <a:rPr lang="en-US" sz="1100" u="none" strike="noStrike" baseline="0" dirty="0" smtClean="0"/>
                        <a:t> region)</a:t>
                      </a:r>
                      <a:endParaRPr lang="ru-RU" sz="1100" b="0" i="0" u="none" strike="noStrike" dirty="0">
                        <a:solidFill>
                          <a:srgbClr val="000000"/>
                        </a:solidFill>
                        <a:latin typeface="Calibri"/>
                      </a:endParaRPr>
                    </a:p>
                  </a:txBody>
                  <a:tcPr marL="9525" marR="9525" marT="9525" marB="0" anchor="b"/>
                </a:tc>
                <a:tc>
                  <a:txBody>
                    <a:bodyPr/>
                    <a:lstStyle/>
                    <a:p>
                      <a:pPr algn="r" fontAlgn="b"/>
                      <a:r>
                        <a:rPr lang="ru-RU" sz="1100" u="none" strike="noStrike" dirty="0"/>
                        <a:t>442%</a:t>
                      </a:r>
                      <a:endParaRPr lang="ru-RU" sz="1100" b="0" i="0" u="none" strike="noStrike" dirty="0">
                        <a:solidFill>
                          <a:srgbClr val="006100"/>
                        </a:solidFill>
                        <a:latin typeface="Calibri"/>
                      </a:endParaRPr>
                    </a:p>
                  </a:txBody>
                  <a:tcPr marL="9525" marR="9525" marT="9525" marB="0" anchor="b"/>
                </a:tc>
                <a:tc>
                  <a:txBody>
                    <a:bodyPr/>
                    <a:lstStyle/>
                    <a:p>
                      <a:pPr algn="r" fontAlgn="b"/>
                      <a:r>
                        <a:rPr lang="ru-RU" sz="1100" u="none" strike="noStrike" dirty="0"/>
                        <a:t>447%</a:t>
                      </a:r>
                      <a:endParaRPr lang="ru-RU" sz="1100" b="0" i="0" u="none" strike="noStrike" dirty="0">
                        <a:solidFill>
                          <a:srgbClr val="006100"/>
                        </a:solidFill>
                        <a:latin typeface="Calibri"/>
                      </a:endParaRPr>
                    </a:p>
                  </a:txBody>
                  <a:tcPr marL="9525" marR="9525" marT="9525" marB="0" anchor="b"/>
                </a:tc>
                <a:extLst>
                  <a:ext uri="{0D108BD9-81ED-4DB2-BD59-A6C34878D82A}">
                    <a16:rowId xmlns:a16="http://schemas.microsoft.com/office/drawing/2014/main" val="10001"/>
                  </a:ext>
                </a:extLst>
              </a:tr>
              <a:tr h="319936">
                <a:tc>
                  <a:txBody>
                    <a:bodyPr/>
                    <a:lstStyle/>
                    <a:p>
                      <a:pPr algn="l" fontAlgn="b"/>
                      <a:r>
                        <a:rPr lang="ru-RU" sz="1100" u="none" strike="noStrike" dirty="0"/>
                        <a:t>Челябинская </a:t>
                      </a:r>
                      <a:r>
                        <a:rPr lang="ru-RU" sz="1100" u="none" strike="noStrike" dirty="0" smtClean="0"/>
                        <a:t>область (</a:t>
                      </a:r>
                      <a:r>
                        <a:rPr lang="en-US" sz="1100" u="none" strike="noStrike" dirty="0" smtClean="0"/>
                        <a:t>Chelyabinsk region</a:t>
                      </a:r>
                      <a:r>
                        <a:rPr lang="ru-RU" sz="1100" u="none" strike="noStrike" dirty="0" smtClean="0"/>
                        <a:t>)</a:t>
                      </a:r>
                      <a:endParaRPr lang="ru-RU" sz="1100" b="0" i="0" u="none" strike="noStrike" dirty="0">
                        <a:solidFill>
                          <a:srgbClr val="000000"/>
                        </a:solidFill>
                        <a:latin typeface="Calibri"/>
                      </a:endParaRPr>
                    </a:p>
                  </a:txBody>
                  <a:tcPr marL="9525" marR="9525" marT="9525" marB="0" anchor="b"/>
                </a:tc>
                <a:tc>
                  <a:txBody>
                    <a:bodyPr/>
                    <a:lstStyle/>
                    <a:p>
                      <a:pPr algn="r" fontAlgn="b"/>
                      <a:r>
                        <a:rPr lang="ru-RU" sz="1100" u="none" strike="noStrike"/>
                        <a:t>221%</a:t>
                      </a:r>
                      <a:endParaRPr lang="ru-RU" sz="1100" b="0" i="0" u="none" strike="noStrike">
                        <a:solidFill>
                          <a:srgbClr val="000000"/>
                        </a:solidFill>
                        <a:latin typeface="Calibri"/>
                      </a:endParaRPr>
                    </a:p>
                  </a:txBody>
                  <a:tcPr marL="9525" marR="9525" marT="9525" marB="0" anchor="b"/>
                </a:tc>
                <a:tc>
                  <a:txBody>
                    <a:bodyPr/>
                    <a:lstStyle/>
                    <a:p>
                      <a:pPr algn="r" fontAlgn="b"/>
                      <a:r>
                        <a:rPr lang="ru-RU" sz="1100" u="none" strike="noStrike"/>
                        <a:t>291%</a:t>
                      </a:r>
                      <a:endParaRPr lang="ru-RU" sz="11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2"/>
                  </a:ext>
                </a:extLst>
              </a:tr>
              <a:tr h="319936">
                <a:tc>
                  <a:txBody>
                    <a:bodyPr/>
                    <a:lstStyle/>
                    <a:p>
                      <a:pPr algn="l" fontAlgn="b"/>
                      <a:r>
                        <a:rPr lang="ru-RU" sz="1100" u="none" strike="noStrike" dirty="0"/>
                        <a:t>Свердловская </a:t>
                      </a:r>
                      <a:r>
                        <a:rPr lang="ru-RU" sz="1100" u="none" strike="noStrike" dirty="0" smtClean="0"/>
                        <a:t>область (</a:t>
                      </a:r>
                      <a:r>
                        <a:rPr lang="en-US" sz="1100" u="none" strike="noStrike" dirty="0" smtClean="0"/>
                        <a:t>Sverdlovsk region</a:t>
                      </a:r>
                      <a:r>
                        <a:rPr lang="ru-RU" sz="1100" u="none" strike="noStrike" dirty="0" smtClean="0"/>
                        <a:t>)</a:t>
                      </a:r>
                      <a:endParaRPr lang="ru-RU" sz="1100" b="0" i="0" u="none" strike="noStrike" dirty="0">
                        <a:solidFill>
                          <a:srgbClr val="000000"/>
                        </a:solidFill>
                        <a:latin typeface="Calibri"/>
                      </a:endParaRPr>
                    </a:p>
                  </a:txBody>
                  <a:tcPr marL="9525" marR="9525" marT="9525" marB="0" anchor="b"/>
                </a:tc>
                <a:tc>
                  <a:txBody>
                    <a:bodyPr/>
                    <a:lstStyle/>
                    <a:p>
                      <a:pPr algn="r" fontAlgn="b"/>
                      <a:r>
                        <a:rPr lang="ru-RU" sz="1100" u="none" strike="noStrike"/>
                        <a:t>219%</a:t>
                      </a:r>
                      <a:endParaRPr lang="ru-RU" sz="1100" b="0" i="0" u="none" strike="noStrike">
                        <a:solidFill>
                          <a:srgbClr val="000000"/>
                        </a:solidFill>
                        <a:latin typeface="Calibri"/>
                      </a:endParaRPr>
                    </a:p>
                  </a:txBody>
                  <a:tcPr marL="9525" marR="9525" marT="9525" marB="0" anchor="b"/>
                </a:tc>
                <a:tc>
                  <a:txBody>
                    <a:bodyPr/>
                    <a:lstStyle/>
                    <a:p>
                      <a:pPr algn="r" fontAlgn="b"/>
                      <a:r>
                        <a:rPr lang="ru-RU" sz="1100" u="none" strike="noStrike"/>
                        <a:t>370%</a:t>
                      </a:r>
                      <a:endParaRPr lang="ru-RU" sz="11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3"/>
                  </a:ext>
                </a:extLst>
              </a:tr>
              <a:tr h="319936">
                <a:tc>
                  <a:txBody>
                    <a:bodyPr/>
                    <a:lstStyle/>
                    <a:p>
                      <a:pPr algn="l" fontAlgn="b"/>
                      <a:r>
                        <a:rPr lang="ru-RU" sz="1100" u="none" strike="noStrike" dirty="0"/>
                        <a:t>Архангельская </a:t>
                      </a:r>
                      <a:r>
                        <a:rPr lang="ru-RU" sz="1100" u="none" strike="noStrike" dirty="0" smtClean="0"/>
                        <a:t>область (</a:t>
                      </a:r>
                      <a:r>
                        <a:rPr lang="en-US" sz="1100" u="none" strike="noStrike" dirty="0" err="1" smtClean="0"/>
                        <a:t>Arhangelsk</a:t>
                      </a:r>
                      <a:r>
                        <a:rPr lang="en-US" sz="1100" u="none" strike="noStrike" dirty="0" smtClean="0"/>
                        <a:t> region</a:t>
                      </a:r>
                      <a:r>
                        <a:rPr lang="ru-RU" sz="1100" u="none" strike="noStrike" dirty="0" smtClean="0"/>
                        <a:t>)</a:t>
                      </a:r>
                      <a:endParaRPr lang="ru-RU" sz="1100" b="0" i="0" u="none" strike="noStrike" dirty="0">
                        <a:solidFill>
                          <a:srgbClr val="000000"/>
                        </a:solidFill>
                        <a:latin typeface="Calibri"/>
                      </a:endParaRPr>
                    </a:p>
                  </a:txBody>
                  <a:tcPr marL="9525" marR="9525" marT="9525" marB="0" anchor="b"/>
                </a:tc>
                <a:tc>
                  <a:txBody>
                    <a:bodyPr/>
                    <a:lstStyle/>
                    <a:p>
                      <a:pPr algn="r" fontAlgn="b"/>
                      <a:r>
                        <a:rPr lang="ru-RU" sz="1100" u="none" strike="noStrike" dirty="0" smtClean="0"/>
                        <a:t>275</a:t>
                      </a:r>
                      <a:r>
                        <a:rPr lang="ru-RU" sz="1100" u="none" strike="noStrike" dirty="0"/>
                        <a:t>%</a:t>
                      </a:r>
                      <a:endParaRPr lang="ru-RU" sz="1100" b="0" i="0" u="none" strike="noStrike" dirty="0">
                        <a:solidFill>
                          <a:srgbClr val="000000"/>
                        </a:solidFill>
                        <a:latin typeface="Calibri"/>
                      </a:endParaRPr>
                    </a:p>
                  </a:txBody>
                  <a:tcPr marL="9525" marR="9525" marT="9525" marB="0" anchor="b"/>
                </a:tc>
                <a:tc>
                  <a:txBody>
                    <a:bodyPr/>
                    <a:lstStyle/>
                    <a:p>
                      <a:pPr algn="r" fontAlgn="b"/>
                      <a:r>
                        <a:rPr lang="ru-RU" sz="1100" u="none" strike="noStrike"/>
                        <a:t>449%</a:t>
                      </a:r>
                      <a:endParaRPr lang="ru-RU" sz="1100" b="0" i="0" u="none" strike="noStrike">
                        <a:solidFill>
                          <a:srgbClr val="006100"/>
                        </a:solidFill>
                        <a:latin typeface="Calibri"/>
                      </a:endParaRPr>
                    </a:p>
                  </a:txBody>
                  <a:tcPr marL="9525" marR="9525" marT="9525" marB="0" anchor="b"/>
                </a:tc>
                <a:extLst>
                  <a:ext uri="{0D108BD9-81ED-4DB2-BD59-A6C34878D82A}">
                    <a16:rowId xmlns:a16="http://schemas.microsoft.com/office/drawing/2014/main" val="10004"/>
                  </a:ext>
                </a:extLst>
              </a:tr>
              <a:tr h="319936">
                <a:tc>
                  <a:txBody>
                    <a:bodyPr/>
                    <a:lstStyle/>
                    <a:p>
                      <a:pPr algn="l" fontAlgn="b"/>
                      <a:r>
                        <a:rPr lang="ru-RU" sz="1100" u="none" strike="noStrike" dirty="0"/>
                        <a:t>Тульская </a:t>
                      </a:r>
                      <a:r>
                        <a:rPr lang="ru-RU" sz="1100" u="none" strike="noStrike" dirty="0" smtClean="0"/>
                        <a:t>область (</a:t>
                      </a:r>
                      <a:r>
                        <a:rPr lang="en-US" sz="1100" u="none" strike="noStrike" dirty="0" smtClean="0"/>
                        <a:t>Tula region</a:t>
                      </a:r>
                      <a:r>
                        <a:rPr lang="ru-RU" sz="1100" u="none" strike="noStrike" dirty="0" smtClean="0"/>
                        <a:t>)</a:t>
                      </a:r>
                      <a:endParaRPr lang="ru-RU" sz="1100" b="0" i="0" u="none" strike="noStrike" dirty="0">
                        <a:solidFill>
                          <a:srgbClr val="000000"/>
                        </a:solidFill>
                        <a:latin typeface="Calibri"/>
                      </a:endParaRPr>
                    </a:p>
                  </a:txBody>
                  <a:tcPr marL="9525" marR="9525" marT="9525" marB="0" anchor="b"/>
                </a:tc>
                <a:tc>
                  <a:txBody>
                    <a:bodyPr/>
                    <a:lstStyle/>
                    <a:p>
                      <a:pPr algn="r" fontAlgn="b"/>
                      <a:r>
                        <a:rPr lang="ru-RU" sz="1100" u="none" strike="noStrike"/>
                        <a:t>349%</a:t>
                      </a:r>
                      <a:endParaRPr lang="ru-RU" sz="1100" b="0" i="0" u="none" strike="noStrike">
                        <a:solidFill>
                          <a:srgbClr val="006100"/>
                        </a:solidFill>
                        <a:latin typeface="Calibri"/>
                      </a:endParaRPr>
                    </a:p>
                  </a:txBody>
                  <a:tcPr marL="9525" marR="9525" marT="9525" marB="0" anchor="b"/>
                </a:tc>
                <a:tc>
                  <a:txBody>
                    <a:bodyPr/>
                    <a:lstStyle/>
                    <a:p>
                      <a:pPr algn="r" fontAlgn="b"/>
                      <a:r>
                        <a:rPr lang="ru-RU" sz="1100" u="none" strike="noStrike"/>
                        <a:t>362%</a:t>
                      </a:r>
                      <a:endParaRPr lang="ru-RU" sz="11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5"/>
                  </a:ext>
                </a:extLst>
              </a:tr>
              <a:tr h="319936">
                <a:tc>
                  <a:txBody>
                    <a:bodyPr/>
                    <a:lstStyle/>
                    <a:p>
                      <a:pPr algn="l" fontAlgn="b"/>
                      <a:r>
                        <a:rPr lang="ru-RU" sz="1100" u="none" strike="noStrike" dirty="0"/>
                        <a:t>Московская </a:t>
                      </a:r>
                      <a:r>
                        <a:rPr lang="ru-RU" sz="1100" u="none" strike="noStrike" dirty="0" smtClean="0"/>
                        <a:t>область (</a:t>
                      </a:r>
                      <a:r>
                        <a:rPr lang="en-US" sz="1100" u="none" strike="noStrike" dirty="0" smtClean="0"/>
                        <a:t>Moscow region</a:t>
                      </a:r>
                      <a:r>
                        <a:rPr lang="ru-RU" sz="1100" u="none" strike="noStrike" dirty="0" smtClean="0"/>
                        <a:t>)</a:t>
                      </a:r>
                      <a:endParaRPr lang="ru-RU" sz="1100" b="0" i="0" u="none" strike="noStrike" dirty="0">
                        <a:solidFill>
                          <a:srgbClr val="000000"/>
                        </a:solidFill>
                        <a:latin typeface="Calibri"/>
                      </a:endParaRPr>
                    </a:p>
                  </a:txBody>
                  <a:tcPr marL="9525" marR="9525" marT="9525" marB="0" anchor="b"/>
                </a:tc>
                <a:tc>
                  <a:txBody>
                    <a:bodyPr/>
                    <a:lstStyle/>
                    <a:p>
                      <a:pPr algn="r" fontAlgn="b"/>
                      <a:r>
                        <a:rPr lang="ru-RU" sz="1100" u="none" strike="noStrike"/>
                        <a:t>374%</a:t>
                      </a:r>
                      <a:endParaRPr lang="ru-RU" sz="1100" b="0" i="0" u="none" strike="noStrike">
                        <a:solidFill>
                          <a:srgbClr val="006100"/>
                        </a:solidFill>
                        <a:latin typeface="Calibri"/>
                      </a:endParaRPr>
                    </a:p>
                  </a:txBody>
                  <a:tcPr marL="9525" marR="9525" marT="9525" marB="0" anchor="b"/>
                </a:tc>
                <a:tc>
                  <a:txBody>
                    <a:bodyPr/>
                    <a:lstStyle/>
                    <a:p>
                      <a:pPr algn="r" fontAlgn="b"/>
                      <a:r>
                        <a:rPr lang="ru-RU" sz="1100" u="none" strike="noStrike"/>
                        <a:t>454%</a:t>
                      </a:r>
                      <a:endParaRPr lang="ru-RU" sz="1100" b="0" i="0" u="none" strike="noStrike">
                        <a:solidFill>
                          <a:srgbClr val="006100"/>
                        </a:solidFill>
                        <a:latin typeface="Calibri"/>
                      </a:endParaRPr>
                    </a:p>
                  </a:txBody>
                  <a:tcPr marL="9525" marR="9525" marT="9525" marB="0" anchor="b"/>
                </a:tc>
                <a:extLst>
                  <a:ext uri="{0D108BD9-81ED-4DB2-BD59-A6C34878D82A}">
                    <a16:rowId xmlns:a16="http://schemas.microsoft.com/office/drawing/2014/main" val="10006"/>
                  </a:ext>
                </a:extLst>
              </a:tr>
              <a:tr h="319936">
                <a:tc>
                  <a:txBody>
                    <a:bodyPr/>
                    <a:lstStyle/>
                    <a:p>
                      <a:pPr algn="l" fontAlgn="b"/>
                      <a:r>
                        <a:rPr lang="ru-RU" sz="1100" u="none" strike="noStrike" dirty="0"/>
                        <a:t>Ленинградская </a:t>
                      </a:r>
                      <a:r>
                        <a:rPr lang="ru-RU" sz="1100" u="none" strike="noStrike" dirty="0" smtClean="0"/>
                        <a:t>область (</a:t>
                      </a:r>
                      <a:r>
                        <a:rPr lang="en-US" sz="1100" u="none" strike="noStrike" dirty="0" smtClean="0"/>
                        <a:t>Leningrad region</a:t>
                      </a:r>
                      <a:r>
                        <a:rPr lang="ru-RU" sz="1100" u="none" strike="noStrike" dirty="0" smtClean="0"/>
                        <a:t>)</a:t>
                      </a:r>
                      <a:endParaRPr lang="ru-RU" sz="1100" b="0" i="0" u="none" strike="noStrike" dirty="0">
                        <a:solidFill>
                          <a:srgbClr val="000000"/>
                        </a:solidFill>
                        <a:latin typeface="Calibri"/>
                      </a:endParaRPr>
                    </a:p>
                  </a:txBody>
                  <a:tcPr marL="9525" marR="9525" marT="9525" marB="0" anchor="b"/>
                </a:tc>
                <a:tc>
                  <a:txBody>
                    <a:bodyPr/>
                    <a:lstStyle/>
                    <a:p>
                      <a:pPr algn="r" fontAlgn="b"/>
                      <a:r>
                        <a:rPr lang="ru-RU" sz="1100" u="none" strike="noStrike"/>
                        <a:t>376%</a:t>
                      </a:r>
                      <a:endParaRPr lang="ru-RU" sz="1100" b="0" i="0" u="none" strike="noStrike">
                        <a:solidFill>
                          <a:srgbClr val="006100"/>
                        </a:solidFill>
                        <a:latin typeface="Calibri"/>
                      </a:endParaRPr>
                    </a:p>
                  </a:txBody>
                  <a:tcPr marL="9525" marR="9525" marT="9525" marB="0" anchor="b"/>
                </a:tc>
                <a:tc>
                  <a:txBody>
                    <a:bodyPr/>
                    <a:lstStyle/>
                    <a:p>
                      <a:pPr algn="r" fontAlgn="b"/>
                      <a:r>
                        <a:rPr lang="ru-RU" sz="1100" u="none" strike="noStrike"/>
                        <a:t>569%</a:t>
                      </a:r>
                      <a:endParaRPr lang="ru-RU" sz="1100" b="0" i="0" u="none" strike="noStrike">
                        <a:solidFill>
                          <a:srgbClr val="006100"/>
                        </a:solidFill>
                        <a:latin typeface="Calibri"/>
                      </a:endParaRPr>
                    </a:p>
                  </a:txBody>
                  <a:tcPr marL="9525" marR="9525" marT="9525" marB="0" anchor="b"/>
                </a:tc>
                <a:extLst>
                  <a:ext uri="{0D108BD9-81ED-4DB2-BD59-A6C34878D82A}">
                    <a16:rowId xmlns:a16="http://schemas.microsoft.com/office/drawing/2014/main" val="10007"/>
                  </a:ext>
                </a:extLst>
              </a:tr>
              <a:tr h="319936">
                <a:tc>
                  <a:txBody>
                    <a:bodyPr/>
                    <a:lstStyle/>
                    <a:p>
                      <a:pPr algn="l" fontAlgn="b"/>
                      <a:r>
                        <a:rPr lang="ru-RU" sz="1100" u="none" strike="noStrike" dirty="0"/>
                        <a:t>Республика </a:t>
                      </a:r>
                      <a:r>
                        <a:rPr lang="ru-RU" sz="1100" u="none" strike="noStrike" dirty="0" smtClean="0"/>
                        <a:t>Татарстан (</a:t>
                      </a:r>
                      <a:r>
                        <a:rPr lang="en-US" sz="1100" u="none" strike="noStrike" dirty="0" smtClean="0"/>
                        <a:t>Republic of </a:t>
                      </a:r>
                      <a:r>
                        <a:rPr lang="en-US" sz="1100" u="none" strike="noStrike" dirty="0" err="1" smtClean="0"/>
                        <a:t>Tatarstan</a:t>
                      </a:r>
                      <a:r>
                        <a:rPr lang="ru-RU" sz="1100" u="none" strike="noStrike" dirty="0" smtClean="0"/>
                        <a:t>)</a:t>
                      </a:r>
                      <a:endParaRPr lang="ru-RU" sz="1100" b="0" i="0" u="none" strike="noStrike" dirty="0">
                        <a:solidFill>
                          <a:srgbClr val="000000"/>
                        </a:solidFill>
                        <a:latin typeface="Calibri"/>
                      </a:endParaRPr>
                    </a:p>
                  </a:txBody>
                  <a:tcPr marL="9525" marR="9525" marT="9525" marB="0" anchor="b"/>
                </a:tc>
                <a:tc>
                  <a:txBody>
                    <a:bodyPr/>
                    <a:lstStyle/>
                    <a:p>
                      <a:pPr algn="r" fontAlgn="b"/>
                      <a:r>
                        <a:rPr lang="ru-RU" sz="1100" u="none" strike="noStrike"/>
                        <a:t>337%</a:t>
                      </a:r>
                      <a:endParaRPr lang="ru-RU" sz="1100" b="0" i="0" u="none" strike="noStrike">
                        <a:solidFill>
                          <a:srgbClr val="006100"/>
                        </a:solidFill>
                        <a:latin typeface="Calibri"/>
                      </a:endParaRPr>
                    </a:p>
                  </a:txBody>
                  <a:tcPr marL="9525" marR="9525" marT="9525" marB="0" anchor="b"/>
                </a:tc>
                <a:tc>
                  <a:txBody>
                    <a:bodyPr/>
                    <a:lstStyle/>
                    <a:p>
                      <a:pPr algn="r" fontAlgn="b"/>
                      <a:r>
                        <a:rPr lang="ru-RU" sz="1100" u="none" strike="noStrike"/>
                        <a:t>380%</a:t>
                      </a:r>
                      <a:endParaRPr lang="ru-RU" sz="11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8"/>
                  </a:ext>
                </a:extLst>
              </a:tr>
              <a:tr h="319936">
                <a:tc>
                  <a:txBody>
                    <a:bodyPr/>
                    <a:lstStyle/>
                    <a:p>
                      <a:pPr algn="l" fontAlgn="b"/>
                      <a:r>
                        <a:rPr lang="ru-RU" sz="1100" u="none" strike="noStrike" dirty="0"/>
                        <a:t>Самарская </a:t>
                      </a:r>
                      <a:r>
                        <a:rPr lang="ru-RU" sz="1100" u="none" strike="noStrike" dirty="0" smtClean="0"/>
                        <a:t>область (</a:t>
                      </a:r>
                      <a:r>
                        <a:rPr lang="en-US" sz="1100" u="none" strike="noStrike" dirty="0" smtClean="0"/>
                        <a:t>Samara Region</a:t>
                      </a:r>
                      <a:r>
                        <a:rPr lang="ru-RU" sz="1100" b="0" i="0" u="none" strike="noStrike" dirty="0" smtClean="0">
                          <a:solidFill>
                            <a:srgbClr val="000000"/>
                          </a:solidFill>
                          <a:latin typeface="Calibri"/>
                        </a:rPr>
                        <a:t>)</a:t>
                      </a:r>
                      <a:endParaRPr lang="en-US" sz="1100" u="none" strike="noStrike" dirty="0" smtClean="0"/>
                    </a:p>
                  </a:txBody>
                  <a:tcPr marL="9525" marR="9525" marT="9525" marB="0" anchor="b"/>
                </a:tc>
                <a:tc>
                  <a:txBody>
                    <a:bodyPr/>
                    <a:lstStyle/>
                    <a:p>
                      <a:pPr algn="r" fontAlgn="b"/>
                      <a:r>
                        <a:rPr lang="ru-RU" sz="1100" u="none" strike="noStrike"/>
                        <a:t>202%</a:t>
                      </a:r>
                      <a:endParaRPr lang="ru-RU" sz="1100" b="0" i="0" u="none" strike="noStrike">
                        <a:solidFill>
                          <a:srgbClr val="000000"/>
                        </a:solidFill>
                        <a:latin typeface="Calibri"/>
                      </a:endParaRPr>
                    </a:p>
                  </a:txBody>
                  <a:tcPr marL="9525" marR="9525" marT="9525" marB="0" anchor="b"/>
                </a:tc>
                <a:tc>
                  <a:txBody>
                    <a:bodyPr/>
                    <a:lstStyle/>
                    <a:p>
                      <a:pPr algn="r" fontAlgn="b"/>
                      <a:r>
                        <a:rPr lang="ru-RU" sz="1100" u="none" strike="noStrike"/>
                        <a:t>323%</a:t>
                      </a:r>
                      <a:endParaRPr lang="ru-RU" sz="11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09"/>
                  </a:ext>
                </a:extLst>
              </a:tr>
              <a:tr h="319936">
                <a:tc>
                  <a:txBody>
                    <a:bodyPr/>
                    <a:lstStyle/>
                    <a:p>
                      <a:pPr algn="l" fontAlgn="b"/>
                      <a:r>
                        <a:rPr lang="ru-RU" sz="1100" u="none" strike="noStrike" dirty="0"/>
                        <a:t>Нижегородская </a:t>
                      </a:r>
                      <a:r>
                        <a:rPr lang="ru-RU" sz="1100" u="none" strike="noStrike" dirty="0" smtClean="0"/>
                        <a:t>область (</a:t>
                      </a:r>
                      <a:r>
                        <a:rPr lang="en-US" sz="1100" u="none" strike="noStrike" dirty="0" smtClean="0"/>
                        <a:t>Nizhny Novgorod Region</a:t>
                      </a:r>
                      <a:r>
                        <a:rPr lang="ru-RU" sz="1100" b="0" i="0" u="none" strike="noStrike" dirty="0" smtClean="0">
                          <a:solidFill>
                            <a:srgbClr val="000000"/>
                          </a:solidFill>
                          <a:latin typeface="Calibri"/>
                        </a:rPr>
                        <a:t>)</a:t>
                      </a:r>
                      <a:endParaRPr lang="en-US" sz="1100" u="none" strike="noStrike" dirty="0" smtClean="0"/>
                    </a:p>
                  </a:txBody>
                  <a:tcPr marL="9525" marR="9525" marT="9525" marB="0" anchor="b"/>
                </a:tc>
                <a:tc>
                  <a:txBody>
                    <a:bodyPr/>
                    <a:lstStyle/>
                    <a:p>
                      <a:pPr algn="r" fontAlgn="b"/>
                      <a:r>
                        <a:rPr lang="ru-RU" sz="1100" u="none" strike="noStrike"/>
                        <a:t>255%</a:t>
                      </a:r>
                      <a:endParaRPr lang="ru-RU" sz="1100" b="0" i="0" u="none" strike="noStrike">
                        <a:solidFill>
                          <a:srgbClr val="000000"/>
                        </a:solidFill>
                        <a:latin typeface="Calibri"/>
                      </a:endParaRPr>
                    </a:p>
                  </a:txBody>
                  <a:tcPr marL="9525" marR="9525" marT="9525" marB="0" anchor="b"/>
                </a:tc>
                <a:tc>
                  <a:txBody>
                    <a:bodyPr/>
                    <a:lstStyle/>
                    <a:p>
                      <a:pPr algn="r" fontAlgn="b"/>
                      <a:r>
                        <a:rPr lang="ru-RU" sz="1100" u="none" strike="noStrike"/>
                        <a:t>335%</a:t>
                      </a:r>
                      <a:endParaRPr lang="ru-RU" sz="1100" b="0" i="0" u="none" strike="noStrike">
                        <a:solidFill>
                          <a:srgbClr val="000000"/>
                        </a:solidFill>
                        <a:latin typeface="Calibri"/>
                      </a:endParaRPr>
                    </a:p>
                  </a:txBody>
                  <a:tcPr marL="9525" marR="9525" marT="9525" marB="0" anchor="b"/>
                </a:tc>
                <a:extLst>
                  <a:ext uri="{0D108BD9-81ED-4DB2-BD59-A6C34878D82A}">
                    <a16:rowId xmlns:a16="http://schemas.microsoft.com/office/drawing/2014/main" val="10010"/>
                  </a:ext>
                </a:extLst>
              </a:tr>
              <a:tr h="319936">
                <a:tc>
                  <a:txBody>
                    <a:bodyPr/>
                    <a:lstStyle/>
                    <a:p>
                      <a:pPr algn="l" fontAlgn="b"/>
                      <a:r>
                        <a:rPr lang="ru-RU" sz="1100" u="none" strike="noStrike" dirty="0"/>
                        <a:t>Ростовская </a:t>
                      </a:r>
                      <a:r>
                        <a:rPr lang="ru-RU" sz="1100" u="none" strike="noStrike" dirty="0" smtClean="0"/>
                        <a:t>область (</a:t>
                      </a:r>
                      <a:r>
                        <a:rPr lang="en-US" sz="1100" u="none" strike="noStrike" dirty="0" smtClean="0"/>
                        <a:t>Rostov region</a:t>
                      </a:r>
                      <a:r>
                        <a:rPr lang="ru-RU" sz="1100" u="none" strike="noStrike" dirty="0" smtClean="0"/>
                        <a:t>)</a:t>
                      </a:r>
                      <a:endParaRPr lang="ru-RU" sz="1100" b="0" i="0" u="none" strike="noStrike" dirty="0">
                        <a:solidFill>
                          <a:srgbClr val="000000"/>
                        </a:solidFill>
                        <a:latin typeface="Calibri"/>
                      </a:endParaRPr>
                    </a:p>
                  </a:txBody>
                  <a:tcPr marL="9525" marR="9525" marT="9525" marB="0" anchor="b"/>
                </a:tc>
                <a:tc>
                  <a:txBody>
                    <a:bodyPr/>
                    <a:lstStyle/>
                    <a:p>
                      <a:pPr algn="r" fontAlgn="b"/>
                      <a:r>
                        <a:rPr lang="ru-RU" sz="1100" u="none" strike="noStrike"/>
                        <a:t>352%</a:t>
                      </a:r>
                      <a:endParaRPr lang="ru-RU" sz="1100" b="0" i="0" u="none" strike="noStrike">
                        <a:solidFill>
                          <a:srgbClr val="006100"/>
                        </a:solidFill>
                        <a:latin typeface="Calibri"/>
                      </a:endParaRPr>
                    </a:p>
                  </a:txBody>
                  <a:tcPr marL="9525" marR="9525" marT="9525" marB="0" anchor="b"/>
                </a:tc>
                <a:tc>
                  <a:txBody>
                    <a:bodyPr/>
                    <a:lstStyle/>
                    <a:p>
                      <a:pPr algn="r" fontAlgn="b"/>
                      <a:r>
                        <a:rPr lang="ru-RU" sz="1100" u="none" strike="noStrike" dirty="0"/>
                        <a:t>479%</a:t>
                      </a:r>
                      <a:endParaRPr lang="ru-RU" sz="1100" b="0" i="0" u="none" strike="noStrike" dirty="0">
                        <a:solidFill>
                          <a:srgbClr val="006100"/>
                        </a:solidFill>
                        <a:latin typeface="Calibri"/>
                      </a:endParaRPr>
                    </a:p>
                  </a:txBody>
                  <a:tcPr marL="9525" marR="9525" marT="9525" marB="0" anchor="b"/>
                </a:tc>
                <a:extLst>
                  <a:ext uri="{0D108BD9-81ED-4DB2-BD59-A6C34878D82A}">
                    <a16:rowId xmlns:a16="http://schemas.microsoft.com/office/drawing/2014/main" val="10011"/>
                  </a:ext>
                </a:extLst>
              </a:tr>
            </a:tbl>
          </a:graphicData>
        </a:graphic>
      </p:graphicFrame>
      <p:sp>
        <p:nvSpPr>
          <p:cNvPr id="8" name="Slide Number Placeholder 7"/>
          <p:cNvSpPr>
            <a:spLocks noGrp="1"/>
          </p:cNvSpPr>
          <p:nvPr>
            <p:ph type="sldNum" sz="quarter" idx="12"/>
          </p:nvPr>
        </p:nvSpPr>
        <p:spPr/>
        <p:txBody>
          <a:bodyPr/>
          <a:lstStyle/>
          <a:p>
            <a:fld id="{28B21948-D40A-448F-8DCC-2719653A71F0}" type="slidenum">
              <a:rPr lang="en-US" smtClean="0"/>
              <a:pPr/>
              <a:t>8</a:t>
            </a:fld>
            <a:endParaRPr lang="en-US"/>
          </a:p>
        </p:txBody>
      </p:sp>
      <p:sp>
        <p:nvSpPr>
          <p:cNvPr id="3" name="TextBox 2"/>
          <p:cNvSpPr txBox="1"/>
          <p:nvPr/>
        </p:nvSpPr>
        <p:spPr>
          <a:xfrm>
            <a:off x="4026477" y="1487455"/>
            <a:ext cx="3979718"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smtClean="0"/>
              <a:t>Nominal </a:t>
            </a:r>
            <a:r>
              <a:rPr lang="en-US" dirty="0"/>
              <a:t>growth of 2006/2018</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6068</TotalTime>
  <Words>903</Words>
  <Application>Microsoft Office PowerPoint</Application>
  <PresentationFormat>Широкоэкранный</PresentationFormat>
  <Paragraphs>104</Paragraphs>
  <Slides>8</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Calibri Light</vt:lpstr>
      <vt:lpstr>Office Theme</vt:lpstr>
      <vt:lpstr>The ways of interaction between the state and private partners influence economic development</vt:lpstr>
      <vt:lpstr>Actual ways of financing infrastructure projects</vt:lpstr>
      <vt:lpstr>Concession agreements</vt:lpstr>
      <vt:lpstr>Infrastructure mortgage, municipal bonds (etc.)</vt:lpstr>
      <vt:lpstr>Tax Increment Financing </vt:lpstr>
      <vt:lpstr>Презентация PowerPoint</vt:lpstr>
      <vt:lpstr>Презентация PowerPoint</vt:lpstr>
      <vt:lpstr>Сomparison of some industrial regions of Russia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 ways of financing infrastructure projects</dc:title>
  <dc:creator>Леонов И.А.</dc:creator>
  <cp:lastModifiedBy>Windows User</cp:lastModifiedBy>
  <cp:revision>75</cp:revision>
  <dcterms:created xsi:type="dcterms:W3CDTF">2018-09-01T06:13:04Z</dcterms:created>
  <dcterms:modified xsi:type="dcterms:W3CDTF">2018-09-11T06:40:36Z</dcterms:modified>
</cp:coreProperties>
</file>