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22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1C0-7844-984F-95E7-8DDCC1FEDA9B}" type="datetimeFigureOut">
              <a:rPr lang="fr-FR" smtClean="0"/>
              <a:t>08/09/2018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E05A-272F-0644-8E5E-71D861E0FF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1C0-7844-984F-95E7-8DDCC1FEDA9B}" type="datetimeFigureOut">
              <a:rPr lang="fr-FR" smtClean="0"/>
              <a:t>08/09/2018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E05A-272F-0644-8E5E-71D861E0FF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1C0-7844-984F-95E7-8DDCC1FEDA9B}" type="datetimeFigureOut">
              <a:rPr lang="fr-FR" smtClean="0"/>
              <a:t>08/09/2018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E05A-272F-0644-8E5E-71D861E0FF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1C0-7844-984F-95E7-8DDCC1FEDA9B}" type="datetimeFigureOut">
              <a:rPr lang="fr-FR" smtClean="0"/>
              <a:t>08/09/2018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E05A-272F-0644-8E5E-71D861E0FF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1C0-7844-984F-95E7-8DDCC1FEDA9B}" type="datetimeFigureOut">
              <a:rPr lang="fr-FR" smtClean="0"/>
              <a:t>08/09/2018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E05A-272F-0644-8E5E-71D861E0FF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1C0-7844-984F-95E7-8DDCC1FEDA9B}" type="datetimeFigureOut">
              <a:rPr lang="fr-FR" smtClean="0"/>
              <a:t>08/09/2018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E05A-272F-0644-8E5E-71D861E0FF4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1C0-7844-984F-95E7-8DDCC1FEDA9B}" type="datetimeFigureOut">
              <a:rPr lang="fr-FR" smtClean="0"/>
              <a:t>08/09/2018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E05A-272F-0644-8E5E-71D861E0FF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1C0-7844-984F-95E7-8DDCC1FEDA9B}" type="datetimeFigureOut">
              <a:rPr lang="fr-FR" smtClean="0"/>
              <a:t>08/09/2018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E05A-272F-0644-8E5E-71D861E0FF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1C0-7844-984F-95E7-8DDCC1FEDA9B}" type="datetimeFigureOut">
              <a:rPr lang="fr-FR" smtClean="0"/>
              <a:t>08/09/2018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E05A-272F-0644-8E5E-71D861E0FF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1C0-7844-984F-95E7-8DDCC1FEDA9B}" type="datetimeFigureOut">
              <a:rPr lang="fr-FR" smtClean="0"/>
              <a:t>08/09/2018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C5E05A-272F-0644-8E5E-71D861E0FF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1C0-7844-984F-95E7-8DDCC1FEDA9B}" type="datetimeFigureOut">
              <a:rPr lang="fr-FR" smtClean="0"/>
              <a:t>08/09/2018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E05A-272F-0644-8E5E-71D861E0FF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9791C0-7844-984F-95E7-8DDCC1FEDA9B}" type="datetimeFigureOut">
              <a:rPr lang="fr-FR" smtClean="0"/>
              <a:t>08/09/2018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2C5E05A-272F-0644-8E5E-71D861E0FF4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8778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4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589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err="1" smtClean="0"/>
              <a:t>Espagne</a:t>
            </a:r>
            <a:endParaRPr lang="en-GB" sz="3200" b="1" dirty="0"/>
          </a:p>
        </p:txBody>
      </p:sp>
      <p:pic>
        <p:nvPicPr>
          <p:cNvPr id="4" name="Espace réservé du contenu 3" descr="A - 00 - 1g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1" r="-6251"/>
          <a:stretch>
            <a:fillRect/>
          </a:stretch>
        </p:blipFill>
        <p:spPr>
          <a:xfrm>
            <a:off x="108419" y="1146227"/>
            <a:ext cx="8921353" cy="5467813"/>
          </a:xfrm>
        </p:spPr>
      </p:pic>
    </p:spTree>
    <p:extLst>
      <p:ext uri="{BB962C8B-B14F-4D97-AF65-F5344CB8AC3E}">
        <p14:creationId xmlns:p14="http://schemas.microsoft.com/office/powerpoint/2010/main" val="89291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589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err="1" smtClean="0"/>
              <a:t>Italie</a:t>
            </a:r>
            <a:endParaRPr lang="en-GB" sz="3200" b="1" dirty="0"/>
          </a:p>
        </p:txBody>
      </p:sp>
      <p:pic>
        <p:nvPicPr>
          <p:cNvPr id="4" name="Espace réservé du contenu 3" descr="A - 00 - 1aG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61" r="-8561"/>
          <a:stretch>
            <a:fillRect/>
          </a:stretch>
        </p:blipFill>
        <p:spPr>
          <a:xfrm>
            <a:off x="-1" y="1146227"/>
            <a:ext cx="9401982" cy="5452323"/>
          </a:xfrm>
        </p:spPr>
      </p:pic>
    </p:spTree>
    <p:extLst>
      <p:ext uri="{BB962C8B-B14F-4D97-AF65-F5344CB8AC3E}">
        <p14:creationId xmlns:p14="http://schemas.microsoft.com/office/powerpoint/2010/main" val="163419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dirty="0" err="1" smtClean="0">
                <a:solidFill>
                  <a:srgbClr val="FF0000"/>
                </a:solidFill>
              </a:rPr>
              <a:t>Comparaison</a:t>
            </a:r>
            <a:r>
              <a:rPr lang="en-GB" sz="3600" b="1" dirty="0" smtClean="0">
                <a:solidFill>
                  <a:srgbClr val="FF0000"/>
                </a:solidFill>
              </a:rPr>
              <a:t> entre la zone Euro et les </a:t>
            </a:r>
            <a:r>
              <a:rPr lang="en-GB" sz="3600" b="1" dirty="0" err="1" smtClean="0">
                <a:solidFill>
                  <a:srgbClr val="FF0000"/>
                </a:solidFill>
              </a:rPr>
              <a:t>Etats-Unis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A - 00 - 1g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23" r="-17823"/>
          <a:stretch>
            <a:fillRect/>
          </a:stretch>
        </p:blipFill>
        <p:spPr>
          <a:xfrm>
            <a:off x="-820889" y="1115248"/>
            <a:ext cx="10656061" cy="5576239"/>
          </a:xfrm>
        </p:spPr>
      </p:pic>
    </p:spTree>
    <p:extLst>
      <p:ext uri="{BB962C8B-B14F-4D97-AF65-F5344CB8AC3E}">
        <p14:creationId xmlns:p14="http://schemas.microsoft.com/office/powerpoint/2010/main" val="30790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024637"/>
          </a:xfrm>
        </p:spPr>
        <p:txBody>
          <a:bodyPr/>
          <a:lstStyle/>
          <a:p>
            <a:pPr algn="ctr"/>
            <a:r>
              <a:rPr lang="en-GB" sz="4800" b="1" dirty="0" smtClean="0"/>
              <a:t>II</a:t>
            </a:r>
            <a:br>
              <a:rPr lang="en-GB" sz="4800" b="1" dirty="0" smtClean="0"/>
            </a:br>
            <a:r>
              <a:rPr lang="en-GB" sz="4800" b="1" dirty="0" err="1" smtClean="0"/>
              <a:t>Conséquences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sur</a:t>
            </a:r>
            <a:r>
              <a:rPr lang="en-GB" sz="4800" b="1" dirty="0" smtClean="0"/>
              <a:t> les pays de</a:t>
            </a:r>
            <a:br>
              <a:rPr lang="en-GB" sz="4800" b="1" dirty="0" smtClean="0"/>
            </a:br>
            <a:r>
              <a:rPr lang="en-GB" sz="4800" b="1" dirty="0" smtClean="0"/>
              <a:t>la zone Euro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69408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120"/>
          </a:xfrm>
        </p:spPr>
        <p:txBody>
          <a:bodyPr>
            <a:normAutofit/>
          </a:bodyPr>
          <a:lstStyle/>
          <a:p>
            <a:r>
              <a:rPr lang="en-GB" sz="3200" b="1" dirty="0" err="1" smtClean="0"/>
              <a:t>Croissance</a:t>
            </a:r>
            <a:r>
              <a:rPr lang="en-GB" sz="3200" b="1" dirty="0" smtClean="0"/>
              <a:t> du PIB</a:t>
            </a:r>
            <a:endParaRPr lang="en-GB" sz="3200" b="1" dirty="0"/>
          </a:p>
        </p:txBody>
      </p:sp>
      <p:pic>
        <p:nvPicPr>
          <p:cNvPr id="4" name="Espace réservé du contenu 3" descr="A - 00 - 1aGr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88" r="-14888"/>
          <a:stretch>
            <a:fillRect/>
          </a:stretch>
        </p:blipFill>
        <p:spPr>
          <a:xfrm>
            <a:off x="-526607" y="1099758"/>
            <a:ext cx="10052010" cy="5576240"/>
          </a:xfrm>
        </p:spPr>
      </p:pic>
    </p:spTree>
    <p:extLst>
      <p:ext uri="{BB962C8B-B14F-4D97-AF65-F5344CB8AC3E}">
        <p14:creationId xmlns:p14="http://schemas.microsoft.com/office/powerpoint/2010/main" val="165287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A - 00 - 1aGr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5" r="-14245"/>
          <a:stretch>
            <a:fillRect/>
          </a:stretch>
        </p:blipFill>
        <p:spPr>
          <a:xfrm>
            <a:off x="-1022238" y="278812"/>
            <a:ext cx="11260112" cy="6579188"/>
          </a:xfrm>
        </p:spPr>
      </p:pic>
    </p:spTree>
    <p:extLst>
      <p:ext uri="{BB962C8B-B14F-4D97-AF65-F5344CB8AC3E}">
        <p14:creationId xmlns:p14="http://schemas.microsoft.com/office/powerpoint/2010/main" val="2449078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 - 00 - 1aGr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5" r="-14245"/>
          <a:stretch>
            <a:fillRect/>
          </a:stretch>
        </p:blipFill>
        <p:spPr>
          <a:xfrm>
            <a:off x="-604050" y="170385"/>
            <a:ext cx="10857412" cy="6567571"/>
          </a:xfrm>
        </p:spPr>
      </p:pic>
    </p:spTree>
    <p:extLst>
      <p:ext uri="{BB962C8B-B14F-4D97-AF65-F5344CB8AC3E}">
        <p14:creationId xmlns:p14="http://schemas.microsoft.com/office/powerpoint/2010/main" val="1092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 - 00 - 1aGr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5" r="-14245"/>
          <a:stretch>
            <a:fillRect/>
          </a:stretch>
        </p:blipFill>
        <p:spPr>
          <a:xfrm>
            <a:off x="-913819" y="0"/>
            <a:ext cx="11136203" cy="6737956"/>
          </a:xfrm>
        </p:spPr>
      </p:pic>
    </p:spTree>
    <p:extLst>
      <p:ext uri="{BB962C8B-B14F-4D97-AF65-F5344CB8AC3E}">
        <p14:creationId xmlns:p14="http://schemas.microsoft.com/office/powerpoint/2010/main" val="240197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 - 00 - 1aGr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5" r="-14245"/>
          <a:stretch>
            <a:fillRect/>
          </a:stretch>
        </p:blipFill>
        <p:spPr>
          <a:xfrm>
            <a:off x="-635027" y="139406"/>
            <a:ext cx="10857411" cy="6718594"/>
          </a:xfrm>
        </p:spPr>
      </p:pic>
    </p:spTree>
    <p:extLst>
      <p:ext uri="{BB962C8B-B14F-4D97-AF65-F5344CB8AC3E}">
        <p14:creationId xmlns:p14="http://schemas.microsoft.com/office/powerpoint/2010/main" val="675401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2228"/>
          </a:xfrm>
        </p:spPr>
        <p:txBody>
          <a:bodyPr/>
          <a:lstStyle/>
          <a:p>
            <a:pPr algn="ctr"/>
            <a:r>
              <a:rPr lang="en-GB" sz="4400" b="1" dirty="0" smtClean="0"/>
              <a:t>III</a:t>
            </a:r>
            <a:br>
              <a:rPr lang="en-GB" sz="4400" b="1" dirty="0" smtClean="0"/>
            </a:br>
            <a:r>
              <a:rPr lang="en-GB" sz="4400" b="1" dirty="0" err="1" smtClean="0"/>
              <a:t>Conséquences</a:t>
            </a:r>
            <a:r>
              <a:rPr lang="en-GB" sz="4400" b="1" dirty="0" smtClean="0"/>
              <a:t> pour</a:t>
            </a:r>
            <a:br>
              <a:rPr lang="en-GB" sz="4400" b="1" dirty="0" smtClean="0"/>
            </a:br>
            <a:r>
              <a:rPr lang="en-GB" sz="4400" b="1" dirty="0" smtClean="0"/>
              <a:t>la France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99924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34025"/>
            <a:ext cx="8229600" cy="56921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4400" dirty="0">
                <a:solidFill>
                  <a:srgbClr val="FF0000"/>
                </a:solidFill>
                <a:latin typeface="Cambria"/>
                <a:cs typeface="Cambria"/>
              </a:rPr>
              <a:t>La zone Euro face au déséquilibre des taux de change réels : conséquences intra et extra </a:t>
            </a:r>
            <a:r>
              <a:rPr lang="fr-FR" sz="4400" dirty="0" smtClean="0">
                <a:solidFill>
                  <a:srgbClr val="FF0000"/>
                </a:solidFill>
                <a:latin typeface="Cambria"/>
                <a:cs typeface="Cambria"/>
              </a:rPr>
              <a:t>zone</a:t>
            </a:r>
            <a:endParaRPr lang="fr-FR" sz="4400" dirty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/>
            <a:r>
              <a:rPr lang="fr-FR" sz="2800" i="1" dirty="0" smtClean="0">
                <a:latin typeface="Cambria"/>
                <a:cs typeface="Cambria"/>
              </a:rPr>
              <a:t>(</a:t>
            </a:r>
            <a:r>
              <a:rPr lang="fr-FR" sz="2800" i="1" dirty="0">
                <a:latin typeface="Cambria"/>
                <a:cs typeface="Cambria"/>
              </a:rPr>
              <a:t>The Eurozone and the real exchange rate </a:t>
            </a:r>
            <a:r>
              <a:rPr lang="fr-FR" sz="2800" i="1" dirty="0" err="1">
                <a:latin typeface="Cambria"/>
                <a:cs typeface="Cambria"/>
              </a:rPr>
              <a:t>disiquilbrium</a:t>
            </a:r>
            <a:r>
              <a:rPr lang="fr-FR" sz="2800" i="1" dirty="0">
                <a:latin typeface="Cambria"/>
                <a:cs typeface="Cambria"/>
              </a:rPr>
              <a:t> : </a:t>
            </a:r>
            <a:r>
              <a:rPr lang="fr-FR" sz="2800" i="1" dirty="0" err="1">
                <a:latin typeface="Cambria"/>
                <a:cs typeface="Cambria"/>
              </a:rPr>
              <a:t>inner</a:t>
            </a:r>
            <a:r>
              <a:rPr lang="fr-FR" sz="2800" i="1" dirty="0">
                <a:latin typeface="Cambria"/>
                <a:cs typeface="Cambria"/>
              </a:rPr>
              <a:t> and </a:t>
            </a:r>
            <a:r>
              <a:rPr lang="fr-FR" sz="2800" i="1" dirty="0" err="1">
                <a:latin typeface="Cambria"/>
                <a:cs typeface="Cambria"/>
              </a:rPr>
              <a:t>outer</a:t>
            </a:r>
            <a:r>
              <a:rPr lang="fr-FR" sz="2800" i="1" dirty="0">
                <a:latin typeface="Cambria"/>
                <a:cs typeface="Cambria"/>
              </a:rPr>
              <a:t> zone </a:t>
            </a:r>
            <a:r>
              <a:rPr lang="fr-FR" sz="2800" i="1" dirty="0" err="1">
                <a:latin typeface="Cambria"/>
                <a:cs typeface="Cambria"/>
              </a:rPr>
              <a:t>consequences</a:t>
            </a:r>
            <a:r>
              <a:rPr lang="fr-FR" sz="2800" i="1" dirty="0">
                <a:latin typeface="Cambria"/>
                <a:cs typeface="Cambria"/>
              </a:rPr>
              <a:t>).</a:t>
            </a:r>
          </a:p>
          <a:p>
            <a:pPr algn="ctr"/>
            <a:endParaRPr lang="en-GB" sz="4000" dirty="0" smtClean="0">
              <a:latin typeface="Cambria"/>
              <a:cs typeface="Cambria"/>
            </a:endParaRPr>
          </a:p>
          <a:p>
            <a:pPr algn="ctr"/>
            <a:r>
              <a:rPr lang="en-GB" sz="4000" dirty="0" smtClean="0">
                <a:latin typeface="Cambria"/>
                <a:cs typeface="Cambria"/>
              </a:rPr>
              <a:t>Jacques SAPIR</a:t>
            </a:r>
          </a:p>
          <a:p>
            <a:pPr algn="ctr"/>
            <a:endParaRPr lang="en-GB" sz="3600" dirty="0">
              <a:latin typeface="Cambria"/>
              <a:cs typeface="Cambria"/>
            </a:endParaRPr>
          </a:p>
          <a:p>
            <a:pPr algn="ctr"/>
            <a:r>
              <a:rPr lang="en-GB" sz="3600" dirty="0" smtClean="0">
                <a:latin typeface="Cambria"/>
                <a:cs typeface="Cambria"/>
              </a:rPr>
              <a:t>CEMI-EHESS/PSL</a:t>
            </a:r>
            <a:endParaRPr lang="en-GB" sz="3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53861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05748"/>
          </a:xfrm>
        </p:spPr>
        <p:txBody>
          <a:bodyPr/>
          <a:lstStyle/>
          <a:p>
            <a:pPr algn="ctr"/>
            <a:r>
              <a:rPr lang="en-GB" dirty="0" smtClean="0"/>
              <a:t>Estimation de la </a:t>
            </a:r>
            <a:r>
              <a:rPr lang="en-GB" dirty="0" err="1" smtClean="0"/>
              <a:t>croissance</a:t>
            </a:r>
            <a:r>
              <a:rPr lang="en-GB" dirty="0" smtClean="0"/>
              <a:t> avec et sans </a:t>
            </a:r>
            <a:r>
              <a:rPr lang="en-GB" dirty="0" err="1" smtClean="0"/>
              <a:t>l’Euro</a:t>
            </a:r>
            <a:endParaRPr lang="en-GB" dirty="0"/>
          </a:p>
        </p:txBody>
      </p:sp>
      <p:pic>
        <p:nvPicPr>
          <p:cNvPr id="4" name="Espace réservé du contenu 3" descr="A - 00 - 1a Gr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10" r="-13510"/>
          <a:stretch>
            <a:fillRect/>
          </a:stretch>
        </p:blipFill>
        <p:spPr>
          <a:xfrm>
            <a:off x="-340746" y="1626403"/>
            <a:ext cx="9835172" cy="5065084"/>
          </a:xfrm>
        </p:spPr>
      </p:pic>
    </p:spTree>
    <p:extLst>
      <p:ext uri="{BB962C8B-B14F-4D97-AF65-F5344CB8AC3E}">
        <p14:creationId xmlns:p14="http://schemas.microsoft.com/office/powerpoint/2010/main" val="83823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88894"/>
          </a:xfrm>
        </p:spPr>
        <p:txBody>
          <a:bodyPr/>
          <a:lstStyle/>
          <a:p>
            <a:pPr algn="ctr"/>
            <a:r>
              <a:rPr lang="en-GB" b="1" dirty="0" smtClean="0"/>
              <a:t>Estimation de </a:t>
            </a:r>
            <a:r>
              <a:rPr lang="en-GB" b="1" dirty="0" err="1" smtClean="0"/>
              <a:t>l’évolution</a:t>
            </a:r>
            <a:r>
              <a:rPr lang="en-GB" b="1" dirty="0" smtClean="0"/>
              <a:t> du </a:t>
            </a:r>
            <a:r>
              <a:rPr lang="en-GB" b="1" dirty="0" err="1" smtClean="0"/>
              <a:t>chômage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avec et sans </a:t>
            </a:r>
            <a:r>
              <a:rPr lang="en-GB" b="1" dirty="0" err="1" smtClean="0"/>
              <a:t>l’Euro</a:t>
            </a:r>
            <a:endParaRPr lang="en-GB" b="1" dirty="0"/>
          </a:p>
        </p:txBody>
      </p:sp>
      <p:pic>
        <p:nvPicPr>
          <p:cNvPr id="4" name="Espace réservé du contenu 3" descr="A - 00 - 1aGr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58" r="-24758"/>
          <a:stretch>
            <a:fillRect/>
          </a:stretch>
        </p:blipFill>
        <p:spPr>
          <a:xfrm>
            <a:off x="-1177123" y="1394060"/>
            <a:ext cx="11616346" cy="5204490"/>
          </a:xfrm>
        </p:spPr>
      </p:pic>
    </p:spTree>
    <p:extLst>
      <p:ext uri="{BB962C8B-B14F-4D97-AF65-F5344CB8AC3E}">
        <p14:creationId xmlns:p14="http://schemas.microsoft.com/office/powerpoint/2010/main" val="283706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40163"/>
          </a:xfrm>
        </p:spPr>
        <p:txBody>
          <a:bodyPr>
            <a:noAutofit/>
          </a:bodyPr>
          <a:lstStyle/>
          <a:p>
            <a:r>
              <a:rPr lang="en-GB" sz="4800" b="1" dirty="0" smtClean="0"/>
              <a:t>I.</a:t>
            </a:r>
            <a:br>
              <a:rPr lang="en-GB" sz="4800" b="1" dirty="0" smtClean="0"/>
            </a:br>
            <a:r>
              <a:rPr lang="en-GB" sz="4800" b="1" dirty="0" smtClean="0"/>
              <a:t>Comment </a:t>
            </a:r>
            <a:r>
              <a:rPr lang="en-GB" sz="4800" b="1" dirty="0" err="1" smtClean="0"/>
              <a:t>estimer</a:t>
            </a:r>
            <a:r>
              <a:rPr lang="en-GB" sz="4800" b="1" dirty="0" smtClean="0"/>
              <a:t> le </a:t>
            </a:r>
            <a:r>
              <a:rPr lang="en-GB" sz="4800" b="1" dirty="0" err="1" smtClean="0"/>
              <a:t>taux</a:t>
            </a:r>
            <a:r>
              <a:rPr lang="en-GB" sz="4800" b="1" dirty="0" smtClean="0"/>
              <a:t> de change </a:t>
            </a:r>
            <a:r>
              <a:rPr lang="en-GB" sz="4800" b="1" dirty="0" err="1" smtClean="0"/>
              <a:t>réel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99613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A - 00 - 1aGr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" b="1478"/>
          <a:stretch>
            <a:fillRect/>
          </a:stretch>
        </p:blipFill>
        <p:spPr>
          <a:xfrm>
            <a:off x="457200" y="482600"/>
            <a:ext cx="8686800" cy="6059928"/>
          </a:xfrm>
        </p:spPr>
      </p:pic>
    </p:spTree>
    <p:extLst>
      <p:ext uri="{BB962C8B-B14F-4D97-AF65-F5344CB8AC3E}">
        <p14:creationId xmlns:p14="http://schemas.microsoft.com/office/powerpoint/2010/main" val="216371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141129"/>
            <a:ext cx="7520940" cy="1529459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Ampleur des appréciations/dépréciations des taux de change en cas de dissolution de la zone Euro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(source FMI)</a:t>
            </a:r>
            <a:endParaRPr lang="en-GB" sz="24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087904"/>
              </p:ext>
            </p:extLst>
          </p:nvPr>
        </p:nvGraphicFramePr>
        <p:xfrm>
          <a:off x="282237" y="1670588"/>
          <a:ext cx="8590550" cy="5050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110"/>
                <a:gridCol w="1718110"/>
                <a:gridCol w="1718110"/>
                <a:gridCol w="1718110"/>
                <a:gridCol w="1718110"/>
              </a:tblGrid>
              <a:tr h="1091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 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Ajustement moyen en cas de dissolution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Ajustement maximal en cas de dissolution 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Ecart avec l’Allemagne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(normal-Maxi)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Ecart avec la France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(normal-Maxi)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658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France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-11,0%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-16,0%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26-43%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-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658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Italie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-9,0%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-20,0%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24-47%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+2/-4%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658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Espagne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-7,5%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-15,0%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22,5-42%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+3,5/+1%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658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Belgique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-7,5%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-15,0%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22,5-42%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+3,5/+1%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658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Pays-Bas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+ 9,0%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+21,0%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6-6%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+20/+37%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658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Allemagne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+15,0%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+27,0%</a:t>
                      </a:r>
                      <a:endParaRPr lang="fr-FR" sz="180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-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262626"/>
                          </a:solidFill>
                          <a:effectLst/>
                          <a:latin typeface="Cambria"/>
                          <a:ea typeface="ＭＳ 明朝"/>
                          <a:cs typeface="Times"/>
                        </a:rPr>
                        <a:t>+26/+43%</a:t>
                      </a:r>
                      <a:endParaRPr lang="fr-FR" sz="1800" dirty="0">
                        <a:solidFill>
                          <a:srgbClr val="26262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06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8838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/>
              <a:t>Evolution de la balance </a:t>
            </a:r>
            <a:r>
              <a:rPr lang="en-GB" sz="3200" b="1" dirty="0" err="1" smtClean="0"/>
              <a:t>commerciale</a:t>
            </a:r>
            <a:r>
              <a:rPr lang="en-GB" sz="3200" b="1" dirty="0" smtClean="0"/>
              <a:t> et points de PIB</a:t>
            </a:r>
            <a:endParaRPr lang="en-GB" sz="3200" b="1" dirty="0"/>
          </a:p>
        </p:txBody>
      </p:sp>
      <p:pic>
        <p:nvPicPr>
          <p:cNvPr id="4" name="Espace réservé du contenu 3" descr="A - 00 - 1aG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75" r="-24875"/>
          <a:stretch>
            <a:fillRect/>
          </a:stretch>
        </p:blipFill>
        <p:spPr>
          <a:xfrm>
            <a:off x="-1076024" y="1340727"/>
            <a:ext cx="11377632" cy="5345271"/>
          </a:xfrm>
        </p:spPr>
      </p:pic>
    </p:spTree>
    <p:extLst>
      <p:ext uri="{BB962C8B-B14F-4D97-AF65-F5344CB8AC3E}">
        <p14:creationId xmlns:p14="http://schemas.microsoft.com/office/powerpoint/2010/main" val="398255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984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dirty="0" err="1" smtClean="0"/>
              <a:t>Demande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intérieure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dans</a:t>
            </a:r>
            <a:r>
              <a:rPr lang="en-GB" sz="2800" b="1" dirty="0" smtClean="0"/>
              <a:t> les pays du “</a:t>
            </a:r>
            <a:r>
              <a:rPr lang="en-GB" sz="2800" b="1" dirty="0" err="1" smtClean="0"/>
              <a:t>Sud</a:t>
            </a:r>
            <a:r>
              <a:rPr lang="en-GB" sz="2800" b="1" dirty="0" smtClean="0"/>
              <a:t>” de la</a:t>
            </a:r>
            <a:br>
              <a:rPr lang="en-GB" sz="2800" b="1" dirty="0" smtClean="0"/>
            </a:br>
            <a:r>
              <a:rPr lang="en-GB" sz="2800" b="1" dirty="0" smtClean="0"/>
              <a:t>zone Euro</a:t>
            </a:r>
            <a:endParaRPr lang="en-GB" sz="2800" b="1" dirty="0"/>
          </a:p>
        </p:txBody>
      </p:sp>
      <p:pic>
        <p:nvPicPr>
          <p:cNvPr id="4" name="Espace réservé du contenu 3" descr="A - 00 -1 aG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51" r="-26251"/>
          <a:stretch>
            <a:fillRect/>
          </a:stretch>
        </p:blipFill>
        <p:spPr>
          <a:xfrm>
            <a:off x="-811429" y="1675910"/>
            <a:ext cx="11201235" cy="5027730"/>
          </a:xfrm>
        </p:spPr>
      </p:pic>
    </p:spTree>
    <p:extLst>
      <p:ext uri="{BB962C8B-B14F-4D97-AF65-F5344CB8AC3E}">
        <p14:creationId xmlns:p14="http://schemas.microsoft.com/office/powerpoint/2010/main" val="327504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71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err="1" smtClean="0"/>
              <a:t>Allemagne</a:t>
            </a:r>
            <a:endParaRPr lang="en-GB" sz="3200" b="1" dirty="0"/>
          </a:p>
        </p:txBody>
      </p:sp>
      <p:pic>
        <p:nvPicPr>
          <p:cNvPr id="4" name="Espace réservé du contenu 3" descr="A - 00 - 1 aG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09" r="-8109"/>
          <a:stretch>
            <a:fillRect/>
          </a:stretch>
        </p:blipFill>
        <p:spPr>
          <a:xfrm>
            <a:off x="0" y="960352"/>
            <a:ext cx="9348788" cy="5529348"/>
          </a:xfrm>
        </p:spPr>
      </p:pic>
    </p:spTree>
    <p:extLst>
      <p:ext uri="{BB962C8B-B14F-4D97-AF65-F5344CB8AC3E}">
        <p14:creationId xmlns:p14="http://schemas.microsoft.com/office/powerpoint/2010/main" val="263021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b="1" dirty="0" smtClean="0"/>
              <a:t>France</a:t>
            </a:r>
            <a:endParaRPr lang="en-GB" sz="3200" b="1" dirty="0"/>
          </a:p>
        </p:txBody>
      </p:sp>
      <p:pic>
        <p:nvPicPr>
          <p:cNvPr id="4" name="Espace réservé du contenu 3" descr="A - 00 - 1aG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5" r="-4825"/>
          <a:stretch>
            <a:fillRect/>
          </a:stretch>
        </p:blipFill>
        <p:spPr>
          <a:xfrm>
            <a:off x="108419" y="1100628"/>
            <a:ext cx="9035581" cy="5585371"/>
          </a:xfrm>
        </p:spPr>
      </p:pic>
    </p:spTree>
    <p:extLst>
      <p:ext uri="{BB962C8B-B14F-4D97-AF65-F5344CB8AC3E}">
        <p14:creationId xmlns:p14="http://schemas.microsoft.com/office/powerpoint/2010/main" val="1122322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37</TotalTime>
  <Words>207</Words>
  <Application>Microsoft Macintosh PowerPoint</Application>
  <PresentationFormat>Présentation à l'écran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Angles</vt:lpstr>
      <vt:lpstr>Présentation PowerPoint</vt:lpstr>
      <vt:lpstr>Présentation PowerPoint</vt:lpstr>
      <vt:lpstr>I. Comment estimer le taux de change réel</vt:lpstr>
      <vt:lpstr>Présentation PowerPoint</vt:lpstr>
      <vt:lpstr>Ampleur des appréciations/dépréciations des taux de change en cas de dissolution de la zone Euro (source FMI)</vt:lpstr>
      <vt:lpstr>Evolution de la balance commerciale et points de PIB</vt:lpstr>
      <vt:lpstr>Demande intérieure dans les pays du “Sud” de la zone Euro</vt:lpstr>
      <vt:lpstr>Allemagne</vt:lpstr>
      <vt:lpstr>France</vt:lpstr>
      <vt:lpstr>Espagne</vt:lpstr>
      <vt:lpstr>Italie</vt:lpstr>
      <vt:lpstr>Comparaison entre la zone Euro et les Etats-Unis</vt:lpstr>
      <vt:lpstr>II Conséquences sur les pays de la zone Euro</vt:lpstr>
      <vt:lpstr>Croissance du PIB</vt:lpstr>
      <vt:lpstr>Présentation PowerPoint</vt:lpstr>
      <vt:lpstr>Présentation PowerPoint</vt:lpstr>
      <vt:lpstr>Présentation PowerPoint</vt:lpstr>
      <vt:lpstr>Présentation PowerPoint</vt:lpstr>
      <vt:lpstr>III Conséquences pour la France</vt:lpstr>
      <vt:lpstr>Estimation de la croissance avec et sans l’Euro</vt:lpstr>
      <vt:lpstr>Estimation de l’évolution du chômage avec et sans l’Euro</vt:lpstr>
    </vt:vector>
  </TitlesOfParts>
  <Company>FMSH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Jacques Sapir</dc:creator>
  <cp:lastModifiedBy>Jacques Sapir</cp:lastModifiedBy>
  <cp:revision>13</cp:revision>
  <dcterms:created xsi:type="dcterms:W3CDTF">2017-06-23T10:27:26Z</dcterms:created>
  <dcterms:modified xsi:type="dcterms:W3CDTF">2018-09-08T15:58:07Z</dcterms:modified>
</cp:coreProperties>
</file>