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59" r:id="rId4"/>
    <p:sldId id="260" r:id="rId5"/>
    <p:sldId id="261" r:id="rId6"/>
    <p:sldId id="262" r:id="rId7"/>
    <p:sldId id="263" r:id="rId8"/>
    <p:sldId id="264" r:id="rId9"/>
    <p:sldId id="265" r:id="rId10"/>
    <p:sldId id="266" r:id="rId11"/>
    <p:sldId id="267" r:id="rId12"/>
    <p:sldId id="269" r:id="rId13"/>
    <p:sldId id="270" r:id="rId14"/>
    <p:sldId id="271" r:id="rId15"/>
    <p:sldId id="257"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02C20"/>
    <a:srgbClr val="ABF95D"/>
    <a:srgbClr val="9B522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1334" autoAdjust="0"/>
    <p:restoredTop sz="95050" autoAdjust="0"/>
  </p:normalViewPr>
  <p:slideViewPr>
    <p:cSldViewPr>
      <p:cViewPr varScale="1">
        <p:scale>
          <a:sx n="116" d="100"/>
          <a:sy n="116" d="100"/>
        </p:scale>
        <p:origin x="-540"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86641F-1A6A-4B29-ACB4-5CB992B3B072}" type="datetimeFigureOut">
              <a:rPr lang="ru-RU" smtClean="0"/>
              <a:t>09.03.2019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C2F22C-97F8-44F3-9BDC-56087914E245}" type="slidenum">
              <a:rPr lang="ru-RU" smtClean="0"/>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sz="1200" dirty="0"/>
          </a:p>
        </p:txBody>
      </p:sp>
      <p:sp>
        <p:nvSpPr>
          <p:cNvPr id="4" name="Номер слайда 3"/>
          <p:cNvSpPr>
            <a:spLocks noGrp="1"/>
          </p:cNvSpPr>
          <p:nvPr>
            <p:ph type="sldNum" sz="quarter" idx="10"/>
          </p:nvPr>
        </p:nvSpPr>
        <p:spPr/>
        <p:txBody>
          <a:bodyPr/>
          <a:lstStyle/>
          <a:p>
            <a:fld id="{0CC2F22C-97F8-44F3-9BDC-56087914E245}" type="slidenum">
              <a:rPr lang="ru-RU" smtClean="0"/>
              <a:t>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6EE85A3B-CE16-43BC-9915-6D205ABB4665}" type="datetimeFigureOut">
              <a:rPr lang="ru-RU" smtClean="0"/>
              <a:t>07.03.2019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6EE85A3B-CE16-43BC-9915-6D205ABB4665}" type="datetimeFigureOut">
              <a:rPr lang="ru-RU" smtClean="0"/>
              <a:t>07.03.2019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6EE85A3B-CE16-43BC-9915-6D205ABB4665}" type="datetimeFigureOut">
              <a:rPr lang="ru-RU" smtClean="0"/>
              <a:t>07.03.2019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6EE85A3B-CE16-43BC-9915-6D205ABB4665}" type="datetimeFigureOut">
              <a:rPr lang="ru-RU" smtClean="0"/>
              <a:t>07.03.2019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E85A3B-CE16-43BC-9915-6D205ABB4665}" type="datetimeFigureOut">
              <a:rPr lang="ru-RU" smtClean="0"/>
              <a:t>07.03.2019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6EE85A3B-CE16-43BC-9915-6D205ABB4665}" type="datetimeFigureOut">
              <a:rPr lang="ru-RU" smtClean="0"/>
              <a:t>07.03.2019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938B3B-1E45-4FA5-9612-E5B838C1AF0E}"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85A3B-CE16-43BC-9915-6D205ABB4665}" type="datetimeFigureOut">
              <a:rPr lang="ru-RU" smtClean="0"/>
              <a:t>07.03.2019</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938B3B-1E45-4FA5-9612-E5B838C1AF0E}"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331" cy="6858000"/>
          </a:xfrm>
          <a:prstGeom prst="rect">
            <a:avLst/>
          </a:prstGeom>
          <a:noFill/>
          <a:ln w="9525">
            <a:noFill/>
            <a:miter lim="800000"/>
            <a:headEnd/>
            <a:tailEnd/>
          </a:ln>
        </p:spPr>
      </p:pic>
      <p:sp>
        <p:nvSpPr>
          <p:cNvPr id="4" name="TextBox 3"/>
          <p:cNvSpPr txBox="1"/>
          <p:nvPr/>
        </p:nvSpPr>
        <p:spPr>
          <a:xfrm>
            <a:off x="0" y="1772816"/>
            <a:ext cx="9144000" cy="1569660"/>
          </a:xfrm>
          <a:prstGeom prst="rect">
            <a:avLst/>
          </a:prstGeom>
          <a:noFill/>
        </p:spPr>
        <p:txBody>
          <a:bodyPr wrap="square" rtlCol="0">
            <a:spAutoFit/>
          </a:bodyPr>
          <a:lstStyle/>
          <a:p>
            <a:pPr algn="ctr"/>
            <a:r>
              <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Сибирь как </a:t>
            </a:r>
            <a:r>
              <a:rPr lang="ru-RU" sz="48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мегарегион</a:t>
            </a:r>
            <a:r>
              <a:rPr lang="ru-RU" sz="4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потенциал и стратегии развития</a:t>
            </a:r>
          </a:p>
        </p:txBody>
      </p:sp>
      <p:pic>
        <p:nvPicPr>
          <p:cNvPr id="1028" name="Picture 4" descr="ИНП РАН"/>
          <p:cNvPicPr>
            <a:picLocks noChangeAspect="1" noChangeArrowheads="1"/>
          </p:cNvPicPr>
          <p:nvPr/>
        </p:nvPicPr>
        <p:blipFill>
          <a:blip r:embed="rId3" cstate="print"/>
          <a:srcRect/>
          <a:stretch>
            <a:fillRect/>
          </a:stretch>
        </p:blipFill>
        <p:spPr bwMode="auto">
          <a:xfrm>
            <a:off x="1" y="1"/>
            <a:ext cx="2195735" cy="1033288"/>
          </a:xfrm>
          <a:prstGeom prst="rect">
            <a:avLst/>
          </a:prstGeom>
          <a:noFill/>
        </p:spPr>
      </p:pic>
      <p:pic>
        <p:nvPicPr>
          <p:cNvPr id="1030" name="Picture 6" descr="Институт экономики и организации промышленного производства"/>
          <p:cNvPicPr>
            <a:picLocks noChangeAspect="1" noChangeArrowheads="1"/>
          </p:cNvPicPr>
          <p:nvPr/>
        </p:nvPicPr>
        <p:blipFill>
          <a:blip r:embed="rId4" cstate="print"/>
          <a:srcRect/>
          <a:stretch>
            <a:fillRect/>
          </a:stretch>
        </p:blipFill>
        <p:spPr bwMode="auto">
          <a:xfrm>
            <a:off x="6588224" y="0"/>
            <a:ext cx="2555775" cy="1033422"/>
          </a:xfrm>
          <a:prstGeom prst="rect">
            <a:avLst/>
          </a:prstGeom>
          <a:noFill/>
        </p:spPr>
      </p:pic>
      <p:sp>
        <p:nvSpPr>
          <p:cNvPr id="8" name="TextBox 7"/>
          <p:cNvSpPr txBox="1"/>
          <p:nvPr/>
        </p:nvSpPr>
        <p:spPr>
          <a:xfrm>
            <a:off x="2555776" y="0"/>
            <a:ext cx="3816424" cy="1569660"/>
          </a:xfrm>
          <a:prstGeom prst="rect">
            <a:avLst/>
          </a:prstGeom>
          <a:noFill/>
        </p:spPr>
        <p:txBody>
          <a:bodyPr wrap="square" rtlCol="0">
            <a:spAutoFit/>
          </a:bodyPr>
          <a:lstStyle/>
          <a:p>
            <a:pPr algn="ctr"/>
            <a:r>
              <a:rPr lang="ru-RU" sz="2400" b="1" dirty="0" smtClean="0">
                <a:solidFill>
                  <a:srgbClr val="00B0F0"/>
                </a:solidFill>
              </a:rPr>
              <a:t>Конференция по </a:t>
            </a:r>
            <a:r>
              <a:rPr lang="ru-RU" sz="2400" b="1" dirty="0">
                <a:solidFill>
                  <a:srgbClr val="00B0F0"/>
                </a:solidFill>
              </a:rPr>
              <a:t>межотраслевому </a:t>
            </a:r>
            <a:r>
              <a:rPr lang="ru-RU" sz="2400" b="1" dirty="0" smtClean="0">
                <a:solidFill>
                  <a:srgbClr val="00B0F0"/>
                </a:solidFill>
              </a:rPr>
              <a:t>и региональному </a:t>
            </a:r>
            <a:r>
              <a:rPr lang="ru-RU" sz="2400" b="1" dirty="0">
                <a:solidFill>
                  <a:srgbClr val="00B0F0"/>
                </a:solidFill>
              </a:rPr>
              <a:t>анализу и прогнозированию</a:t>
            </a:r>
            <a:endParaRPr lang="ru-RU" sz="2400" dirty="0">
              <a:solidFill>
                <a:srgbClr val="00B0F0"/>
              </a:solidFill>
            </a:endParaRPr>
          </a:p>
        </p:txBody>
      </p:sp>
      <p:sp>
        <p:nvSpPr>
          <p:cNvPr id="9" name="TextBox 8"/>
          <p:cNvSpPr txBox="1"/>
          <p:nvPr/>
        </p:nvSpPr>
        <p:spPr>
          <a:xfrm>
            <a:off x="1475656" y="5949280"/>
            <a:ext cx="6552728" cy="830997"/>
          </a:xfrm>
          <a:prstGeom prst="rect">
            <a:avLst/>
          </a:prstGeom>
          <a:noFill/>
        </p:spPr>
        <p:txBody>
          <a:bodyPr wrap="square" rtlCol="0">
            <a:spAutoFit/>
          </a:bodyPr>
          <a:lstStyle/>
          <a:p>
            <a:pPr algn="ctr"/>
            <a:r>
              <a:rPr lang="ru-RU" sz="2400" dirty="0">
                <a:solidFill>
                  <a:srgbClr val="FFFF00"/>
                </a:solidFill>
              </a:rPr>
              <a:t>21-22 марта, Россия, Московская </a:t>
            </a:r>
            <a:r>
              <a:rPr lang="ru-RU" sz="2400" dirty="0" smtClean="0">
                <a:solidFill>
                  <a:srgbClr val="FFFF00"/>
                </a:solidFill>
              </a:rPr>
              <a:t>область</a:t>
            </a:r>
          </a:p>
          <a:p>
            <a:pPr algn="ctr"/>
            <a:r>
              <a:rPr lang="ru-RU" sz="2400" dirty="0" smtClean="0">
                <a:solidFill>
                  <a:srgbClr val="FFFF00"/>
                </a:solidFill>
              </a:rPr>
              <a:t>«Снегири»</a:t>
            </a:r>
            <a:endParaRPr lang="ru-RU" sz="2400" dirty="0">
              <a:solidFill>
                <a:srgbClr val="FFFF00"/>
              </a:solidFill>
            </a:endParaRPr>
          </a:p>
        </p:txBody>
      </p:sp>
      <p:sp>
        <p:nvSpPr>
          <p:cNvPr id="10" name="TextBox 9"/>
          <p:cNvSpPr txBox="1"/>
          <p:nvPr/>
        </p:nvSpPr>
        <p:spPr>
          <a:xfrm>
            <a:off x="5364088" y="4509120"/>
            <a:ext cx="3600400" cy="1200329"/>
          </a:xfrm>
          <a:prstGeom prst="rect">
            <a:avLst/>
          </a:prstGeom>
          <a:noFill/>
        </p:spPr>
        <p:txBody>
          <a:bodyPr wrap="square" rtlCol="0">
            <a:spAutoFit/>
          </a:bodyPr>
          <a:lstStyle/>
          <a:p>
            <a:r>
              <a:rPr lang="ru-RU"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В.И.Суслов</a:t>
            </a:r>
          </a:p>
          <a:p>
            <a:r>
              <a:rPr lang="ru-RU" sz="3600" b="1" spc="50" dirty="0" err="1"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В.Г.Басарева</a:t>
            </a:r>
            <a:endParaRPr lang="ru-RU" sz="36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7"/>
          <p:cNvGrpSpPr/>
          <p:nvPr/>
        </p:nvGrpSpPr>
        <p:grpSpPr>
          <a:xfrm>
            <a:off x="179512" y="3717032"/>
            <a:ext cx="5400600" cy="2964481"/>
            <a:chOff x="971600" y="1256608"/>
            <a:chExt cx="5760640" cy="3108497"/>
          </a:xfrm>
        </p:grpSpPr>
        <p:grpSp>
          <p:nvGrpSpPr>
            <p:cNvPr id="4" name="Группа 3"/>
            <p:cNvGrpSpPr/>
            <p:nvPr/>
          </p:nvGrpSpPr>
          <p:grpSpPr>
            <a:xfrm>
              <a:off x="971600" y="1268761"/>
              <a:ext cx="3312368" cy="3096344"/>
              <a:chOff x="971600" y="1268760"/>
              <a:chExt cx="4176464" cy="4185543"/>
            </a:xfrm>
          </p:grpSpPr>
          <p:pic>
            <p:nvPicPr>
              <p:cNvPr id="29698" name="Picture 2" descr="http://pngimg.com/uploads/globe/globe_PNG2.png"/>
              <p:cNvPicPr>
                <a:picLocks noChangeAspect="1" noChangeArrowheads="1"/>
              </p:cNvPicPr>
              <p:nvPr/>
            </p:nvPicPr>
            <p:blipFill>
              <a:blip r:embed="rId2" cstate="print"/>
              <a:srcRect/>
              <a:stretch>
                <a:fillRect/>
              </a:stretch>
            </p:blipFill>
            <p:spPr bwMode="auto">
              <a:xfrm>
                <a:off x="971600" y="1268760"/>
                <a:ext cx="4176464" cy="4185543"/>
              </a:xfrm>
              <a:prstGeom prst="rect">
                <a:avLst/>
              </a:prstGeom>
              <a:noFill/>
            </p:spPr>
          </p:pic>
          <p:sp>
            <p:nvSpPr>
              <p:cNvPr id="3" name="Полилиния 2"/>
              <p:cNvSpPr/>
              <p:nvPr/>
            </p:nvSpPr>
            <p:spPr>
              <a:xfrm>
                <a:off x="2626822" y="1803862"/>
                <a:ext cx="1662545" cy="1363287"/>
              </a:xfrm>
              <a:custGeom>
                <a:avLst/>
                <a:gdLst>
                  <a:gd name="connsiteX0" fmla="*/ 0 w 1662545"/>
                  <a:gd name="connsiteY0" fmla="*/ 1363287 h 1363287"/>
                  <a:gd name="connsiteX1" fmla="*/ 415636 w 1662545"/>
                  <a:gd name="connsiteY1" fmla="*/ 947651 h 1363287"/>
                  <a:gd name="connsiteX2" fmla="*/ 1197033 w 1662545"/>
                  <a:gd name="connsiteY2" fmla="*/ 423949 h 1363287"/>
                  <a:gd name="connsiteX3" fmla="*/ 1338349 w 1662545"/>
                  <a:gd name="connsiteY3" fmla="*/ 365760 h 1363287"/>
                  <a:gd name="connsiteX4" fmla="*/ 1662545 w 1662545"/>
                  <a:gd name="connsiteY4" fmla="*/ 0 h 1363287"/>
                  <a:gd name="connsiteX0" fmla="*/ 0 w 1662545"/>
                  <a:gd name="connsiteY0" fmla="*/ 1363287 h 1363287"/>
                  <a:gd name="connsiteX1" fmla="*/ 415636 w 1662545"/>
                  <a:gd name="connsiteY1" fmla="*/ 947651 h 1363287"/>
                  <a:gd name="connsiteX2" fmla="*/ 1225098 w 1662545"/>
                  <a:gd name="connsiteY2" fmla="*/ 473010 h 1363287"/>
                  <a:gd name="connsiteX3" fmla="*/ 1338349 w 1662545"/>
                  <a:gd name="connsiteY3" fmla="*/ 365760 h 1363287"/>
                  <a:gd name="connsiteX4" fmla="*/ 1662545 w 1662545"/>
                  <a:gd name="connsiteY4" fmla="*/ 0 h 1363287"/>
                  <a:gd name="connsiteX0" fmla="*/ 0 w 1662545"/>
                  <a:gd name="connsiteY0" fmla="*/ 1363287 h 1363287"/>
                  <a:gd name="connsiteX1" fmla="*/ 415636 w 1662545"/>
                  <a:gd name="connsiteY1" fmla="*/ 947651 h 1363287"/>
                  <a:gd name="connsiteX2" fmla="*/ 1225098 w 1662545"/>
                  <a:gd name="connsiteY2" fmla="*/ 473010 h 1363287"/>
                  <a:gd name="connsiteX3" fmla="*/ 1338349 w 1662545"/>
                  <a:gd name="connsiteY3" fmla="*/ 365760 h 1363287"/>
                  <a:gd name="connsiteX4" fmla="*/ 1662545 w 1662545"/>
                  <a:gd name="connsiteY4" fmla="*/ 0 h 1363287"/>
                  <a:gd name="connsiteX0" fmla="*/ 0 w 1662545"/>
                  <a:gd name="connsiteY0" fmla="*/ 1363287 h 1363287"/>
                  <a:gd name="connsiteX1" fmla="*/ 415636 w 1662545"/>
                  <a:gd name="connsiteY1" fmla="*/ 947651 h 1363287"/>
                  <a:gd name="connsiteX2" fmla="*/ 1338349 w 1662545"/>
                  <a:gd name="connsiteY2" fmla="*/ 365760 h 1363287"/>
                  <a:gd name="connsiteX3" fmla="*/ 1662545 w 1662545"/>
                  <a:gd name="connsiteY3" fmla="*/ 0 h 1363287"/>
                </a:gdLst>
                <a:ahLst/>
                <a:cxnLst>
                  <a:cxn ang="0">
                    <a:pos x="connsiteX0" y="connsiteY0"/>
                  </a:cxn>
                  <a:cxn ang="0">
                    <a:pos x="connsiteX1" y="connsiteY1"/>
                  </a:cxn>
                  <a:cxn ang="0">
                    <a:pos x="connsiteX2" y="connsiteY2"/>
                  </a:cxn>
                  <a:cxn ang="0">
                    <a:pos x="connsiteX3" y="connsiteY3"/>
                  </a:cxn>
                </a:cxnLst>
                <a:rect l="l" t="t" r="r" b="b"/>
                <a:pathLst>
                  <a:path w="1662545" h="1363287">
                    <a:moveTo>
                      <a:pt x="0" y="1363287"/>
                    </a:moveTo>
                    <a:cubicBezTo>
                      <a:pt x="108065" y="1233747"/>
                      <a:pt x="192578" y="1113905"/>
                      <a:pt x="415636" y="947651"/>
                    </a:cubicBezTo>
                    <a:cubicBezTo>
                      <a:pt x="638694" y="781397"/>
                      <a:pt x="1130531" y="523702"/>
                      <a:pt x="1338349" y="365760"/>
                    </a:cubicBezTo>
                    <a:cubicBezTo>
                      <a:pt x="1411257" y="286925"/>
                      <a:pt x="1539239" y="147551"/>
                      <a:pt x="1662545" y="0"/>
                    </a:cubicBezTo>
                  </a:path>
                </a:pathLst>
              </a:cu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cxnSp>
          <p:nvCxnSpPr>
            <p:cNvPr id="6" name="Прямая со стрелкой 5"/>
            <p:cNvCxnSpPr/>
            <p:nvPr/>
          </p:nvCxnSpPr>
          <p:spPr>
            <a:xfrm>
              <a:off x="4572000" y="2171612"/>
              <a:ext cx="432048" cy="0"/>
            </a:xfrm>
            <a:prstGeom prst="straightConnector1">
              <a:avLst/>
            </a:prstGeom>
            <a:ln w="38100">
              <a:solidFill>
                <a:srgbClr val="FF0000"/>
              </a:solidFill>
              <a:tailEnd type="stealth"/>
            </a:ln>
          </p:spPr>
          <p:style>
            <a:lnRef idx="1">
              <a:schemeClr val="accent1"/>
            </a:lnRef>
            <a:fillRef idx="0">
              <a:schemeClr val="accent1"/>
            </a:fillRef>
            <a:effectRef idx="0">
              <a:schemeClr val="accent1"/>
            </a:effectRef>
            <a:fontRef idx="minor">
              <a:schemeClr val="tx1"/>
            </a:fontRef>
          </p:style>
        </p:cxnSp>
        <p:sp>
          <p:nvSpPr>
            <p:cNvPr id="8" name="Полилиния 7"/>
            <p:cNvSpPr/>
            <p:nvPr/>
          </p:nvSpPr>
          <p:spPr>
            <a:xfrm>
              <a:off x="1529542" y="1720735"/>
              <a:ext cx="1163782" cy="889461"/>
            </a:xfrm>
            <a:custGeom>
              <a:avLst/>
              <a:gdLst>
                <a:gd name="connsiteX0" fmla="*/ 1163782 w 1163782"/>
                <a:gd name="connsiteY0" fmla="*/ 889461 h 889461"/>
                <a:gd name="connsiteX1" fmla="*/ 581891 w 1163782"/>
                <a:gd name="connsiteY1" fmla="*/ 623454 h 889461"/>
                <a:gd name="connsiteX2" fmla="*/ 141316 w 1163782"/>
                <a:gd name="connsiteY2" fmla="*/ 257694 h 889461"/>
                <a:gd name="connsiteX3" fmla="*/ 0 w 1163782"/>
                <a:gd name="connsiteY3" fmla="*/ 0 h 889461"/>
              </a:gdLst>
              <a:ahLst/>
              <a:cxnLst>
                <a:cxn ang="0">
                  <a:pos x="connsiteX0" y="connsiteY0"/>
                </a:cxn>
                <a:cxn ang="0">
                  <a:pos x="connsiteX1" y="connsiteY1"/>
                </a:cxn>
                <a:cxn ang="0">
                  <a:pos x="connsiteX2" y="connsiteY2"/>
                </a:cxn>
                <a:cxn ang="0">
                  <a:pos x="connsiteX3" y="connsiteY3"/>
                </a:cxn>
              </a:cxnLst>
              <a:rect l="l" t="t" r="r" b="b"/>
              <a:pathLst>
                <a:path w="1163782" h="889461">
                  <a:moveTo>
                    <a:pt x="1163782" y="889461"/>
                  </a:moveTo>
                  <a:cubicBezTo>
                    <a:pt x="958042" y="809105"/>
                    <a:pt x="752302" y="728749"/>
                    <a:pt x="581891" y="623454"/>
                  </a:cubicBezTo>
                  <a:cubicBezTo>
                    <a:pt x="411480" y="518159"/>
                    <a:pt x="238298" y="361603"/>
                    <a:pt x="141316" y="257694"/>
                  </a:cubicBezTo>
                  <a:cubicBezTo>
                    <a:pt x="44334" y="153785"/>
                    <a:pt x="22167" y="76892"/>
                    <a:pt x="0" y="0"/>
                  </a:cubicBezTo>
                </a:path>
              </a:pathLst>
            </a:custGeom>
            <a:ln w="38100">
              <a:solidFill>
                <a:srgbClr val="00B050"/>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0" name="Прямая со стрелкой 9"/>
            <p:cNvCxnSpPr/>
            <p:nvPr/>
          </p:nvCxnSpPr>
          <p:spPr>
            <a:xfrm>
              <a:off x="4572000" y="2842238"/>
              <a:ext cx="432048" cy="0"/>
            </a:xfrm>
            <a:prstGeom prst="straightConnector1">
              <a:avLst/>
            </a:prstGeom>
            <a:ln w="38100">
              <a:solidFill>
                <a:srgbClr val="00B050"/>
              </a:solidFill>
              <a:tailEnd type="stealth"/>
            </a:ln>
          </p:spPr>
          <p:style>
            <a:lnRef idx="1">
              <a:schemeClr val="accent1"/>
            </a:lnRef>
            <a:fillRef idx="0">
              <a:schemeClr val="accent1"/>
            </a:fillRef>
            <a:effectRef idx="0">
              <a:schemeClr val="accent1"/>
            </a:effectRef>
            <a:fontRef idx="minor">
              <a:schemeClr val="tx1"/>
            </a:fontRef>
          </p:style>
        </p:cxnSp>
        <p:sp>
          <p:nvSpPr>
            <p:cNvPr id="11" name="Полилиния 10"/>
            <p:cNvSpPr/>
            <p:nvPr/>
          </p:nvSpPr>
          <p:spPr>
            <a:xfrm>
              <a:off x="1907704" y="1256608"/>
              <a:ext cx="1508827" cy="1596328"/>
            </a:xfrm>
            <a:custGeom>
              <a:avLst/>
              <a:gdLst>
                <a:gd name="connsiteX0" fmla="*/ 0 w 1571106"/>
                <a:gd name="connsiteY0" fmla="*/ 1602970 h 1602970"/>
                <a:gd name="connsiteX1" fmla="*/ 390699 w 1571106"/>
                <a:gd name="connsiteY1" fmla="*/ 871450 h 1602970"/>
                <a:gd name="connsiteX2" fmla="*/ 706582 w 1571106"/>
                <a:gd name="connsiteY2" fmla="*/ 489065 h 1602970"/>
                <a:gd name="connsiteX3" fmla="*/ 1155470 w 1571106"/>
                <a:gd name="connsiteY3" fmla="*/ 148243 h 1602970"/>
                <a:gd name="connsiteX4" fmla="*/ 1446415 w 1571106"/>
                <a:gd name="connsiteY4" fmla="*/ 6927 h 1602970"/>
                <a:gd name="connsiteX5" fmla="*/ 1571106 w 1571106"/>
                <a:gd name="connsiteY5" fmla="*/ 106679 h 1602970"/>
                <a:gd name="connsiteX0" fmla="*/ 0 w 1571106"/>
                <a:gd name="connsiteY0" fmla="*/ 1602970 h 1602970"/>
                <a:gd name="connsiteX1" fmla="*/ 134287 w 1571106"/>
                <a:gd name="connsiteY1" fmla="*/ 1236288 h 1602970"/>
                <a:gd name="connsiteX2" fmla="*/ 390699 w 1571106"/>
                <a:gd name="connsiteY2" fmla="*/ 871450 h 1602970"/>
                <a:gd name="connsiteX3" fmla="*/ 706582 w 1571106"/>
                <a:gd name="connsiteY3" fmla="*/ 489065 h 1602970"/>
                <a:gd name="connsiteX4" fmla="*/ 1155470 w 1571106"/>
                <a:gd name="connsiteY4" fmla="*/ 148243 h 1602970"/>
                <a:gd name="connsiteX5" fmla="*/ 1446415 w 1571106"/>
                <a:gd name="connsiteY5" fmla="*/ 6927 h 1602970"/>
                <a:gd name="connsiteX6" fmla="*/ 1571106 w 1571106"/>
                <a:gd name="connsiteY6" fmla="*/ 106679 h 1602970"/>
                <a:gd name="connsiteX0" fmla="*/ 0 w 1571106"/>
                <a:gd name="connsiteY0" fmla="*/ 1602970 h 1657442"/>
                <a:gd name="connsiteX1" fmla="*/ 62279 w 1571106"/>
                <a:gd name="connsiteY1" fmla="*/ 1596328 h 1657442"/>
                <a:gd name="connsiteX2" fmla="*/ 134287 w 1571106"/>
                <a:gd name="connsiteY2" fmla="*/ 1236288 h 1657442"/>
                <a:gd name="connsiteX3" fmla="*/ 390699 w 1571106"/>
                <a:gd name="connsiteY3" fmla="*/ 871450 h 1657442"/>
                <a:gd name="connsiteX4" fmla="*/ 706582 w 1571106"/>
                <a:gd name="connsiteY4" fmla="*/ 489065 h 1657442"/>
                <a:gd name="connsiteX5" fmla="*/ 1155470 w 1571106"/>
                <a:gd name="connsiteY5" fmla="*/ 148243 h 1657442"/>
                <a:gd name="connsiteX6" fmla="*/ 1446415 w 1571106"/>
                <a:gd name="connsiteY6" fmla="*/ 6927 h 1657442"/>
                <a:gd name="connsiteX7" fmla="*/ 1571106 w 1571106"/>
                <a:gd name="connsiteY7" fmla="*/ 106679 h 1657442"/>
                <a:gd name="connsiteX0" fmla="*/ 0 w 1571106"/>
                <a:gd name="connsiteY0" fmla="*/ 1602970 h 1657442"/>
                <a:gd name="connsiteX1" fmla="*/ 62279 w 1571106"/>
                <a:gd name="connsiteY1" fmla="*/ 1596328 h 1657442"/>
                <a:gd name="connsiteX2" fmla="*/ 134287 w 1571106"/>
                <a:gd name="connsiteY2" fmla="*/ 1236288 h 1657442"/>
                <a:gd name="connsiteX3" fmla="*/ 390699 w 1571106"/>
                <a:gd name="connsiteY3" fmla="*/ 871450 h 1657442"/>
                <a:gd name="connsiteX4" fmla="*/ 706582 w 1571106"/>
                <a:gd name="connsiteY4" fmla="*/ 489065 h 1657442"/>
                <a:gd name="connsiteX5" fmla="*/ 1155470 w 1571106"/>
                <a:gd name="connsiteY5" fmla="*/ 148243 h 1657442"/>
                <a:gd name="connsiteX6" fmla="*/ 1446415 w 1571106"/>
                <a:gd name="connsiteY6" fmla="*/ 6927 h 1657442"/>
                <a:gd name="connsiteX7" fmla="*/ 1571106 w 1571106"/>
                <a:gd name="connsiteY7" fmla="*/ 106679 h 1657442"/>
                <a:gd name="connsiteX0" fmla="*/ 0 w 1508827"/>
                <a:gd name="connsiteY0" fmla="*/ 1596328 h 1596328"/>
                <a:gd name="connsiteX1" fmla="*/ 72008 w 1508827"/>
                <a:gd name="connsiteY1" fmla="*/ 1236288 h 1596328"/>
                <a:gd name="connsiteX2" fmla="*/ 328420 w 1508827"/>
                <a:gd name="connsiteY2" fmla="*/ 871450 h 1596328"/>
                <a:gd name="connsiteX3" fmla="*/ 644303 w 1508827"/>
                <a:gd name="connsiteY3" fmla="*/ 489065 h 1596328"/>
                <a:gd name="connsiteX4" fmla="*/ 1093191 w 1508827"/>
                <a:gd name="connsiteY4" fmla="*/ 148243 h 1596328"/>
                <a:gd name="connsiteX5" fmla="*/ 1384136 w 1508827"/>
                <a:gd name="connsiteY5" fmla="*/ 6927 h 1596328"/>
                <a:gd name="connsiteX6" fmla="*/ 1508827 w 1508827"/>
                <a:gd name="connsiteY6" fmla="*/ 106679 h 1596328"/>
                <a:gd name="connsiteX0" fmla="*/ 0 w 1508827"/>
                <a:gd name="connsiteY0" fmla="*/ 1596328 h 1596328"/>
                <a:gd name="connsiteX1" fmla="*/ 72008 w 1508827"/>
                <a:gd name="connsiteY1" fmla="*/ 1236288 h 1596328"/>
                <a:gd name="connsiteX2" fmla="*/ 288032 w 1508827"/>
                <a:gd name="connsiteY2" fmla="*/ 876248 h 1596328"/>
                <a:gd name="connsiteX3" fmla="*/ 644303 w 1508827"/>
                <a:gd name="connsiteY3" fmla="*/ 489065 h 1596328"/>
                <a:gd name="connsiteX4" fmla="*/ 1093191 w 1508827"/>
                <a:gd name="connsiteY4" fmla="*/ 148243 h 1596328"/>
                <a:gd name="connsiteX5" fmla="*/ 1384136 w 1508827"/>
                <a:gd name="connsiteY5" fmla="*/ 6927 h 1596328"/>
                <a:gd name="connsiteX6" fmla="*/ 1508827 w 1508827"/>
                <a:gd name="connsiteY6" fmla="*/ 106679 h 159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8827" h="1596328">
                  <a:moveTo>
                    <a:pt x="0" y="1596328"/>
                  </a:moveTo>
                  <a:cubicBezTo>
                    <a:pt x="22381" y="1535214"/>
                    <a:pt x="24003" y="1356301"/>
                    <a:pt x="72008" y="1236288"/>
                  </a:cubicBezTo>
                  <a:cubicBezTo>
                    <a:pt x="120013" y="1116275"/>
                    <a:pt x="192650" y="1000785"/>
                    <a:pt x="288032" y="876248"/>
                  </a:cubicBezTo>
                  <a:cubicBezTo>
                    <a:pt x="383415" y="751711"/>
                    <a:pt x="510110" y="610399"/>
                    <a:pt x="644303" y="489065"/>
                  </a:cubicBezTo>
                  <a:cubicBezTo>
                    <a:pt x="778496" y="367731"/>
                    <a:pt x="969886" y="228599"/>
                    <a:pt x="1093191" y="148243"/>
                  </a:cubicBezTo>
                  <a:cubicBezTo>
                    <a:pt x="1216496" y="67887"/>
                    <a:pt x="1314863" y="13854"/>
                    <a:pt x="1384136" y="6927"/>
                  </a:cubicBezTo>
                  <a:cubicBezTo>
                    <a:pt x="1453409" y="0"/>
                    <a:pt x="1481118" y="53339"/>
                    <a:pt x="1508827" y="106679"/>
                  </a:cubicBezTo>
                </a:path>
              </a:pathLst>
            </a:custGeom>
            <a:ln w="38100">
              <a:solidFill>
                <a:schemeClr val="accent4"/>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 name="Прямая со стрелкой 12"/>
            <p:cNvCxnSpPr/>
            <p:nvPr/>
          </p:nvCxnSpPr>
          <p:spPr>
            <a:xfrm>
              <a:off x="4572000" y="3295275"/>
              <a:ext cx="432048" cy="0"/>
            </a:xfrm>
            <a:prstGeom prst="straightConnector1">
              <a:avLst/>
            </a:prstGeom>
            <a:ln w="38100">
              <a:solidFill>
                <a:srgbClr val="7030A0"/>
              </a:solidFill>
              <a:tailEnd type="stealth"/>
            </a:ln>
          </p:spPr>
          <p:style>
            <a:lnRef idx="1">
              <a:schemeClr val="accent1"/>
            </a:lnRef>
            <a:fillRef idx="0">
              <a:schemeClr val="accent1"/>
            </a:fillRef>
            <a:effectRef idx="0">
              <a:schemeClr val="accent1"/>
            </a:effectRef>
            <a:fontRef idx="minor">
              <a:schemeClr val="tx1"/>
            </a:fontRef>
          </p:style>
        </p:cxnSp>
        <p:sp>
          <p:nvSpPr>
            <p:cNvPr id="14" name="Полилиния 13"/>
            <p:cNvSpPr/>
            <p:nvPr/>
          </p:nvSpPr>
          <p:spPr>
            <a:xfrm>
              <a:off x="1835695" y="1412776"/>
              <a:ext cx="1572523" cy="1280548"/>
            </a:xfrm>
            <a:custGeom>
              <a:avLst/>
              <a:gdLst>
                <a:gd name="connsiteX0" fmla="*/ 872836 w 1554480"/>
                <a:gd name="connsiteY0" fmla="*/ 1230284 h 1230284"/>
                <a:gd name="connsiteX1" fmla="*/ 1213657 w 1554480"/>
                <a:gd name="connsiteY1" fmla="*/ 1047404 h 1230284"/>
                <a:gd name="connsiteX2" fmla="*/ 1404850 w 1554480"/>
                <a:gd name="connsiteY2" fmla="*/ 814647 h 1230284"/>
                <a:gd name="connsiteX3" fmla="*/ 1537854 w 1554480"/>
                <a:gd name="connsiteY3" fmla="*/ 623455 h 1230284"/>
                <a:gd name="connsiteX4" fmla="*/ 1504603 w 1554480"/>
                <a:gd name="connsiteY4" fmla="*/ 490451 h 1230284"/>
                <a:gd name="connsiteX5" fmla="*/ 1463039 w 1554480"/>
                <a:gd name="connsiteY5" fmla="*/ 440575 h 1230284"/>
                <a:gd name="connsiteX6" fmla="*/ 1404850 w 1554480"/>
                <a:gd name="connsiteY6" fmla="*/ 415636 h 1230284"/>
                <a:gd name="connsiteX7" fmla="*/ 1313410 w 1554480"/>
                <a:gd name="connsiteY7" fmla="*/ 399011 h 1230284"/>
                <a:gd name="connsiteX8" fmla="*/ 1221970 w 1554480"/>
                <a:gd name="connsiteY8" fmla="*/ 432262 h 1230284"/>
                <a:gd name="connsiteX9" fmla="*/ 889461 w 1554480"/>
                <a:gd name="connsiteY9" fmla="*/ 465513 h 1230284"/>
                <a:gd name="connsiteX10" fmla="*/ 748145 w 1554480"/>
                <a:gd name="connsiteY10" fmla="*/ 482138 h 1230284"/>
                <a:gd name="connsiteX11" fmla="*/ 590203 w 1554480"/>
                <a:gd name="connsiteY11" fmla="*/ 399011 h 1230284"/>
                <a:gd name="connsiteX12" fmla="*/ 457199 w 1554480"/>
                <a:gd name="connsiteY12" fmla="*/ 374073 h 1230284"/>
                <a:gd name="connsiteX13" fmla="*/ 473825 w 1554480"/>
                <a:gd name="connsiteY13" fmla="*/ 332509 h 1230284"/>
                <a:gd name="connsiteX14" fmla="*/ 357446 w 1554480"/>
                <a:gd name="connsiteY14" fmla="*/ 282633 h 1230284"/>
                <a:gd name="connsiteX15" fmla="*/ 241068 w 1554480"/>
                <a:gd name="connsiteY15" fmla="*/ 324196 h 1230284"/>
                <a:gd name="connsiteX16" fmla="*/ 157941 w 1554480"/>
                <a:gd name="connsiteY16" fmla="*/ 290945 h 1230284"/>
                <a:gd name="connsiteX17" fmla="*/ 74814 w 1554480"/>
                <a:gd name="connsiteY17" fmla="*/ 299258 h 1230284"/>
                <a:gd name="connsiteX18" fmla="*/ 16625 w 1554480"/>
                <a:gd name="connsiteY18" fmla="*/ 274320 h 1230284"/>
                <a:gd name="connsiteX19" fmla="*/ 16625 w 1554480"/>
                <a:gd name="connsiteY19" fmla="*/ 207818 h 1230284"/>
                <a:gd name="connsiteX20" fmla="*/ 116377 w 1554480"/>
                <a:gd name="connsiteY20" fmla="*/ 166255 h 1230284"/>
                <a:gd name="connsiteX21" fmla="*/ 157941 w 1554480"/>
                <a:gd name="connsiteY21" fmla="*/ 58189 h 1230284"/>
                <a:gd name="connsiteX22" fmla="*/ 83126 w 1554480"/>
                <a:gd name="connsiteY22" fmla="*/ 0 h 1230284"/>
                <a:gd name="connsiteX0" fmla="*/ 872836 w 1554480"/>
                <a:gd name="connsiteY0" fmla="*/ 1230284 h 1230284"/>
                <a:gd name="connsiteX1" fmla="*/ 1213657 w 1554480"/>
                <a:gd name="connsiteY1" fmla="*/ 1047404 h 1230284"/>
                <a:gd name="connsiteX2" fmla="*/ 1404850 w 1554480"/>
                <a:gd name="connsiteY2" fmla="*/ 814647 h 1230284"/>
                <a:gd name="connsiteX3" fmla="*/ 1537854 w 1554480"/>
                <a:gd name="connsiteY3" fmla="*/ 623455 h 1230284"/>
                <a:gd name="connsiteX4" fmla="*/ 1504603 w 1554480"/>
                <a:gd name="connsiteY4" fmla="*/ 490451 h 1230284"/>
                <a:gd name="connsiteX5" fmla="*/ 1463039 w 1554480"/>
                <a:gd name="connsiteY5" fmla="*/ 440575 h 1230284"/>
                <a:gd name="connsiteX6" fmla="*/ 1404850 w 1554480"/>
                <a:gd name="connsiteY6" fmla="*/ 415636 h 1230284"/>
                <a:gd name="connsiteX7" fmla="*/ 1313410 w 1554480"/>
                <a:gd name="connsiteY7" fmla="*/ 399011 h 1230284"/>
                <a:gd name="connsiteX8" fmla="*/ 1221970 w 1554480"/>
                <a:gd name="connsiteY8" fmla="*/ 432262 h 1230284"/>
                <a:gd name="connsiteX9" fmla="*/ 889461 w 1554480"/>
                <a:gd name="connsiteY9" fmla="*/ 465513 h 1230284"/>
                <a:gd name="connsiteX10" fmla="*/ 748145 w 1554480"/>
                <a:gd name="connsiteY10" fmla="*/ 482138 h 1230284"/>
                <a:gd name="connsiteX11" fmla="*/ 590203 w 1554480"/>
                <a:gd name="connsiteY11" fmla="*/ 399011 h 1230284"/>
                <a:gd name="connsiteX12" fmla="*/ 457199 w 1554480"/>
                <a:gd name="connsiteY12" fmla="*/ 374073 h 1230284"/>
                <a:gd name="connsiteX13" fmla="*/ 357446 w 1554480"/>
                <a:gd name="connsiteY13" fmla="*/ 282633 h 1230284"/>
                <a:gd name="connsiteX14" fmla="*/ 241068 w 1554480"/>
                <a:gd name="connsiteY14" fmla="*/ 324196 h 1230284"/>
                <a:gd name="connsiteX15" fmla="*/ 157941 w 1554480"/>
                <a:gd name="connsiteY15" fmla="*/ 290945 h 1230284"/>
                <a:gd name="connsiteX16" fmla="*/ 74814 w 1554480"/>
                <a:gd name="connsiteY16" fmla="*/ 299258 h 1230284"/>
                <a:gd name="connsiteX17" fmla="*/ 16625 w 1554480"/>
                <a:gd name="connsiteY17" fmla="*/ 274320 h 1230284"/>
                <a:gd name="connsiteX18" fmla="*/ 16625 w 1554480"/>
                <a:gd name="connsiteY18" fmla="*/ 207818 h 1230284"/>
                <a:gd name="connsiteX19" fmla="*/ 116377 w 1554480"/>
                <a:gd name="connsiteY19" fmla="*/ 166255 h 1230284"/>
                <a:gd name="connsiteX20" fmla="*/ 157941 w 1554480"/>
                <a:gd name="connsiteY20" fmla="*/ 58189 h 1230284"/>
                <a:gd name="connsiteX21" fmla="*/ 83126 w 1554480"/>
                <a:gd name="connsiteY21" fmla="*/ 0 h 1230284"/>
                <a:gd name="connsiteX0" fmla="*/ 890879 w 1572523"/>
                <a:gd name="connsiteY0" fmla="*/ 1280548 h 1280548"/>
                <a:gd name="connsiteX1" fmla="*/ 1231700 w 1572523"/>
                <a:gd name="connsiteY1" fmla="*/ 1097668 h 1280548"/>
                <a:gd name="connsiteX2" fmla="*/ 1422893 w 1572523"/>
                <a:gd name="connsiteY2" fmla="*/ 864911 h 1280548"/>
                <a:gd name="connsiteX3" fmla="*/ 1555897 w 1572523"/>
                <a:gd name="connsiteY3" fmla="*/ 673719 h 1280548"/>
                <a:gd name="connsiteX4" fmla="*/ 1522646 w 1572523"/>
                <a:gd name="connsiteY4" fmla="*/ 540715 h 1280548"/>
                <a:gd name="connsiteX5" fmla="*/ 1481082 w 1572523"/>
                <a:gd name="connsiteY5" fmla="*/ 490839 h 1280548"/>
                <a:gd name="connsiteX6" fmla="*/ 1422893 w 1572523"/>
                <a:gd name="connsiteY6" fmla="*/ 465900 h 1280548"/>
                <a:gd name="connsiteX7" fmla="*/ 1331453 w 1572523"/>
                <a:gd name="connsiteY7" fmla="*/ 449275 h 1280548"/>
                <a:gd name="connsiteX8" fmla="*/ 1240013 w 1572523"/>
                <a:gd name="connsiteY8" fmla="*/ 482526 h 1280548"/>
                <a:gd name="connsiteX9" fmla="*/ 907504 w 1572523"/>
                <a:gd name="connsiteY9" fmla="*/ 515777 h 1280548"/>
                <a:gd name="connsiteX10" fmla="*/ 766188 w 1572523"/>
                <a:gd name="connsiteY10" fmla="*/ 532402 h 1280548"/>
                <a:gd name="connsiteX11" fmla="*/ 608246 w 1572523"/>
                <a:gd name="connsiteY11" fmla="*/ 449275 h 1280548"/>
                <a:gd name="connsiteX12" fmla="*/ 475242 w 1572523"/>
                <a:gd name="connsiteY12" fmla="*/ 424337 h 1280548"/>
                <a:gd name="connsiteX13" fmla="*/ 375489 w 1572523"/>
                <a:gd name="connsiteY13" fmla="*/ 332897 h 1280548"/>
                <a:gd name="connsiteX14" fmla="*/ 259111 w 1572523"/>
                <a:gd name="connsiteY14" fmla="*/ 374460 h 1280548"/>
                <a:gd name="connsiteX15" fmla="*/ 175984 w 1572523"/>
                <a:gd name="connsiteY15" fmla="*/ 341209 h 1280548"/>
                <a:gd name="connsiteX16" fmla="*/ 92857 w 1572523"/>
                <a:gd name="connsiteY16" fmla="*/ 349522 h 1280548"/>
                <a:gd name="connsiteX17" fmla="*/ 34668 w 1572523"/>
                <a:gd name="connsiteY17" fmla="*/ 324584 h 1280548"/>
                <a:gd name="connsiteX18" fmla="*/ 34668 w 1572523"/>
                <a:gd name="connsiteY18" fmla="*/ 258082 h 1280548"/>
                <a:gd name="connsiteX19" fmla="*/ 134420 w 1572523"/>
                <a:gd name="connsiteY19" fmla="*/ 216519 h 1280548"/>
                <a:gd name="connsiteX20" fmla="*/ 175984 w 1572523"/>
                <a:gd name="connsiteY20" fmla="*/ 108453 h 1280548"/>
                <a:gd name="connsiteX21" fmla="*/ 0 w 1572523"/>
                <a:gd name="connsiteY21" fmla="*/ 0 h 1280548"/>
                <a:gd name="connsiteX0" fmla="*/ 890879 w 1572523"/>
                <a:gd name="connsiteY0" fmla="*/ 1280548 h 1280548"/>
                <a:gd name="connsiteX1" fmla="*/ 1231700 w 1572523"/>
                <a:gd name="connsiteY1" fmla="*/ 1097668 h 1280548"/>
                <a:gd name="connsiteX2" fmla="*/ 1422893 w 1572523"/>
                <a:gd name="connsiteY2" fmla="*/ 864911 h 1280548"/>
                <a:gd name="connsiteX3" fmla="*/ 1555897 w 1572523"/>
                <a:gd name="connsiteY3" fmla="*/ 673719 h 1280548"/>
                <a:gd name="connsiteX4" fmla="*/ 1522646 w 1572523"/>
                <a:gd name="connsiteY4" fmla="*/ 540715 h 1280548"/>
                <a:gd name="connsiteX5" fmla="*/ 1481082 w 1572523"/>
                <a:gd name="connsiteY5" fmla="*/ 490839 h 1280548"/>
                <a:gd name="connsiteX6" fmla="*/ 1422893 w 1572523"/>
                <a:gd name="connsiteY6" fmla="*/ 465900 h 1280548"/>
                <a:gd name="connsiteX7" fmla="*/ 1331453 w 1572523"/>
                <a:gd name="connsiteY7" fmla="*/ 449275 h 1280548"/>
                <a:gd name="connsiteX8" fmla="*/ 1240013 w 1572523"/>
                <a:gd name="connsiteY8" fmla="*/ 482526 h 1280548"/>
                <a:gd name="connsiteX9" fmla="*/ 907504 w 1572523"/>
                <a:gd name="connsiteY9" fmla="*/ 515777 h 1280548"/>
                <a:gd name="connsiteX10" fmla="*/ 766188 w 1572523"/>
                <a:gd name="connsiteY10" fmla="*/ 532402 h 1280548"/>
                <a:gd name="connsiteX11" fmla="*/ 608246 w 1572523"/>
                <a:gd name="connsiteY11" fmla="*/ 449275 h 1280548"/>
                <a:gd name="connsiteX12" fmla="*/ 475242 w 1572523"/>
                <a:gd name="connsiteY12" fmla="*/ 424337 h 1280548"/>
                <a:gd name="connsiteX13" fmla="*/ 375489 w 1572523"/>
                <a:gd name="connsiteY13" fmla="*/ 332897 h 1280548"/>
                <a:gd name="connsiteX14" fmla="*/ 259111 w 1572523"/>
                <a:gd name="connsiteY14" fmla="*/ 374460 h 1280548"/>
                <a:gd name="connsiteX15" fmla="*/ 175984 w 1572523"/>
                <a:gd name="connsiteY15" fmla="*/ 341209 h 1280548"/>
                <a:gd name="connsiteX16" fmla="*/ 92857 w 1572523"/>
                <a:gd name="connsiteY16" fmla="*/ 349522 h 1280548"/>
                <a:gd name="connsiteX17" fmla="*/ 34668 w 1572523"/>
                <a:gd name="connsiteY17" fmla="*/ 324584 h 1280548"/>
                <a:gd name="connsiteX18" fmla="*/ 34668 w 1572523"/>
                <a:gd name="connsiteY18" fmla="*/ 258082 h 1280548"/>
                <a:gd name="connsiteX19" fmla="*/ 134420 w 1572523"/>
                <a:gd name="connsiteY19" fmla="*/ 216519 h 1280548"/>
                <a:gd name="connsiteX20" fmla="*/ 216025 w 1572523"/>
                <a:gd name="connsiteY20" fmla="*/ 72008 h 1280548"/>
                <a:gd name="connsiteX21" fmla="*/ 0 w 1572523"/>
                <a:gd name="connsiteY21" fmla="*/ 0 h 128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2523" h="1280548">
                  <a:moveTo>
                    <a:pt x="890879" y="1280548"/>
                  </a:moveTo>
                  <a:cubicBezTo>
                    <a:pt x="1016955" y="1223744"/>
                    <a:pt x="1143031" y="1166941"/>
                    <a:pt x="1231700" y="1097668"/>
                  </a:cubicBezTo>
                  <a:cubicBezTo>
                    <a:pt x="1320369" y="1028395"/>
                    <a:pt x="1368860" y="935569"/>
                    <a:pt x="1422893" y="864911"/>
                  </a:cubicBezTo>
                  <a:cubicBezTo>
                    <a:pt x="1476926" y="794253"/>
                    <a:pt x="1539271" y="727752"/>
                    <a:pt x="1555897" y="673719"/>
                  </a:cubicBezTo>
                  <a:cubicBezTo>
                    <a:pt x="1572523" y="619686"/>
                    <a:pt x="1535115" y="571195"/>
                    <a:pt x="1522646" y="540715"/>
                  </a:cubicBezTo>
                  <a:cubicBezTo>
                    <a:pt x="1510177" y="510235"/>
                    <a:pt x="1497707" y="503308"/>
                    <a:pt x="1481082" y="490839"/>
                  </a:cubicBezTo>
                  <a:cubicBezTo>
                    <a:pt x="1464457" y="478370"/>
                    <a:pt x="1447831" y="472827"/>
                    <a:pt x="1422893" y="465900"/>
                  </a:cubicBezTo>
                  <a:cubicBezTo>
                    <a:pt x="1397955" y="458973"/>
                    <a:pt x="1361933" y="446504"/>
                    <a:pt x="1331453" y="449275"/>
                  </a:cubicBezTo>
                  <a:cubicBezTo>
                    <a:pt x="1300973" y="452046"/>
                    <a:pt x="1310671" y="471442"/>
                    <a:pt x="1240013" y="482526"/>
                  </a:cubicBezTo>
                  <a:cubicBezTo>
                    <a:pt x="1169355" y="493610"/>
                    <a:pt x="986475" y="507464"/>
                    <a:pt x="907504" y="515777"/>
                  </a:cubicBezTo>
                  <a:cubicBezTo>
                    <a:pt x="828533" y="524090"/>
                    <a:pt x="816064" y="543486"/>
                    <a:pt x="766188" y="532402"/>
                  </a:cubicBezTo>
                  <a:cubicBezTo>
                    <a:pt x="716312" y="521318"/>
                    <a:pt x="656737" y="467286"/>
                    <a:pt x="608246" y="449275"/>
                  </a:cubicBezTo>
                  <a:cubicBezTo>
                    <a:pt x="559755" y="431264"/>
                    <a:pt x="514035" y="443733"/>
                    <a:pt x="475242" y="424337"/>
                  </a:cubicBezTo>
                  <a:cubicBezTo>
                    <a:pt x="436449" y="404941"/>
                    <a:pt x="411511" y="341210"/>
                    <a:pt x="375489" y="332897"/>
                  </a:cubicBezTo>
                  <a:cubicBezTo>
                    <a:pt x="339467" y="324584"/>
                    <a:pt x="292362" y="373075"/>
                    <a:pt x="259111" y="374460"/>
                  </a:cubicBezTo>
                  <a:cubicBezTo>
                    <a:pt x="225860" y="375845"/>
                    <a:pt x="203693" y="345365"/>
                    <a:pt x="175984" y="341209"/>
                  </a:cubicBezTo>
                  <a:cubicBezTo>
                    <a:pt x="148275" y="337053"/>
                    <a:pt x="116410" y="352293"/>
                    <a:pt x="92857" y="349522"/>
                  </a:cubicBezTo>
                  <a:cubicBezTo>
                    <a:pt x="69304" y="346751"/>
                    <a:pt x="44366" y="339824"/>
                    <a:pt x="34668" y="324584"/>
                  </a:cubicBezTo>
                  <a:cubicBezTo>
                    <a:pt x="24970" y="309344"/>
                    <a:pt x="18043" y="276093"/>
                    <a:pt x="34668" y="258082"/>
                  </a:cubicBezTo>
                  <a:cubicBezTo>
                    <a:pt x="51293" y="240071"/>
                    <a:pt x="104194" y="247531"/>
                    <a:pt x="134420" y="216519"/>
                  </a:cubicBezTo>
                  <a:cubicBezTo>
                    <a:pt x="164646" y="185507"/>
                    <a:pt x="238428" y="108095"/>
                    <a:pt x="216025" y="72008"/>
                  </a:cubicBezTo>
                  <a:cubicBezTo>
                    <a:pt x="193622" y="35922"/>
                    <a:pt x="34636" y="15240"/>
                    <a:pt x="0" y="0"/>
                  </a:cubicBezTo>
                </a:path>
              </a:pathLst>
            </a:cu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6" name="Прямая со стрелкой 15"/>
            <p:cNvCxnSpPr/>
            <p:nvPr/>
          </p:nvCxnSpPr>
          <p:spPr>
            <a:xfrm>
              <a:off x="4572000" y="3730878"/>
              <a:ext cx="432048" cy="0"/>
            </a:xfrm>
            <a:prstGeom prst="straightConnector1">
              <a:avLst/>
            </a:prstGeom>
            <a:ln w="3810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04048" y="1988840"/>
              <a:ext cx="1728192" cy="1815882"/>
            </a:xfrm>
            <a:prstGeom prst="rect">
              <a:avLst/>
            </a:prstGeom>
            <a:noFill/>
          </p:spPr>
          <p:txBody>
            <a:bodyPr wrap="square" rtlCol="0">
              <a:spAutoFit/>
            </a:bodyPr>
            <a:lstStyle/>
            <a:p>
              <a:r>
                <a:rPr lang="ru-RU" sz="1400" dirty="0" smtClean="0">
                  <a:latin typeface="Times New Roman" pitchFamily="18" charset="0"/>
                  <a:cs typeface="Times New Roman" pitchFamily="18" charset="0"/>
                </a:rPr>
                <a:t>- западный Китай – центральные США</a:t>
              </a:r>
            </a:p>
            <a:p>
              <a:r>
                <a:rPr lang="ru-RU" sz="1400" dirty="0" smtClean="0">
                  <a:latin typeface="Times New Roman" pitchFamily="18" charset="0"/>
                  <a:cs typeface="Times New Roman" pitchFamily="18" charset="0"/>
                </a:rPr>
                <a:t>- Япония – Европа (Транссиб)</a:t>
              </a:r>
            </a:p>
            <a:p>
              <a:r>
                <a:rPr lang="ru-RU" sz="1400" dirty="0" smtClean="0">
                  <a:latin typeface="Times New Roman" pitchFamily="18" charset="0"/>
                  <a:cs typeface="Times New Roman" pitchFamily="18" charset="0"/>
                </a:rPr>
                <a:t>- Азия – Северная Америка (авиа)</a:t>
              </a:r>
            </a:p>
            <a:p>
              <a:r>
                <a:rPr lang="ru-RU" sz="1400" dirty="0" smtClean="0">
                  <a:latin typeface="Times New Roman" pitchFamily="18" charset="0"/>
                  <a:cs typeface="Times New Roman" pitchFamily="18" charset="0"/>
                </a:rPr>
                <a:t>- Япония – Европа (СМП)</a:t>
              </a:r>
              <a:endParaRPr lang="ru-RU" sz="1400" dirty="0">
                <a:latin typeface="Times New Roman" pitchFamily="18" charset="0"/>
                <a:cs typeface="Times New Roman" pitchFamily="18" charset="0"/>
              </a:endParaRPr>
            </a:p>
          </p:txBody>
        </p:sp>
      </p:grpSp>
      <p:sp>
        <p:nvSpPr>
          <p:cNvPr id="15" name="TextBox 14"/>
          <p:cNvSpPr txBox="1"/>
          <p:nvPr/>
        </p:nvSpPr>
        <p:spPr>
          <a:xfrm>
            <a:off x="539552" y="116632"/>
            <a:ext cx="5832648" cy="461665"/>
          </a:xfrm>
          <a:prstGeom prst="rect">
            <a:avLst/>
          </a:prstGeom>
          <a:noFill/>
        </p:spPr>
        <p:txBody>
          <a:bodyPr wrap="square" rtlCol="0">
            <a:spAutoFit/>
          </a:bodyPr>
          <a:lstStyle/>
          <a:p>
            <a:r>
              <a:rPr lang="ru-RU" sz="2400" b="1" dirty="0" err="1" smtClean="0">
                <a:solidFill>
                  <a:srgbClr val="C00000"/>
                </a:solidFill>
                <a:latin typeface="Times New Roman" pitchFamily="18" charset="0"/>
                <a:cs typeface="Times New Roman" pitchFamily="18" charset="0"/>
              </a:rPr>
              <a:t>Транспортно-логистический</a:t>
            </a:r>
            <a:r>
              <a:rPr lang="ru-RU" sz="2400" b="1" dirty="0" smtClean="0">
                <a:solidFill>
                  <a:srgbClr val="C00000"/>
                </a:solidFill>
                <a:latin typeface="Times New Roman" pitchFamily="18" charset="0"/>
                <a:cs typeface="Times New Roman" pitchFamily="18" charset="0"/>
              </a:rPr>
              <a:t> потенциал</a:t>
            </a:r>
            <a:endParaRPr lang="ru-RU" sz="2400" b="1" dirty="0">
              <a:solidFill>
                <a:srgbClr val="C00000"/>
              </a:solidFill>
              <a:latin typeface="Times New Roman" pitchFamily="18" charset="0"/>
              <a:cs typeface="Times New Roman" pitchFamily="18" charset="0"/>
            </a:endParaRPr>
          </a:p>
        </p:txBody>
      </p:sp>
      <p:sp>
        <p:nvSpPr>
          <p:cNvPr id="18" name="TextBox 17"/>
          <p:cNvSpPr txBox="1"/>
          <p:nvPr/>
        </p:nvSpPr>
        <p:spPr>
          <a:xfrm>
            <a:off x="323528" y="548680"/>
            <a:ext cx="7704856" cy="707886"/>
          </a:xfrm>
          <a:prstGeom prst="rect">
            <a:avLst/>
          </a:prstGeom>
          <a:noFill/>
        </p:spPr>
        <p:txBody>
          <a:bodyPr wrap="square" rtlCol="0">
            <a:spAutoFit/>
          </a:bodyPr>
          <a:lstStyle/>
          <a:p>
            <a:r>
              <a:rPr lang="ru-RU" sz="2000" dirty="0" smtClean="0">
                <a:latin typeface="Times New Roman" pitchFamily="18" charset="0"/>
                <a:cs typeface="Times New Roman" pitchFamily="18" charset="0"/>
              </a:rPr>
              <a:t>Через Сибирь проходят трансконтинентальные транспортные магистрали, связывающие Азию, Европу и Северную Америку.</a:t>
            </a:r>
            <a:endParaRPr lang="ru-RU" sz="2000" dirty="0">
              <a:latin typeface="Times New Roman" pitchFamily="18" charset="0"/>
              <a:cs typeface="Times New Roman" pitchFamily="18" charset="0"/>
            </a:endParaRPr>
          </a:p>
        </p:txBody>
      </p:sp>
      <p:sp>
        <p:nvSpPr>
          <p:cNvPr id="19" name="TextBox 18"/>
          <p:cNvSpPr txBox="1"/>
          <p:nvPr/>
        </p:nvSpPr>
        <p:spPr>
          <a:xfrm>
            <a:off x="0" y="1196752"/>
            <a:ext cx="9144000" cy="1015663"/>
          </a:xfrm>
          <a:prstGeom prst="rect">
            <a:avLst/>
          </a:prstGeom>
          <a:noFill/>
        </p:spPr>
        <p:txBody>
          <a:bodyPr wrap="square" rtlCol="0">
            <a:spAutoFit/>
          </a:bodyPr>
          <a:lstStyle/>
          <a:p>
            <a:r>
              <a:rPr lang="ru-RU" sz="2000" dirty="0" smtClean="0">
                <a:latin typeface="Times New Roman" pitchFamily="18" charset="0"/>
                <a:cs typeface="Times New Roman" pitchFamily="18" charset="0"/>
              </a:rPr>
              <a:t>1)  Прямой путь из восточного Китая в центральные штаты США (по геодезической линии) проходит между Якутском и Магаданом через Берингов пролив. На этом пути железная дорога построена пока только до Якутска.</a:t>
            </a:r>
            <a:endParaRPr lang="ru-RU" sz="2000" dirty="0">
              <a:latin typeface="Times New Roman" pitchFamily="18" charset="0"/>
              <a:cs typeface="Times New Roman" pitchFamily="18" charset="0"/>
            </a:endParaRPr>
          </a:p>
        </p:txBody>
      </p:sp>
      <p:sp>
        <p:nvSpPr>
          <p:cNvPr id="20" name="TextBox 19"/>
          <p:cNvSpPr txBox="1"/>
          <p:nvPr/>
        </p:nvSpPr>
        <p:spPr>
          <a:xfrm>
            <a:off x="395536" y="2132856"/>
            <a:ext cx="7200800" cy="707886"/>
          </a:xfrm>
          <a:prstGeom prst="rect">
            <a:avLst/>
          </a:prstGeom>
          <a:noFill/>
        </p:spPr>
        <p:txBody>
          <a:bodyPr wrap="square" rtlCol="0">
            <a:spAutoFit/>
          </a:bodyPr>
          <a:lstStyle/>
          <a:p>
            <a:r>
              <a:rPr lang="ru-RU" sz="2000" dirty="0" smtClean="0">
                <a:latin typeface="Times New Roman" pitchFamily="18" charset="0"/>
                <a:cs typeface="Times New Roman" pitchFamily="18" charset="0"/>
              </a:rPr>
              <a:t>2) Прямой путь из Японии (Кореи, северо-восточного Китая) в Европу лежит через Сибирь по трассе Транссиба (с КВЖД).  </a:t>
            </a:r>
            <a:endParaRPr lang="ru-RU" sz="2000" dirty="0">
              <a:latin typeface="Times New Roman" pitchFamily="18" charset="0"/>
              <a:cs typeface="Times New Roman" pitchFamily="18" charset="0"/>
            </a:endParaRPr>
          </a:p>
        </p:txBody>
      </p:sp>
      <p:sp>
        <p:nvSpPr>
          <p:cNvPr id="21" name="TextBox 20"/>
          <p:cNvSpPr txBox="1"/>
          <p:nvPr/>
        </p:nvSpPr>
        <p:spPr>
          <a:xfrm>
            <a:off x="0" y="2780928"/>
            <a:ext cx="8892480" cy="707886"/>
          </a:xfrm>
          <a:prstGeom prst="rect">
            <a:avLst/>
          </a:prstGeom>
          <a:noFill/>
        </p:spPr>
        <p:txBody>
          <a:bodyPr wrap="square" rtlCol="0">
            <a:spAutoFit/>
          </a:bodyPr>
          <a:lstStyle/>
          <a:p>
            <a:r>
              <a:rPr lang="ru-RU" sz="2000" dirty="0" smtClean="0">
                <a:latin typeface="Times New Roman" pitchFamily="18" charset="0"/>
                <a:cs typeface="Times New Roman" pitchFamily="18" charset="0"/>
              </a:rPr>
              <a:t>Следует заметить, что возрождаемый «Великий шелковый путь» Сибирь минует. Лишь некоторые его ветки могут пройти через европейскую Россию.</a:t>
            </a:r>
            <a:endParaRPr lang="ru-RU" sz="2000" dirty="0">
              <a:latin typeface="Times New Roman" pitchFamily="18" charset="0"/>
              <a:cs typeface="Times New Roman" pitchFamily="18" charset="0"/>
            </a:endParaRPr>
          </a:p>
        </p:txBody>
      </p:sp>
      <p:sp>
        <p:nvSpPr>
          <p:cNvPr id="22" name="TextBox 21"/>
          <p:cNvSpPr txBox="1"/>
          <p:nvPr/>
        </p:nvSpPr>
        <p:spPr>
          <a:xfrm>
            <a:off x="5508104" y="3475675"/>
            <a:ext cx="3635896" cy="1938992"/>
          </a:xfrm>
          <a:prstGeom prst="rect">
            <a:avLst/>
          </a:prstGeom>
          <a:noFill/>
        </p:spPr>
        <p:txBody>
          <a:bodyPr wrap="square" rtlCol="0">
            <a:spAutoFit/>
          </a:bodyPr>
          <a:lstStyle/>
          <a:p>
            <a:r>
              <a:rPr lang="ru-RU" sz="2000" dirty="0">
                <a:latin typeface="Times New Roman" pitchFamily="18" charset="0"/>
                <a:cs typeface="Times New Roman" pitchFamily="18" charset="0"/>
              </a:rPr>
              <a:t>3</a:t>
            </a:r>
            <a:r>
              <a:rPr lang="ru-RU" sz="2000" dirty="0" smtClean="0">
                <a:latin typeface="Times New Roman" pitchFamily="18" charset="0"/>
                <a:cs typeface="Times New Roman" pitchFamily="18" charset="0"/>
              </a:rPr>
              <a:t>) Трансполярные авиа маршруты «Азия – Северная Америка») проходят через Сибирь с опорой на Омск, Новосибирск, Красноярск, Иркутск, Хабаровск.</a:t>
            </a:r>
            <a:endParaRPr lang="ru-RU" sz="2000" dirty="0">
              <a:latin typeface="Times New Roman" pitchFamily="18" charset="0"/>
              <a:cs typeface="Times New Roman" pitchFamily="18" charset="0"/>
            </a:endParaRPr>
          </a:p>
        </p:txBody>
      </p:sp>
      <p:sp>
        <p:nvSpPr>
          <p:cNvPr id="23" name="TextBox 22"/>
          <p:cNvSpPr txBox="1"/>
          <p:nvPr/>
        </p:nvSpPr>
        <p:spPr>
          <a:xfrm>
            <a:off x="5585616" y="5387033"/>
            <a:ext cx="3600400"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4) Морской путь из Японии (Кореи, северо-восточного Китая) в Европу по СМП в два раза короче, чем через Суэц. </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16632"/>
            <a:ext cx="9144000" cy="461665"/>
          </a:xfrm>
          <a:prstGeom prst="rect">
            <a:avLst/>
          </a:prstGeom>
          <a:noFill/>
        </p:spPr>
        <p:txBody>
          <a:bodyPr wrap="square" rtlCol="0">
            <a:spAutoFit/>
          </a:bodyPr>
          <a:lstStyle/>
          <a:p>
            <a:r>
              <a:rPr lang="ru-RU" sz="2400" b="1" dirty="0" smtClean="0">
                <a:solidFill>
                  <a:srgbClr val="C00000"/>
                </a:solidFill>
                <a:latin typeface="Times New Roman" pitchFamily="18" charset="0"/>
                <a:cs typeface="Times New Roman" pitchFamily="18" charset="0"/>
              </a:rPr>
              <a:t>Потенциал в области высоких технологий, науки и образования</a:t>
            </a:r>
            <a:endParaRPr lang="ru-RU" sz="2400" b="1" dirty="0">
              <a:solidFill>
                <a:srgbClr val="C00000"/>
              </a:solidFill>
              <a:latin typeface="Times New Roman" pitchFamily="18" charset="0"/>
              <a:cs typeface="Times New Roman" pitchFamily="18" charset="0"/>
            </a:endParaRPr>
          </a:p>
        </p:txBody>
      </p:sp>
      <p:grpSp>
        <p:nvGrpSpPr>
          <p:cNvPr id="3" name="Группа 2"/>
          <p:cNvGrpSpPr/>
          <p:nvPr/>
        </p:nvGrpSpPr>
        <p:grpSpPr>
          <a:xfrm>
            <a:off x="179512" y="620688"/>
            <a:ext cx="4032448" cy="2880320"/>
            <a:chOff x="107504" y="2996952"/>
            <a:chExt cx="3816424" cy="2544283"/>
          </a:xfrm>
        </p:grpSpPr>
        <p:pic>
          <p:nvPicPr>
            <p:cNvPr id="4" name="Picture 10" descr="Картинки по запросу НГУ"/>
            <p:cNvPicPr>
              <a:picLocks noChangeAspect="1" noChangeArrowheads="1"/>
            </p:cNvPicPr>
            <p:nvPr/>
          </p:nvPicPr>
          <p:blipFill>
            <a:blip r:embed="rId2" cstate="print"/>
            <a:srcRect/>
            <a:stretch>
              <a:fillRect/>
            </a:stretch>
          </p:blipFill>
          <p:spPr bwMode="auto">
            <a:xfrm>
              <a:off x="107504" y="2996952"/>
              <a:ext cx="3816424" cy="2544283"/>
            </a:xfrm>
            <a:prstGeom prst="rect">
              <a:avLst/>
            </a:prstGeom>
            <a:noFill/>
          </p:spPr>
        </p:pic>
        <p:sp>
          <p:nvSpPr>
            <p:cNvPr id="5" name="TextBox 4"/>
            <p:cNvSpPr txBox="1"/>
            <p:nvPr/>
          </p:nvSpPr>
          <p:spPr>
            <a:xfrm>
              <a:off x="107504" y="2996952"/>
              <a:ext cx="3816424" cy="523220"/>
            </a:xfrm>
            <a:prstGeom prst="rect">
              <a:avLst/>
            </a:prstGeom>
            <a:noFill/>
          </p:spPr>
          <p:txBody>
            <a:bodyPr wrap="square" rtlCol="0">
              <a:spAutoFit/>
            </a:bodyPr>
            <a:lstStyle/>
            <a:p>
              <a:pPr algn="ct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Новосибирский государственный университет (новые корпуса)</a:t>
              </a:r>
              <a:endPar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6" name="Группа 8"/>
          <p:cNvGrpSpPr/>
          <p:nvPr/>
        </p:nvGrpSpPr>
        <p:grpSpPr>
          <a:xfrm>
            <a:off x="107504" y="4005064"/>
            <a:ext cx="4310968" cy="2376264"/>
            <a:chOff x="4644008" y="3140968"/>
            <a:chExt cx="4131456" cy="2160240"/>
          </a:xfrm>
        </p:grpSpPr>
        <p:pic>
          <p:nvPicPr>
            <p:cNvPr id="10" name="Picture 2" descr="су35"/>
            <p:cNvPicPr>
              <a:picLocks noChangeAspect="1" noChangeArrowheads="1"/>
            </p:cNvPicPr>
            <p:nvPr/>
          </p:nvPicPr>
          <p:blipFill>
            <a:blip r:embed="rId3" cstate="print"/>
            <a:srcRect/>
            <a:stretch>
              <a:fillRect/>
            </a:stretch>
          </p:blipFill>
          <p:spPr bwMode="auto">
            <a:xfrm>
              <a:off x="4644008" y="3140968"/>
              <a:ext cx="4131456" cy="2160240"/>
            </a:xfrm>
            <a:prstGeom prst="rect">
              <a:avLst/>
            </a:prstGeom>
            <a:noFill/>
          </p:spPr>
        </p:pic>
        <p:sp>
          <p:nvSpPr>
            <p:cNvPr id="11" name="TextBox 10"/>
            <p:cNvSpPr txBox="1"/>
            <p:nvPr/>
          </p:nvSpPr>
          <p:spPr>
            <a:xfrm>
              <a:off x="6516216" y="3140968"/>
              <a:ext cx="2232248" cy="600164"/>
            </a:xfrm>
            <a:prstGeom prst="rect">
              <a:avLst/>
            </a:prstGeom>
            <a:noFill/>
          </p:spPr>
          <p:txBody>
            <a:bodyPr wrap="square" rtlCol="0">
              <a:spAutoFit/>
            </a:bodyPr>
            <a:lstStyle/>
            <a:p>
              <a:r>
                <a:rPr lang="ru-RU" sz="1100" b="1" dirty="0" smtClean="0">
                  <a:solidFill>
                    <a:schemeClr val="bg1"/>
                  </a:solidFill>
                </a:rPr>
                <a:t>ОАО «Высокие технологии». Омск: агрегаты для авиационной и космической техники</a:t>
              </a:r>
              <a:endParaRPr lang="ru-RU" sz="1100" b="1" dirty="0">
                <a:solidFill>
                  <a:schemeClr val="bg1"/>
                </a:solidFill>
              </a:endParaRPr>
            </a:p>
          </p:txBody>
        </p:sp>
      </p:grpSp>
      <p:grpSp>
        <p:nvGrpSpPr>
          <p:cNvPr id="7" name="Группа 11"/>
          <p:cNvGrpSpPr/>
          <p:nvPr/>
        </p:nvGrpSpPr>
        <p:grpSpPr>
          <a:xfrm>
            <a:off x="4644008" y="3645024"/>
            <a:ext cx="4248472" cy="3024336"/>
            <a:chOff x="4355975" y="3284984"/>
            <a:chExt cx="3457483" cy="2448272"/>
          </a:xfrm>
        </p:grpSpPr>
        <p:pic>
          <p:nvPicPr>
            <p:cNvPr id="13" name="Picture 12" descr="Картинки по запросу академпарк новосибирск"/>
            <p:cNvPicPr>
              <a:picLocks noChangeAspect="1" noChangeArrowheads="1"/>
            </p:cNvPicPr>
            <p:nvPr/>
          </p:nvPicPr>
          <p:blipFill>
            <a:blip r:embed="rId4" cstate="print"/>
            <a:srcRect/>
            <a:stretch>
              <a:fillRect/>
            </a:stretch>
          </p:blipFill>
          <p:spPr bwMode="auto">
            <a:xfrm>
              <a:off x="4355975" y="3284984"/>
              <a:ext cx="3457483" cy="2448272"/>
            </a:xfrm>
            <a:prstGeom prst="rect">
              <a:avLst/>
            </a:prstGeom>
            <a:noFill/>
          </p:spPr>
        </p:pic>
        <p:sp>
          <p:nvSpPr>
            <p:cNvPr id="14" name="TextBox 13"/>
            <p:cNvSpPr txBox="1"/>
            <p:nvPr/>
          </p:nvSpPr>
          <p:spPr>
            <a:xfrm>
              <a:off x="4572000" y="3284984"/>
              <a:ext cx="3096344" cy="338554"/>
            </a:xfrm>
            <a:prstGeom prst="rect">
              <a:avLst/>
            </a:prstGeom>
            <a:noFill/>
          </p:spPr>
          <p:txBody>
            <a:bodyPr wrap="square" rtlCol="0">
              <a:spAutoFit/>
            </a:bodyPr>
            <a:lstStyle/>
            <a:p>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Новосибирский </a:t>
              </a:r>
              <a:r>
                <a:rPr lang="ru-RU" sz="1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rPr>
                <a:t>академпарк</a:t>
              </a:r>
              <a:endParaRPr lang="ru-RU" sz="16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grpSp>
        <p:nvGrpSpPr>
          <p:cNvPr id="8" name="Группа 14"/>
          <p:cNvGrpSpPr/>
          <p:nvPr/>
        </p:nvGrpSpPr>
        <p:grpSpPr>
          <a:xfrm>
            <a:off x="4355976" y="908720"/>
            <a:ext cx="4514734" cy="2304256"/>
            <a:chOff x="251520" y="3212976"/>
            <a:chExt cx="4514734" cy="2304256"/>
          </a:xfrm>
        </p:grpSpPr>
        <p:pic>
          <p:nvPicPr>
            <p:cNvPr id="16" name="Picture 6" descr="Нефтегазохимия"/>
            <p:cNvPicPr>
              <a:picLocks noChangeAspect="1" noChangeArrowheads="1"/>
            </p:cNvPicPr>
            <p:nvPr/>
          </p:nvPicPr>
          <p:blipFill>
            <a:blip r:embed="rId5" cstate="print"/>
            <a:srcRect/>
            <a:stretch>
              <a:fillRect/>
            </a:stretch>
          </p:blipFill>
          <p:spPr bwMode="auto">
            <a:xfrm>
              <a:off x="251520" y="3212976"/>
              <a:ext cx="4514734" cy="2304256"/>
            </a:xfrm>
            <a:prstGeom prst="rect">
              <a:avLst/>
            </a:prstGeom>
            <a:noFill/>
          </p:spPr>
        </p:pic>
        <p:sp>
          <p:nvSpPr>
            <p:cNvPr id="17" name="TextBox 16"/>
            <p:cNvSpPr txBox="1"/>
            <p:nvPr/>
          </p:nvSpPr>
          <p:spPr>
            <a:xfrm>
              <a:off x="251520" y="3218480"/>
              <a:ext cx="4464496" cy="523220"/>
            </a:xfrm>
            <a:prstGeom prst="rect">
              <a:avLst/>
            </a:prstGeom>
            <a:noFill/>
          </p:spPr>
          <p:txBody>
            <a:bodyPr wrap="square" rtlCol="0">
              <a:spAutoFit/>
            </a:bodyPr>
            <a:lstStyle/>
            <a:p>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Южно-Приобский газоперерабатывающий завод.</a:t>
              </a:r>
            </a:p>
            <a:p>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Ханты-Мансийск</a:t>
              </a:r>
              <a:endPar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grpSp>
      <p:sp>
        <p:nvSpPr>
          <p:cNvPr id="15" name="TextBox 14"/>
          <p:cNvSpPr txBox="1"/>
          <p:nvPr/>
        </p:nvSpPr>
        <p:spPr>
          <a:xfrm>
            <a:off x="1979712" y="2204864"/>
            <a:ext cx="5328592" cy="1754326"/>
          </a:xfrm>
          <a:prstGeom prst="rect">
            <a:avLst/>
          </a:prstGeom>
          <a:solidFill>
            <a:schemeClr val="bg1"/>
          </a:solidFill>
        </p:spPr>
        <p:txBody>
          <a:bodyPr wrap="square" rtlCol="0">
            <a:spAutoFit/>
          </a:bodyPr>
          <a:lstStyle/>
          <a:p>
            <a:r>
              <a:rPr lang="ru-RU" sz="1200" b="1" dirty="0">
                <a:solidFill>
                  <a:srgbClr val="A02C20"/>
                </a:solidFill>
              </a:rPr>
              <a:t>Наряду с природно-ресурсным и </a:t>
            </a:r>
            <a:r>
              <a:rPr lang="ru-RU" sz="1200" b="1" dirty="0" err="1">
                <a:solidFill>
                  <a:srgbClr val="A02C20"/>
                </a:solidFill>
              </a:rPr>
              <a:t>транспортно-логистическим</a:t>
            </a:r>
            <a:r>
              <a:rPr lang="ru-RU" sz="1200" b="1" dirty="0">
                <a:solidFill>
                  <a:srgbClr val="A02C20"/>
                </a:solidFill>
              </a:rPr>
              <a:t> следует отметить высокий научно-образовательный и </a:t>
            </a:r>
            <a:r>
              <a:rPr lang="ru-RU" sz="1200" b="1" dirty="0" err="1">
                <a:solidFill>
                  <a:srgbClr val="A02C20"/>
                </a:solidFill>
              </a:rPr>
              <a:t>инновационно-промышленный</a:t>
            </a:r>
            <a:r>
              <a:rPr lang="ru-RU" sz="1200" b="1" dirty="0">
                <a:solidFill>
                  <a:srgbClr val="A02C20"/>
                </a:solidFill>
              </a:rPr>
              <a:t> потенциал Сибири. Пока он слабо раскрыт (впрочем, как и во всей России), но фундамент заложен основательный – реализацией в прошлом веке двух </a:t>
            </a:r>
            <a:r>
              <a:rPr lang="ru-RU" sz="1200" b="1" dirty="0" err="1">
                <a:solidFill>
                  <a:srgbClr val="A02C20"/>
                </a:solidFill>
              </a:rPr>
              <a:t>мегапроектов</a:t>
            </a:r>
            <a:r>
              <a:rPr lang="ru-RU" sz="1200" b="1" dirty="0">
                <a:solidFill>
                  <a:srgbClr val="A02C20"/>
                </a:solidFill>
              </a:rPr>
              <a:t>: созданием высокотехнологичного военно-промышленного комплекса (в результате эвакуации в Сибирь и «укоренения» здесь заводов из западной части СССР в начале Великой отечественной войны) и Сибирского отделения Российской академии наук, по-видимому, самого продуктивного в нынешней России.</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4"/>
            <a:ext cx="7452320" cy="707886"/>
          </a:xfrm>
          <a:prstGeom prst="rect">
            <a:avLst/>
          </a:prstGeom>
          <a:noFill/>
        </p:spPr>
        <p:txBody>
          <a:bodyPr wrap="square" rtlCol="0">
            <a:spAutoFit/>
          </a:bodyPr>
          <a:lstStyle/>
          <a:p>
            <a:r>
              <a:rPr lang="ru-RU" sz="2000" dirty="0" smtClean="0">
                <a:latin typeface="Times New Roman" pitchFamily="18" charset="0"/>
                <a:cs typeface="Times New Roman" pitchFamily="18" charset="0"/>
              </a:rPr>
              <a:t>Минерально-сырьевой и транзитный потенциал Сибири будет обязательно освоен. Желательно под российской юрисдикцией.</a:t>
            </a:r>
            <a:endParaRPr lang="ru-RU" sz="2000" dirty="0">
              <a:latin typeface="Times New Roman" pitchFamily="18" charset="0"/>
              <a:cs typeface="Times New Roman" pitchFamily="18" charset="0"/>
            </a:endParaRPr>
          </a:p>
        </p:txBody>
      </p:sp>
      <p:sp>
        <p:nvSpPr>
          <p:cNvPr id="3" name="TextBox 2"/>
          <p:cNvSpPr txBox="1"/>
          <p:nvPr/>
        </p:nvSpPr>
        <p:spPr>
          <a:xfrm>
            <a:off x="755576" y="0"/>
            <a:ext cx="5760640" cy="461665"/>
          </a:xfrm>
          <a:prstGeom prst="rect">
            <a:avLst/>
          </a:prstGeom>
          <a:noFill/>
        </p:spPr>
        <p:txBody>
          <a:bodyPr wrap="square" rtlCol="0">
            <a:spAutoFit/>
          </a:bodyPr>
          <a:lstStyle/>
          <a:p>
            <a:r>
              <a:rPr lang="ru-RU" sz="2400" b="1" dirty="0" smtClean="0">
                <a:solidFill>
                  <a:srgbClr val="C00000"/>
                </a:solidFill>
                <a:latin typeface="Times New Roman" pitchFamily="18" charset="0"/>
                <a:cs typeface="Times New Roman" pitchFamily="18" charset="0"/>
              </a:rPr>
              <a:t>Потенциал отторжения</a:t>
            </a:r>
            <a:endParaRPr lang="ru-RU" sz="2400" b="1" dirty="0">
              <a:solidFill>
                <a:srgbClr val="C00000"/>
              </a:solidFill>
              <a:latin typeface="Times New Roman" pitchFamily="18" charset="0"/>
              <a:cs typeface="Times New Roman" pitchFamily="18" charset="0"/>
            </a:endParaRPr>
          </a:p>
        </p:txBody>
      </p:sp>
      <p:sp>
        <p:nvSpPr>
          <p:cNvPr id="4" name="TextBox 3"/>
          <p:cNvSpPr txBox="1"/>
          <p:nvPr/>
        </p:nvSpPr>
        <p:spPr>
          <a:xfrm>
            <a:off x="827584" y="1052736"/>
            <a:ext cx="7812360" cy="1015663"/>
          </a:xfrm>
          <a:prstGeom prst="rect">
            <a:avLst/>
          </a:prstGeom>
          <a:noFill/>
        </p:spPr>
        <p:txBody>
          <a:bodyPr wrap="square" rtlCol="0">
            <a:spAutoFit/>
          </a:bodyPr>
          <a:lstStyle/>
          <a:p>
            <a:r>
              <a:rPr lang="ru-RU" sz="2000" dirty="0" smtClean="0">
                <a:latin typeface="Times New Roman" pitchFamily="18" charset="0"/>
                <a:cs typeface="Times New Roman" pitchFamily="18" charset="0"/>
              </a:rPr>
              <a:t>Между тем, тема «несправедливости» факта принадлежности Сибири России является едва ли не </a:t>
            </a:r>
            <a:r>
              <a:rPr lang="ru-RU" sz="2000" dirty="0" err="1" smtClean="0">
                <a:latin typeface="Times New Roman" pitchFamily="18" charset="0"/>
                <a:cs typeface="Times New Roman" pitchFamily="18" charset="0"/>
              </a:rPr>
              <a:t>мейнстримом</a:t>
            </a:r>
            <a:r>
              <a:rPr lang="ru-RU" sz="2000" dirty="0" smtClean="0">
                <a:latin typeface="Times New Roman" pitchFamily="18" charset="0"/>
                <a:cs typeface="Times New Roman" pitchFamily="18" charset="0"/>
              </a:rPr>
              <a:t> западной </a:t>
            </a:r>
            <a:r>
              <a:rPr lang="ru-RU" sz="2000" dirty="0" err="1" smtClean="0">
                <a:latin typeface="Times New Roman" pitchFamily="18" charset="0"/>
                <a:cs typeface="Times New Roman" pitchFamily="18" charset="0"/>
              </a:rPr>
              <a:t>глобалистики</a:t>
            </a:r>
            <a:r>
              <a:rPr lang="ru-RU" sz="2000" dirty="0" smtClean="0">
                <a:latin typeface="Times New Roman" pitchFamily="18" charset="0"/>
                <a:cs typeface="Times New Roman" pitchFamily="18" charset="0"/>
              </a:rPr>
              <a:t>, мировой </a:t>
            </a:r>
            <a:r>
              <a:rPr lang="ru-RU" sz="2000" dirty="0" err="1" smtClean="0">
                <a:latin typeface="Times New Roman" pitchFamily="18" charset="0"/>
                <a:cs typeface="Times New Roman" pitchFamily="18" charset="0"/>
              </a:rPr>
              <a:t>геостратегической</a:t>
            </a:r>
            <a:r>
              <a:rPr lang="ru-RU" sz="2000" dirty="0" smtClean="0">
                <a:latin typeface="Times New Roman" pitchFamily="18" charset="0"/>
                <a:cs typeface="Times New Roman" pitchFamily="18" charset="0"/>
              </a:rPr>
              <a:t> и американской политической мысли.</a:t>
            </a:r>
            <a:endParaRPr lang="ru-RU" sz="2000" dirty="0">
              <a:latin typeface="Times New Roman" pitchFamily="18" charset="0"/>
              <a:cs typeface="Times New Roman" pitchFamily="18" charset="0"/>
            </a:endParaRPr>
          </a:p>
        </p:txBody>
      </p:sp>
      <p:sp>
        <p:nvSpPr>
          <p:cNvPr id="8" name="TextBox 7"/>
          <p:cNvSpPr txBox="1"/>
          <p:nvPr/>
        </p:nvSpPr>
        <p:spPr>
          <a:xfrm>
            <a:off x="0" y="1988840"/>
            <a:ext cx="9036496"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Американский </a:t>
            </a:r>
            <a:r>
              <a:rPr lang="ru-RU" sz="2000" dirty="0">
                <a:latin typeface="Times New Roman" pitchFamily="18" charset="0"/>
                <a:cs typeface="Times New Roman" pitchFamily="18" charset="0"/>
              </a:rPr>
              <a:t>геополитик адмирал </a:t>
            </a:r>
            <a:r>
              <a:rPr lang="ru-RU" sz="2000" dirty="0" err="1">
                <a:latin typeface="Times New Roman" pitchFamily="18" charset="0"/>
                <a:cs typeface="Times New Roman" pitchFamily="18" charset="0"/>
              </a:rPr>
              <a:t>Мэхен</a:t>
            </a:r>
            <a:r>
              <a:rPr lang="ru-RU" sz="2000" dirty="0">
                <a:latin typeface="Times New Roman" pitchFamily="18" charset="0"/>
                <a:cs typeface="Times New Roman" pitchFamily="18" charset="0"/>
              </a:rPr>
              <a:t> </a:t>
            </a:r>
            <a:r>
              <a:rPr lang="ru-RU" sz="2000" dirty="0" smtClean="0">
                <a:latin typeface="Times New Roman" pitchFamily="18" charset="0"/>
                <a:cs typeface="Times New Roman" pitchFamily="18" charset="0"/>
              </a:rPr>
              <a:t>еще в </a:t>
            </a:r>
            <a:r>
              <a:rPr lang="ru-RU" sz="2000" dirty="0">
                <a:latin typeface="Times New Roman" pitchFamily="18" charset="0"/>
                <a:cs typeface="Times New Roman" pitchFamily="18" charset="0"/>
              </a:rPr>
              <a:t>1895 </a:t>
            </a:r>
            <a:r>
              <a:rPr lang="ru-RU" sz="2000" dirty="0" smtClean="0">
                <a:latin typeface="Times New Roman" pitchFamily="18" charset="0"/>
                <a:cs typeface="Times New Roman" pitchFamily="18" charset="0"/>
              </a:rPr>
              <a:t>году заявил: </a:t>
            </a:r>
            <a:r>
              <a:rPr lang="ru-RU" sz="2000" dirty="0">
                <a:latin typeface="Times New Roman" pitchFamily="18" charset="0"/>
                <a:cs typeface="Times New Roman" pitchFamily="18" charset="0"/>
              </a:rPr>
              <a:t>«Большая часть мира все еще принадлежит дикарям или же государствам, которые в экономическом или политическом отношениях недоразвиты и из-за этого не в состоянии использовать полный потенциал территорий, которыми они владеют. </a:t>
            </a:r>
          </a:p>
        </p:txBody>
      </p:sp>
      <p:sp>
        <p:nvSpPr>
          <p:cNvPr id="9" name="TextBox 8"/>
          <p:cNvSpPr txBox="1"/>
          <p:nvPr/>
        </p:nvSpPr>
        <p:spPr>
          <a:xfrm>
            <a:off x="107504" y="5373216"/>
            <a:ext cx="3312368"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Это – идеологическая платформа колониализма, «Американского мира» или «Третьего рейха».</a:t>
            </a:r>
            <a:endParaRPr lang="ru-RU" sz="2000" dirty="0">
              <a:latin typeface="Times New Roman" pitchFamily="18" charset="0"/>
              <a:cs typeface="Times New Roman" pitchFamily="18" charset="0"/>
            </a:endParaRPr>
          </a:p>
        </p:txBody>
      </p:sp>
      <p:pic>
        <p:nvPicPr>
          <p:cNvPr id="33794" name="Picture 2" descr="История мира согласно сочинениям американских студентов"/>
          <p:cNvPicPr>
            <a:picLocks noChangeAspect="1" noChangeArrowheads="1"/>
          </p:cNvPicPr>
          <p:nvPr/>
        </p:nvPicPr>
        <p:blipFill>
          <a:blip r:embed="rId2" cstate="print"/>
          <a:srcRect/>
          <a:stretch>
            <a:fillRect/>
          </a:stretch>
        </p:blipFill>
        <p:spPr bwMode="auto">
          <a:xfrm>
            <a:off x="3563888" y="3429000"/>
            <a:ext cx="5388496" cy="3131394"/>
          </a:xfrm>
          <a:prstGeom prst="rect">
            <a:avLst/>
          </a:prstGeom>
          <a:noFill/>
        </p:spPr>
      </p:pic>
      <p:sp>
        <p:nvSpPr>
          <p:cNvPr id="11" name="TextBox 10"/>
          <p:cNvSpPr txBox="1"/>
          <p:nvPr/>
        </p:nvSpPr>
        <p:spPr>
          <a:xfrm>
            <a:off x="0" y="3212976"/>
            <a:ext cx="3672408" cy="2523768"/>
          </a:xfrm>
          <a:prstGeom prst="rect">
            <a:avLst/>
          </a:prstGeom>
          <a:noFill/>
        </p:spPr>
        <p:txBody>
          <a:bodyPr wrap="square" rtlCol="0">
            <a:spAutoFit/>
          </a:bodyPr>
          <a:lstStyle/>
          <a:p>
            <a:r>
              <a:rPr lang="ru-RU" sz="2000" dirty="0" smtClean="0">
                <a:latin typeface="Times New Roman" pitchFamily="18" charset="0"/>
                <a:cs typeface="Times New Roman" pitchFamily="18" charset="0"/>
              </a:rPr>
              <a:t>С другой стороны, у высоко цивилизованных государств накапливаются излишки энергии. Эта энергия в очень близком будущем должна быть направлена на завоевание новых пространств».</a:t>
            </a:r>
          </a:p>
          <a:p>
            <a:endParaRPr lang="ru-R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116632"/>
            <a:ext cx="8244408" cy="1015663"/>
          </a:xfrm>
          <a:prstGeom prst="rect">
            <a:avLst/>
          </a:prstGeom>
          <a:noFill/>
        </p:spPr>
        <p:txBody>
          <a:bodyPr wrap="square" rtlCol="0">
            <a:spAutoFit/>
          </a:bodyPr>
          <a:lstStyle/>
          <a:p>
            <a:r>
              <a:rPr lang="ru-RU" sz="2000" dirty="0" smtClean="0">
                <a:latin typeface="Times New Roman" pitchFamily="18" charset="0"/>
                <a:cs typeface="Times New Roman" pitchFamily="18" charset="0"/>
              </a:rPr>
              <a:t>В 1918 году некий американский полковник </a:t>
            </a:r>
            <a:r>
              <a:rPr lang="ru-RU" sz="2000" dirty="0" err="1" smtClean="0">
                <a:latin typeface="Times New Roman" pitchFamily="18" charset="0"/>
                <a:cs typeface="Times New Roman" pitchFamily="18" charset="0"/>
              </a:rPr>
              <a:t>Гауз</a:t>
            </a:r>
            <a:r>
              <a:rPr lang="ru-RU" sz="2000" dirty="0" smtClean="0">
                <a:latin typeface="Times New Roman" pitchFamily="18" charset="0"/>
                <a:cs typeface="Times New Roman" pitchFamily="18" charset="0"/>
              </a:rPr>
              <a:t> предложил разделить Россию на три части с передачей Сибири в США (план </a:t>
            </a:r>
            <a:r>
              <a:rPr lang="ru-RU" sz="2000" dirty="0" err="1" smtClean="0">
                <a:latin typeface="Times New Roman" pitchFamily="18" charset="0"/>
                <a:cs typeface="Times New Roman" pitchFamily="18" charset="0"/>
              </a:rPr>
              <a:t>Гауза</a:t>
            </a:r>
            <a:r>
              <a:rPr lang="ru-RU" sz="2000" dirty="0" smtClean="0">
                <a:latin typeface="Times New Roman" pitchFamily="18" charset="0"/>
                <a:cs typeface="Times New Roman" pitchFamily="18" charset="0"/>
              </a:rPr>
              <a:t>). Это далеко не первый и не последний план расчленения России.</a:t>
            </a:r>
            <a:endParaRPr lang="ru-RU" sz="2000" dirty="0">
              <a:latin typeface="Times New Roman" pitchFamily="18" charset="0"/>
              <a:cs typeface="Times New Roman" pitchFamily="18" charset="0"/>
            </a:endParaRPr>
          </a:p>
        </p:txBody>
      </p:sp>
      <p:sp>
        <p:nvSpPr>
          <p:cNvPr id="3" name="TextBox 2"/>
          <p:cNvSpPr txBox="1"/>
          <p:nvPr/>
        </p:nvSpPr>
        <p:spPr>
          <a:xfrm>
            <a:off x="755576" y="1052736"/>
            <a:ext cx="7560840"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На </a:t>
            </a:r>
            <a:r>
              <a:rPr lang="ru-RU" sz="2000" dirty="0">
                <a:latin typeface="Times New Roman" pitchFamily="18" charset="0"/>
                <a:cs typeface="Times New Roman" pitchFamily="18" charset="0"/>
              </a:rPr>
              <a:t>международном геополитическом форуме, прошедшем в Сиэтле в январе 2016-го года, тема </a:t>
            </a:r>
            <a:r>
              <a:rPr lang="ru-RU" sz="2000" dirty="0" smtClean="0">
                <a:latin typeface="Times New Roman" pitchFamily="18" charset="0"/>
                <a:cs typeface="Times New Roman" pitchFamily="18" charset="0"/>
              </a:rPr>
              <a:t>отторжения </a:t>
            </a:r>
            <a:r>
              <a:rPr lang="ru-RU" sz="2000" dirty="0">
                <a:latin typeface="Times New Roman" pitchFamily="18" charset="0"/>
                <a:cs typeface="Times New Roman" pitchFamily="18" charset="0"/>
              </a:rPr>
              <a:t>Сибири из состава Российской </a:t>
            </a:r>
            <a:r>
              <a:rPr lang="ru-RU" sz="2000" dirty="0" smtClean="0">
                <a:latin typeface="Times New Roman" pitchFamily="18" charset="0"/>
                <a:cs typeface="Times New Roman" pitchFamily="18" charset="0"/>
              </a:rPr>
              <a:t>Федерации была одной из основных. «Героями» обсуждения выступили Збигнев Бжезинский и Мадлен Олбрайт.</a:t>
            </a:r>
            <a:endParaRPr lang="ru-RU" sz="2000" dirty="0">
              <a:latin typeface="Times New Roman" pitchFamily="18" charset="0"/>
              <a:cs typeface="Times New Roman" pitchFamily="18" charset="0"/>
            </a:endParaRPr>
          </a:p>
        </p:txBody>
      </p:sp>
      <p:grpSp>
        <p:nvGrpSpPr>
          <p:cNvPr id="4" name="Группа 3"/>
          <p:cNvGrpSpPr/>
          <p:nvPr/>
        </p:nvGrpSpPr>
        <p:grpSpPr>
          <a:xfrm>
            <a:off x="467544" y="3429000"/>
            <a:ext cx="3528392" cy="2664296"/>
            <a:chOff x="0" y="0"/>
            <a:chExt cx="3851920" cy="2567947"/>
          </a:xfrm>
        </p:grpSpPr>
        <p:pic>
          <p:nvPicPr>
            <p:cNvPr id="5" name="Picture 2" descr="Похожее изображение"/>
            <p:cNvPicPr>
              <a:picLocks noChangeAspect="1" noChangeArrowheads="1"/>
            </p:cNvPicPr>
            <p:nvPr/>
          </p:nvPicPr>
          <p:blipFill>
            <a:blip r:embed="rId2" cstate="print"/>
            <a:srcRect/>
            <a:stretch>
              <a:fillRect/>
            </a:stretch>
          </p:blipFill>
          <p:spPr bwMode="auto">
            <a:xfrm>
              <a:off x="0" y="0"/>
              <a:ext cx="3851920" cy="2567947"/>
            </a:xfrm>
            <a:prstGeom prst="rect">
              <a:avLst/>
            </a:prstGeom>
            <a:noFill/>
          </p:spPr>
        </p:pic>
        <p:sp>
          <p:nvSpPr>
            <p:cNvPr id="6" name="TextBox 5"/>
            <p:cNvSpPr txBox="1"/>
            <p:nvPr/>
          </p:nvSpPr>
          <p:spPr>
            <a:xfrm>
              <a:off x="0" y="0"/>
              <a:ext cx="1872208" cy="369332"/>
            </a:xfrm>
            <a:prstGeom prst="rect">
              <a:avLst/>
            </a:prstGeom>
            <a:noFill/>
          </p:spPr>
          <p:txBody>
            <a:bodyPr wrap="square" rtlCol="0">
              <a:spAutoFit/>
            </a:bodyPr>
            <a:lstStyle/>
            <a:p>
              <a:r>
                <a:rPr lang="ru-RU" b="1" dirty="0" smtClean="0">
                  <a:solidFill>
                    <a:schemeClr val="bg1"/>
                  </a:solidFill>
                </a:rPr>
                <a:t>Китай прошел</a:t>
              </a:r>
              <a:endParaRPr lang="ru-RU" b="1" dirty="0">
                <a:solidFill>
                  <a:schemeClr val="bg1"/>
                </a:solidFill>
              </a:endParaRPr>
            </a:p>
          </p:txBody>
        </p:sp>
      </p:grpSp>
      <p:sp>
        <p:nvSpPr>
          <p:cNvPr id="7" name="TextBox 6"/>
          <p:cNvSpPr txBox="1"/>
          <p:nvPr/>
        </p:nvSpPr>
        <p:spPr>
          <a:xfrm>
            <a:off x="179512" y="2276872"/>
            <a:ext cx="8856984" cy="1015663"/>
          </a:xfrm>
          <a:prstGeom prst="rect">
            <a:avLst/>
          </a:prstGeom>
          <a:noFill/>
        </p:spPr>
        <p:txBody>
          <a:bodyPr wrap="square" rtlCol="0">
            <a:spAutoFit/>
          </a:bodyPr>
          <a:lstStyle/>
          <a:p>
            <a:r>
              <a:rPr lang="ru-RU" sz="2000" dirty="0" smtClean="0">
                <a:latin typeface="Times New Roman" pitchFamily="18" charset="0"/>
                <a:cs typeface="Times New Roman" pitchFamily="18" charset="0"/>
              </a:rPr>
              <a:t>«Мягкая форма» общей позиции: с </a:t>
            </a:r>
            <a:r>
              <a:rPr lang="ru-RU" sz="2000" dirty="0">
                <a:latin typeface="Times New Roman" pitchFamily="18" charset="0"/>
                <a:cs typeface="Times New Roman" pitchFamily="18" charset="0"/>
              </a:rPr>
              <a:t>точки зрения «интересов всего человечества» </a:t>
            </a:r>
            <a:r>
              <a:rPr lang="ru-RU" sz="2000" dirty="0" smtClean="0">
                <a:latin typeface="Times New Roman" pitchFamily="18" charset="0"/>
                <a:cs typeface="Times New Roman" pitchFamily="18" charset="0"/>
              </a:rPr>
              <a:t>Сибирь должна </a:t>
            </a:r>
            <a:r>
              <a:rPr lang="ru-RU" sz="2000" dirty="0">
                <a:latin typeface="Times New Roman" pitchFamily="18" charset="0"/>
                <a:cs typeface="Times New Roman" pitchFamily="18" charset="0"/>
              </a:rPr>
              <a:t>рассматриваться как «</a:t>
            </a:r>
            <a:r>
              <a:rPr lang="ru-RU" sz="2000" dirty="0" smtClean="0">
                <a:latin typeface="Times New Roman" pitchFamily="18" charset="0"/>
                <a:cs typeface="Times New Roman" pitchFamily="18" charset="0"/>
              </a:rPr>
              <a:t>планетарная ресурсная кладовая» </a:t>
            </a:r>
            <a:r>
              <a:rPr lang="ru-RU" sz="2000" dirty="0">
                <a:latin typeface="Times New Roman" pitchFamily="18" charset="0"/>
                <a:cs typeface="Times New Roman" pitchFamily="18" charset="0"/>
              </a:rPr>
              <a:t>и иметь статус, схожий с современным статусом Антарктиды.</a:t>
            </a:r>
          </a:p>
        </p:txBody>
      </p:sp>
      <p:sp>
        <p:nvSpPr>
          <p:cNvPr id="8" name="TextBox 7"/>
          <p:cNvSpPr txBox="1"/>
          <p:nvPr/>
        </p:nvSpPr>
        <p:spPr>
          <a:xfrm>
            <a:off x="4211960" y="3284984"/>
            <a:ext cx="4644008" cy="1323439"/>
          </a:xfrm>
          <a:prstGeom prst="rect">
            <a:avLst/>
          </a:prstGeom>
          <a:noFill/>
        </p:spPr>
        <p:txBody>
          <a:bodyPr wrap="square" rtlCol="0">
            <a:spAutoFit/>
          </a:bodyPr>
          <a:lstStyle/>
          <a:p>
            <a:r>
              <a:rPr lang="ru-RU" sz="2000" dirty="0" smtClean="0">
                <a:latin typeface="Times New Roman" pitchFamily="18" charset="0"/>
                <a:cs typeface="Times New Roman" pitchFamily="18" charset="0"/>
              </a:rPr>
              <a:t>Реальная экономическая политика федерального центра в отношении Сибири, к сожалению, способствует реализации такого подхода. </a:t>
            </a:r>
            <a:endParaRPr lang="ru-RU" sz="2000" dirty="0">
              <a:latin typeface="Times New Roman" pitchFamily="18" charset="0"/>
              <a:cs typeface="Times New Roman" pitchFamily="18" charset="0"/>
            </a:endParaRPr>
          </a:p>
        </p:txBody>
      </p:sp>
      <p:sp>
        <p:nvSpPr>
          <p:cNvPr id="9" name="TextBox 8"/>
          <p:cNvSpPr txBox="1"/>
          <p:nvPr/>
        </p:nvSpPr>
        <p:spPr>
          <a:xfrm>
            <a:off x="4103440" y="4581128"/>
            <a:ext cx="5040560" cy="1631216"/>
          </a:xfrm>
          <a:prstGeom prst="rect">
            <a:avLst/>
          </a:prstGeom>
          <a:noFill/>
        </p:spPr>
        <p:txBody>
          <a:bodyPr wrap="square" rtlCol="0">
            <a:spAutoFit/>
          </a:bodyPr>
          <a:lstStyle/>
          <a:p>
            <a:r>
              <a:rPr lang="ru-RU" sz="2000" dirty="0" smtClean="0">
                <a:latin typeface="Times New Roman" pitchFamily="18" charset="0"/>
                <a:cs typeface="Times New Roman" pitchFamily="18" charset="0"/>
              </a:rPr>
              <a:t>«Освоение» Арктики, Дальнего Востока происходит за зарубежные деньги, по зарубежным технологиям, с использованием зарубежных кадров, без всякой синергии с отечественной экономикой.</a:t>
            </a:r>
            <a:endParaRPr lang="ru-RU" sz="2000" dirty="0">
              <a:latin typeface="Times New Roman" pitchFamily="18" charset="0"/>
              <a:cs typeface="Times New Roman" pitchFamily="18" charset="0"/>
            </a:endParaRPr>
          </a:p>
        </p:txBody>
      </p:sp>
      <p:sp>
        <p:nvSpPr>
          <p:cNvPr id="10" name="TextBox 9"/>
          <p:cNvSpPr txBox="1"/>
          <p:nvPr/>
        </p:nvSpPr>
        <p:spPr>
          <a:xfrm>
            <a:off x="755576" y="6150114"/>
            <a:ext cx="7776864" cy="707886"/>
          </a:xfrm>
          <a:prstGeom prst="rect">
            <a:avLst/>
          </a:prstGeom>
          <a:noFill/>
        </p:spPr>
        <p:txBody>
          <a:bodyPr wrap="square" rtlCol="0">
            <a:spAutoFit/>
          </a:bodyPr>
          <a:lstStyle/>
          <a:p>
            <a:r>
              <a:rPr lang="ru-RU" sz="2000" dirty="0" smtClean="0">
                <a:latin typeface="Times New Roman" pitchFamily="18" charset="0"/>
                <a:cs typeface="Times New Roman" pitchFamily="18" charset="0"/>
              </a:rPr>
              <a:t>Единственная цель – вывести природные ресурсы с выгодой для крупных, как правило, государственных компаний-монополий.</a:t>
            </a:r>
            <a:endParaRPr lang="ru-RU" sz="2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0" y="692696"/>
            <a:ext cx="9166106" cy="5877272"/>
          </a:xfrm>
          <a:prstGeom prst="rect">
            <a:avLst/>
          </a:prstGeom>
          <a:noFill/>
        </p:spPr>
      </p:pic>
      <p:sp>
        <p:nvSpPr>
          <p:cNvPr id="3" name="TextBox 2"/>
          <p:cNvSpPr txBox="1"/>
          <p:nvPr/>
        </p:nvSpPr>
        <p:spPr>
          <a:xfrm>
            <a:off x="179512" y="116632"/>
            <a:ext cx="4320480" cy="830997"/>
          </a:xfrm>
          <a:prstGeom prst="rect">
            <a:avLst/>
          </a:prstGeom>
          <a:solidFill>
            <a:schemeClr val="bg1"/>
          </a:solidFill>
        </p:spPr>
        <p:txBody>
          <a:bodyPr wrap="square" rtlCol="0">
            <a:spAutoFit/>
          </a:bodyPr>
          <a:lstStyle/>
          <a:p>
            <a:r>
              <a:rPr lang="ru-RU" sz="1200" b="1" dirty="0">
                <a:solidFill>
                  <a:srgbClr val="A02C20"/>
                </a:solidFill>
              </a:rPr>
              <a:t>За четверть века «капиталистического» возрождения население России сократилось почти на 4%, Сибири – почти на 10%, Дальнего Востока – на 25%. Население Магаданской </a:t>
            </a:r>
            <a:r>
              <a:rPr lang="ru-RU" sz="1200" b="1" dirty="0" smtClean="0">
                <a:solidFill>
                  <a:srgbClr val="A02C20"/>
                </a:solidFill>
              </a:rPr>
              <a:t>области </a:t>
            </a:r>
            <a:r>
              <a:rPr lang="ru-RU" sz="1200" b="1" dirty="0">
                <a:solidFill>
                  <a:srgbClr val="A02C20"/>
                </a:solidFill>
              </a:rPr>
              <a:t>уменьшилось в 2 раза, Чукотки – в 3 раза</a:t>
            </a:r>
            <a:r>
              <a:rPr lang="ru-RU" sz="1200" dirty="0"/>
              <a:t>.</a:t>
            </a:r>
          </a:p>
        </p:txBody>
      </p:sp>
      <p:sp>
        <p:nvSpPr>
          <p:cNvPr id="4" name="TextBox 3"/>
          <p:cNvSpPr txBox="1"/>
          <p:nvPr/>
        </p:nvSpPr>
        <p:spPr>
          <a:xfrm>
            <a:off x="683568" y="260648"/>
            <a:ext cx="4896544" cy="1754326"/>
          </a:xfrm>
          <a:prstGeom prst="rect">
            <a:avLst/>
          </a:prstGeom>
          <a:solidFill>
            <a:schemeClr val="bg1"/>
          </a:solidFill>
        </p:spPr>
        <p:txBody>
          <a:bodyPr wrap="square" rtlCol="0">
            <a:spAutoFit/>
          </a:bodyPr>
          <a:lstStyle/>
          <a:p>
            <a:r>
              <a:rPr lang="ru-RU" sz="1200" b="1" dirty="0">
                <a:solidFill>
                  <a:srgbClr val="A02C20"/>
                </a:solidFill>
              </a:rPr>
              <a:t>Наметилась </a:t>
            </a:r>
            <a:r>
              <a:rPr lang="ru-RU" sz="1200" b="1" dirty="0" smtClean="0">
                <a:solidFill>
                  <a:srgbClr val="A02C20"/>
                </a:solidFill>
              </a:rPr>
              <a:t>негативная </a:t>
            </a:r>
            <a:r>
              <a:rPr lang="ru-RU" sz="1200" b="1" dirty="0">
                <a:solidFill>
                  <a:srgbClr val="A02C20"/>
                </a:solidFill>
              </a:rPr>
              <a:t>для Сибири тенденция: потеря позиций в общенациональных показателях. Доля СФО в произведенном ВРП России с 2000 по 2015 г. снизилась на 1,5 п.п., доля занятых в экономике – на 0,4 п.п.,  доля в основных фондах – на 4,3 п.п., сокращается также доля Сибири в ВРП, использованном  на потребление и накопление. Фиксируются значительные трудности в бюджетной сфере регионов, входящих в СФО. Если за период с конца 2013 г. по начало 2017 г. государственный долг субъектов РФ вырос на 35%, то государственный долг регионов, входящих в СФО, - на 82%</a:t>
            </a:r>
          </a:p>
        </p:txBody>
      </p:sp>
      <p:sp>
        <p:nvSpPr>
          <p:cNvPr id="5" name="TextBox 4"/>
          <p:cNvSpPr txBox="1"/>
          <p:nvPr/>
        </p:nvSpPr>
        <p:spPr>
          <a:xfrm>
            <a:off x="3491880" y="1700808"/>
            <a:ext cx="5652120" cy="1569660"/>
          </a:xfrm>
          <a:prstGeom prst="rect">
            <a:avLst/>
          </a:prstGeom>
          <a:solidFill>
            <a:schemeClr val="bg1"/>
          </a:solidFill>
        </p:spPr>
        <p:txBody>
          <a:bodyPr wrap="square" rtlCol="0">
            <a:spAutoFit/>
          </a:bodyPr>
          <a:lstStyle/>
          <a:p>
            <a:r>
              <a:rPr lang="ru-RU" sz="1200" b="1" dirty="0">
                <a:solidFill>
                  <a:srgbClr val="A02C20"/>
                </a:solidFill>
              </a:rPr>
              <a:t>Одна из важнейших российских стратегических задач заключается в преодолении этих негативных тенденций, продолжение которых неизбежно приведет к потере Сибири. Для этого, наверное, ей нужны определенные преференции, но только во вторую очередь. В первую очередь необходимо обеспечить получение Сибирью справедливой цены за ее продукт. Для этого нужны общенациональные (а не «сибирские») реформы федеративных отношений и механизмов, определяющих межрегиональные финансовые потоки. Эти реформы должны преследовать по крайней </a:t>
            </a:r>
            <a:r>
              <a:rPr lang="ru-RU" sz="1200" b="1" dirty="0" smtClean="0">
                <a:solidFill>
                  <a:srgbClr val="A02C20"/>
                </a:solidFill>
              </a:rPr>
              <a:t>мере </a:t>
            </a:r>
            <a:r>
              <a:rPr lang="ru-RU" sz="1200" b="1" dirty="0">
                <a:solidFill>
                  <a:srgbClr val="A02C20"/>
                </a:solidFill>
              </a:rPr>
              <a:t>две цели.</a:t>
            </a:r>
          </a:p>
        </p:txBody>
      </p:sp>
      <p:sp>
        <p:nvSpPr>
          <p:cNvPr id="6" name="TextBox 5"/>
          <p:cNvSpPr txBox="1"/>
          <p:nvPr/>
        </p:nvSpPr>
        <p:spPr>
          <a:xfrm>
            <a:off x="107504" y="3284984"/>
            <a:ext cx="5976664" cy="830997"/>
          </a:xfrm>
          <a:prstGeom prst="rect">
            <a:avLst/>
          </a:prstGeom>
          <a:solidFill>
            <a:schemeClr val="bg1"/>
          </a:solidFill>
        </p:spPr>
        <p:txBody>
          <a:bodyPr wrap="square" rtlCol="0">
            <a:spAutoFit/>
          </a:bodyPr>
          <a:lstStyle/>
          <a:p>
            <a:r>
              <a:rPr lang="ru-RU" sz="1200" b="1" dirty="0">
                <a:solidFill>
                  <a:srgbClr val="A02C20"/>
                </a:solidFill>
              </a:rPr>
              <a:t>1) Добиться желательного распределения бюджетных доходов в системе «</a:t>
            </a:r>
            <a:r>
              <a:rPr lang="ru-RU" sz="1200" b="1" dirty="0" err="1">
                <a:solidFill>
                  <a:srgbClr val="A02C20"/>
                </a:solidFill>
              </a:rPr>
              <a:t>центр-регионы-муниципалитеты</a:t>
            </a:r>
            <a:r>
              <a:rPr lang="ru-RU" sz="1200" b="1" dirty="0">
                <a:solidFill>
                  <a:srgbClr val="A02C20"/>
                </a:solidFill>
              </a:rPr>
              <a:t>», которое должно, по-видимому, стремиться к пропорции (в процентах) 30-40-30 (может быть 40-30-30, но не 60-35-5 как сейчас). Иначе слово «федерация» в названии нашей страны оказывается неуместным.</a:t>
            </a:r>
          </a:p>
        </p:txBody>
      </p:sp>
      <p:sp>
        <p:nvSpPr>
          <p:cNvPr id="7" name="TextBox 6"/>
          <p:cNvSpPr txBox="1"/>
          <p:nvPr/>
        </p:nvSpPr>
        <p:spPr>
          <a:xfrm>
            <a:off x="2339752" y="2852936"/>
            <a:ext cx="6336704" cy="2123658"/>
          </a:xfrm>
          <a:prstGeom prst="rect">
            <a:avLst/>
          </a:prstGeom>
          <a:solidFill>
            <a:schemeClr val="bg1"/>
          </a:solidFill>
        </p:spPr>
        <p:txBody>
          <a:bodyPr wrap="square" rtlCol="0">
            <a:spAutoFit/>
          </a:bodyPr>
          <a:lstStyle/>
          <a:p>
            <a:r>
              <a:rPr lang="ru-RU" sz="1200" b="1" dirty="0">
                <a:solidFill>
                  <a:srgbClr val="A02C20"/>
                </a:solidFill>
              </a:rPr>
              <a:t>2) Провести коренное преобразование существующих механизмов финансовых отношений «центр – провинция». Их «порочность», обескровливающая Россию, стягивая генерируемые на ее территории финансовые ресурсы в Москву, заключается в следующем:</a:t>
            </a:r>
          </a:p>
          <a:p>
            <a:r>
              <a:rPr lang="ru-RU" sz="1200" b="1" dirty="0">
                <a:solidFill>
                  <a:srgbClr val="A02C20"/>
                </a:solidFill>
              </a:rPr>
              <a:t>- уплата налогов по месту регистрации головной фирмы (а не по месту производственной деятельности, как это предусматривает Налоговый кодекс),</a:t>
            </a:r>
          </a:p>
          <a:p>
            <a:r>
              <a:rPr lang="ru-RU" sz="1200" b="1" dirty="0">
                <a:solidFill>
                  <a:srgbClr val="A02C20"/>
                </a:solidFill>
              </a:rPr>
              <a:t>- заметное занижение итогов экономической деятельности (и, соответственно, местной налоговой базы) «в регионах», благодаря использованию внутрикорпоративных «трансфертных» цен (не рекомендуемое действующими Налоговым и Бюджетным кодексами),</a:t>
            </a:r>
          </a:p>
          <a:p>
            <a:r>
              <a:rPr lang="ru-RU" sz="1200" b="1" dirty="0">
                <a:solidFill>
                  <a:srgbClr val="A02C20"/>
                </a:solidFill>
              </a:rPr>
              <a:t>- концентрация налогов на добычу природных ископаемых и экспортных пошлин в федеральном бюджете.</a:t>
            </a:r>
          </a:p>
        </p:txBody>
      </p:sp>
      <p:sp>
        <p:nvSpPr>
          <p:cNvPr id="8" name="TextBox 7"/>
          <p:cNvSpPr txBox="1"/>
          <p:nvPr/>
        </p:nvSpPr>
        <p:spPr>
          <a:xfrm>
            <a:off x="539552" y="4653136"/>
            <a:ext cx="5040560" cy="523220"/>
          </a:xfrm>
          <a:prstGeom prst="rect">
            <a:avLst/>
          </a:prstGeom>
          <a:solidFill>
            <a:schemeClr val="bg1"/>
          </a:solidFill>
        </p:spPr>
        <p:txBody>
          <a:bodyPr wrap="square" rtlCol="0">
            <a:spAutoFit/>
          </a:bodyPr>
          <a:lstStyle/>
          <a:p>
            <a:r>
              <a:rPr lang="ru-RU" sz="1400" b="1" dirty="0">
                <a:solidFill>
                  <a:srgbClr val="A02C20"/>
                </a:solidFill>
              </a:rPr>
              <a:t>«Деколонизация» этих механизмов обеспечила бы требуемое развитие Сибири, Арктики и Дальнего Востока.</a:t>
            </a:r>
          </a:p>
        </p:txBody>
      </p:sp>
      <p:sp>
        <p:nvSpPr>
          <p:cNvPr id="11" name="TextBox 10"/>
          <p:cNvSpPr txBox="1"/>
          <p:nvPr/>
        </p:nvSpPr>
        <p:spPr>
          <a:xfrm>
            <a:off x="4067944" y="4725144"/>
            <a:ext cx="5076056" cy="1938992"/>
          </a:xfrm>
          <a:prstGeom prst="rect">
            <a:avLst/>
          </a:prstGeom>
          <a:solidFill>
            <a:schemeClr val="bg1"/>
          </a:solidFill>
        </p:spPr>
        <p:txBody>
          <a:bodyPr wrap="square" rtlCol="0">
            <a:spAutoFit/>
          </a:bodyPr>
          <a:lstStyle/>
          <a:p>
            <a:r>
              <a:rPr lang="ru-RU" sz="1200" b="1" dirty="0">
                <a:solidFill>
                  <a:srgbClr val="A02C20"/>
                </a:solidFill>
              </a:rPr>
              <a:t>Более основательно следует относиться к подготовке таких основополагающих документов государственной политики, как «Стратегия пространственного развития России». В предложенном в начале 2018 года МЭР варианте этого документа основным «двигателем» пространственного развития «назначались» городские агломерации. Мало того, что такая позиция не имеет серьезного теоретического и эмпирического обоснования, ее практическая реализация в условиях низкой плотности экономической деятельности в России и, особенно, Сибири привела бы разрушению экономического пространства.</a:t>
            </a:r>
          </a:p>
        </p:txBody>
      </p:sp>
      <p:sp>
        <p:nvSpPr>
          <p:cNvPr id="12" name="TextBox 11"/>
          <p:cNvSpPr txBox="1"/>
          <p:nvPr/>
        </p:nvSpPr>
        <p:spPr>
          <a:xfrm>
            <a:off x="179512" y="2060848"/>
            <a:ext cx="4392488" cy="1384995"/>
          </a:xfrm>
          <a:prstGeom prst="rect">
            <a:avLst/>
          </a:prstGeom>
          <a:solidFill>
            <a:schemeClr val="bg1"/>
          </a:solidFill>
        </p:spPr>
        <p:txBody>
          <a:bodyPr wrap="square" rtlCol="0">
            <a:spAutoFit/>
          </a:bodyPr>
          <a:lstStyle/>
          <a:p>
            <a:r>
              <a:rPr lang="ru-RU" sz="1200" b="1" dirty="0">
                <a:solidFill>
                  <a:srgbClr val="A02C20"/>
                </a:solidFill>
              </a:rPr>
              <a:t>Преференции регионам Сибири тоже нужны (определенные налоговые «послабления» эти регионы уже имеют). Хотя, конечно, «дальневосточный гектар» − это жалкая пародия на политику царского правительства, проводимую Столыпиным и Витте по заселению восточных территорий, которая предусматривала выделение до 20 гектар и возмещение расходов на переезд и обустройство на новом месте.</a:t>
            </a:r>
          </a:p>
        </p:txBody>
      </p:sp>
      <p:sp>
        <p:nvSpPr>
          <p:cNvPr id="13" name="TextBox 12"/>
          <p:cNvSpPr txBox="1"/>
          <p:nvPr/>
        </p:nvSpPr>
        <p:spPr>
          <a:xfrm>
            <a:off x="1475656" y="2564904"/>
            <a:ext cx="5616624" cy="1477328"/>
          </a:xfrm>
          <a:prstGeom prst="rect">
            <a:avLst/>
          </a:prstGeom>
          <a:solidFill>
            <a:schemeClr val="bg1"/>
          </a:solidFill>
        </p:spPr>
        <p:txBody>
          <a:bodyPr wrap="square" rtlCol="0">
            <a:spAutoFit/>
          </a:bodyPr>
          <a:lstStyle/>
          <a:p>
            <a:r>
              <a:rPr lang="ru-RU" b="1" dirty="0">
                <a:solidFill>
                  <a:srgbClr val="A02C20"/>
                </a:solidFill>
              </a:rPr>
              <a:t>Давно назрели и другие реформы, «лечащие родовые травмы» российской государственности (коррупция, монополизация, «карманная» судебная система, произвол силовых структур и т.д.). «Фиговым листком» майских указов не прикроешься.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1" grpId="0" animBg="1"/>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cstate="print"/>
          <a:srcRect/>
          <a:stretch>
            <a:fillRect/>
          </a:stretch>
        </p:blipFill>
        <p:spPr bwMode="auto">
          <a:xfrm>
            <a:off x="0" y="0"/>
            <a:ext cx="9144331" cy="6858000"/>
          </a:xfrm>
          <a:prstGeom prst="rect">
            <a:avLst/>
          </a:prstGeom>
          <a:noFill/>
          <a:ln w="9525">
            <a:noFill/>
            <a:miter lim="800000"/>
            <a:headEnd/>
            <a:tailEnd/>
          </a:ln>
        </p:spPr>
      </p:pic>
      <p:sp>
        <p:nvSpPr>
          <p:cNvPr id="3" name="TextBox 2"/>
          <p:cNvSpPr txBox="1"/>
          <p:nvPr/>
        </p:nvSpPr>
        <p:spPr>
          <a:xfrm>
            <a:off x="5580112" y="188640"/>
            <a:ext cx="3456384" cy="1446550"/>
          </a:xfrm>
          <a:prstGeom prst="rect">
            <a:avLst/>
          </a:prstGeom>
          <a:noFill/>
        </p:spPr>
        <p:txBody>
          <a:bodyPr wrap="square" rtlCol="0">
            <a:spAutoFit/>
          </a:bodyPr>
          <a:lstStyle/>
          <a:p>
            <a:r>
              <a:rPr lang="ru-RU" sz="44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Благодарим за внимание</a:t>
            </a:r>
            <a:endParaRPr lang="ru-RU" sz="4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4" name="Рисунок 3"/>
          <p:cNvPicPr/>
          <p:nvPr/>
        </p:nvPicPr>
        <p:blipFill>
          <a:blip r:embed="rId3" cstate="print"/>
          <a:srcRect/>
          <a:stretch>
            <a:fillRect/>
          </a:stretch>
        </p:blipFill>
        <p:spPr bwMode="auto">
          <a:xfrm>
            <a:off x="0" y="0"/>
            <a:ext cx="2915816" cy="2780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3" cstate="print"/>
          <a:srcRect/>
          <a:stretch>
            <a:fillRect/>
          </a:stretch>
        </p:blipFill>
        <p:spPr bwMode="auto">
          <a:xfrm>
            <a:off x="-22106" y="692696"/>
            <a:ext cx="9166106" cy="5877272"/>
          </a:xfrm>
          <a:prstGeom prst="rect">
            <a:avLst/>
          </a:prstGeom>
          <a:noFill/>
        </p:spPr>
      </p:pic>
      <p:sp>
        <p:nvSpPr>
          <p:cNvPr id="4" name="TextBox 3"/>
          <p:cNvSpPr txBox="1"/>
          <p:nvPr/>
        </p:nvSpPr>
        <p:spPr>
          <a:xfrm>
            <a:off x="0" y="260648"/>
            <a:ext cx="3024336" cy="2308324"/>
          </a:xfrm>
          <a:prstGeom prst="rect">
            <a:avLst/>
          </a:prstGeom>
          <a:solidFill>
            <a:schemeClr val="bg1"/>
          </a:solidFill>
        </p:spPr>
        <p:txBody>
          <a:bodyPr wrap="square" rtlCol="0">
            <a:spAutoFit/>
          </a:bodyPr>
          <a:lstStyle/>
          <a:p>
            <a:r>
              <a:rPr lang="ru-RU" sz="1200" b="1" dirty="0">
                <a:solidFill>
                  <a:srgbClr val="C00000"/>
                </a:solidFill>
              </a:rPr>
              <a:t>Вплоть до конца XIX века под Сибирью в России понимали всю территорию от Уральского хребта до Тихого океана, т.е. все «восточные территории» страны (именно такое понимание – его можно назвать </a:t>
            </a:r>
            <a:r>
              <a:rPr lang="ru-RU" sz="1200" b="1" dirty="0" err="1">
                <a:solidFill>
                  <a:srgbClr val="C00000"/>
                </a:solidFill>
              </a:rPr>
              <a:t>геостратегическим</a:t>
            </a:r>
            <a:r>
              <a:rPr lang="ru-RU" sz="1200" b="1" dirty="0">
                <a:solidFill>
                  <a:srgbClr val="C00000"/>
                </a:solidFill>
              </a:rPr>
              <a:t> – Сибири зафиксировано в «Энциклопедическом словаре» Брокгауза и </a:t>
            </a:r>
            <a:r>
              <a:rPr lang="ru-RU" sz="1200" b="1" dirty="0" smtClean="0">
                <a:solidFill>
                  <a:srgbClr val="C00000"/>
                </a:solidFill>
              </a:rPr>
              <a:t>Эфрона</a:t>
            </a:r>
            <a:r>
              <a:rPr lang="ru-RU" sz="1200" b="1" dirty="0">
                <a:solidFill>
                  <a:srgbClr val="C00000"/>
                </a:solidFill>
              </a:rPr>
              <a:t>, выпущенном в 1890-1907 гг.). Впрочем, именно так Сибирь понимают в большинстве западных стран и в настоящее время.</a:t>
            </a:r>
          </a:p>
        </p:txBody>
      </p:sp>
      <p:sp>
        <p:nvSpPr>
          <p:cNvPr id="5" name="TextBox 4"/>
          <p:cNvSpPr txBox="1"/>
          <p:nvPr/>
        </p:nvSpPr>
        <p:spPr>
          <a:xfrm>
            <a:off x="4751512" y="332656"/>
            <a:ext cx="4392488" cy="646331"/>
          </a:xfrm>
          <a:prstGeom prst="rect">
            <a:avLst/>
          </a:prstGeom>
          <a:solidFill>
            <a:schemeClr val="bg1"/>
          </a:solidFill>
        </p:spPr>
        <p:txBody>
          <a:bodyPr wrap="square" rtlCol="0">
            <a:spAutoFit/>
          </a:bodyPr>
          <a:lstStyle/>
          <a:p>
            <a:r>
              <a:rPr lang="ru-RU" sz="1200" b="1" dirty="0">
                <a:solidFill>
                  <a:srgbClr val="C00000"/>
                </a:solidFill>
              </a:rPr>
              <a:t>В самой России понимание Сибири (как территории) у многих россиян и, прежде всего, у представителей федеральной власти сужено до Сибирского федерального округа. </a:t>
            </a:r>
          </a:p>
        </p:txBody>
      </p:sp>
      <p:sp>
        <p:nvSpPr>
          <p:cNvPr id="6" name="TextBox 5"/>
          <p:cNvSpPr txBox="1"/>
          <p:nvPr/>
        </p:nvSpPr>
        <p:spPr>
          <a:xfrm>
            <a:off x="1043608" y="0"/>
            <a:ext cx="4320480" cy="276999"/>
          </a:xfrm>
          <a:prstGeom prst="rect">
            <a:avLst/>
          </a:prstGeom>
          <a:solidFill>
            <a:schemeClr val="bg1"/>
          </a:solidFill>
        </p:spPr>
        <p:txBody>
          <a:bodyPr wrap="square" rtlCol="0">
            <a:spAutoFit/>
          </a:bodyPr>
          <a:lstStyle/>
          <a:p>
            <a:r>
              <a:rPr lang="ru-RU" sz="1200" b="1" dirty="0" smtClean="0">
                <a:solidFill>
                  <a:srgbClr val="C00000"/>
                </a:solidFill>
              </a:rPr>
              <a:t>Это сужение происходило на протяжении последних 100 лет.</a:t>
            </a:r>
            <a:endParaRPr lang="ru-RU" sz="1200" dirty="0"/>
          </a:p>
        </p:txBody>
      </p:sp>
      <p:sp>
        <p:nvSpPr>
          <p:cNvPr id="7" name="TextBox 6"/>
          <p:cNvSpPr txBox="1"/>
          <p:nvPr/>
        </p:nvSpPr>
        <p:spPr>
          <a:xfrm>
            <a:off x="3779912" y="980728"/>
            <a:ext cx="4104456" cy="461665"/>
          </a:xfrm>
          <a:prstGeom prst="rect">
            <a:avLst/>
          </a:prstGeom>
          <a:solidFill>
            <a:schemeClr val="bg1"/>
          </a:solidFill>
        </p:spPr>
        <p:txBody>
          <a:bodyPr wrap="square" rtlCol="0">
            <a:spAutoFit/>
          </a:bodyPr>
          <a:lstStyle/>
          <a:p>
            <a:r>
              <a:rPr lang="ru-RU" sz="1200" b="1" dirty="0">
                <a:solidFill>
                  <a:srgbClr val="C00000"/>
                </a:solidFill>
              </a:rPr>
              <a:t>В советское время к 60-м годам </a:t>
            </a:r>
            <a:r>
              <a:rPr lang="ru-RU" sz="1200" b="1" dirty="0" smtClean="0">
                <a:solidFill>
                  <a:srgbClr val="C00000"/>
                </a:solidFill>
              </a:rPr>
              <a:t>прошлого века стало </a:t>
            </a:r>
            <a:r>
              <a:rPr lang="ru-RU" sz="1200" b="1" dirty="0">
                <a:solidFill>
                  <a:srgbClr val="C00000"/>
                </a:solidFill>
              </a:rPr>
              <a:t>принято делить Россию на 11 экономических районов.</a:t>
            </a:r>
          </a:p>
        </p:txBody>
      </p:sp>
      <p:sp>
        <p:nvSpPr>
          <p:cNvPr id="8" name="TextBox 7"/>
          <p:cNvSpPr txBox="1"/>
          <p:nvPr/>
        </p:nvSpPr>
        <p:spPr>
          <a:xfrm>
            <a:off x="0" y="5473005"/>
            <a:ext cx="3635896" cy="1384995"/>
          </a:xfrm>
          <a:prstGeom prst="rect">
            <a:avLst/>
          </a:prstGeom>
          <a:solidFill>
            <a:schemeClr val="bg1"/>
          </a:solidFill>
          <a:ln w="0">
            <a:solidFill>
              <a:srgbClr val="FFC000"/>
            </a:solidFill>
          </a:ln>
        </p:spPr>
        <p:txBody>
          <a:bodyPr wrap="square" rtlCol="0">
            <a:spAutoFit/>
          </a:bodyPr>
          <a:lstStyle/>
          <a:p>
            <a:r>
              <a:rPr lang="ru-RU" sz="1200" b="1" dirty="0" smtClean="0">
                <a:solidFill>
                  <a:srgbClr val="C00000"/>
                </a:solidFill>
              </a:rPr>
              <a:t>Уралу в этой «сетке» не повезло, т.к. почти весь средний и весь северный Урал поделили между собой Северный и </a:t>
            </a:r>
            <a:r>
              <a:rPr lang="ru-RU" sz="1200" b="1" dirty="0" err="1" smtClean="0">
                <a:solidFill>
                  <a:srgbClr val="C00000"/>
                </a:solidFill>
              </a:rPr>
              <a:t>Западно-Сибирский</a:t>
            </a:r>
            <a:r>
              <a:rPr lang="ru-RU" sz="1200" b="1" dirty="0" smtClean="0">
                <a:solidFill>
                  <a:srgbClr val="C00000"/>
                </a:solidFill>
              </a:rPr>
              <a:t> районы. Но </a:t>
            </a:r>
            <a:r>
              <a:rPr lang="ru-RU" sz="1200" b="1" dirty="0">
                <a:solidFill>
                  <a:srgbClr val="C00000"/>
                </a:solidFill>
              </a:rPr>
              <a:t>в него (экономический район) кроме входящих в настоящее время Свердловской, Челябинской и Курганской областей попадали Башкирия и Удмуртия, Пермский край и Оренбургская область.</a:t>
            </a:r>
          </a:p>
        </p:txBody>
      </p:sp>
      <p:sp>
        <p:nvSpPr>
          <p:cNvPr id="9" name="Полилиния 8"/>
          <p:cNvSpPr/>
          <p:nvPr/>
        </p:nvSpPr>
        <p:spPr>
          <a:xfrm>
            <a:off x="1465943" y="4093442"/>
            <a:ext cx="1320800" cy="855929"/>
          </a:xfrm>
          <a:custGeom>
            <a:avLst/>
            <a:gdLst>
              <a:gd name="connsiteX0" fmla="*/ 0 w 1320800"/>
              <a:gd name="connsiteY0" fmla="*/ 534610 h 810381"/>
              <a:gd name="connsiteX1" fmla="*/ 275771 w 1320800"/>
              <a:gd name="connsiteY1" fmla="*/ 273353 h 810381"/>
              <a:gd name="connsiteX2" fmla="*/ 624114 w 1320800"/>
              <a:gd name="connsiteY2" fmla="*/ 41124 h 810381"/>
              <a:gd name="connsiteX3" fmla="*/ 928914 w 1320800"/>
              <a:gd name="connsiteY3" fmla="*/ 26610 h 810381"/>
              <a:gd name="connsiteX4" fmla="*/ 1175657 w 1320800"/>
              <a:gd name="connsiteY4" fmla="*/ 200781 h 810381"/>
              <a:gd name="connsiteX5" fmla="*/ 1190171 w 1320800"/>
              <a:gd name="connsiteY5" fmla="*/ 491067 h 810381"/>
              <a:gd name="connsiteX6" fmla="*/ 1320800 w 1320800"/>
              <a:gd name="connsiteY6" fmla="*/ 810381 h 810381"/>
              <a:gd name="connsiteX0" fmla="*/ 0 w 1320800"/>
              <a:gd name="connsiteY0" fmla="*/ 549124 h 824895"/>
              <a:gd name="connsiteX1" fmla="*/ 377371 w 1320800"/>
              <a:gd name="connsiteY1" fmla="*/ 374952 h 824895"/>
              <a:gd name="connsiteX2" fmla="*/ 624114 w 1320800"/>
              <a:gd name="connsiteY2" fmla="*/ 55638 h 824895"/>
              <a:gd name="connsiteX3" fmla="*/ 928914 w 1320800"/>
              <a:gd name="connsiteY3" fmla="*/ 41124 h 824895"/>
              <a:gd name="connsiteX4" fmla="*/ 1175657 w 1320800"/>
              <a:gd name="connsiteY4" fmla="*/ 215295 h 824895"/>
              <a:gd name="connsiteX5" fmla="*/ 1190171 w 1320800"/>
              <a:gd name="connsiteY5" fmla="*/ 505581 h 824895"/>
              <a:gd name="connsiteX6" fmla="*/ 1320800 w 1320800"/>
              <a:gd name="connsiteY6" fmla="*/ 824895 h 824895"/>
              <a:gd name="connsiteX0" fmla="*/ 0 w 1320800"/>
              <a:gd name="connsiteY0" fmla="*/ 527780 h 803551"/>
              <a:gd name="connsiteX1" fmla="*/ 377371 w 1320800"/>
              <a:gd name="connsiteY1" fmla="*/ 353608 h 803551"/>
              <a:gd name="connsiteX2" fmla="*/ 729793 w 1320800"/>
              <a:gd name="connsiteY2" fmla="*/ 75268 h 803551"/>
              <a:gd name="connsiteX3" fmla="*/ 928914 w 1320800"/>
              <a:gd name="connsiteY3" fmla="*/ 19780 h 803551"/>
              <a:gd name="connsiteX4" fmla="*/ 1175657 w 1320800"/>
              <a:gd name="connsiteY4" fmla="*/ 193951 h 803551"/>
              <a:gd name="connsiteX5" fmla="*/ 1190171 w 1320800"/>
              <a:gd name="connsiteY5" fmla="*/ 484237 h 803551"/>
              <a:gd name="connsiteX6" fmla="*/ 1320800 w 1320800"/>
              <a:gd name="connsiteY6" fmla="*/ 803551 h 803551"/>
              <a:gd name="connsiteX0" fmla="*/ 0 w 1320800"/>
              <a:gd name="connsiteY0" fmla="*/ 580158 h 855929"/>
              <a:gd name="connsiteX1" fmla="*/ 377371 w 1320800"/>
              <a:gd name="connsiteY1" fmla="*/ 405986 h 855929"/>
              <a:gd name="connsiteX2" fmla="*/ 729793 w 1320800"/>
              <a:gd name="connsiteY2" fmla="*/ 55638 h 855929"/>
              <a:gd name="connsiteX3" fmla="*/ 928914 w 1320800"/>
              <a:gd name="connsiteY3" fmla="*/ 72158 h 855929"/>
              <a:gd name="connsiteX4" fmla="*/ 1175657 w 1320800"/>
              <a:gd name="connsiteY4" fmla="*/ 246329 h 855929"/>
              <a:gd name="connsiteX5" fmla="*/ 1190171 w 1320800"/>
              <a:gd name="connsiteY5" fmla="*/ 536615 h 855929"/>
              <a:gd name="connsiteX6" fmla="*/ 1320800 w 1320800"/>
              <a:gd name="connsiteY6" fmla="*/ 855929 h 855929"/>
              <a:gd name="connsiteX0" fmla="*/ 0 w 1320800"/>
              <a:gd name="connsiteY0" fmla="*/ 580158 h 855929"/>
              <a:gd name="connsiteX1" fmla="*/ 377371 w 1320800"/>
              <a:gd name="connsiteY1" fmla="*/ 405986 h 855929"/>
              <a:gd name="connsiteX2" fmla="*/ 729793 w 1320800"/>
              <a:gd name="connsiteY2" fmla="*/ 55638 h 855929"/>
              <a:gd name="connsiteX3" fmla="*/ 928914 w 1320800"/>
              <a:gd name="connsiteY3" fmla="*/ 72158 h 855929"/>
              <a:gd name="connsiteX4" fmla="*/ 1175657 w 1320800"/>
              <a:gd name="connsiteY4" fmla="*/ 246329 h 855929"/>
              <a:gd name="connsiteX5" fmla="*/ 1161841 w 1320800"/>
              <a:gd name="connsiteY5" fmla="*/ 415678 h 855929"/>
              <a:gd name="connsiteX6" fmla="*/ 1190171 w 1320800"/>
              <a:gd name="connsiteY6" fmla="*/ 536615 h 855929"/>
              <a:gd name="connsiteX7" fmla="*/ 1320800 w 1320800"/>
              <a:gd name="connsiteY7" fmla="*/ 855929 h 85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0800" h="855929">
                <a:moveTo>
                  <a:pt x="0" y="580158"/>
                </a:moveTo>
                <a:cubicBezTo>
                  <a:pt x="85876" y="490653"/>
                  <a:pt x="255739" y="493406"/>
                  <a:pt x="377371" y="405986"/>
                </a:cubicBezTo>
                <a:cubicBezTo>
                  <a:pt x="499003" y="318566"/>
                  <a:pt x="637869" y="111276"/>
                  <a:pt x="729793" y="55638"/>
                </a:cubicBezTo>
                <a:cubicBezTo>
                  <a:pt x="821717" y="0"/>
                  <a:pt x="854603" y="40376"/>
                  <a:pt x="928914" y="72158"/>
                </a:cubicBezTo>
                <a:cubicBezTo>
                  <a:pt x="1003225" y="103940"/>
                  <a:pt x="1136836" y="189076"/>
                  <a:pt x="1175657" y="246329"/>
                </a:cubicBezTo>
                <a:cubicBezTo>
                  <a:pt x="1214478" y="303582"/>
                  <a:pt x="1159422" y="367297"/>
                  <a:pt x="1161841" y="415678"/>
                </a:cubicBezTo>
                <a:cubicBezTo>
                  <a:pt x="1164260" y="464059"/>
                  <a:pt x="1163678" y="463240"/>
                  <a:pt x="1190171" y="536615"/>
                </a:cubicBezTo>
                <a:cubicBezTo>
                  <a:pt x="1216664" y="609990"/>
                  <a:pt x="1267580" y="747072"/>
                  <a:pt x="1320800" y="855929"/>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0" name="Полилиния 9"/>
          <p:cNvSpPr/>
          <p:nvPr/>
        </p:nvSpPr>
        <p:spPr>
          <a:xfrm>
            <a:off x="1407887" y="2728686"/>
            <a:ext cx="1076476" cy="1511905"/>
          </a:xfrm>
          <a:custGeom>
            <a:avLst/>
            <a:gdLst>
              <a:gd name="connsiteX0" fmla="*/ 870857 w 870857"/>
              <a:gd name="connsiteY0" fmla="*/ 1422400 h 1422400"/>
              <a:gd name="connsiteX1" fmla="*/ 595085 w 870857"/>
              <a:gd name="connsiteY1" fmla="*/ 1146628 h 1422400"/>
              <a:gd name="connsiteX2" fmla="*/ 362857 w 870857"/>
              <a:gd name="connsiteY2" fmla="*/ 1001485 h 1422400"/>
              <a:gd name="connsiteX3" fmla="*/ 58057 w 870857"/>
              <a:gd name="connsiteY3" fmla="*/ 595085 h 1422400"/>
              <a:gd name="connsiteX4" fmla="*/ 14514 w 870857"/>
              <a:gd name="connsiteY4" fmla="*/ 377371 h 1422400"/>
              <a:gd name="connsiteX5" fmla="*/ 101600 w 870857"/>
              <a:gd name="connsiteY5" fmla="*/ 0 h 1422400"/>
              <a:gd name="connsiteX0" fmla="*/ 870857 w 1076476"/>
              <a:gd name="connsiteY0" fmla="*/ 1422400 h 1511905"/>
              <a:gd name="connsiteX1" fmla="*/ 1030514 w 1076476"/>
              <a:gd name="connsiteY1" fmla="*/ 1465943 h 1511905"/>
              <a:gd name="connsiteX2" fmla="*/ 595085 w 1076476"/>
              <a:gd name="connsiteY2" fmla="*/ 1146628 h 1511905"/>
              <a:gd name="connsiteX3" fmla="*/ 362857 w 1076476"/>
              <a:gd name="connsiteY3" fmla="*/ 1001485 h 1511905"/>
              <a:gd name="connsiteX4" fmla="*/ 58057 w 1076476"/>
              <a:gd name="connsiteY4" fmla="*/ 595085 h 1511905"/>
              <a:gd name="connsiteX5" fmla="*/ 14514 w 1076476"/>
              <a:gd name="connsiteY5" fmla="*/ 377371 h 1511905"/>
              <a:gd name="connsiteX6" fmla="*/ 101600 w 1076476"/>
              <a:gd name="connsiteY6" fmla="*/ 0 h 1511905"/>
              <a:gd name="connsiteX0" fmla="*/ 870857 w 1076476"/>
              <a:gd name="connsiteY0" fmla="*/ 1422400 h 1511905"/>
              <a:gd name="connsiteX1" fmla="*/ 1030514 w 1076476"/>
              <a:gd name="connsiteY1" fmla="*/ 1465943 h 1511905"/>
              <a:gd name="connsiteX2" fmla="*/ 787849 w 1076476"/>
              <a:gd name="connsiteY2" fmla="*/ 1348386 h 1511905"/>
              <a:gd name="connsiteX3" fmla="*/ 595085 w 1076476"/>
              <a:gd name="connsiteY3" fmla="*/ 1146628 h 1511905"/>
              <a:gd name="connsiteX4" fmla="*/ 362857 w 1076476"/>
              <a:gd name="connsiteY4" fmla="*/ 1001485 h 1511905"/>
              <a:gd name="connsiteX5" fmla="*/ 58057 w 1076476"/>
              <a:gd name="connsiteY5" fmla="*/ 595085 h 1511905"/>
              <a:gd name="connsiteX6" fmla="*/ 14514 w 1076476"/>
              <a:gd name="connsiteY6" fmla="*/ 377371 h 1511905"/>
              <a:gd name="connsiteX7" fmla="*/ 101600 w 1076476"/>
              <a:gd name="connsiteY7" fmla="*/ 0 h 1511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6476" h="1511905">
                <a:moveTo>
                  <a:pt x="870857" y="1422400"/>
                </a:moveTo>
                <a:cubicBezTo>
                  <a:pt x="868438" y="1417562"/>
                  <a:pt x="1076476" y="1511905"/>
                  <a:pt x="1030514" y="1465943"/>
                </a:cubicBezTo>
                <a:cubicBezTo>
                  <a:pt x="1028095" y="1449010"/>
                  <a:pt x="860420" y="1401605"/>
                  <a:pt x="787849" y="1348386"/>
                </a:cubicBezTo>
                <a:cubicBezTo>
                  <a:pt x="715278" y="1295167"/>
                  <a:pt x="665917" y="1204445"/>
                  <a:pt x="595085" y="1146628"/>
                </a:cubicBezTo>
                <a:cubicBezTo>
                  <a:pt x="524253" y="1088811"/>
                  <a:pt x="452362" y="1093409"/>
                  <a:pt x="362857" y="1001485"/>
                </a:cubicBezTo>
                <a:cubicBezTo>
                  <a:pt x="273352" y="909561"/>
                  <a:pt x="116114" y="699104"/>
                  <a:pt x="58057" y="595085"/>
                </a:cubicBezTo>
                <a:cubicBezTo>
                  <a:pt x="0" y="491066"/>
                  <a:pt x="7257" y="476552"/>
                  <a:pt x="14514" y="377371"/>
                </a:cubicBezTo>
                <a:cubicBezTo>
                  <a:pt x="21771" y="278190"/>
                  <a:pt x="61685" y="139095"/>
                  <a:pt x="101600" y="0"/>
                </a:cubicBezTo>
              </a:path>
            </a:pathLst>
          </a:custGeom>
          <a:ln w="76200">
            <a:solidFill>
              <a:schemeClr val="tx1">
                <a:alpha val="50000"/>
              </a:schemeClr>
            </a:solidFill>
          </a:ln>
          <a:effectLst>
            <a:outerShdw blurRad="50800" dist="50800" dir="5400000" algn="ctr" rotWithShape="0">
              <a:srgbClr val="000000">
                <a:alpha val="46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1" name="Полилиния 10"/>
          <p:cNvSpPr/>
          <p:nvPr/>
        </p:nvSpPr>
        <p:spPr>
          <a:xfrm>
            <a:off x="2525486" y="3236686"/>
            <a:ext cx="914400" cy="972457"/>
          </a:xfrm>
          <a:custGeom>
            <a:avLst/>
            <a:gdLst>
              <a:gd name="connsiteX0" fmla="*/ 0 w 916819"/>
              <a:gd name="connsiteY0" fmla="*/ 972457 h 972457"/>
              <a:gd name="connsiteX1" fmla="*/ 174171 w 916819"/>
              <a:gd name="connsiteY1" fmla="*/ 725714 h 972457"/>
              <a:gd name="connsiteX2" fmla="*/ 203200 w 916819"/>
              <a:gd name="connsiteY2" fmla="*/ 566057 h 972457"/>
              <a:gd name="connsiteX3" fmla="*/ 464457 w 916819"/>
              <a:gd name="connsiteY3" fmla="*/ 348343 h 972457"/>
              <a:gd name="connsiteX4" fmla="*/ 841828 w 916819"/>
              <a:gd name="connsiteY4" fmla="*/ 261257 h 972457"/>
              <a:gd name="connsiteX5" fmla="*/ 914400 w 916819"/>
              <a:gd name="connsiteY5" fmla="*/ 0 h 972457"/>
              <a:gd name="connsiteX0" fmla="*/ 0 w 916819"/>
              <a:gd name="connsiteY0" fmla="*/ 972457 h 972457"/>
              <a:gd name="connsiteX1" fmla="*/ 174171 w 916819"/>
              <a:gd name="connsiteY1" fmla="*/ 725714 h 972457"/>
              <a:gd name="connsiteX2" fmla="*/ 318322 w 916819"/>
              <a:gd name="connsiteY2" fmla="*/ 552354 h 972457"/>
              <a:gd name="connsiteX3" fmla="*/ 464457 w 916819"/>
              <a:gd name="connsiteY3" fmla="*/ 348343 h 972457"/>
              <a:gd name="connsiteX4" fmla="*/ 841828 w 916819"/>
              <a:gd name="connsiteY4" fmla="*/ 261257 h 972457"/>
              <a:gd name="connsiteX5" fmla="*/ 914400 w 916819"/>
              <a:gd name="connsiteY5" fmla="*/ 0 h 972457"/>
              <a:gd name="connsiteX0" fmla="*/ 0 w 914400"/>
              <a:gd name="connsiteY0" fmla="*/ 972457 h 972457"/>
              <a:gd name="connsiteX1" fmla="*/ 174171 w 914400"/>
              <a:gd name="connsiteY1" fmla="*/ 725714 h 972457"/>
              <a:gd name="connsiteX2" fmla="*/ 318322 w 914400"/>
              <a:gd name="connsiteY2" fmla="*/ 552354 h 972457"/>
              <a:gd name="connsiteX3" fmla="*/ 464457 w 914400"/>
              <a:gd name="connsiteY3" fmla="*/ 348343 h 972457"/>
              <a:gd name="connsiteX4" fmla="*/ 822378 w 914400"/>
              <a:gd name="connsiteY4" fmla="*/ 192314 h 972457"/>
              <a:gd name="connsiteX5" fmla="*/ 914400 w 914400"/>
              <a:gd name="connsiteY5" fmla="*/ 0 h 972457"/>
              <a:gd name="connsiteX0" fmla="*/ 0 w 914400"/>
              <a:gd name="connsiteY0" fmla="*/ 972457 h 972457"/>
              <a:gd name="connsiteX1" fmla="*/ 174171 w 914400"/>
              <a:gd name="connsiteY1" fmla="*/ 725714 h 972457"/>
              <a:gd name="connsiteX2" fmla="*/ 246314 w 914400"/>
              <a:gd name="connsiteY2" fmla="*/ 552354 h 972457"/>
              <a:gd name="connsiteX3" fmla="*/ 464457 w 914400"/>
              <a:gd name="connsiteY3" fmla="*/ 348343 h 972457"/>
              <a:gd name="connsiteX4" fmla="*/ 822378 w 914400"/>
              <a:gd name="connsiteY4" fmla="*/ 192314 h 972457"/>
              <a:gd name="connsiteX5" fmla="*/ 914400 w 914400"/>
              <a:gd name="connsiteY5" fmla="*/ 0 h 97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 h="972457">
                <a:moveTo>
                  <a:pt x="0" y="972457"/>
                </a:moveTo>
                <a:cubicBezTo>
                  <a:pt x="70152" y="882952"/>
                  <a:pt x="133119" y="795731"/>
                  <a:pt x="174171" y="725714"/>
                </a:cubicBezTo>
                <a:cubicBezTo>
                  <a:pt x="215223" y="655697"/>
                  <a:pt x="197933" y="615249"/>
                  <a:pt x="246314" y="552354"/>
                </a:cubicBezTo>
                <a:cubicBezTo>
                  <a:pt x="294695" y="489459"/>
                  <a:pt x="368446" y="408350"/>
                  <a:pt x="464457" y="348343"/>
                </a:cubicBezTo>
                <a:cubicBezTo>
                  <a:pt x="560468" y="288336"/>
                  <a:pt x="747388" y="250371"/>
                  <a:pt x="822378" y="192314"/>
                </a:cubicBezTo>
                <a:cubicBezTo>
                  <a:pt x="897369" y="134257"/>
                  <a:pt x="914400" y="0"/>
                  <a:pt x="914400" y="0"/>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Полилиния 11"/>
          <p:cNvSpPr/>
          <p:nvPr/>
        </p:nvSpPr>
        <p:spPr>
          <a:xfrm>
            <a:off x="4055849" y="3004457"/>
            <a:ext cx="458094" cy="2975429"/>
          </a:xfrm>
          <a:custGeom>
            <a:avLst/>
            <a:gdLst>
              <a:gd name="connsiteX0" fmla="*/ 33867 w 396724"/>
              <a:gd name="connsiteY0" fmla="*/ 0 h 2975429"/>
              <a:gd name="connsiteX1" fmla="*/ 19352 w 396724"/>
              <a:gd name="connsiteY1" fmla="*/ 449943 h 2975429"/>
              <a:gd name="connsiteX2" fmla="*/ 4838 w 396724"/>
              <a:gd name="connsiteY2" fmla="*/ 1001486 h 2975429"/>
              <a:gd name="connsiteX3" fmla="*/ 48381 w 396724"/>
              <a:gd name="connsiteY3" fmla="*/ 1291772 h 2975429"/>
              <a:gd name="connsiteX4" fmla="*/ 77410 w 396724"/>
              <a:gd name="connsiteY4" fmla="*/ 1756229 h 2975429"/>
              <a:gd name="connsiteX5" fmla="*/ 251581 w 396724"/>
              <a:gd name="connsiteY5" fmla="*/ 2496457 h 2975429"/>
              <a:gd name="connsiteX6" fmla="*/ 295124 w 396724"/>
              <a:gd name="connsiteY6" fmla="*/ 2772229 h 2975429"/>
              <a:gd name="connsiteX7" fmla="*/ 396724 w 396724"/>
              <a:gd name="connsiteY7" fmla="*/ 2975429 h 2975429"/>
              <a:gd name="connsiteX0" fmla="*/ 95237 w 458094"/>
              <a:gd name="connsiteY0" fmla="*/ 0 h 2975429"/>
              <a:gd name="connsiteX1" fmla="*/ 80722 w 458094"/>
              <a:gd name="connsiteY1" fmla="*/ 449943 h 2975429"/>
              <a:gd name="connsiteX2" fmla="*/ 66208 w 458094"/>
              <a:gd name="connsiteY2" fmla="*/ 1001486 h 2975429"/>
              <a:gd name="connsiteX3" fmla="*/ 12095 w 458094"/>
              <a:gd name="connsiteY3" fmla="*/ 1360647 h 2975429"/>
              <a:gd name="connsiteX4" fmla="*/ 138780 w 458094"/>
              <a:gd name="connsiteY4" fmla="*/ 1756229 h 2975429"/>
              <a:gd name="connsiteX5" fmla="*/ 312951 w 458094"/>
              <a:gd name="connsiteY5" fmla="*/ 2496457 h 2975429"/>
              <a:gd name="connsiteX6" fmla="*/ 356494 w 458094"/>
              <a:gd name="connsiteY6" fmla="*/ 2772229 h 2975429"/>
              <a:gd name="connsiteX7" fmla="*/ 458094 w 458094"/>
              <a:gd name="connsiteY7" fmla="*/ 2975429 h 2975429"/>
              <a:gd name="connsiteX0" fmla="*/ 95237 w 458094"/>
              <a:gd name="connsiteY0" fmla="*/ 0 h 2975429"/>
              <a:gd name="connsiteX1" fmla="*/ 80722 w 458094"/>
              <a:gd name="connsiteY1" fmla="*/ 449943 h 2975429"/>
              <a:gd name="connsiteX2" fmla="*/ 66208 w 458094"/>
              <a:gd name="connsiteY2" fmla="*/ 1001486 h 2975429"/>
              <a:gd name="connsiteX3" fmla="*/ 12095 w 458094"/>
              <a:gd name="connsiteY3" fmla="*/ 1360647 h 2975429"/>
              <a:gd name="connsiteX4" fmla="*/ 138780 w 458094"/>
              <a:gd name="connsiteY4" fmla="*/ 1756229 h 2975429"/>
              <a:gd name="connsiteX5" fmla="*/ 228119 w 458094"/>
              <a:gd name="connsiteY5" fmla="*/ 1936711 h 2975429"/>
              <a:gd name="connsiteX6" fmla="*/ 312951 w 458094"/>
              <a:gd name="connsiteY6" fmla="*/ 2496457 h 2975429"/>
              <a:gd name="connsiteX7" fmla="*/ 356494 w 458094"/>
              <a:gd name="connsiteY7" fmla="*/ 2772229 h 2975429"/>
              <a:gd name="connsiteX8" fmla="*/ 458094 w 458094"/>
              <a:gd name="connsiteY8" fmla="*/ 2975429 h 2975429"/>
              <a:gd name="connsiteX0" fmla="*/ 95237 w 458094"/>
              <a:gd name="connsiteY0" fmla="*/ 0 h 2975429"/>
              <a:gd name="connsiteX1" fmla="*/ 80722 w 458094"/>
              <a:gd name="connsiteY1" fmla="*/ 449943 h 2975429"/>
              <a:gd name="connsiteX2" fmla="*/ 66208 w 458094"/>
              <a:gd name="connsiteY2" fmla="*/ 1001486 h 2975429"/>
              <a:gd name="connsiteX3" fmla="*/ 12095 w 458094"/>
              <a:gd name="connsiteY3" fmla="*/ 1360647 h 2975429"/>
              <a:gd name="connsiteX4" fmla="*/ 138780 w 458094"/>
              <a:gd name="connsiteY4" fmla="*/ 1756229 h 2975429"/>
              <a:gd name="connsiteX5" fmla="*/ 228119 w 458094"/>
              <a:gd name="connsiteY5" fmla="*/ 1936711 h 2975429"/>
              <a:gd name="connsiteX6" fmla="*/ 228119 w 458094"/>
              <a:gd name="connsiteY6" fmla="*/ 2512775 h 2975429"/>
              <a:gd name="connsiteX7" fmla="*/ 356494 w 458094"/>
              <a:gd name="connsiteY7" fmla="*/ 2772229 h 2975429"/>
              <a:gd name="connsiteX8" fmla="*/ 458094 w 458094"/>
              <a:gd name="connsiteY8" fmla="*/ 2975429 h 2975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8094" h="2975429">
                <a:moveTo>
                  <a:pt x="95237" y="0"/>
                </a:moveTo>
                <a:cubicBezTo>
                  <a:pt x="90398" y="141514"/>
                  <a:pt x="85560" y="283029"/>
                  <a:pt x="80722" y="449943"/>
                </a:cubicBezTo>
                <a:cubicBezTo>
                  <a:pt x="75884" y="616857"/>
                  <a:pt x="77646" y="849702"/>
                  <a:pt x="66208" y="1001486"/>
                </a:cubicBezTo>
                <a:cubicBezTo>
                  <a:pt x="54770" y="1153270"/>
                  <a:pt x="0" y="1234857"/>
                  <a:pt x="12095" y="1360647"/>
                </a:cubicBezTo>
                <a:cubicBezTo>
                  <a:pt x="24190" y="1486437"/>
                  <a:pt x="102776" y="1660218"/>
                  <a:pt x="138780" y="1756229"/>
                </a:cubicBezTo>
                <a:cubicBezTo>
                  <a:pt x="174784" y="1852240"/>
                  <a:pt x="213229" y="1810620"/>
                  <a:pt x="228119" y="1936711"/>
                </a:cubicBezTo>
                <a:cubicBezTo>
                  <a:pt x="243009" y="2062802"/>
                  <a:pt x="206723" y="2373522"/>
                  <a:pt x="228119" y="2512775"/>
                </a:cubicBezTo>
                <a:cubicBezTo>
                  <a:pt x="249515" y="2652028"/>
                  <a:pt x="318165" y="2695120"/>
                  <a:pt x="356494" y="2772229"/>
                </a:cubicBezTo>
                <a:cubicBezTo>
                  <a:pt x="394823" y="2849338"/>
                  <a:pt x="419389" y="2913743"/>
                  <a:pt x="458094" y="2975429"/>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3" name="Полилиния 12"/>
          <p:cNvSpPr/>
          <p:nvPr/>
        </p:nvSpPr>
        <p:spPr>
          <a:xfrm>
            <a:off x="6348197" y="1772816"/>
            <a:ext cx="1080698" cy="3335350"/>
          </a:xfrm>
          <a:custGeom>
            <a:avLst/>
            <a:gdLst>
              <a:gd name="connsiteX0" fmla="*/ 880533 w 1272419"/>
              <a:gd name="connsiteY0" fmla="*/ 0 h 3195562"/>
              <a:gd name="connsiteX1" fmla="*/ 924076 w 1272419"/>
              <a:gd name="connsiteY1" fmla="*/ 116114 h 3195562"/>
              <a:gd name="connsiteX2" fmla="*/ 996648 w 1272419"/>
              <a:gd name="connsiteY2" fmla="*/ 551542 h 3195562"/>
              <a:gd name="connsiteX3" fmla="*/ 1156305 w 1272419"/>
              <a:gd name="connsiteY3" fmla="*/ 943428 h 3195562"/>
              <a:gd name="connsiteX4" fmla="*/ 1170819 w 1272419"/>
              <a:gd name="connsiteY4" fmla="*/ 1320800 h 3195562"/>
              <a:gd name="connsiteX5" fmla="*/ 1083733 w 1272419"/>
              <a:gd name="connsiteY5" fmla="*/ 1828800 h 3195562"/>
              <a:gd name="connsiteX6" fmla="*/ 1199848 w 1272419"/>
              <a:gd name="connsiteY6" fmla="*/ 2409371 h 3195562"/>
              <a:gd name="connsiteX7" fmla="*/ 648305 w 1272419"/>
              <a:gd name="connsiteY7" fmla="*/ 2801257 h 3195562"/>
              <a:gd name="connsiteX8" fmla="*/ 53219 w 1272419"/>
              <a:gd name="connsiteY8" fmla="*/ 2960914 h 3195562"/>
              <a:gd name="connsiteX9" fmla="*/ 328990 w 1272419"/>
              <a:gd name="connsiteY9" fmla="*/ 3164114 h 3195562"/>
              <a:gd name="connsiteX10" fmla="*/ 633790 w 1272419"/>
              <a:gd name="connsiteY10" fmla="*/ 3149600 h 3195562"/>
              <a:gd name="connsiteX0" fmla="*/ 880533 w 1185333"/>
              <a:gd name="connsiteY0" fmla="*/ 0 h 3195562"/>
              <a:gd name="connsiteX1" fmla="*/ 924076 w 1185333"/>
              <a:gd name="connsiteY1" fmla="*/ 116114 h 3195562"/>
              <a:gd name="connsiteX2" fmla="*/ 996648 w 1185333"/>
              <a:gd name="connsiteY2" fmla="*/ 551542 h 3195562"/>
              <a:gd name="connsiteX3" fmla="*/ 1156305 w 1185333"/>
              <a:gd name="connsiteY3" fmla="*/ 943428 h 3195562"/>
              <a:gd name="connsiteX4" fmla="*/ 1170819 w 1185333"/>
              <a:gd name="connsiteY4" fmla="*/ 1320800 h 3195562"/>
              <a:gd name="connsiteX5" fmla="*/ 1083733 w 1185333"/>
              <a:gd name="connsiteY5" fmla="*/ 1828800 h 3195562"/>
              <a:gd name="connsiteX6" fmla="*/ 1062323 w 1185333"/>
              <a:gd name="connsiteY6" fmla="*/ 2363259 h 3195562"/>
              <a:gd name="connsiteX7" fmla="*/ 648305 w 1185333"/>
              <a:gd name="connsiteY7" fmla="*/ 2801257 h 3195562"/>
              <a:gd name="connsiteX8" fmla="*/ 53219 w 1185333"/>
              <a:gd name="connsiteY8" fmla="*/ 2960914 h 3195562"/>
              <a:gd name="connsiteX9" fmla="*/ 328990 w 1185333"/>
              <a:gd name="connsiteY9" fmla="*/ 3164114 h 3195562"/>
              <a:gd name="connsiteX10" fmla="*/ 633790 w 1185333"/>
              <a:gd name="connsiteY10" fmla="*/ 3149600 h 3195562"/>
              <a:gd name="connsiteX0" fmla="*/ 807533 w 1112333"/>
              <a:gd name="connsiteY0" fmla="*/ 0 h 3199160"/>
              <a:gd name="connsiteX1" fmla="*/ 851076 w 1112333"/>
              <a:gd name="connsiteY1" fmla="*/ 116114 h 3199160"/>
              <a:gd name="connsiteX2" fmla="*/ 923648 w 1112333"/>
              <a:gd name="connsiteY2" fmla="*/ 551542 h 3199160"/>
              <a:gd name="connsiteX3" fmla="*/ 1083305 w 1112333"/>
              <a:gd name="connsiteY3" fmla="*/ 943428 h 3199160"/>
              <a:gd name="connsiteX4" fmla="*/ 1097819 w 1112333"/>
              <a:gd name="connsiteY4" fmla="*/ 1320800 h 3199160"/>
              <a:gd name="connsiteX5" fmla="*/ 1010733 w 1112333"/>
              <a:gd name="connsiteY5" fmla="*/ 1828800 h 3199160"/>
              <a:gd name="connsiteX6" fmla="*/ 989323 w 1112333"/>
              <a:gd name="connsiteY6" fmla="*/ 2363259 h 3199160"/>
              <a:gd name="connsiteX7" fmla="*/ 575305 w 1112333"/>
              <a:gd name="connsiteY7" fmla="*/ 2801257 h 3199160"/>
              <a:gd name="connsiteX8" fmla="*/ 53219 w 1112333"/>
              <a:gd name="connsiteY8" fmla="*/ 2939323 h 3199160"/>
              <a:gd name="connsiteX9" fmla="*/ 255990 w 1112333"/>
              <a:gd name="connsiteY9" fmla="*/ 3164114 h 3199160"/>
              <a:gd name="connsiteX10" fmla="*/ 560790 w 1112333"/>
              <a:gd name="connsiteY10" fmla="*/ 3149600 h 3199160"/>
              <a:gd name="connsiteX0" fmla="*/ 807533 w 1112333"/>
              <a:gd name="connsiteY0" fmla="*/ 13005 h 3212165"/>
              <a:gd name="connsiteX1" fmla="*/ 917315 w 1112333"/>
              <a:gd name="connsiteY1" fmla="*/ 0 h 3212165"/>
              <a:gd name="connsiteX2" fmla="*/ 851076 w 1112333"/>
              <a:gd name="connsiteY2" fmla="*/ 129119 h 3212165"/>
              <a:gd name="connsiteX3" fmla="*/ 923648 w 1112333"/>
              <a:gd name="connsiteY3" fmla="*/ 564547 h 3212165"/>
              <a:gd name="connsiteX4" fmla="*/ 1083305 w 1112333"/>
              <a:gd name="connsiteY4" fmla="*/ 956433 h 3212165"/>
              <a:gd name="connsiteX5" fmla="*/ 1097819 w 1112333"/>
              <a:gd name="connsiteY5" fmla="*/ 1333805 h 3212165"/>
              <a:gd name="connsiteX6" fmla="*/ 1010733 w 1112333"/>
              <a:gd name="connsiteY6" fmla="*/ 1841805 h 3212165"/>
              <a:gd name="connsiteX7" fmla="*/ 989323 w 1112333"/>
              <a:gd name="connsiteY7" fmla="*/ 2376264 h 3212165"/>
              <a:gd name="connsiteX8" fmla="*/ 575305 w 1112333"/>
              <a:gd name="connsiteY8" fmla="*/ 2814262 h 3212165"/>
              <a:gd name="connsiteX9" fmla="*/ 53219 w 1112333"/>
              <a:gd name="connsiteY9" fmla="*/ 2952328 h 3212165"/>
              <a:gd name="connsiteX10" fmla="*/ 255990 w 1112333"/>
              <a:gd name="connsiteY10" fmla="*/ 3177119 h 3212165"/>
              <a:gd name="connsiteX11" fmla="*/ 560790 w 1112333"/>
              <a:gd name="connsiteY11" fmla="*/ 3162605 h 3212165"/>
              <a:gd name="connsiteX0" fmla="*/ 807533 w 1112333"/>
              <a:gd name="connsiteY0" fmla="*/ 13005 h 3212165"/>
              <a:gd name="connsiteX1" fmla="*/ 917315 w 1112333"/>
              <a:gd name="connsiteY1" fmla="*/ 0 h 3212165"/>
              <a:gd name="connsiteX2" fmla="*/ 917315 w 1112333"/>
              <a:gd name="connsiteY2" fmla="*/ 144017 h 3212165"/>
              <a:gd name="connsiteX3" fmla="*/ 923648 w 1112333"/>
              <a:gd name="connsiteY3" fmla="*/ 564547 h 3212165"/>
              <a:gd name="connsiteX4" fmla="*/ 1083305 w 1112333"/>
              <a:gd name="connsiteY4" fmla="*/ 956433 h 3212165"/>
              <a:gd name="connsiteX5" fmla="*/ 1097819 w 1112333"/>
              <a:gd name="connsiteY5" fmla="*/ 1333805 h 3212165"/>
              <a:gd name="connsiteX6" fmla="*/ 1010733 w 1112333"/>
              <a:gd name="connsiteY6" fmla="*/ 1841805 h 3212165"/>
              <a:gd name="connsiteX7" fmla="*/ 989323 w 1112333"/>
              <a:gd name="connsiteY7" fmla="*/ 2376264 h 3212165"/>
              <a:gd name="connsiteX8" fmla="*/ 575305 w 1112333"/>
              <a:gd name="connsiteY8" fmla="*/ 2814262 h 3212165"/>
              <a:gd name="connsiteX9" fmla="*/ 53219 w 1112333"/>
              <a:gd name="connsiteY9" fmla="*/ 2952328 h 3212165"/>
              <a:gd name="connsiteX10" fmla="*/ 255990 w 1112333"/>
              <a:gd name="connsiteY10" fmla="*/ 3177119 h 3212165"/>
              <a:gd name="connsiteX11" fmla="*/ 560790 w 1112333"/>
              <a:gd name="connsiteY11" fmla="*/ 3162605 h 3212165"/>
              <a:gd name="connsiteX0" fmla="*/ 807533 w 1109914"/>
              <a:gd name="connsiteY0" fmla="*/ 13005 h 3212165"/>
              <a:gd name="connsiteX1" fmla="*/ 917315 w 1109914"/>
              <a:gd name="connsiteY1" fmla="*/ 0 h 3212165"/>
              <a:gd name="connsiteX2" fmla="*/ 917315 w 1109914"/>
              <a:gd name="connsiteY2" fmla="*/ 144017 h 3212165"/>
              <a:gd name="connsiteX3" fmla="*/ 989323 w 1109914"/>
              <a:gd name="connsiteY3" fmla="*/ 576065 h 3212165"/>
              <a:gd name="connsiteX4" fmla="*/ 1083305 w 1109914"/>
              <a:gd name="connsiteY4" fmla="*/ 956433 h 3212165"/>
              <a:gd name="connsiteX5" fmla="*/ 1097819 w 1109914"/>
              <a:gd name="connsiteY5" fmla="*/ 1333805 h 3212165"/>
              <a:gd name="connsiteX6" fmla="*/ 1010733 w 1109914"/>
              <a:gd name="connsiteY6" fmla="*/ 1841805 h 3212165"/>
              <a:gd name="connsiteX7" fmla="*/ 989323 w 1109914"/>
              <a:gd name="connsiteY7" fmla="*/ 2376264 h 3212165"/>
              <a:gd name="connsiteX8" fmla="*/ 575305 w 1109914"/>
              <a:gd name="connsiteY8" fmla="*/ 2814262 h 3212165"/>
              <a:gd name="connsiteX9" fmla="*/ 53219 w 1109914"/>
              <a:gd name="connsiteY9" fmla="*/ 2952328 h 3212165"/>
              <a:gd name="connsiteX10" fmla="*/ 255990 w 1109914"/>
              <a:gd name="connsiteY10" fmla="*/ 3177119 h 3212165"/>
              <a:gd name="connsiteX11" fmla="*/ 560790 w 1109914"/>
              <a:gd name="connsiteY11" fmla="*/ 3162605 h 3212165"/>
              <a:gd name="connsiteX0" fmla="*/ 917315 w 1109914"/>
              <a:gd name="connsiteY0" fmla="*/ 0 h 3212165"/>
              <a:gd name="connsiteX1" fmla="*/ 917315 w 1109914"/>
              <a:gd name="connsiteY1" fmla="*/ 144017 h 3212165"/>
              <a:gd name="connsiteX2" fmla="*/ 989323 w 1109914"/>
              <a:gd name="connsiteY2" fmla="*/ 576065 h 3212165"/>
              <a:gd name="connsiteX3" fmla="*/ 1083305 w 1109914"/>
              <a:gd name="connsiteY3" fmla="*/ 956433 h 3212165"/>
              <a:gd name="connsiteX4" fmla="*/ 1097819 w 1109914"/>
              <a:gd name="connsiteY4" fmla="*/ 1333805 h 3212165"/>
              <a:gd name="connsiteX5" fmla="*/ 1010733 w 1109914"/>
              <a:gd name="connsiteY5" fmla="*/ 1841805 h 3212165"/>
              <a:gd name="connsiteX6" fmla="*/ 989323 w 1109914"/>
              <a:gd name="connsiteY6" fmla="*/ 2376264 h 3212165"/>
              <a:gd name="connsiteX7" fmla="*/ 575305 w 1109914"/>
              <a:gd name="connsiteY7" fmla="*/ 2814262 h 3212165"/>
              <a:gd name="connsiteX8" fmla="*/ 53219 w 1109914"/>
              <a:gd name="connsiteY8" fmla="*/ 2952328 h 3212165"/>
              <a:gd name="connsiteX9" fmla="*/ 255990 w 1109914"/>
              <a:gd name="connsiteY9" fmla="*/ 3177119 h 3212165"/>
              <a:gd name="connsiteX10" fmla="*/ 560790 w 1109914"/>
              <a:gd name="connsiteY10" fmla="*/ 3162605 h 3212165"/>
              <a:gd name="connsiteX0" fmla="*/ 845307 w 1109914"/>
              <a:gd name="connsiteY0" fmla="*/ 0 h 3284172"/>
              <a:gd name="connsiteX1" fmla="*/ 917315 w 1109914"/>
              <a:gd name="connsiteY1" fmla="*/ 216024 h 3284172"/>
              <a:gd name="connsiteX2" fmla="*/ 989323 w 1109914"/>
              <a:gd name="connsiteY2" fmla="*/ 648072 h 3284172"/>
              <a:gd name="connsiteX3" fmla="*/ 1083305 w 1109914"/>
              <a:gd name="connsiteY3" fmla="*/ 1028440 h 3284172"/>
              <a:gd name="connsiteX4" fmla="*/ 1097819 w 1109914"/>
              <a:gd name="connsiteY4" fmla="*/ 1405812 h 3284172"/>
              <a:gd name="connsiteX5" fmla="*/ 1010733 w 1109914"/>
              <a:gd name="connsiteY5" fmla="*/ 1913812 h 3284172"/>
              <a:gd name="connsiteX6" fmla="*/ 989323 w 1109914"/>
              <a:gd name="connsiteY6" fmla="*/ 2448271 h 3284172"/>
              <a:gd name="connsiteX7" fmla="*/ 575305 w 1109914"/>
              <a:gd name="connsiteY7" fmla="*/ 2886269 h 3284172"/>
              <a:gd name="connsiteX8" fmla="*/ 53219 w 1109914"/>
              <a:gd name="connsiteY8" fmla="*/ 3024335 h 3284172"/>
              <a:gd name="connsiteX9" fmla="*/ 255990 w 1109914"/>
              <a:gd name="connsiteY9" fmla="*/ 3249126 h 3284172"/>
              <a:gd name="connsiteX10" fmla="*/ 560790 w 1109914"/>
              <a:gd name="connsiteY10" fmla="*/ 3234612 h 3284172"/>
              <a:gd name="connsiteX0" fmla="*/ 831097 w 1095704"/>
              <a:gd name="connsiteY0" fmla="*/ 0 h 3257593"/>
              <a:gd name="connsiteX1" fmla="*/ 903105 w 1095704"/>
              <a:gd name="connsiteY1" fmla="*/ 216024 h 3257593"/>
              <a:gd name="connsiteX2" fmla="*/ 975113 w 1095704"/>
              <a:gd name="connsiteY2" fmla="*/ 648072 h 3257593"/>
              <a:gd name="connsiteX3" fmla="*/ 1069095 w 1095704"/>
              <a:gd name="connsiteY3" fmla="*/ 1028440 h 3257593"/>
              <a:gd name="connsiteX4" fmla="*/ 1083609 w 1095704"/>
              <a:gd name="connsiteY4" fmla="*/ 1405812 h 3257593"/>
              <a:gd name="connsiteX5" fmla="*/ 996523 w 1095704"/>
              <a:gd name="connsiteY5" fmla="*/ 1913812 h 3257593"/>
              <a:gd name="connsiteX6" fmla="*/ 975113 w 1095704"/>
              <a:gd name="connsiteY6" fmla="*/ 2448271 h 3257593"/>
              <a:gd name="connsiteX7" fmla="*/ 561095 w 1095704"/>
              <a:gd name="connsiteY7" fmla="*/ 2886269 h 3257593"/>
              <a:gd name="connsiteX8" fmla="*/ 39009 w 1095704"/>
              <a:gd name="connsiteY8" fmla="*/ 3024335 h 3257593"/>
              <a:gd name="connsiteX9" fmla="*/ 327041 w 1095704"/>
              <a:gd name="connsiteY9" fmla="*/ 3168352 h 3257593"/>
              <a:gd name="connsiteX10" fmla="*/ 546580 w 1095704"/>
              <a:gd name="connsiteY10" fmla="*/ 3234612 h 3257593"/>
              <a:gd name="connsiteX0" fmla="*/ 816091 w 1080698"/>
              <a:gd name="connsiteY0" fmla="*/ 0 h 3257593"/>
              <a:gd name="connsiteX1" fmla="*/ 888099 w 1080698"/>
              <a:gd name="connsiteY1" fmla="*/ 216024 h 3257593"/>
              <a:gd name="connsiteX2" fmla="*/ 960107 w 1080698"/>
              <a:gd name="connsiteY2" fmla="*/ 648072 h 3257593"/>
              <a:gd name="connsiteX3" fmla="*/ 1054089 w 1080698"/>
              <a:gd name="connsiteY3" fmla="*/ 1028440 h 3257593"/>
              <a:gd name="connsiteX4" fmla="*/ 1068603 w 1080698"/>
              <a:gd name="connsiteY4" fmla="*/ 1405812 h 3257593"/>
              <a:gd name="connsiteX5" fmla="*/ 981517 w 1080698"/>
              <a:gd name="connsiteY5" fmla="*/ 1913812 h 3257593"/>
              <a:gd name="connsiteX6" fmla="*/ 960107 w 1080698"/>
              <a:gd name="connsiteY6" fmla="*/ 2448271 h 3257593"/>
              <a:gd name="connsiteX7" fmla="*/ 456051 w 1080698"/>
              <a:gd name="connsiteY7" fmla="*/ 2880321 h 3257593"/>
              <a:gd name="connsiteX8" fmla="*/ 24003 w 1080698"/>
              <a:gd name="connsiteY8" fmla="*/ 3024335 h 3257593"/>
              <a:gd name="connsiteX9" fmla="*/ 312035 w 1080698"/>
              <a:gd name="connsiteY9" fmla="*/ 3168352 h 3257593"/>
              <a:gd name="connsiteX10" fmla="*/ 531574 w 1080698"/>
              <a:gd name="connsiteY10" fmla="*/ 3234612 h 3257593"/>
              <a:gd name="connsiteX0" fmla="*/ 816091 w 1080698"/>
              <a:gd name="connsiteY0" fmla="*/ 0 h 3335350"/>
              <a:gd name="connsiteX1" fmla="*/ 888099 w 1080698"/>
              <a:gd name="connsiteY1" fmla="*/ 216024 h 3335350"/>
              <a:gd name="connsiteX2" fmla="*/ 960107 w 1080698"/>
              <a:gd name="connsiteY2" fmla="*/ 648072 h 3335350"/>
              <a:gd name="connsiteX3" fmla="*/ 1054089 w 1080698"/>
              <a:gd name="connsiteY3" fmla="*/ 1028440 h 3335350"/>
              <a:gd name="connsiteX4" fmla="*/ 1068603 w 1080698"/>
              <a:gd name="connsiteY4" fmla="*/ 1405812 h 3335350"/>
              <a:gd name="connsiteX5" fmla="*/ 981517 w 1080698"/>
              <a:gd name="connsiteY5" fmla="*/ 1913812 h 3335350"/>
              <a:gd name="connsiteX6" fmla="*/ 960107 w 1080698"/>
              <a:gd name="connsiteY6" fmla="*/ 2448271 h 3335350"/>
              <a:gd name="connsiteX7" fmla="*/ 456051 w 1080698"/>
              <a:gd name="connsiteY7" fmla="*/ 2880321 h 3335350"/>
              <a:gd name="connsiteX8" fmla="*/ 24003 w 1080698"/>
              <a:gd name="connsiteY8" fmla="*/ 3024335 h 3335350"/>
              <a:gd name="connsiteX9" fmla="*/ 312035 w 1080698"/>
              <a:gd name="connsiteY9" fmla="*/ 3168352 h 3335350"/>
              <a:gd name="connsiteX10" fmla="*/ 528059 w 1080698"/>
              <a:gd name="connsiteY10" fmla="*/ 3312369 h 333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698" h="3335350">
                <a:moveTo>
                  <a:pt x="816091" y="0"/>
                </a:moveTo>
                <a:cubicBezTo>
                  <a:pt x="823348" y="19352"/>
                  <a:pt x="864096" y="108012"/>
                  <a:pt x="888099" y="216024"/>
                </a:cubicBezTo>
                <a:cubicBezTo>
                  <a:pt x="912102" y="324036"/>
                  <a:pt x="932442" y="512669"/>
                  <a:pt x="960107" y="648072"/>
                </a:cubicBezTo>
                <a:cubicBezTo>
                  <a:pt x="987772" y="783475"/>
                  <a:pt x="1036006" y="902150"/>
                  <a:pt x="1054089" y="1028440"/>
                </a:cubicBezTo>
                <a:cubicBezTo>
                  <a:pt x="1072172" y="1154730"/>
                  <a:pt x="1080698" y="1258250"/>
                  <a:pt x="1068603" y="1405812"/>
                </a:cubicBezTo>
                <a:cubicBezTo>
                  <a:pt x="1056508" y="1553374"/>
                  <a:pt x="999600" y="1740069"/>
                  <a:pt x="981517" y="1913812"/>
                </a:cubicBezTo>
                <a:cubicBezTo>
                  <a:pt x="963434" y="2087555"/>
                  <a:pt x="1047685" y="2287186"/>
                  <a:pt x="960107" y="2448271"/>
                </a:cubicBezTo>
                <a:cubicBezTo>
                  <a:pt x="872529" y="2609356"/>
                  <a:pt x="612068" y="2784310"/>
                  <a:pt x="456051" y="2880321"/>
                </a:cubicBezTo>
                <a:cubicBezTo>
                  <a:pt x="300034" y="2976332"/>
                  <a:pt x="48006" y="2976330"/>
                  <a:pt x="24003" y="3024335"/>
                </a:cubicBezTo>
                <a:cubicBezTo>
                  <a:pt x="0" y="3072340"/>
                  <a:pt x="228026" y="3120346"/>
                  <a:pt x="312035" y="3168352"/>
                </a:cubicBezTo>
                <a:cubicBezTo>
                  <a:pt x="396044" y="3216358"/>
                  <a:pt x="424040" y="3335350"/>
                  <a:pt x="528059" y="3312369"/>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4" name="TextBox 13"/>
          <p:cNvSpPr txBox="1"/>
          <p:nvPr/>
        </p:nvSpPr>
        <p:spPr>
          <a:xfrm>
            <a:off x="0" y="0"/>
            <a:ext cx="2555776" cy="3785652"/>
          </a:xfrm>
          <a:prstGeom prst="rect">
            <a:avLst/>
          </a:prstGeom>
          <a:solidFill>
            <a:schemeClr val="bg1"/>
          </a:solidFill>
        </p:spPr>
        <p:txBody>
          <a:bodyPr wrap="square" rtlCol="0">
            <a:spAutoFit/>
          </a:bodyPr>
          <a:lstStyle/>
          <a:p>
            <a:r>
              <a:rPr lang="ru-RU" sz="1200" b="1" dirty="0">
                <a:solidFill>
                  <a:srgbClr val="C00000"/>
                </a:solidFill>
              </a:rPr>
              <a:t>Сибири не повезло еще больше. Экономические районы должны по своей сути быть более или менее однородными в природно-географическом и социально-экономическом отношении. О какой «однородности» Западной Сибири, Восточной Сибири и Дальнего Востока можно говорить? Например, Западная Сибирь включает от ледяного Ямала, пустынной тундры и лесотундры </a:t>
            </a:r>
            <a:r>
              <a:rPr lang="ru-RU" sz="1200" b="1" dirty="0" err="1">
                <a:solidFill>
                  <a:srgbClr val="C00000"/>
                </a:solidFill>
              </a:rPr>
              <a:t>Надым-Пур-Тазовсокого</a:t>
            </a:r>
            <a:r>
              <a:rPr lang="ru-RU" sz="1200" b="1" dirty="0">
                <a:solidFill>
                  <a:srgbClr val="C00000"/>
                </a:solidFill>
              </a:rPr>
              <a:t> района, дремучей тайги Юрги и среднего </a:t>
            </a:r>
            <a:r>
              <a:rPr lang="ru-RU" sz="1200" b="1" dirty="0" err="1">
                <a:solidFill>
                  <a:srgbClr val="C00000"/>
                </a:solidFill>
              </a:rPr>
              <a:t>Приобья</a:t>
            </a:r>
            <a:r>
              <a:rPr lang="ru-RU" sz="1200" b="1" dirty="0">
                <a:solidFill>
                  <a:srgbClr val="C00000"/>
                </a:solidFill>
              </a:rPr>
              <a:t>, топких Васюганских болот до Барабинских озер и степей, Алтайских степей и гор. Впрочем, кремлевских вельмож это не интересовало.</a:t>
            </a:r>
          </a:p>
        </p:txBody>
      </p:sp>
      <p:sp>
        <p:nvSpPr>
          <p:cNvPr id="15" name="TextBox 14"/>
          <p:cNvSpPr txBox="1"/>
          <p:nvPr/>
        </p:nvSpPr>
        <p:spPr>
          <a:xfrm>
            <a:off x="7668344" y="548680"/>
            <a:ext cx="1475656" cy="4154984"/>
          </a:xfrm>
          <a:prstGeom prst="rect">
            <a:avLst/>
          </a:prstGeom>
          <a:solidFill>
            <a:schemeClr val="bg1"/>
          </a:solidFill>
        </p:spPr>
        <p:txBody>
          <a:bodyPr wrap="square" rtlCol="0">
            <a:spAutoFit/>
          </a:bodyPr>
          <a:lstStyle/>
          <a:p>
            <a:r>
              <a:rPr lang="ru-RU" sz="1200" b="1" dirty="0">
                <a:solidFill>
                  <a:srgbClr val="C00000"/>
                </a:solidFill>
              </a:rPr>
              <a:t>В 60-х годах прошлого века огромная территория Республики Саха-Якутия (на ней действует три часовых пояса) была вдруг «перенесена» из Восточной Сибири на Дальний Восток. Интересно, какое отношение Среднесибирское плоскогорье, которое Якутия занимает вместе с Красноярским краем, имеет к Тихому океану? Дальше – больше.</a:t>
            </a:r>
          </a:p>
        </p:txBody>
      </p:sp>
      <p:sp>
        <p:nvSpPr>
          <p:cNvPr id="17" name="Полилиния 16"/>
          <p:cNvSpPr/>
          <p:nvPr/>
        </p:nvSpPr>
        <p:spPr>
          <a:xfrm>
            <a:off x="5384799" y="2757713"/>
            <a:ext cx="915392" cy="1967429"/>
          </a:xfrm>
          <a:custGeom>
            <a:avLst/>
            <a:gdLst>
              <a:gd name="connsiteX0" fmla="*/ 0 w 1436914"/>
              <a:gd name="connsiteY0" fmla="*/ 0 h 2394857"/>
              <a:gd name="connsiteX1" fmla="*/ 174171 w 1436914"/>
              <a:gd name="connsiteY1" fmla="*/ 275772 h 2394857"/>
              <a:gd name="connsiteX2" fmla="*/ 232229 w 1436914"/>
              <a:gd name="connsiteY2" fmla="*/ 580572 h 2394857"/>
              <a:gd name="connsiteX3" fmla="*/ 203200 w 1436914"/>
              <a:gd name="connsiteY3" fmla="*/ 769257 h 2394857"/>
              <a:gd name="connsiteX4" fmla="*/ 145143 w 1436914"/>
              <a:gd name="connsiteY4" fmla="*/ 1451429 h 2394857"/>
              <a:gd name="connsiteX5" fmla="*/ 290286 w 1436914"/>
              <a:gd name="connsiteY5" fmla="*/ 1640115 h 2394857"/>
              <a:gd name="connsiteX6" fmla="*/ 464457 w 1436914"/>
              <a:gd name="connsiteY6" fmla="*/ 1843315 h 2394857"/>
              <a:gd name="connsiteX7" fmla="*/ 827314 w 1436914"/>
              <a:gd name="connsiteY7" fmla="*/ 1843315 h 2394857"/>
              <a:gd name="connsiteX8" fmla="*/ 1030514 w 1436914"/>
              <a:gd name="connsiteY8" fmla="*/ 2133600 h 2394857"/>
              <a:gd name="connsiteX9" fmla="*/ 1277257 w 1436914"/>
              <a:gd name="connsiteY9" fmla="*/ 2191657 h 2394857"/>
              <a:gd name="connsiteX10" fmla="*/ 1436914 w 1436914"/>
              <a:gd name="connsiteY10" fmla="*/ 2394857 h 2394857"/>
              <a:gd name="connsiteX0" fmla="*/ 0 w 1436914"/>
              <a:gd name="connsiteY0" fmla="*/ 0 h 2394857"/>
              <a:gd name="connsiteX1" fmla="*/ 174171 w 1436914"/>
              <a:gd name="connsiteY1" fmla="*/ 275772 h 2394857"/>
              <a:gd name="connsiteX2" fmla="*/ 232229 w 1436914"/>
              <a:gd name="connsiteY2" fmla="*/ 580572 h 2394857"/>
              <a:gd name="connsiteX3" fmla="*/ 203200 w 1436914"/>
              <a:gd name="connsiteY3" fmla="*/ 769257 h 2394857"/>
              <a:gd name="connsiteX4" fmla="*/ 145143 w 1436914"/>
              <a:gd name="connsiteY4" fmla="*/ 1451429 h 2394857"/>
              <a:gd name="connsiteX5" fmla="*/ 290286 w 1436914"/>
              <a:gd name="connsiteY5" fmla="*/ 1640115 h 2394857"/>
              <a:gd name="connsiteX6" fmla="*/ 464457 w 1436914"/>
              <a:gd name="connsiteY6" fmla="*/ 1843315 h 2394857"/>
              <a:gd name="connsiteX7" fmla="*/ 827314 w 1436914"/>
              <a:gd name="connsiteY7" fmla="*/ 1843315 h 2394857"/>
              <a:gd name="connsiteX8" fmla="*/ 987400 w 1436914"/>
              <a:gd name="connsiteY8" fmla="*/ 2039438 h 2394857"/>
              <a:gd name="connsiteX9" fmla="*/ 1277257 w 1436914"/>
              <a:gd name="connsiteY9" fmla="*/ 2191657 h 2394857"/>
              <a:gd name="connsiteX10" fmla="*/ 1436914 w 1436914"/>
              <a:gd name="connsiteY10" fmla="*/ 2394857 h 2394857"/>
              <a:gd name="connsiteX0" fmla="*/ 0 w 1436914"/>
              <a:gd name="connsiteY0" fmla="*/ 0 h 2394857"/>
              <a:gd name="connsiteX1" fmla="*/ 174171 w 1436914"/>
              <a:gd name="connsiteY1" fmla="*/ 275772 h 2394857"/>
              <a:gd name="connsiteX2" fmla="*/ 232229 w 1436914"/>
              <a:gd name="connsiteY2" fmla="*/ 580572 h 2394857"/>
              <a:gd name="connsiteX3" fmla="*/ 203200 w 1436914"/>
              <a:gd name="connsiteY3" fmla="*/ 769257 h 2394857"/>
              <a:gd name="connsiteX4" fmla="*/ 145143 w 1436914"/>
              <a:gd name="connsiteY4" fmla="*/ 1451429 h 2394857"/>
              <a:gd name="connsiteX5" fmla="*/ 290286 w 1436914"/>
              <a:gd name="connsiteY5" fmla="*/ 1640115 h 2394857"/>
              <a:gd name="connsiteX6" fmla="*/ 464457 w 1436914"/>
              <a:gd name="connsiteY6" fmla="*/ 1843315 h 2394857"/>
              <a:gd name="connsiteX7" fmla="*/ 827314 w 1436914"/>
              <a:gd name="connsiteY7" fmla="*/ 1843315 h 2394857"/>
              <a:gd name="connsiteX8" fmla="*/ 987400 w 1436914"/>
              <a:gd name="connsiteY8" fmla="*/ 2039438 h 2394857"/>
              <a:gd name="connsiteX9" fmla="*/ 1277257 w 1436914"/>
              <a:gd name="connsiteY9" fmla="*/ 2191657 h 2394857"/>
              <a:gd name="connsiteX10" fmla="*/ 1436914 w 1436914"/>
              <a:gd name="connsiteY10" fmla="*/ 2394857 h 2394857"/>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87400 w 1491456"/>
              <a:gd name="connsiteY8" fmla="*/ 2039438 h 2399478"/>
              <a:gd name="connsiteX9" fmla="*/ 1277257 w 1491456"/>
              <a:gd name="connsiteY9" fmla="*/ 2191657 h 2399478"/>
              <a:gd name="connsiteX10" fmla="*/ 1491456 w 1491456"/>
              <a:gd name="connsiteY10"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15392 w 1491456"/>
              <a:gd name="connsiteY8" fmla="*/ 1967429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15392 w 1491456"/>
              <a:gd name="connsiteY8" fmla="*/ 1967429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1131523 w 1491456"/>
              <a:gd name="connsiteY8" fmla="*/ 2017305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73581 w 1491456"/>
              <a:gd name="connsiteY8" fmla="*/ 2008992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73581 w 1491456"/>
              <a:gd name="connsiteY8" fmla="*/ 2008992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15392 w 1491456"/>
              <a:gd name="connsiteY8" fmla="*/ 1967429 h 2399478"/>
              <a:gd name="connsiteX9" fmla="*/ 987400 w 1491456"/>
              <a:gd name="connsiteY9" fmla="*/ 2039438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15392 w 1491456"/>
              <a:gd name="connsiteY8" fmla="*/ 1967429 h 2399478"/>
              <a:gd name="connsiteX9" fmla="*/ 987400 w 1491456"/>
              <a:gd name="connsiteY9" fmla="*/ 2039437 h 2399478"/>
              <a:gd name="connsiteX10" fmla="*/ 1277257 w 1491456"/>
              <a:gd name="connsiteY10" fmla="*/ 2191657 h 2399478"/>
              <a:gd name="connsiteX11" fmla="*/ 1491456 w 1491456"/>
              <a:gd name="connsiteY11" fmla="*/ 2399478 h 2399478"/>
              <a:gd name="connsiteX0" fmla="*/ 0 w 1491456"/>
              <a:gd name="connsiteY0" fmla="*/ 0 h 2399478"/>
              <a:gd name="connsiteX1" fmla="*/ 174171 w 1491456"/>
              <a:gd name="connsiteY1" fmla="*/ 275772 h 2399478"/>
              <a:gd name="connsiteX2" fmla="*/ 232229 w 1491456"/>
              <a:gd name="connsiteY2" fmla="*/ 580572 h 2399478"/>
              <a:gd name="connsiteX3" fmla="*/ 203200 w 1491456"/>
              <a:gd name="connsiteY3" fmla="*/ 769257 h 2399478"/>
              <a:gd name="connsiteX4" fmla="*/ 145143 w 1491456"/>
              <a:gd name="connsiteY4" fmla="*/ 1451429 h 2399478"/>
              <a:gd name="connsiteX5" fmla="*/ 290286 w 1491456"/>
              <a:gd name="connsiteY5" fmla="*/ 1640115 h 2399478"/>
              <a:gd name="connsiteX6" fmla="*/ 464457 w 1491456"/>
              <a:gd name="connsiteY6" fmla="*/ 1843315 h 2399478"/>
              <a:gd name="connsiteX7" fmla="*/ 827314 w 1491456"/>
              <a:gd name="connsiteY7" fmla="*/ 1843315 h 2399478"/>
              <a:gd name="connsiteX8" fmla="*/ 915392 w 1491456"/>
              <a:gd name="connsiteY8" fmla="*/ 1967429 h 2399478"/>
              <a:gd name="connsiteX9" fmla="*/ 977875 w 1491456"/>
              <a:gd name="connsiteY9" fmla="*/ 2053725 h 2399478"/>
              <a:gd name="connsiteX10" fmla="*/ 1277257 w 1491456"/>
              <a:gd name="connsiteY10" fmla="*/ 2191657 h 2399478"/>
              <a:gd name="connsiteX11" fmla="*/ 1491456 w 1491456"/>
              <a:gd name="connsiteY11" fmla="*/ 2399478 h 2399478"/>
              <a:gd name="connsiteX0" fmla="*/ 0 w 1277257"/>
              <a:gd name="connsiteY0" fmla="*/ 0 h 2191657"/>
              <a:gd name="connsiteX1" fmla="*/ 174171 w 1277257"/>
              <a:gd name="connsiteY1" fmla="*/ 275772 h 2191657"/>
              <a:gd name="connsiteX2" fmla="*/ 232229 w 1277257"/>
              <a:gd name="connsiteY2" fmla="*/ 580572 h 2191657"/>
              <a:gd name="connsiteX3" fmla="*/ 203200 w 1277257"/>
              <a:gd name="connsiteY3" fmla="*/ 769257 h 2191657"/>
              <a:gd name="connsiteX4" fmla="*/ 145143 w 1277257"/>
              <a:gd name="connsiteY4" fmla="*/ 1451429 h 2191657"/>
              <a:gd name="connsiteX5" fmla="*/ 290286 w 1277257"/>
              <a:gd name="connsiteY5" fmla="*/ 1640115 h 2191657"/>
              <a:gd name="connsiteX6" fmla="*/ 464457 w 1277257"/>
              <a:gd name="connsiteY6" fmla="*/ 1843315 h 2191657"/>
              <a:gd name="connsiteX7" fmla="*/ 827314 w 1277257"/>
              <a:gd name="connsiteY7" fmla="*/ 1843315 h 2191657"/>
              <a:gd name="connsiteX8" fmla="*/ 915392 w 1277257"/>
              <a:gd name="connsiteY8" fmla="*/ 1967429 h 2191657"/>
              <a:gd name="connsiteX9" fmla="*/ 977875 w 1277257"/>
              <a:gd name="connsiteY9" fmla="*/ 2053725 h 2191657"/>
              <a:gd name="connsiteX10" fmla="*/ 1277257 w 1277257"/>
              <a:gd name="connsiteY10" fmla="*/ 2191657 h 2191657"/>
              <a:gd name="connsiteX0" fmla="*/ 0 w 1275433"/>
              <a:gd name="connsiteY0" fmla="*/ 0 h 2183454"/>
              <a:gd name="connsiteX1" fmla="*/ 174171 w 1275433"/>
              <a:gd name="connsiteY1" fmla="*/ 275772 h 2183454"/>
              <a:gd name="connsiteX2" fmla="*/ 232229 w 1275433"/>
              <a:gd name="connsiteY2" fmla="*/ 580572 h 2183454"/>
              <a:gd name="connsiteX3" fmla="*/ 203200 w 1275433"/>
              <a:gd name="connsiteY3" fmla="*/ 769257 h 2183454"/>
              <a:gd name="connsiteX4" fmla="*/ 145143 w 1275433"/>
              <a:gd name="connsiteY4" fmla="*/ 1451429 h 2183454"/>
              <a:gd name="connsiteX5" fmla="*/ 290286 w 1275433"/>
              <a:gd name="connsiteY5" fmla="*/ 1640115 h 2183454"/>
              <a:gd name="connsiteX6" fmla="*/ 464457 w 1275433"/>
              <a:gd name="connsiteY6" fmla="*/ 1843315 h 2183454"/>
              <a:gd name="connsiteX7" fmla="*/ 827314 w 1275433"/>
              <a:gd name="connsiteY7" fmla="*/ 1843315 h 2183454"/>
              <a:gd name="connsiteX8" fmla="*/ 915392 w 1275433"/>
              <a:gd name="connsiteY8" fmla="*/ 1967429 h 2183454"/>
              <a:gd name="connsiteX9" fmla="*/ 977875 w 1275433"/>
              <a:gd name="connsiteY9" fmla="*/ 2053725 h 2183454"/>
              <a:gd name="connsiteX10" fmla="*/ 1275433 w 1275433"/>
              <a:gd name="connsiteY10" fmla="*/ 2183454 h 2183454"/>
              <a:gd name="connsiteX0" fmla="*/ 0 w 977875"/>
              <a:gd name="connsiteY0" fmla="*/ 0 h 2053725"/>
              <a:gd name="connsiteX1" fmla="*/ 174171 w 977875"/>
              <a:gd name="connsiteY1" fmla="*/ 275772 h 2053725"/>
              <a:gd name="connsiteX2" fmla="*/ 232229 w 977875"/>
              <a:gd name="connsiteY2" fmla="*/ 580572 h 2053725"/>
              <a:gd name="connsiteX3" fmla="*/ 203200 w 977875"/>
              <a:gd name="connsiteY3" fmla="*/ 769257 h 2053725"/>
              <a:gd name="connsiteX4" fmla="*/ 145143 w 977875"/>
              <a:gd name="connsiteY4" fmla="*/ 1451429 h 2053725"/>
              <a:gd name="connsiteX5" fmla="*/ 290286 w 977875"/>
              <a:gd name="connsiteY5" fmla="*/ 1640115 h 2053725"/>
              <a:gd name="connsiteX6" fmla="*/ 464457 w 977875"/>
              <a:gd name="connsiteY6" fmla="*/ 1843315 h 2053725"/>
              <a:gd name="connsiteX7" fmla="*/ 827314 w 977875"/>
              <a:gd name="connsiteY7" fmla="*/ 1843315 h 2053725"/>
              <a:gd name="connsiteX8" fmla="*/ 915392 w 977875"/>
              <a:gd name="connsiteY8" fmla="*/ 1967429 h 2053725"/>
              <a:gd name="connsiteX9" fmla="*/ 977875 w 977875"/>
              <a:gd name="connsiteY9" fmla="*/ 2053725 h 2053725"/>
              <a:gd name="connsiteX0" fmla="*/ 0 w 987401"/>
              <a:gd name="connsiteY0" fmla="*/ 0 h 2039439"/>
              <a:gd name="connsiteX1" fmla="*/ 174171 w 987401"/>
              <a:gd name="connsiteY1" fmla="*/ 275772 h 2039439"/>
              <a:gd name="connsiteX2" fmla="*/ 232229 w 987401"/>
              <a:gd name="connsiteY2" fmla="*/ 580572 h 2039439"/>
              <a:gd name="connsiteX3" fmla="*/ 203200 w 987401"/>
              <a:gd name="connsiteY3" fmla="*/ 769257 h 2039439"/>
              <a:gd name="connsiteX4" fmla="*/ 145143 w 987401"/>
              <a:gd name="connsiteY4" fmla="*/ 1451429 h 2039439"/>
              <a:gd name="connsiteX5" fmla="*/ 290286 w 987401"/>
              <a:gd name="connsiteY5" fmla="*/ 1640115 h 2039439"/>
              <a:gd name="connsiteX6" fmla="*/ 464457 w 987401"/>
              <a:gd name="connsiteY6" fmla="*/ 1843315 h 2039439"/>
              <a:gd name="connsiteX7" fmla="*/ 827314 w 987401"/>
              <a:gd name="connsiteY7" fmla="*/ 1843315 h 2039439"/>
              <a:gd name="connsiteX8" fmla="*/ 915392 w 987401"/>
              <a:gd name="connsiteY8" fmla="*/ 1967429 h 2039439"/>
              <a:gd name="connsiteX9" fmla="*/ 987401 w 987401"/>
              <a:gd name="connsiteY9" fmla="*/ 2039439 h 2039439"/>
              <a:gd name="connsiteX0" fmla="*/ 0 w 915392"/>
              <a:gd name="connsiteY0" fmla="*/ 0 h 1967429"/>
              <a:gd name="connsiteX1" fmla="*/ 174171 w 915392"/>
              <a:gd name="connsiteY1" fmla="*/ 275772 h 1967429"/>
              <a:gd name="connsiteX2" fmla="*/ 232229 w 915392"/>
              <a:gd name="connsiteY2" fmla="*/ 580572 h 1967429"/>
              <a:gd name="connsiteX3" fmla="*/ 203200 w 915392"/>
              <a:gd name="connsiteY3" fmla="*/ 769257 h 1967429"/>
              <a:gd name="connsiteX4" fmla="*/ 145143 w 915392"/>
              <a:gd name="connsiteY4" fmla="*/ 1451429 h 1967429"/>
              <a:gd name="connsiteX5" fmla="*/ 290286 w 915392"/>
              <a:gd name="connsiteY5" fmla="*/ 1640115 h 1967429"/>
              <a:gd name="connsiteX6" fmla="*/ 464457 w 915392"/>
              <a:gd name="connsiteY6" fmla="*/ 1843315 h 1967429"/>
              <a:gd name="connsiteX7" fmla="*/ 827314 w 915392"/>
              <a:gd name="connsiteY7" fmla="*/ 1843315 h 1967429"/>
              <a:gd name="connsiteX8" fmla="*/ 915392 w 915392"/>
              <a:gd name="connsiteY8" fmla="*/ 1967429 h 1967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5392" h="1967429">
                <a:moveTo>
                  <a:pt x="0" y="0"/>
                </a:moveTo>
                <a:cubicBezTo>
                  <a:pt x="67733" y="89505"/>
                  <a:pt x="135466" y="179010"/>
                  <a:pt x="174171" y="275772"/>
                </a:cubicBezTo>
                <a:cubicBezTo>
                  <a:pt x="212876" y="372534"/>
                  <a:pt x="227391" y="498325"/>
                  <a:pt x="232229" y="580572"/>
                </a:cubicBezTo>
                <a:cubicBezTo>
                  <a:pt x="237067" y="662819"/>
                  <a:pt x="217714" y="624114"/>
                  <a:pt x="203200" y="769257"/>
                </a:cubicBezTo>
                <a:cubicBezTo>
                  <a:pt x="188686" y="914400"/>
                  <a:pt x="130629" y="1306286"/>
                  <a:pt x="145143" y="1451429"/>
                </a:cubicBezTo>
                <a:cubicBezTo>
                  <a:pt x="159657" y="1596572"/>
                  <a:pt x="237067" y="1574801"/>
                  <a:pt x="290286" y="1640115"/>
                </a:cubicBezTo>
                <a:cubicBezTo>
                  <a:pt x="343505" y="1705429"/>
                  <a:pt x="374952" y="1809448"/>
                  <a:pt x="464457" y="1843315"/>
                </a:cubicBezTo>
                <a:cubicBezTo>
                  <a:pt x="553962" y="1877182"/>
                  <a:pt x="752158" y="1822629"/>
                  <a:pt x="827314" y="1843315"/>
                </a:cubicBezTo>
                <a:cubicBezTo>
                  <a:pt x="902470" y="1864001"/>
                  <a:pt x="889566" y="1897976"/>
                  <a:pt x="915392" y="1967429"/>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8" name="TextBox 17"/>
          <p:cNvSpPr txBox="1"/>
          <p:nvPr/>
        </p:nvSpPr>
        <p:spPr>
          <a:xfrm>
            <a:off x="0" y="260648"/>
            <a:ext cx="8964488" cy="1200329"/>
          </a:xfrm>
          <a:prstGeom prst="rect">
            <a:avLst/>
          </a:prstGeom>
          <a:solidFill>
            <a:schemeClr val="bg1"/>
          </a:solidFill>
        </p:spPr>
        <p:txBody>
          <a:bodyPr wrap="square" rtlCol="0">
            <a:spAutoFit/>
          </a:bodyPr>
          <a:lstStyle/>
          <a:p>
            <a:r>
              <a:rPr lang="ru-RU" sz="1200" b="1" dirty="0">
                <a:solidFill>
                  <a:srgbClr val="C00000"/>
                </a:solidFill>
              </a:rPr>
              <a:t>Было решено (в 2000 году), что России нужны не экономические районы, которые не вносят вклад в укрепление «вертикали власти», а федеральные округа. И «главный эксперт» в этом вопросе, начальник Генерального штаба к «оскопленному» Уралу (в нем сначала оставили только три субъекта федерации) решил добавить часть Западной Сибири – Тюменскую область с Ханты-Мансийским и Ямало-Ненецким автономными округами (ориентируясь на деление России по военным округам). Скрещение «ужа с ежом» случилось. Впоследствии этот «эксперт», став Полномочным представителем президента России в Сибирском федеральном округе, понял свою ошибку, но исправить ее уже не смог.</a:t>
            </a:r>
          </a:p>
        </p:txBody>
      </p:sp>
      <p:sp>
        <p:nvSpPr>
          <p:cNvPr id="19" name="Полилиния 18"/>
          <p:cNvSpPr/>
          <p:nvPr/>
        </p:nvSpPr>
        <p:spPr>
          <a:xfrm>
            <a:off x="2121989" y="4199654"/>
            <a:ext cx="447040" cy="865832"/>
          </a:xfrm>
          <a:custGeom>
            <a:avLst/>
            <a:gdLst>
              <a:gd name="connsiteX0" fmla="*/ 104019 w 495905"/>
              <a:gd name="connsiteY0" fmla="*/ 870858 h 870858"/>
              <a:gd name="connsiteX1" fmla="*/ 2419 w 495905"/>
              <a:gd name="connsiteY1" fmla="*/ 624115 h 870858"/>
              <a:gd name="connsiteX2" fmla="*/ 89504 w 495905"/>
              <a:gd name="connsiteY2" fmla="*/ 275772 h 870858"/>
              <a:gd name="connsiteX3" fmla="*/ 220133 w 495905"/>
              <a:gd name="connsiteY3" fmla="*/ 188686 h 870858"/>
              <a:gd name="connsiteX4" fmla="*/ 234647 w 495905"/>
              <a:gd name="connsiteY4" fmla="*/ 29029 h 870858"/>
              <a:gd name="connsiteX5" fmla="*/ 466876 w 495905"/>
              <a:gd name="connsiteY5" fmla="*/ 14515 h 870858"/>
              <a:gd name="connsiteX6" fmla="*/ 408819 w 495905"/>
              <a:gd name="connsiteY6" fmla="*/ 29029 h 870858"/>
              <a:gd name="connsiteX0" fmla="*/ 183480 w 575366"/>
              <a:gd name="connsiteY0" fmla="*/ 870858 h 870858"/>
              <a:gd name="connsiteX1" fmla="*/ 81880 w 575366"/>
              <a:gd name="connsiteY1" fmla="*/ 624115 h 870858"/>
              <a:gd name="connsiteX2" fmla="*/ 14514 w 575366"/>
              <a:gd name="connsiteY2" fmla="*/ 314492 h 870858"/>
              <a:gd name="connsiteX3" fmla="*/ 168965 w 575366"/>
              <a:gd name="connsiteY3" fmla="*/ 275772 h 870858"/>
              <a:gd name="connsiteX4" fmla="*/ 299594 w 575366"/>
              <a:gd name="connsiteY4" fmla="*/ 188686 h 870858"/>
              <a:gd name="connsiteX5" fmla="*/ 314108 w 575366"/>
              <a:gd name="connsiteY5" fmla="*/ 29029 h 870858"/>
              <a:gd name="connsiteX6" fmla="*/ 546337 w 575366"/>
              <a:gd name="connsiteY6" fmla="*/ 14515 h 870858"/>
              <a:gd name="connsiteX7" fmla="*/ 488280 w 575366"/>
              <a:gd name="connsiteY7" fmla="*/ 29029 h 870858"/>
              <a:gd name="connsiteX0" fmla="*/ 183480 w 575366"/>
              <a:gd name="connsiteY0" fmla="*/ 867822 h 867822"/>
              <a:gd name="connsiteX1" fmla="*/ 81880 w 575366"/>
              <a:gd name="connsiteY1" fmla="*/ 621079 h 867822"/>
              <a:gd name="connsiteX2" fmla="*/ 14514 w 575366"/>
              <a:gd name="connsiteY2" fmla="*/ 311456 h 867822"/>
              <a:gd name="connsiteX3" fmla="*/ 168965 w 575366"/>
              <a:gd name="connsiteY3" fmla="*/ 272736 h 867822"/>
              <a:gd name="connsiteX4" fmla="*/ 230538 w 575366"/>
              <a:gd name="connsiteY4" fmla="*/ 167440 h 867822"/>
              <a:gd name="connsiteX5" fmla="*/ 314108 w 575366"/>
              <a:gd name="connsiteY5" fmla="*/ 25993 h 867822"/>
              <a:gd name="connsiteX6" fmla="*/ 546337 w 575366"/>
              <a:gd name="connsiteY6" fmla="*/ 11479 h 867822"/>
              <a:gd name="connsiteX7" fmla="*/ 488280 w 575366"/>
              <a:gd name="connsiteY7" fmla="*/ 25993 h 867822"/>
              <a:gd name="connsiteX0" fmla="*/ 170705 w 562591"/>
              <a:gd name="connsiteY0" fmla="*/ 867822 h 867822"/>
              <a:gd name="connsiteX1" fmla="*/ 145755 w 562591"/>
              <a:gd name="connsiteY1" fmla="*/ 599488 h 867822"/>
              <a:gd name="connsiteX2" fmla="*/ 1739 w 562591"/>
              <a:gd name="connsiteY2" fmla="*/ 311456 h 867822"/>
              <a:gd name="connsiteX3" fmla="*/ 156190 w 562591"/>
              <a:gd name="connsiteY3" fmla="*/ 272736 h 867822"/>
              <a:gd name="connsiteX4" fmla="*/ 217763 w 562591"/>
              <a:gd name="connsiteY4" fmla="*/ 167440 h 867822"/>
              <a:gd name="connsiteX5" fmla="*/ 301333 w 562591"/>
              <a:gd name="connsiteY5" fmla="*/ 25993 h 867822"/>
              <a:gd name="connsiteX6" fmla="*/ 533562 w 562591"/>
              <a:gd name="connsiteY6" fmla="*/ 11479 h 867822"/>
              <a:gd name="connsiteX7" fmla="*/ 475505 w 562591"/>
              <a:gd name="connsiteY7" fmla="*/ 25993 h 867822"/>
              <a:gd name="connsiteX0" fmla="*/ 170705 w 519048"/>
              <a:gd name="connsiteY0" fmla="*/ 865832 h 865832"/>
              <a:gd name="connsiteX1" fmla="*/ 145755 w 519048"/>
              <a:gd name="connsiteY1" fmla="*/ 597498 h 865832"/>
              <a:gd name="connsiteX2" fmla="*/ 1739 w 519048"/>
              <a:gd name="connsiteY2" fmla="*/ 309466 h 865832"/>
              <a:gd name="connsiteX3" fmla="*/ 156190 w 519048"/>
              <a:gd name="connsiteY3" fmla="*/ 270746 h 865832"/>
              <a:gd name="connsiteX4" fmla="*/ 217763 w 519048"/>
              <a:gd name="connsiteY4" fmla="*/ 165450 h 865832"/>
              <a:gd name="connsiteX5" fmla="*/ 301333 w 519048"/>
              <a:gd name="connsiteY5" fmla="*/ 24003 h 865832"/>
              <a:gd name="connsiteX6" fmla="*/ 433787 w 519048"/>
              <a:gd name="connsiteY6" fmla="*/ 21434 h 865832"/>
              <a:gd name="connsiteX7" fmla="*/ 475505 w 519048"/>
              <a:gd name="connsiteY7" fmla="*/ 24003 h 865832"/>
              <a:gd name="connsiteX0" fmla="*/ 98697 w 447040"/>
              <a:gd name="connsiteY0" fmla="*/ 865832 h 865832"/>
              <a:gd name="connsiteX1" fmla="*/ 73747 w 447040"/>
              <a:gd name="connsiteY1" fmla="*/ 597498 h 865832"/>
              <a:gd name="connsiteX2" fmla="*/ 1739 w 447040"/>
              <a:gd name="connsiteY2" fmla="*/ 309466 h 865832"/>
              <a:gd name="connsiteX3" fmla="*/ 84182 w 447040"/>
              <a:gd name="connsiteY3" fmla="*/ 270746 h 865832"/>
              <a:gd name="connsiteX4" fmla="*/ 145755 w 447040"/>
              <a:gd name="connsiteY4" fmla="*/ 165450 h 865832"/>
              <a:gd name="connsiteX5" fmla="*/ 229325 w 447040"/>
              <a:gd name="connsiteY5" fmla="*/ 24003 h 865832"/>
              <a:gd name="connsiteX6" fmla="*/ 361779 w 447040"/>
              <a:gd name="connsiteY6" fmla="*/ 21434 h 865832"/>
              <a:gd name="connsiteX7" fmla="*/ 403497 w 447040"/>
              <a:gd name="connsiteY7" fmla="*/ 24003 h 865832"/>
              <a:gd name="connsiteX0" fmla="*/ 98697 w 447040"/>
              <a:gd name="connsiteY0" fmla="*/ 865832 h 865832"/>
              <a:gd name="connsiteX1" fmla="*/ 73747 w 447040"/>
              <a:gd name="connsiteY1" fmla="*/ 597498 h 865832"/>
              <a:gd name="connsiteX2" fmla="*/ 1739 w 447040"/>
              <a:gd name="connsiteY2" fmla="*/ 309466 h 865832"/>
              <a:gd name="connsiteX3" fmla="*/ 84182 w 447040"/>
              <a:gd name="connsiteY3" fmla="*/ 270746 h 865832"/>
              <a:gd name="connsiteX4" fmla="*/ 145755 w 447040"/>
              <a:gd name="connsiteY4" fmla="*/ 165450 h 865832"/>
              <a:gd name="connsiteX5" fmla="*/ 229325 w 447040"/>
              <a:gd name="connsiteY5" fmla="*/ 24003 h 865832"/>
              <a:gd name="connsiteX6" fmla="*/ 361779 w 447040"/>
              <a:gd name="connsiteY6" fmla="*/ 21434 h 865832"/>
              <a:gd name="connsiteX7" fmla="*/ 403497 w 447040"/>
              <a:gd name="connsiteY7" fmla="*/ 24003 h 86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040" h="865832">
                <a:moveTo>
                  <a:pt x="98697" y="865832"/>
                </a:moveTo>
                <a:cubicBezTo>
                  <a:pt x="49106" y="792051"/>
                  <a:pt x="76166" y="696679"/>
                  <a:pt x="73747" y="597498"/>
                </a:cubicBezTo>
                <a:cubicBezTo>
                  <a:pt x="66622" y="516636"/>
                  <a:pt x="0" y="363925"/>
                  <a:pt x="1739" y="309466"/>
                </a:cubicBezTo>
                <a:cubicBezTo>
                  <a:pt x="3478" y="255007"/>
                  <a:pt x="60179" y="294749"/>
                  <a:pt x="84182" y="270746"/>
                </a:cubicBezTo>
                <a:cubicBezTo>
                  <a:pt x="108185" y="246743"/>
                  <a:pt x="121565" y="206574"/>
                  <a:pt x="145755" y="165450"/>
                </a:cubicBezTo>
                <a:cubicBezTo>
                  <a:pt x="169945" y="124326"/>
                  <a:pt x="193321" y="48006"/>
                  <a:pt x="229325" y="24003"/>
                </a:cubicBezTo>
                <a:cubicBezTo>
                  <a:pt x="265329" y="0"/>
                  <a:pt x="332750" y="21434"/>
                  <a:pt x="361779" y="21434"/>
                </a:cubicBezTo>
                <a:cubicBezTo>
                  <a:pt x="390808" y="21434"/>
                  <a:pt x="447040" y="16746"/>
                  <a:pt x="403497" y="24003"/>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0" name="Полилиния 19"/>
          <p:cNvSpPr/>
          <p:nvPr/>
        </p:nvSpPr>
        <p:spPr>
          <a:xfrm>
            <a:off x="3059832" y="4581128"/>
            <a:ext cx="1064029" cy="482139"/>
          </a:xfrm>
          <a:custGeom>
            <a:avLst/>
            <a:gdLst>
              <a:gd name="connsiteX0" fmla="*/ 0 w 1064029"/>
              <a:gd name="connsiteY0" fmla="*/ 482139 h 482139"/>
              <a:gd name="connsiteX1" fmla="*/ 207818 w 1064029"/>
              <a:gd name="connsiteY1" fmla="*/ 349135 h 482139"/>
              <a:gd name="connsiteX2" fmla="*/ 548640 w 1064029"/>
              <a:gd name="connsiteY2" fmla="*/ 141317 h 482139"/>
              <a:gd name="connsiteX3" fmla="*/ 814647 w 1064029"/>
              <a:gd name="connsiteY3" fmla="*/ 66502 h 482139"/>
              <a:gd name="connsiteX4" fmla="*/ 1064029 w 1064029"/>
              <a:gd name="connsiteY4" fmla="*/ 0 h 482139"/>
              <a:gd name="connsiteX0" fmla="*/ 0 w 1064029"/>
              <a:gd name="connsiteY0" fmla="*/ 482139 h 482139"/>
              <a:gd name="connsiteX1" fmla="*/ 144016 w 1064029"/>
              <a:gd name="connsiteY1" fmla="*/ 216024 h 482139"/>
              <a:gd name="connsiteX2" fmla="*/ 548640 w 1064029"/>
              <a:gd name="connsiteY2" fmla="*/ 141317 h 482139"/>
              <a:gd name="connsiteX3" fmla="*/ 814647 w 1064029"/>
              <a:gd name="connsiteY3" fmla="*/ 66502 h 482139"/>
              <a:gd name="connsiteX4" fmla="*/ 1064029 w 1064029"/>
              <a:gd name="connsiteY4" fmla="*/ 0 h 482139"/>
              <a:gd name="connsiteX0" fmla="*/ 0 w 1064029"/>
              <a:gd name="connsiteY0" fmla="*/ 482139 h 482139"/>
              <a:gd name="connsiteX1" fmla="*/ 144016 w 1064029"/>
              <a:gd name="connsiteY1" fmla="*/ 216024 h 482139"/>
              <a:gd name="connsiteX2" fmla="*/ 576064 w 1064029"/>
              <a:gd name="connsiteY2" fmla="*/ 216024 h 482139"/>
              <a:gd name="connsiteX3" fmla="*/ 814647 w 1064029"/>
              <a:gd name="connsiteY3" fmla="*/ 66502 h 482139"/>
              <a:gd name="connsiteX4" fmla="*/ 1064029 w 1064029"/>
              <a:gd name="connsiteY4" fmla="*/ 0 h 4821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4029" h="482139">
                <a:moveTo>
                  <a:pt x="0" y="482139"/>
                </a:moveTo>
                <a:cubicBezTo>
                  <a:pt x="58189" y="444039"/>
                  <a:pt x="48005" y="260377"/>
                  <a:pt x="144016" y="216024"/>
                </a:cubicBezTo>
                <a:cubicBezTo>
                  <a:pt x="240027" y="171671"/>
                  <a:pt x="464292" y="240944"/>
                  <a:pt x="576064" y="216024"/>
                </a:cubicBezTo>
                <a:cubicBezTo>
                  <a:pt x="687836" y="191104"/>
                  <a:pt x="814647" y="66502"/>
                  <a:pt x="814647" y="66502"/>
                </a:cubicBezTo>
                <a:lnTo>
                  <a:pt x="1064029" y="0"/>
                </a:ln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1" name="TextBox 20"/>
          <p:cNvSpPr txBox="1"/>
          <p:nvPr/>
        </p:nvSpPr>
        <p:spPr>
          <a:xfrm>
            <a:off x="0" y="404664"/>
            <a:ext cx="2699792" cy="3416320"/>
          </a:xfrm>
          <a:prstGeom prst="rect">
            <a:avLst/>
          </a:prstGeom>
          <a:solidFill>
            <a:schemeClr val="bg1"/>
          </a:solidFill>
        </p:spPr>
        <p:txBody>
          <a:bodyPr wrap="square" rtlCol="0">
            <a:spAutoFit/>
          </a:bodyPr>
          <a:lstStyle/>
          <a:p>
            <a:r>
              <a:rPr lang="ru-RU" sz="1200" b="1" dirty="0" smtClean="0">
                <a:solidFill>
                  <a:srgbClr val="C00000"/>
                </a:solidFill>
              </a:rPr>
              <a:t>Одновременно развивалась история с югом Восточной Сибири. Бурятия и Забайкальский край (изначально Читинская область) уже с 90-х годов минувшего века стремились войти и реально входили в Дальневосточные государственные программы развития. Дело в том, что эти программы худо-бедно финансировались из федерального бюджета, а сибирские – нет. В конце прошлого года </a:t>
            </a:r>
            <a:r>
              <a:rPr lang="ru-RU" sz="1200" b="1" dirty="0">
                <a:solidFill>
                  <a:srgbClr val="C00000"/>
                </a:solidFill>
              </a:rPr>
              <a:t>свершилось давно ожидаемое: эти два субъекта федерации были «переведены» из Сибирского в Дальневосточный </a:t>
            </a:r>
            <a:r>
              <a:rPr lang="ru-RU" sz="1200" b="1" dirty="0" smtClean="0">
                <a:solidFill>
                  <a:srgbClr val="C00000"/>
                </a:solidFill>
              </a:rPr>
              <a:t>федеральный </a:t>
            </a:r>
            <a:r>
              <a:rPr lang="ru-RU" sz="1200" b="1" dirty="0">
                <a:solidFill>
                  <a:srgbClr val="C00000"/>
                </a:solidFill>
              </a:rPr>
              <a:t>округ. Сибирь стала еще меньше. Но история продолжается</a:t>
            </a:r>
            <a:r>
              <a:rPr lang="ru-RU" sz="1200" b="1" dirty="0" smtClean="0">
                <a:solidFill>
                  <a:srgbClr val="C00000"/>
                </a:solidFill>
              </a:rPr>
              <a:t>.</a:t>
            </a:r>
            <a:endParaRPr lang="ru-RU" sz="1200" b="1" dirty="0">
              <a:solidFill>
                <a:srgbClr val="C00000"/>
              </a:solidFill>
            </a:endParaRPr>
          </a:p>
        </p:txBody>
      </p:sp>
      <p:sp>
        <p:nvSpPr>
          <p:cNvPr id="24" name="Полилиния 23"/>
          <p:cNvSpPr/>
          <p:nvPr/>
        </p:nvSpPr>
        <p:spPr>
          <a:xfrm>
            <a:off x="6305550" y="4733925"/>
            <a:ext cx="557213" cy="361950"/>
          </a:xfrm>
          <a:custGeom>
            <a:avLst/>
            <a:gdLst>
              <a:gd name="connsiteX0" fmla="*/ 0 w 557213"/>
              <a:gd name="connsiteY0" fmla="*/ 0 h 361950"/>
              <a:gd name="connsiteX1" fmla="*/ 47625 w 557213"/>
              <a:gd name="connsiteY1" fmla="*/ 80963 h 361950"/>
              <a:gd name="connsiteX2" fmla="*/ 76200 w 557213"/>
              <a:gd name="connsiteY2" fmla="*/ 95250 h 361950"/>
              <a:gd name="connsiteX3" fmla="*/ 314325 w 557213"/>
              <a:gd name="connsiteY3" fmla="*/ 185738 h 361950"/>
              <a:gd name="connsiteX4" fmla="*/ 400050 w 557213"/>
              <a:gd name="connsiteY4" fmla="*/ 252413 h 361950"/>
              <a:gd name="connsiteX5" fmla="*/ 461963 w 557213"/>
              <a:gd name="connsiteY5" fmla="*/ 319088 h 361950"/>
              <a:gd name="connsiteX6" fmla="*/ 557213 w 557213"/>
              <a:gd name="connsiteY6"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3" h="361950">
                <a:moveTo>
                  <a:pt x="0" y="0"/>
                </a:moveTo>
                <a:cubicBezTo>
                  <a:pt x="17462" y="32544"/>
                  <a:pt x="34925" y="65088"/>
                  <a:pt x="47625" y="80963"/>
                </a:cubicBezTo>
                <a:cubicBezTo>
                  <a:pt x="60325" y="96838"/>
                  <a:pt x="31750" y="77788"/>
                  <a:pt x="76200" y="95250"/>
                </a:cubicBezTo>
                <a:cubicBezTo>
                  <a:pt x="120650" y="112712"/>
                  <a:pt x="260350" y="159544"/>
                  <a:pt x="314325" y="185738"/>
                </a:cubicBezTo>
                <a:cubicBezTo>
                  <a:pt x="368300" y="211932"/>
                  <a:pt x="375444" y="230188"/>
                  <a:pt x="400050" y="252413"/>
                </a:cubicBezTo>
                <a:cubicBezTo>
                  <a:pt x="424656" y="274638"/>
                  <a:pt x="435769" y="300832"/>
                  <a:pt x="461963" y="319088"/>
                </a:cubicBezTo>
                <a:cubicBezTo>
                  <a:pt x="488157" y="337344"/>
                  <a:pt x="522685" y="349647"/>
                  <a:pt x="557213" y="361950"/>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5" name="Полилиния 24"/>
          <p:cNvSpPr/>
          <p:nvPr/>
        </p:nvSpPr>
        <p:spPr>
          <a:xfrm>
            <a:off x="5292080" y="4705004"/>
            <a:ext cx="1000655" cy="1100260"/>
          </a:xfrm>
          <a:custGeom>
            <a:avLst/>
            <a:gdLst>
              <a:gd name="connsiteX0" fmla="*/ 939339 w 939339"/>
              <a:gd name="connsiteY0" fmla="*/ 0 h 1033548"/>
              <a:gd name="connsiteX1" fmla="*/ 831273 w 939339"/>
              <a:gd name="connsiteY1" fmla="*/ 74814 h 1033548"/>
              <a:gd name="connsiteX2" fmla="*/ 581891 w 939339"/>
              <a:gd name="connsiteY2" fmla="*/ 182880 h 1033548"/>
              <a:gd name="connsiteX3" fmla="*/ 573579 w 939339"/>
              <a:gd name="connsiteY3" fmla="*/ 290945 h 1033548"/>
              <a:gd name="connsiteX4" fmla="*/ 640080 w 939339"/>
              <a:gd name="connsiteY4" fmla="*/ 515389 h 1033548"/>
              <a:gd name="connsiteX5" fmla="*/ 598517 w 939339"/>
              <a:gd name="connsiteY5" fmla="*/ 822960 h 1033548"/>
              <a:gd name="connsiteX6" fmla="*/ 315884 w 939339"/>
              <a:gd name="connsiteY6" fmla="*/ 1014152 h 1033548"/>
              <a:gd name="connsiteX7" fmla="*/ 116379 w 939339"/>
              <a:gd name="connsiteY7" fmla="*/ 939338 h 1033548"/>
              <a:gd name="connsiteX8" fmla="*/ 0 w 939339"/>
              <a:gd name="connsiteY8" fmla="*/ 1014152 h 1033548"/>
              <a:gd name="connsiteX0" fmla="*/ 939339 w 939339"/>
              <a:gd name="connsiteY0" fmla="*/ 0 h 1035337"/>
              <a:gd name="connsiteX1" fmla="*/ 831273 w 939339"/>
              <a:gd name="connsiteY1" fmla="*/ 74814 h 1035337"/>
              <a:gd name="connsiteX2" fmla="*/ 581891 w 939339"/>
              <a:gd name="connsiteY2" fmla="*/ 182880 h 1035337"/>
              <a:gd name="connsiteX3" fmla="*/ 573579 w 939339"/>
              <a:gd name="connsiteY3" fmla="*/ 290945 h 1035337"/>
              <a:gd name="connsiteX4" fmla="*/ 640080 w 939339"/>
              <a:gd name="connsiteY4" fmla="*/ 515389 h 1035337"/>
              <a:gd name="connsiteX5" fmla="*/ 586756 w 939339"/>
              <a:gd name="connsiteY5" fmla="*/ 812228 h 1035337"/>
              <a:gd name="connsiteX6" fmla="*/ 315884 w 939339"/>
              <a:gd name="connsiteY6" fmla="*/ 1014152 h 1035337"/>
              <a:gd name="connsiteX7" fmla="*/ 116379 w 939339"/>
              <a:gd name="connsiteY7" fmla="*/ 939338 h 1035337"/>
              <a:gd name="connsiteX8" fmla="*/ 0 w 939339"/>
              <a:gd name="connsiteY8" fmla="*/ 1014152 h 1035337"/>
              <a:gd name="connsiteX0" fmla="*/ 939339 w 939339"/>
              <a:gd name="connsiteY0" fmla="*/ 0 h 1035337"/>
              <a:gd name="connsiteX1" fmla="*/ 831273 w 939339"/>
              <a:gd name="connsiteY1" fmla="*/ 74814 h 1035337"/>
              <a:gd name="connsiteX2" fmla="*/ 581891 w 939339"/>
              <a:gd name="connsiteY2" fmla="*/ 182880 h 1035337"/>
              <a:gd name="connsiteX3" fmla="*/ 573579 w 939339"/>
              <a:gd name="connsiteY3" fmla="*/ 290945 h 1035337"/>
              <a:gd name="connsiteX4" fmla="*/ 640080 w 939339"/>
              <a:gd name="connsiteY4" fmla="*/ 515389 h 1035337"/>
              <a:gd name="connsiteX5" fmla="*/ 586756 w 939339"/>
              <a:gd name="connsiteY5" fmla="*/ 812228 h 1035337"/>
              <a:gd name="connsiteX6" fmla="*/ 315884 w 939339"/>
              <a:gd name="connsiteY6" fmla="*/ 1014152 h 1035337"/>
              <a:gd name="connsiteX7" fmla="*/ 116379 w 939339"/>
              <a:gd name="connsiteY7" fmla="*/ 939338 h 1035337"/>
              <a:gd name="connsiteX8" fmla="*/ 0 w 939339"/>
              <a:gd name="connsiteY8" fmla="*/ 1014152 h 1035337"/>
              <a:gd name="connsiteX0" fmla="*/ 939339 w 939339"/>
              <a:gd name="connsiteY0" fmla="*/ 0 h 1014152"/>
              <a:gd name="connsiteX1" fmla="*/ 831273 w 939339"/>
              <a:gd name="connsiteY1" fmla="*/ 74814 h 1014152"/>
              <a:gd name="connsiteX2" fmla="*/ 581891 w 939339"/>
              <a:gd name="connsiteY2" fmla="*/ 182880 h 1014152"/>
              <a:gd name="connsiteX3" fmla="*/ 573579 w 939339"/>
              <a:gd name="connsiteY3" fmla="*/ 290945 h 1014152"/>
              <a:gd name="connsiteX4" fmla="*/ 640080 w 939339"/>
              <a:gd name="connsiteY4" fmla="*/ 515389 h 1014152"/>
              <a:gd name="connsiteX5" fmla="*/ 586756 w 939339"/>
              <a:gd name="connsiteY5" fmla="*/ 812228 h 1014152"/>
              <a:gd name="connsiteX6" fmla="*/ 298724 w 939339"/>
              <a:gd name="connsiteY6" fmla="*/ 956244 h 1014152"/>
              <a:gd name="connsiteX7" fmla="*/ 116379 w 939339"/>
              <a:gd name="connsiteY7" fmla="*/ 939338 h 1014152"/>
              <a:gd name="connsiteX8" fmla="*/ 0 w 939339"/>
              <a:gd name="connsiteY8" fmla="*/ 1014152 h 1014152"/>
              <a:gd name="connsiteX0" fmla="*/ 939339 w 939339"/>
              <a:gd name="connsiteY0" fmla="*/ 0 h 1014152"/>
              <a:gd name="connsiteX1" fmla="*/ 831273 w 939339"/>
              <a:gd name="connsiteY1" fmla="*/ 74814 h 1014152"/>
              <a:gd name="connsiteX2" fmla="*/ 581891 w 939339"/>
              <a:gd name="connsiteY2" fmla="*/ 182880 h 1014152"/>
              <a:gd name="connsiteX3" fmla="*/ 573579 w 939339"/>
              <a:gd name="connsiteY3" fmla="*/ 290945 h 1014152"/>
              <a:gd name="connsiteX4" fmla="*/ 640080 w 939339"/>
              <a:gd name="connsiteY4" fmla="*/ 515389 h 1014152"/>
              <a:gd name="connsiteX5" fmla="*/ 514748 w 939339"/>
              <a:gd name="connsiteY5" fmla="*/ 812228 h 1014152"/>
              <a:gd name="connsiteX6" fmla="*/ 298724 w 939339"/>
              <a:gd name="connsiteY6" fmla="*/ 956244 h 1014152"/>
              <a:gd name="connsiteX7" fmla="*/ 116379 w 939339"/>
              <a:gd name="connsiteY7" fmla="*/ 939338 h 1014152"/>
              <a:gd name="connsiteX8" fmla="*/ 0 w 939339"/>
              <a:gd name="connsiteY8" fmla="*/ 1014152 h 1014152"/>
              <a:gd name="connsiteX0" fmla="*/ 1000655 w 1000655"/>
              <a:gd name="connsiteY0" fmla="*/ 0 h 1100260"/>
              <a:gd name="connsiteX1" fmla="*/ 892589 w 1000655"/>
              <a:gd name="connsiteY1" fmla="*/ 74814 h 1100260"/>
              <a:gd name="connsiteX2" fmla="*/ 643207 w 1000655"/>
              <a:gd name="connsiteY2" fmla="*/ 182880 h 1100260"/>
              <a:gd name="connsiteX3" fmla="*/ 634895 w 1000655"/>
              <a:gd name="connsiteY3" fmla="*/ 290945 h 1100260"/>
              <a:gd name="connsiteX4" fmla="*/ 701396 w 1000655"/>
              <a:gd name="connsiteY4" fmla="*/ 515389 h 1100260"/>
              <a:gd name="connsiteX5" fmla="*/ 576064 w 1000655"/>
              <a:gd name="connsiteY5" fmla="*/ 812228 h 1100260"/>
              <a:gd name="connsiteX6" fmla="*/ 360040 w 1000655"/>
              <a:gd name="connsiteY6" fmla="*/ 956244 h 1100260"/>
              <a:gd name="connsiteX7" fmla="*/ 177695 w 1000655"/>
              <a:gd name="connsiteY7" fmla="*/ 939338 h 1100260"/>
              <a:gd name="connsiteX8" fmla="*/ 0 w 1000655"/>
              <a:gd name="connsiteY8" fmla="*/ 1100260 h 110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655" h="1100260">
                <a:moveTo>
                  <a:pt x="1000655" y="0"/>
                </a:moveTo>
                <a:cubicBezTo>
                  <a:pt x="976409" y="22167"/>
                  <a:pt x="952164" y="44334"/>
                  <a:pt x="892589" y="74814"/>
                </a:cubicBezTo>
                <a:cubicBezTo>
                  <a:pt x="833014" y="105294"/>
                  <a:pt x="686156" y="146858"/>
                  <a:pt x="643207" y="182880"/>
                </a:cubicBezTo>
                <a:cubicBezTo>
                  <a:pt x="600258" y="218902"/>
                  <a:pt x="625197" y="235527"/>
                  <a:pt x="634895" y="290945"/>
                </a:cubicBezTo>
                <a:cubicBezTo>
                  <a:pt x="644593" y="346363"/>
                  <a:pt x="711201" y="428508"/>
                  <a:pt x="701396" y="515389"/>
                </a:cubicBezTo>
                <a:cubicBezTo>
                  <a:pt x="691591" y="602270"/>
                  <a:pt x="632957" y="738752"/>
                  <a:pt x="576064" y="812228"/>
                </a:cubicBezTo>
                <a:cubicBezTo>
                  <a:pt x="519171" y="885704"/>
                  <a:pt x="426435" y="935059"/>
                  <a:pt x="360040" y="956244"/>
                </a:cubicBezTo>
                <a:cubicBezTo>
                  <a:pt x="293645" y="977429"/>
                  <a:pt x="237702" y="915335"/>
                  <a:pt x="177695" y="939338"/>
                </a:cubicBezTo>
                <a:cubicBezTo>
                  <a:pt x="117688" y="963341"/>
                  <a:pt x="31866" y="1062853"/>
                  <a:pt x="0" y="1100260"/>
                </a:cubicBezTo>
              </a:path>
            </a:pathLst>
          </a:custGeom>
          <a:ln w="76200">
            <a:solidFill>
              <a:schemeClr val="tx1">
                <a:alpha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TextBox 25"/>
          <p:cNvSpPr txBox="1"/>
          <p:nvPr/>
        </p:nvSpPr>
        <p:spPr>
          <a:xfrm>
            <a:off x="6372200" y="188640"/>
            <a:ext cx="2771800" cy="3416320"/>
          </a:xfrm>
          <a:prstGeom prst="rect">
            <a:avLst/>
          </a:prstGeom>
          <a:solidFill>
            <a:schemeClr val="bg1"/>
          </a:solidFill>
        </p:spPr>
        <p:txBody>
          <a:bodyPr wrap="square" rtlCol="0">
            <a:spAutoFit/>
          </a:bodyPr>
          <a:lstStyle/>
          <a:p>
            <a:r>
              <a:rPr lang="ru-RU" sz="1200" b="1" dirty="0">
                <a:solidFill>
                  <a:srgbClr val="C00000"/>
                </a:solidFill>
              </a:rPr>
              <a:t>Совсем недавно была принята Стратегия пространственного развития России. Документ абсолютно бессмысленный: в нем содержатся только пять цифр, и то только в пятом приложении (одна из них – достичь когда-нибудь </a:t>
            </a:r>
            <a:r>
              <a:rPr lang="ru-RU" sz="1200" b="1" dirty="0" err="1">
                <a:solidFill>
                  <a:srgbClr val="C00000"/>
                </a:solidFill>
              </a:rPr>
              <a:t>среднероссийских</a:t>
            </a:r>
            <a:r>
              <a:rPr lang="ru-RU" sz="1200" b="1" dirty="0">
                <a:solidFill>
                  <a:srgbClr val="C00000"/>
                </a:solidFill>
              </a:rPr>
              <a:t> темпов прироста в 2-3%) В связи с обсуждением этого документа Полпред президента на Урале Николай </a:t>
            </a:r>
            <a:r>
              <a:rPr lang="ru-RU" sz="1200" b="1" dirty="0" err="1">
                <a:solidFill>
                  <a:srgbClr val="C00000"/>
                </a:solidFill>
              </a:rPr>
              <a:t>Цуканов</a:t>
            </a:r>
            <a:r>
              <a:rPr lang="ru-RU" sz="1200" b="1" dirty="0">
                <a:solidFill>
                  <a:srgbClr val="C00000"/>
                </a:solidFill>
              </a:rPr>
              <a:t> предложил включить Пермский край и Омскую область в состав Урало-Сибирского </a:t>
            </a:r>
            <a:r>
              <a:rPr lang="ru-RU" sz="1200" b="1" dirty="0" err="1">
                <a:solidFill>
                  <a:srgbClr val="C00000"/>
                </a:solidFill>
              </a:rPr>
              <a:t>макрорегиона</a:t>
            </a:r>
            <a:r>
              <a:rPr lang="ru-RU" sz="1200" b="1" dirty="0">
                <a:solidFill>
                  <a:srgbClr val="C00000"/>
                </a:solidFill>
              </a:rPr>
              <a:t>. Насчет Пермского края Полпред сразу получил решительный отказ – хотя, как раз именно он (край) входил в Уральский экономический район вплоть до XXI века.</a:t>
            </a:r>
          </a:p>
        </p:txBody>
      </p:sp>
      <p:sp>
        <p:nvSpPr>
          <p:cNvPr id="27" name="Полилиния 26"/>
          <p:cNvSpPr/>
          <p:nvPr/>
        </p:nvSpPr>
        <p:spPr>
          <a:xfrm>
            <a:off x="1943793" y="4139738"/>
            <a:ext cx="444730" cy="336666"/>
          </a:xfrm>
          <a:custGeom>
            <a:avLst/>
            <a:gdLst>
              <a:gd name="connsiteX0" fmla="*/ 1385 w 444730"/>
              <a:gd name="connsiteY0" fmla="*/ 249382 h 336666"/>
              <a:gd name="connsiteX1" fmla="*/ 101138 w 444730"/>
              <a:gd name="connsiteY1" fmla="*/ 124691 h 336666"/>
              <a:gd name="connsiteX2" fmla="*/ 209203 w 444730"/>
              <a:gd name="connsiteY2" fmla="*/ 58189 h 336666"/>
              <a:gd name="connsiteX3" fmla="*/ 259080 w 444730"/>
              <a:gd name="connsiteY3" fmla="*/ 0 h 336666"/>
              <a:gd name="connsiteX4" fmla="*/ 425334 w 444730"/>
              <a:gd name="connsiteY4" fmla="*/ 58189 h 336666"/>
              <a:gd name="connsiteX5" fmla="*/ 375458 w 444730"/>
              <a:gd name="connsiteY5" fmla="*/ 166255 h 336666"/>
              <a:gd name="connsiteX6" fmla="*/ 284018 w 444730"/>
              <a:gd name="connsiteY6" fmla="*/ 299258 h 336666"/>
              <a:gd name="connsiteX7" fmla="*/ 200891 w 444730"/>
              <a:gd name="connsiteY7" fmla="*/ 332509 h 336666"/>
              <a:gd name="connsiteX8" fmla="*/ 92825 w 444730"/>
              <a:gd name="connsiteY8" fmla="*/ 324197 h 336666"/>
              <a:gd name="connsiteX9" fmla="*/ 1385 w 444730"/>
              <a:gd name="connsiteY9" fmla="*/ 249382 h 33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730" h="336666">
                <a:moveTo>
                  <a:pt x="1385" y="249382"/>
                </a:moveTo>
                <a:cubicBezTo>
                  <a:pt x="2770" y="216131"/>
                  <a:pt x="66502" y="156556"/>
                  <a:pt x="101138" y="124691"/>
                </a:cubicBezTo>
                <a:cubicBezTo>
                  <a:pt x="135774" y="92826"/>
                  <a:pt x="182879" y="78971"/>
                  <a:pt x="209203" y="58189"/>
                </a:cubicBezTo>
                <a:cubicBezTo>
                  <a:pt x="235527" y="37407"/>
                  <a:pt x="223058" y="0"/>
                  <a:pt x="259080" y="0"/>
                </a:cubicBezTo>
                <a:cubicBezTo>
                  <a:pt x="295102" y="0"/>
                  <a:pt x="405938" y="30480"/>
                  <a:pt x="425334" y="58189"/>
                </a:cubicBezTo>
                <a:cubicBezTo>
                  <a:pt x="444730" y="85898"/>
                  <a:pt x="399011" y="126077"/>
                  <a:pt x="375458" y="166255"/>
                </a:cubicBezTo>
                <a:cubicBezTo>
                  <a:pt x="351905" y="206433"/>
                  <a:pt x="313112" y="271549"/>
                  <a:pt x="284018" y="299258"/>
                </a:cubicBezTo>
                <a:cubicBezTo>
                  <a:pt x="254924" y="326967"/>
                  <a:pt x="232757" y="328352"/>
                  <a:pt x="200891" y="332509"/>
                </a:cubicBezTo>
                <a:cubicBezTo>
                  <a:pt x="169025" y="336666"/>
                  <a:pt x="128847" y="335281"/>
                  <a:pt x="92825" y="324197"/>
                </a:cubicBezTo>
                <a:cubicBezTo>
                  <a:pt x="56803" y="313113"/>
                  <a:pt x="0" y="282633"/>
                  <a:pt x="1385" y="249382"/>
                </a:cubicBezTo>
                <a:close/>
              </a:path>
            </a:pathLst>
          </a:custGeom>
          <a:solidFill>
            <a:srgbClr val="C00000">
              <a:alpha val="50000"/>
            </a:srgbClr>
          </a:solidFill>
          <a:ln w="63500">
            <a:solidFill>
              <a:srgbClr val="C000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олилиния 27"/>
          <p:cNvSpPr/>
          <p:nvPr/>
        </p:nvSpPr>
        <p:spPr>
          <a:xfrm>
            <a:off x="3419871" y="4797152"/>
            <a:ext cx="148083" cy="489742"/>
          </a:xfrm>
          <a:custGeom>
            <a:avLst/>
            <a:gdLst>
              <a:gd name="connsiteX0" fmla="*/ 0 w 151014"/>
              <a:gd name="connsiteY0" fmla="*/ 473826 h 473826"/>
              <a:gd name="connsiteX1" fmla="*/ 99753 w 151014"/>
              <a:gd name="connsiteY1" fmla="*/ 349135 h 473826"/>
              <a:gd name="connsiteX2" fmla="*/ 149629 w 151014"/>
              <a:gd name="connsiteY2" fmla="*/ 174567 h 473826"/>
              <a:gd name="connsiteX3" fmla="*/ 108065 w 151014"/>
              <a:gd name="connsiteY3" fmla="*/ 0 h 473826"/>
              <a:gd name="connsiteX0" fmla="*/ 0 w 153696"/>
              <a:gd name="connsiteY0" fmla="*/ 489743 h 489743"/>
              <a:gd name="connsiteX1" fmla="*/ 99753 w 153696"/>
              <a:gd name="connsiteY1" fmla="*/ 365052 h 489743"/>
              <a:gd name="connsiteX2" fmla="*/ 149629 w 153696"/>
              <a:gd name="connsiteY2" fmla="*/ 190484 h 489743"/>
              <a:gd name="connsiteX3" fmla="*/ 75349 w 153696"/>
              <a:gd name="connsiteY3" fmla="*/ 0 h 489743"/>
              <a:gd name="connsiteX0" fmla="*/ 0 w 151424"/>
              <a:gd name="connsiteY0" fmla="*/ 489743 h 489743"/>
              <a:gd name="connsiteX1" fmla="*/ 99753 w 151424"/>
              <a:gd name="connsiteY1" fmla="*/ 365052 h 489743"/>
              <a:gd name="connsiteX2" fmla="*/ 147357 w 151424"/>
              <a:gd name="connsiteY2" fmla="*/ 216025 h 489743"/>
              <a:gd name="connsiteX3" fmla="*/ 75349 w 151424"/>
              <a:gd name="connsiteY3" fmla="*/ 0 h 489743"/>
            </a:gdLst>
            <a:ahLst/>
            <a:cxnLst>
              <a:cxn ang="0">
                <a:pos x="connsiteX0" y="connsiteY0"/>
              </a:cxn>
              <a:cxn ang="0">
                <a:pos x="connsiteX1" y="connsiteY1"/>
              </a:cxn>
              <a:cxn ang="0">
                <a:pos x="connsiteX2" y="connsiteY2"/>
              </a:cxn>
              <a:cxn ang="0">
                <a:pos x="connsiteX3" y="connsiteY3"/>
              </a:cxn>
            </a:cxnLst>
            <a:rect l="l" t="t" r="r" b="b"/>
            <a:pathLst>
              <a:path w="151424" h="489743">
                <a:moveTo>
                  <a:pt x="0" y="489743"/>
                </a:moveTo>
                <a:cubicBezTo>
                  <a:pt x="37407" y="452335"/>
                  <a:pt x="75194" y="410671"/>
                  <a:pt x="99753" y="365052"/>
                </a:cubicBezTo>
                <a:cubicBezTo>
                  <a:pt x="124312" y="319433"/>
                  <a:pt x="151424" y="276867"/>
                  <a:pt x="147357" y="216025"/>
                </a:cubicBezTo>
                <a:cubicBezTo>
                  <a:pt x="143290" y="155183"/>
                  <a:pt x="96823" y="58189"/>
                  <a:pt x="75349" y="0"/>
                </a:cubicBezTo>
              </a:path>
            </a:pathLst>
          </a:custGeom>
          <a:ln w="50800">
            <a:solidFill>
              <a:schemeClr val="tx1">
                <a:alpha val="34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TextBox 28"/>
          <p:cNvSpPr txBox="1"/>
          <p:nvPr/>
        </p:nvSpPr>
        <p:spPr>
          <a:xfrm>
            <a:off x="4572000" y="332656"/>
            <a:ext cx="4392488" cy="1754326"/>
          </a:xfrm>
          <a:prstGeom prst="rect">
            <a:avLst/>
          </a:prstGeom>
          <a:solidFill>
            <a:schemeClr val="bg1"/>
          </a:solidFill>
        </p:spPr>
        <p:txBody>
          <a:bodyPr wrap="square" rtlCol="0">
            <a:spAutoFit/>
          </a:bodyPr>
          <a:lstStyle/>
          <a:p>
            <a:r>
              <a:rPr lang="ru-RU" sz="1200" b="1" dirty="0">
                <a:solidFill>
                  <a:srgbClr val="C00000"/>
                </a:solidFill>
              </a:rPr>
              <a:t>А логика рассуждений господина Полпреда насчет Омской области проста: этот регион имеет тесные экономические связи с Тюменью и Уралом. Это так, действительно. </a:t>
            </a:r>
            <a:r>
              <a:rPr lang="ru-RU" sz="1200" b="1" dirty="0" err="1">
                <a:solidFill>
                  <a:srgbClr val="C00000"/>
                </a:solidFill>
              </a:rPr>
              <a:t>Внутрисибирские</a:t>
            </a:r>
            <a:r>
              <a:rPr lang="ru-RU" sz="1200" b="1" dirty="0">
                <a:solidFill>
                  <a:srgbClr val="C00000"/>
                </a:solidFill>
              </a:rPr>
              <a:t> хозяйственные связи исторически были очень слабы, хозяйства сибирских регионов были изначально ориентированы на запад России. Но по этой логике юг Дальнего Востока надо отдать Китаю, Приморский край с Сахалином – Японии и Корее, а Чукотку и Камчатку – Соединенным Штатам Америки и Канаде.</a:t>
            </a:r>
          </a:p>
        </p:txBody>
      </p:sp>
      <p:sp>
        <p:nvSpPr>
          <p:cNvPr id="30" name="TextBox 29"/>
          <p:cNvSpPr txBox="1"/>
          <p:nvPr/>
        </p:nvSpPr>
        <p:spPr>
          <a:xfrm>
            <a:off x="467544" y="2420888"/>
            <a:ext cx="2880320" cy="1569660"/>
          </a:xfrm>
          <a:prstGeom prst="rect">
            <a:avLst/>
          </a:prstGeom>
          <a:solidFill>
            <a:schemeClr val="bg1"/>
          </a:solidFill>
        </p:spPr>
        <p:txBody>
          <a:bodyPr wrap="square" rtlCol="0">
            <a:spAutoFit/>
          </a:bodyPr>
          <a:lstStyle/>
          <a:p>
            <a:r>
              <a:rPr lang="ru-RU" sz="1200" b="1" dirty="0">
                <a:solidFill>
                  <a:srgbClr val="C00000"/>
                </a:solidFill>
              </a:rPr>
              <a:t>Хотелось бы посоветовать господину </a:t>
            </a:r>
            <a:r>
              <a:rPr lang="ru-RU" sz="1200" b="1" dirty="0" err="1">
                <a:solidFill>
                  <a:srgbClr val="C00000"/>
                </a:solidFill>
              </a:rPr>
              <a:t>Цуканову</a:t>
            </a:r>
            <a:r>
              <a:rPr lang="ru-RU" sz="1200" b="1" dirty="0">
                <a:solidFill>
                  <a:srgbClr val="C00000"/>
                </a:solidFill>
              </a:rPr>
              <a:t>, вспомнив историю, попытаться вернуть Уралу «оттяпанные» у него Башкирию и Удмуртию, Пермский край и Оренбургскую область. Географически и экономически они гораздо более «родственны» Уралу.</a:t>
            </a:r>
          </a:p>
        </p:txBody>
      </p:sp>
      <p:sp>
        <p:nvSpPr>
          <p:cNvPr id="31" name="Полилиния 30"/>
          <p:cNvSpPr/>
          <p:nvPr/>
        </p:nvSpPr>
        <p:spPr>
          <a:xfrm>
            <a:off x="5112327" y="4314305"/>
            <a:ext cx="457200" cy="1371600"/>
          </a:xfrm>
          <a:custGeom>
            <a:avLst/>
            <a:gdLst>
              <a:gd name="connsiteX0" fmla="*/ 457200 w 457200"/>
              <a:gd name="connsiteY0" fmla="*/ 0 h 1371600"/>
              <a:gd name="connsiteX1" fmla="*/ 440575 w 457200"/>
              <a:gd name="connsiteY1" fmla="*/ 290946 h 1371600"/>
              <a:gd name="connsiteX2" fmla="*/ 440575 w 457200"/>
              <a:gd name="connsiteY2" fmla="*/ 290946 h 1371600"/>
              <a:gd name="connsiteX3" fmla="*/ 357448 w 457200"/>
              <a:gd name="connsiteY3" fmla="*/ 631768 h 1371600"/>
              <a:gd name="connsiteX4" fmla="*/ 99753 w 457200"/>
              <a:gd name="connsiteY4" fmla="*/ 756459 h 1371600"/>
              <a:gd name="connsiteX5" fmla="*/ 8313 w 457200"/>
              <a:gd name="connsiteY5" fmla="*/ 906088 h 1371600"/>
              <a:gd name="connsiteX6" fmla="*/ 49877 w 457200"/>
              <a:gd name="connsiteY6" fmla="*/ 1221971 h 1371600"/>
              <a:gd name="connsiteX7" fmla="*/ 299258 w 457200"/>
              <a:gd name="connsiteY7" fmla="*/ 13716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 h="1371600">
                <a:moveTo>
                  <a:pt x="457200" y="0"/>
                </a:moveTo>
                <a:lnTo>
                  <a:pt x="440575" y="290946"/>
                </a:lnTo>
                <a:lnTo>
                  <a:pt x="440575" y="290946"/>
                </a:lnTo>
                <a:cubicBezTo>
                  <a:pt x="426721" y="347750"/>
                  <a:pt x="414252" y="554183"/>
                  <a:pt x="357448" y="631768"/>
                </a:cubicBezTo>
                <a:cubicBezTo>
                  <a:pt x="300644" y="709353"/>
                  <a:pt x="157942" y="710739"/>
                  <a:pt x="99753" y="756459"/>
                </a:cubicBezTo>
                <a:cubicBezTo>
                  <a:pt x="41564" y="802179"/>
                  <a:pt x="16626" y="828503"/>
                  <a:pt x="8313" y="906088"/>
                </a:cubicBezTo>
                <a:cubicBezTo>
                  <a:pt x="0" y="983673"/>
                  <a:pt x="1386" y="1144386"/>
                  <a:pt x="49877" y="1221971"/>
                </a:cubicBezTo>
                <a:cubicBezTo>
                  <a:pt x="98368" y="1299556"/>
                  <a:pt x="198813" y="1335578"/>
                  <a:pt x="299258" y="1371600"/>
                </a:cubicBezTo>
              </a:path>
            </a:pathLst>
          </a:custGeom>
          <a:ln w="50800">
            <a:solidFill>
              <a:schemeClr val="tx1">
                <a:alpha val="45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3" name="TextBox 32"/>
          <p:cNvSpPr txBox="1"/>
          <p:nvPr/>
        </p:nvSpPr>
        <p:spPr>
          <a:xfrm>
            <a:off x="1187624" y="5877272"/>
            <a:ext cx="7200800" cy="830997"/>
          </a:xfrm>
          <a:prstGeom prst="rect">
            <a:avLst/>
          </a:prstGeom>
          <a:solidFill>
            <a:schemeClr val="bg1"/>
          </a:solidFill>
        </p:spPr>
        <p:txBody>
          <a:bodyPr wrap="square" rtlCol="0">
            <a:spAutoFit/>
          </a:bodyPr>
          <a:lstStyle/>
          <a:p>
            <a:r>
              <a:rPr lang="ru-RU" sz="1200" b="1" dirty="0" smtClean="0">
                <a:solidFill>
                  <a:srgbClr val="C00000"/>
                </a:solidFill>
              </a:rPr>
              <a:t>Потенциал «урезания» Сибири еще не исчерпан. Существует мнение в «руководящих» кругах перевести на Дальний восток весь байкальских регион, т.е. кроме Бурятии и Забайкальского края еще и Иркутскую область. Вообще-то Байкал и Байкальский регион по широте находится как раз в географическом центре России. Это как надо относиться к своей стране, считая ее центр дальней периферией?</a:t>
            </a:r>
            <a:endParaRPr lang="ru-RU" sz="1200" b="1" dirty="0">
              <a:solidFill>
                <a:srgbClr val="C00000"/>
              </a:solidFill>
            </a:endParaRPr>
          </a:p>
        </p:txBody>
      </p:sp>
      <p:sp>
        <p:nvSpPr>
          <p:cNvPr id="35" name="TextBox 34"/>
          <p:cNvSpPr txBox="1"/>
          <p:nvPr/>
        </p:nvSpPr>
        <p:spPr>
          <a:xfrm>
            <a:off x="2195736" y="2852936"/>
            <a:ext cx="6696744" cy="923330"/>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В нашем докладе</a:t>
            </a:r>
            <a:endParaRPr lang="ru-RU"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6" name="TextBox 35"/>
          <p:cNvSpPr txBox="1"/>
          <p:nvPr/>
        </p:nvSpPr>
        <p:spPr>
          <a:xfrm>
            <a:off x="107504" y="4365104"/>
            <a:ext cx="9144000" cy="861774"/>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понимается </a:t>
            </a:r>
            <a:r>
              <a:rPr lang="ru-RU" sz="3000" b="1" spc="50" dirty="0" err="1"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геостратегически</a:t>
            </a:r>
            <a:r>
              <a:rPr lang="ru-RU" sz="3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от Хребта до Океана</a:t>
            </a:r>
          </a:p>
          <a:p>
            <a:pPr algn="ctr"/>
            <a:r>
              <a:rPr lang="ru-RU" sz="2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(если не указывается иное)</a:t>
            </a:r>
            <a:endParaRPr lang="ru-RU" sz="2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right)">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500"/>
                                        <p:tgtEl>
                                          <p:spTgt spid="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subTnLst>
                                    <p:animClr>
                                      <p:cBhvr override="childStyle">
                                        <p:cTn dur="1" fill="hold" display="0" masterRel="nextClick" afterEffect="1"/>
                                        <p:tgtEl>
                                          <p:spTgt spid="9"/>
                                        </p:tgtEl>
                                        <p:attrNameLst>
                                          <p:attrName>ppt_c</p:attrName>
                                        </p:attrNameLst>
                                      </p:cBhvr>
                                      <p:to>
                                        <a:schemeClr val="bg1"/>
                                      </p:to>
                                    </p:animClr>
                                  </p:sub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wipe(down)">
                                      <p:cBhvr>
                                        <p:cTn id="36" dur="500"/>
                                        <p:tgtEl>
                                          <p:spTgt spid="1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down)">
                                      <p:cBhvr>
                                        <p:cTn id="42" dur="500"/>
                                        <p:tgtEl>
                                          <p:spTgt spid="13"/>
                                        </p:tgtEl>
                                      </p:cBhvr>
                                    </p:animEffect>
                                  </p:childTnLst>
                                  <p:subTnLst>
                                    <p:animClr>
                                      <p:cBhvr override="childStyle">
                                        <p:cTn dur="1" fill="hold" display="0" masterRel="nextClick" afterEffect="1"/>
                                        <p:tgtEl>
                                          <p:spTgt spid="13"/>
                                        </p:tgtEl>
                                        <p:attrNameLst>
                                          <p:attrName>ppt_c</p:attrName>
                                        </p:attrNameLst>
                                      </p:cBhvr>
                                      <p:to>
                                        <a:schemeClr val="bg1"/>
                                      </p:to>
                                    </p:animClr>
                                  </p:subTnLst>
                                </p:cTn>
                              </p:par>
                            </p:childTnLst>
                          </p:cTn>
                        </p:par>
                      </p:childTnLst>
                    </p:cTn>
                  </p:par>
                  <p:par>
                    <p:cTn id="43" fill="hold">
                      <p:stCondLst>
                        <p:cond delay="indefinite"/>
                      </p:stCondLst>
                      <p:childTnLst>
                        <p:par>
                          <p:cTn id="44" fill="hold">
                            <p:stCondLst>
                              <p:cond delay="0"/>
                            </p:stCondLst>
                            <p:childTnLst>
                              <p:par>
                                <p:cTn id="45" presetID="9" presetClass="exit" presetSubtype="0" fill="hold" grpId="1" nodeType="clickEffect">
                                  <p:stCondLst>
                                    <p:cond delay="0"/>
                                  </p:stCondLst>
                                  <p:childTnLst>
                                    <p:animEffect transition="out" filter="dissolv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par>
                                <p:cTn id="48" presetID="22" presetClass="entr" presetSubtype="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ipe(up)">
                                      <p:cBhvr>
                                        <p:cTn id="50" dur="5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wipe(left)">
                                      <p:cBhvr>
                                        <p:cTn id="55"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par>
                                <p:cTn id="56" presetID="22" presetClass="entr" presetSubtype="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up)">
                                      <p:cBhvr>
                                        <p:cTn id="58" dur="500"/>
                                        <p:tgtEl>
                                          <p:spTgt spid="17"/>
                                        </p:tgtEl>
                                      </p:cBhvr>
                                    </p:animEffect>
                                  </p:childTnLst>
                                </p:cTn>
                              </p:par>
                              <p:par>
                                <p:cTn id="59" presetID="22" presetClass="entr" presetSubtype="4"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wipe(down)">
                                      <p:cBhvr>
                                        <p:cTn id="61" dur="500"/>
                                        <p:tgtEl>
                                          <p:spTgt spid="24"/>
                                        </p:tgtEl>
                                      </p:cBhvr>
                                    </p:animEffect>
                                  </p:childTnLst>
                                  <p:subTnLst>
                                    <p:animClr>
                                      <p:cBhvr override="childStyle">
                                        <p:cTn dur="1" fill="hold" display="0" masterRel="nextClick" afterEffect="1"/>
                                        <p:tgtEl>
                                          <p:spTgt spid="24"/>
                                        </p:tgtEl>
                                        <p:attrNameLst>
                                          <p:attrName>ppt_c</p:attrName>
                                        </p:attrNameLst>
                                      </p:cBhvr>
                                      <p:to>
                                        <a:srgbClr val="F8F8F8"/>
                                      </p:to>
                                    </p:animClr>
                                  </p:sub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right)">
                                      <p:cBhvr>
                                        <p:cTn id="66" dur="5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par>
                                <p:cTn id="67" presetID="22" presetClass="entr" presetSubtype="4"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00"/>
                                        <p:tgtEl>
                                          <p:spTgt spid="19"/>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wipe(down)">
                                      <p:cBhvr>
                                        <p:cTn id="72" dur="500"/>
                                        <p:tgtEl>
                                          <p:spTgt spid="20"/>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wipe(left)">
                                      <p:cBhvr>
                                        <p:cTn id="77" dur="5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par>
                                <p:cTn id="78" presetID="22" presetClass="entr" presetSubtype="2" fill="hold" grpId="0" nodeType="with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wipe(right)">
                                      <p:cBhvr>
                                        <p:cTn id="80" dur="500"/>
                                        <p:tgtEl>
                                          <p:spTgt spid="25"/>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wipe(left)">
                                      <p:cBhvr>
                                        <p:cTn id="85"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par>
                                <p:cTn id="86" presetID="22" presetClass="entr" presetSubtype="8"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par>
                                <p:cTn id="89" presetID="22" presetClass="entr" presetSubtype="4" fill="hold" grpId="0" nodeType="with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wipe(down)">
                                      <p:cBhvr>
                                        <p:cTn id="91" dur="500"/>
                                        <p:tgtEl>
                                          <p:spTgt spid="2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left)">
                                      <p:cBhvr>
                                        <p:cTn id="96"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left)">
                                      <p:cBhvr>
                                        <p:cTn id="101"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102" fill="hold">
                      <p:stCondLst>
                        <p:cond delay="indefinite"/>
                      </p:stCondLst>
                      <p:childTnLst>
                        <p:par>
                          <p:cTn id="103" fill="hold">
                            <p:stCondLst>
                              <p:cond delay="0"/>
                            </p:stCondLst>
                            <p:childTnLst>
                              <p:par>
                                <p:cTn id="104" presetID="22" presetClass="entr" presetSubtype="2" fill="hold" grpId="0" nodeType="clickEffect">
                                  <p:stCondLst>
                                    <p:cond delay="0"/>
                                  </p:stCondLst>
                                  <p:childTnLst>
                                    <p:set>
                                      <p:cBhvr>
                                        <p:cTn id="105" dur="1" fill="hold">
                                          <p:stCondLst>
                                            <p:cond delay="0"/>
                                          </p:stCondLst>
                                        </p:cTn>
                                        <p:tgtEl>
                                          <p:spTgt spid="33"/>
                                        </p:tgtEl>
                                        <p:attrNameLst>
                                          <p:attrName>style.visibility</p:attrName>
                                        </p:attrNameLst>
                                      </p:cBhvr>
                                      <p:to>
                                        <p:strVal val="visible"/>
                                      </p:to>
                                    </p:set>
                                    <p:animEffect transition="in" filter="wipe(right)">
                                      <p:cBhvr>
                                        <p:cTn id="106" dur="5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par>
                                <p:cTn id="107" presetID="22" presetClass="entr" presetSubtype="4"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wipe(down)">
                                      <p:cBhvr>
                                        <p:cTn id="109" dur="500"/>
                                        <p:tgtEl>
                                          <p:spTgt spid="31"/>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35"/>
                                        </p:tgtEl>
                                        <p:attrNameLst>
                                          <p:attrName>style.visibility</p:attrName>
                                        </p:attrNameLst>
                                      </p:cBhvr>
                                      <p:to>
                                        <p:strVal val="visible"/>
                                      </p:to>
                                    </p:set>
                                    <p:animEffect transition="in" filter="wipe(left)">
                                      <p:cBhvr>
                                        <p:cTn id="114" dur="500"/>
                                        <p:tgtEl>
                                          <p:spTgt spid="35"/>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36"/>
                                        </p:tgtEl>
                                        <p:attrNameLst>
                                          <p:attrName>style.visibility</p:attrName>
                                        </p:attrNameLst>
                                      </p:cBhvr>
                                      <p:to>
                                        <p:strVal val="visible"/>
                                      </p:to>
                                    </p:set>
                                    <p:animEffect transition="in" filter="wipe(left)">
                                      <p:cBhvr>
                                        <p:cTn id="1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8" grpId="1" animBg="1"/>
      <p:bldP spid="9" grpId="0" animBg="1"/>
      <p:bldP spid="10" grpId="0" animBg="1"/>
      <p:bldP spid="11" grpId="0" animBg="1"/>
      <p:bldP spid="12" grpId="0" animBg="1"/>
      <p:bldP spid="13" grpId="0" animBg="1"/>
      <p:bldP spid="14" grpId="0" animBg="1"/>
      <p:bldP spid="15" grpId="0" animBg="1"/>
      <p:bldP spid="17" grpId="0" animBg="1"/>
      <p:bldP spid="18" grpId="0" animBg="1"/>
      <p:bldP spid="19" grpId="0" animBg="1"/>
      <p:bldP spid="20" grpId="0" animBg="1"/>
      <p:bldP spid="24" grpId="0" animBg="1"/>
      <p:bldP spid="25" grpId="0" animBg="1"/>
      <p:bldP spid="26" grpId="0" animBg="1"/>
      <p:bldP spid="27" grpId="0" animBg="1"/>
      <p:bldP spid="28" grpId="0" animBg="1"/>
      <p:bldP spid="29" grpId="0" animBg="1"/>
      <p:bldP spid="30" grpId="0" animBg="1"/>
      <p:bldP spid="31" grpId="0" animBg="1"/>
      <p:bldP spid="33" grpId="0" animBg="1"/>
      <p:bldP spid="35" grpId="0"/>
      <p:bldP spid="3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0" y="692696"/>
            <a:ext cx="9166106" cy="5877272"/>
          </a:xfrm>
          <a:prstGeom prst="rect">
            <a:avLst/>
          </a:prstGeom>
          <a:noFill/>
        </p:spPr>
      </p:pic>
      <p:sp>
        <p:nvSpPr>
          <p:cNvPr id="3" name="TextBox 2"/>
          <p:cNvSpPr txBox="1"/>
          <p:nvPr/>
        </p:nvSpPr>
        <p:spPr>
          <a:xfrm>
            <a:off x="0" y="0"/>
            <a:ext cx="3491880" cy="1938992"/>
          </a:xfrm>
          <a:prstGeom prst="rect">
            <a:avLst/>
          </a:prstGeom>
          <a:solidFill>
            <a:schemeClr val="bg1"/>
          </a:solidFill>
        </p:spPr>
        <p:txBody>
          <a:bodyPr wrap="square" rtlCol="0">
            <a:spAutoFit/>
          </a:bodyPr>
          <a:lstStyle/>
          <a:p>
            <a:r>
              <a:rPr lang="ru-RU" sz="1200" b="1" dirty="0" err="1">
                <a:solidFill>
                  <a:srgbClr val="A02C20"/>
                </a:solidFill>
              </a:rPr>
              <a:t>Мегарегион</a:t>
            </a:r>
            <a:r>
              <a:rPr lang="ru-RU" sz="1200" b="1" dirty="0">
                <a:solidFill>
                  <a:srgbClr val="A02C20"/>
                </a:solidFill>
              </a:rPr>
              <a:t> среди прочих территориальных структур должен выделяться по четырем характеристикам: размеру, степени однородности, сложности структуры и масштабу значимости. «Проходные баллы» в категорию «</a:t>
            </a:r>
            <a:r>
              <a:rPr lang="ru-RU" sz="1200" b="1" dirty="0" err="1">
                <a:solidFill>
                  <a:srgbClr val="A02C20"/>
                </a:solidFill>
              </a:rPr>
              <a:t>мегарегион</a:t>
            </a:r>
            <a:r>
              <a:rPr lang="ru-RU" sz="1200" b="1" dirty="0">
                <a:solidFill>
                  <a:srgbClr val="A02C20"/>
                </a:solidFill>
              </a:rPr>
              <a:t>» по этим характеристикам однозначно не установлены, но вряд ли можно сомневаться в том, что Сибирь в </a:t>
            </a:r>
            <a:r>
              <a:rPr lang="ru-RU" sz="1200" b="1" dirty="0" err="1">
                <a:solidFill>
                  <a:srgbClr val="A02C20"/>
                </a:solidFill>
              </a:rPr>
              <a:t>геостратегическом</a:t>
            </a:r>
            <a:r>
              <a:rPr lang="ru-RU" sz="1200" b="1" dirty="0">
                <a:solidFill>
                  <a:srgbClr val="A02C20"/>
                </a:solidFill>
              </a:rPr>
              <a:t> понимании «набирает» нужное количество баллов.</a:t>
            </a:r>
          </a:p>
        </p:txBody>
      </p:sp>
      <p:sp>
        <p:nvSpPr>
          <p:cNvPr id="4" name="TextBox 3"/>
          <p:cNvSpPr txBox="1"/>
          <p:nvPr/>
        </p:nvSpPr>
        <p:spPr>
          <a:xfrm>
            <a:off x="0" y="0"/>
            <a:ext cx="2664296" cy="5447645"/>
          </a:xfrm>
          <a:prstGeom prst="rect">
            <a:avLst/>
          </a:prstGeom>
          <a:solidFill>
            <a:schemeClr val="bg1"/>
          </a:solidFill>
        </p:spPr>
        <p:txBody>
          <a:bodyPr wrap="square" rtlCol="0">
            <a:spAutoFit/>
          </a:bodyPr>
          <a:lstStyle/>
          <a:p>
            <a:r>
              <a:rPr lang="ru-RU" sz="1200" b="1" dirty="0">
                <a:solidFill>
                  <a:srgbClr val="A02C20"/>
                </a:solidFill>
              </a:rPr>
              <a:t>Сибирь огромна по размерам. Ее территория, около 13 </a:t>
            </a:r>
            <a:r>
              <a:rPr lang="ru-RU" sz="1200" b="1" dirty="0" err="1">
                <a:solidFill>
                  <a:srgbClr val="A02C20"/>
                </a:solidFill>
              </a:rPr>
              <a:t>млн</a:t>
            </a:r>
            <a:r>
              <a:rPr lang="ru-RU" sz="1200" b="1" dirty="0">
                <a:solidFill>
                  <a:srgbClr val="A02C20"/>
                </a:solidFill>
              </a:rPr>
              <a:t> </a:t>
            </a:r>
            <a:r>
              <a:rPr lang="ru-RU" sz="1200" b="1" dirty="0" err="1">
                <a:solidFill>
                  <a:srgbClr val="A02C20"/>
                </a:solidFill>
              </a:rPr>
              <a:t>кв</a:t>
            </a:r>
            <a:r>
              <a:rPr lang="ru-RU" sz="1200" b="1" dirty="0">
                <a:solidFill>
                  <a:srgbClr val="A02C20"/>
                </a:solidFill>
              </a:rPr>
              <a:t> км составляет 8.5% площади земной суши. В рейтинге стран по размеру своей площади она заняла бы 2-е место после России, заметно опередив Канаду, Китай и США (следующие «по рангу») с их 10-ю и чуть меньше </a:t>
            </a:r>
            <a:r>
              <a:rPr lang="ru-RU" sz="1200" b="1" dirty="0" err="1">
                <a:solidFill>
                  <a:srgbClr val="A02C20"/>
                </a:solidFill>
              </a:rPr>
              <a:t>млн</a:t>
            </a:r>
            <a:r>
              <a:rPr lang="ru-RU" sz="1200" b="1" dirty="0">
                <a:solidFill>
                  <a:srgbClr val="A02C20"/>
                </a:solidFill>
              </a:rPr>
              <a:t> </a:t>
            </a:r>
            <a:r>
              <a:rPr lang="ru-RU" sz="1200" b="1" dirty="0" err="1">
                <a:solidFill>
                  <a:srgbClr val="A02C20"/>
                </a:solidFill>
              </a:rPr>
              <a:t>кв</a:t>
            </a:r>
            <a:r>
              <a:rPr lang="ru-RU" sz="1200" b="1" dirty="0">
                <a:solidFill>
                  <a:srgbClr val="A02C20"/>
                </a:solidFill>
              </a:rPr>
              <a:t> км. Со своим ВВП по ППС по версии ВБ на 2017 год </a:t>
            </a:r>
            <a:r>
              <a:rPr lang="ru-RU" sz="1200" b="1" dirty="0" smtClean="0">
                <a:solidFill>
                  <a:srgbClr val="A02C20"/>
                </a:solidFill>
              </a:rPr>
              <a:t>(</a:t>
            </a:r>
            <a:r>
              <a:rPr lang="ru-RU" sz="1200" b="1" dirty="0">
                <a:solidFill>
                  <a:srgbClr val="A02C20"/>
                </a:solidFill>
              </a:rPr>
              <a:t>скорректированным на результаты действия механизмов «стягивания» финансовых ресурсов в федеральный </a:t>
            </a:r>
            <a:r>
              <a:rPr lang="ru-RU" sz="1200" b="1" dirty="0" smtClean="0">
                <a:solidFill>
                  <a:srgbClr val="A02C20"/>
                </a:solidFill>
              </a:rPr>
              <a:t>центр) </a:t>
            </a:r>
            <a:r>
              <a:rPr lang="ru-RU" sz="1200" b="1" dirty="0">
                <a:solidFill>
                  <a:srgbClr val="A02C20"/>
                </a:solidFill>
              </a:rPr>
              <a:t>– около $1.1 </a:t>
            </a:r>
            <a:r>
              <a:rPr lang="ru-RU" sz="1200" b="1" dirty="0" err="1">
                <a:solidFill>
                  <a:srgbClr val="A02C20"/>
                </a:solidFill>
              </a:rPr>
              <a:t>млрд</a:t>
            </a:r>
            <a:r>
              <a:rPr lang="ru-RU" sz="1200" b="1" dirty="0">
                <a:solidFill>
                  <a:srgbClr val="A02C20"/>
                </a:solidFill>
              </a:rPr>
              <a:t>, т.е. чуть меньше 0.9% мирового ВВП – в аналогичном рейтинге она заняла бы место в районе 20-го вместе с Австралией, Египтом, Нигерией  и Польшей (Канада в нем имеет 17-й ранг). При этом ее население, всего 25 </a:t>
            </a:r>
            <a:r>
              <a:rPr lang="ru-RU" sz="1200" b="1" dirty="0" err="1">
                <a:solidFill>
                  <a:srgbClr val="A02C20"/>
                </a:solidFill>
              </a:rPr>
              <a:t>млн</a:t>
            </a:r>
            <a:r>
              <a:rPr lang="ru-RU" sz="1200" b="1" dirty="0">
                <a:solidFill>
                  <a:srgbClr val="A02C20"/>
                </a:solidFill>
              </a:rPr>
              <a:t> чел, составляет только 0.3% мирового, и в рейтинге стран по этому показателю Сибирь заняла бы примерно 50-е место рядом с Северной Кореей и Йеменом, немного превосходя Австралию и заметно уступая Канаде (37 место).</a:t>
            </a:r>
          </a:p>
        </p:txBody>
      </p:sp>
      <p:sp>
        <p:nvSpPr>
          <p:cNvPr id="5" name="TextBox 4"/>
          <p:cNvSpPr txBox="1"/>
          <p:nvPr/>
        </p:nvSpPr>
        <p:spPr>
          <a:xfrm>
            <a:off x="395536" y="0"/>
            <a:ext cx="8604448" cy="1200329"/>
          </a:xfrm>
          <a:prstGeom prst="rect">
            <a:avLst/>
          </a:prstGeom>
          <a:solidFill>
            <a:schemeClr val="bg1"/>
          </a:solidFill>
        </p:spPr>
        <p:txBody>
          <a:bodyPr wrap="square" rtlCol="0">
            <a:spAutoFit/>
          </a:bodyPr>
          <a:lstStyle/>
          <a:p>
            <a:r>
              <a:rPr lang="ru-RU" sz="1200" b="1" dirty="0">
                <a:solidFill>
                  <a:srgbClr val="A02C20"/>
                </a:solidFill>
              </a:rPr>
              <a:t>Сибирь имеет сложную структуру. Включает три </a:t>
            </a:r>
            <a:r>
              <a:rPr lang="ru-RU" sz="1200" b="1" dirty="0" err="1">
                <a:solidFill>
                  <a:srgbClr val="A02C20"/>
                </a:solidFill>
              </a:rPr>
              <a:t>макрорегиона</a:t>
            </a:r>
            <a:r>
              <a:rPr lang="ru-RU" sz="1200" b="1" dirty="0">
                <a:solidFill>
                  <a:srgbClr val="A02C20"/>
                </a:solidFill>
              </a:rPr>
              <a:t>: Западную, Восточную Сибирь и Дальний Восток (учитывая сделанные выше замечания), – широтные природно-климатические </a:t>
            </a:r>
            <a:r>
              <a:rPr lang="ru-RU" sz="1200" b="1" dirty="0" err="1">
                <a:solidFill>
                  <a:srgbClr val="A02C20"/>
                </a:solidFill>
              </a:rPr>
              <a:t>мезозоны</a:t>
            </a:r>
            <a:r>
              <a:rPr lang="ru-RU" sz="1200" b="1" dirty="0">
                <a:solidFill>
                  <a:srgbClr val="A02C20"/>
                </a:solidFill>
              </a:rPr>
              <a:t>: Арктику, Север, зону Транссиба, Юг, – разные города, поселки, сельские поселения (</a:t>
            </a:r>
            <a:r>
              <a:rPr lang="ru-RU" sz="1200" b="1" dirty="0" err="1">
                <a:solidFill>
                  <a:srgbClr val="A02C20"/>
                </a:solidFill>
              </a:rPr>
              <a:t>микроуровень</a:t>
            </a:r>
            <a:r>
              <a:rPr lang="ru-RU" sz="1200" b="1" dirty="0">
                <a:solidFill>
                  <a:srgbClr val="A02C20"/>
                </a:solidFill>
              </a:rPr>
              <a:t>). Особо следует сказать об относительной однородности, т.е. от том, что объединяет эту территорию и отличает ее от других. Отдельные части Сибири родственны </a:t>
            </a:r>
            <a:r>
              <a:rPr lang="ru-RU" sz="1200" b="1" dirty="0" err="1">
                <a:solidFill>
                  <a:srgbClr val="A02C20"/>
                </a:solidFill>
              </a:rPr>
              <a:t>геологически</a:t>
            </a:r>
            <a:r>
              <a:rPr lang="ru-RU" sz="1200" b="1" dirty="0">
                <a:solidFill>
                  <a:srgbClr val="A02C20"/>
                </a:solidFill>
              </a:rPr>
              <a:t>, </a:t>
            </a:r>
            <a:r>
              <a:rPr lang="ru-RU" sz="1200" b="1" dirty="0" err="1">
                <a:solidFill>
                  <a:srgbClr val="A02C20"/>
                </a:solidFill>
              </a:rPr>
              <a:t>природно-климатически</a:t>
            </a:r>
            <a:r>
              <a:rPr lang="ru-RU" sz="1200" b="1" dirty="0">
                <a:solidFill>
                  <a:srgbClr val="A02C20"/>
                </a:solidFill>
              </a:rPr>
              <a:t>, они схожи теми процессами, которые происходят в связи с глобальными изменениями климата. Но еще более их роднит общность социально-экономического положения и возможных стратегий дальнейшего развития.</a:t>
            </a:r>
          </a:p>
        </p:txBody>
      </p:sp>
      <p:sp>
        <p:nvSpPr>
          <p:cNvPr id="6" name="TextBox 5"/>
          <p:cNvSpPr txBox="1"/>
          <p:nvPr/>
        </p:nvSpPr>
        <p:spPr>
          <a:xfrm>
            <a:off x="3563888" y="0"/>
            <a:ext cx="5580112" cy="1754326"/>
          </a:xfrm>
          <a:prstGeom prst="rect">
            <a:avLst/>
          </a:prstGeom>
          <a:solidFill>
            <a:schemeClr val="bg1"/>
          </a:solidFill>
        </p:spPr>
        <p:txBody>
          <a:bodyPr wrap="square" rtlCol="0">
            <a:spAutoFit/>
          </a:bodyPr>
          <a:lstStyle/>
          <a:p>
            <a:r>
              <a:rPr lang="ru-RU" sz="1200" b="1" dirty="0">
                <a:solidFill>
                  <a:srgbClr val="A02C20"/>
                </a:solidFill>
              </a:rPr>
              <a:t>Из приведенных чуть выше показателей масштаба Сибири следует, </a:t>
            </a:r>
            <a:r>
              <a:rPr lang="ru-RU" sz="1200" b="1" dirty="0" err="1">
                <a:solidFill>
                  <a:srgbClr val="A02C20"/>
                </a:solidFill>
              </a:rPr>
              <a:t>по-крайней</a:t>
            </a:r>
            <a:r>
              <a:rPr lang="ru-RU" sz="1200" b="1" dirty="0">
                <a:solidFill>
                  <a:srgbClr val="A02C20"/>
                </a:solidFill>
              </a:rPr>
              <a:t> мере, две важные особенности этого </a:t>
            </a:r>
            <a:r>
              <a:rPr lang="ru-RU" sz="1200" b="1" dirty="0" err="1">
                <a:solidFill>
                  <a:srgbClr val="A02C20"/>
                </a:solidFill>
              </a:rPr>
              <a:t>мегарегиона</a:t>
            </a:r>
            <a:r>
              <a:rPr lang="ru-RU" sz="1200" b="1" dirty="0">
                <a:solidFill>
                  <a:srgbClr val="A02C20"/>
                </a:solidFill>
              </a:rPr>
              <a:t>. Во-первых, душевое производство ВВП в нем примерно в 3 раза превышает среднемировой уровень. Это следствие относительно высоких мировых цен на углеводороды и некоторые металлы. По этому показателю Сибирь более чем в 2 раза превышает европейскую часть России. Так получается после отмеченной выше корректировки итоговых показателей. Но и по официальной статистике преимущество восточной части страны по данному показателю достигает почти полутора раз.</a:t>
            </a:r>
          </a:p>
        </p:txBody>
      </p:sp>
      <p:sp>
        <p:nvSpPr>
          <p:cNvPr id="7" name="TextBox 6"/>
          <p:cNvSpPr txBox="1"/>
          <p:nvPr/>
        </p:nvSpPr>
        <p:spPr>
          <a:xfrm>
            <a:off x="683568" y="5473005"/>
            <a:ext cx="8316416" cy="1384995"/>
          </a:xfrm>
          <a:prstGeom prst="rect">
            <a:avLst/>
          </a:prstGeom>
          <a:solidFill>
            <a:schemeClr val="bg1"/>
          </a:solidFill>
        </p:spPr>
        <p:txBody>
          <a:bodyPr wrap="square" rtlCol="0">
            <a:spAutoFit/>
          </a:bodyPr>
          <a:lstStyle/>
          <a:p>
            <a:r>
              <a:rPr lang="ru-RU" sz="1200" b="1" dirty="0">
                <a:solidFill>
                  <a:srgbClr val="A02C20"/>
                </a:solidFill>
              </a:rPr>
              <a:t>Во-вторых, плотность населения здесь чрезвычайно низка – почти в 30 раз меньше среднемировой и почти в 15 раз меньше, чем в европейской </a:t>
            </a:r>
            <a:r>
              <a:rPr lang="ru-RU" sz="1200" b="1" dirty="0" smtClean="0">
                <a:solidFill>
                  <a:srgbClr val="A02C20"/>
                </a:solidFill>
              </a:rPr>
              <a:t>России. </a:t>
            </a:r>
            <a:r>
              <a:rPr lang="ru-RU" sz="1200" b="1" dirty="0">
                <a:solidFill>
                  <a:srgbClr val="A02C20"/>
                </a:solidFill>
              </a:rPr>
              <a:t>Чтобы мысленно сопоставить численность населения с площадью проживания, можно попытаться посчитать, на какой территории вполне комфортно могло бы разместиться, например, все население России. Ответ: в «</a:t>
            </a:r>
            <a:r>
              <a:rPr lang="ru-RU" sz="1200" b="1" dirty="0" err="1">
                <a:solidFill>
                  <a:srgbClr val="A02C20"/>
                </a:solidFill>
              </a:rPr>
              <a:t>коттеджном</a:t>
            </a:r>
            <a:r>
              <a:rPr lang="ru-RU" sz="1200" b="1" dirty="0">
                <a:solidFill>
                  <a:srgbClr val="A02C20"/>
                </a:solidFill>
              </a:rPr>
              <a:t>» варианте (по 10 соток на 5 человек – с учетом инфраструктурных, производственных, социально-культурных и т.д. объектов) хватило бы четверти площади Новосибирской области, или примерно территории такой страны, как Эстония. А для всего населения мира было бы достаточно территории таких стран, как Монголия, или Иран, или Ливия, каждая из которых занимает чуть более 1% мировой суши.</a:t>
            </a:r>
          </a:p>
        </p:txBody>
      </p:sp>
      <p:graphicFrame>
        <p:nvGraphicFramePr>
          <p:cNvPr id="8" name="Таблица 7"/>
          <p:cNvGraphicFramePr>
            <a:graphicFrameLocks noGrp="1"/>
          </p:cNvGraphicFramePr>
          <p:nvPr/>
        </p:nvGraphicFramePr>
        <p:xfrm>
          <a:off x="0" y="260648"/>
          <a:ext cx="4303452" cy="2987040"/>
        </p:xfrm>
        <a:graphic>
          <a:graphicData uri="http://schemas.openxmlformats.org/drawingml/2006/table">
            <a:tbl>
              <a:tblPr/>
              <a:tblGrid>
                <a:gridCol w="1135100"/>
                <a:gridCol w="792088"/>
                <a:gridCol w="72008"/>
                <a:gridCol w="1728192"/>
                <a:gridCol w="576064"/>
              </a:tblGrid>
              <a:tr h="144145">
                <a:tc>
                  <a:txBody>
                    <a:bodyPr/>
                    <a:lstStyle/>
                    <a:p>
                      <a:pPr indent="450215" algn="just">
                        <a:lnSpc>
                          <a:spcPct val="150000"/>
                        </a:lnSpc>
                        <a:spcAft>
                          <a:spcPts val="0"/>
                        </a:spcAft>
                      </a:pPr>
                      <a:r>
                        <a:rPr lang="ru-RU" sz="1000" b="1" dirty="0">
                          <a:latin typeface="Times New Roman"/>
                          <a:ea typeface="Calibri"/>
                          <a:cs typeface="Times New Roman"/>
                        </a:rPr>
                        <a:t>Страна </a:t>
                      </a:r>
                      <a:endParaRPr lang="ru-RU" sz="1000" dirty="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15000"/>
                        </a:lnSpc>
                      </a:pPr>
                      <a:endParaRPr lang="ru-RU" sz="1000" dirty="0">
                        <a:latin typeface="Calibri"/>
                        <a:ea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indent="450215" algn="just">
                        <a:lnSpc>
                          <a:spcPct val="150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indent="450215" algn="just">
                        <a:lnSpc>
                          <a:spcPct val="150000"/>
                        </a:lnSpc>
                        <a:spcAft>
                          <a:spcPts val="0"/>
                        </a:spcAft>
                      </a:pPr>
                      <a:r>
                        <a:rPr lang="ru-RU" sz="1000" b="1">
                          <a:latin typeface="Times New Roman"/>
                          <a:ea typeface="Calibri"/>
                          <a:cs typeface="Times New Roman"/>
                        </a:rPr>
                        <a:t>Регион </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indent="450215" algn="ctr">
                        <a:lnSpc>
                          <a:spcPct val="150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r>
              <a:tr h="144145">
                <a:tc>
                  <a:txBody>
                    <a:bodyPr/>
                    <a:lstStyle/>
                    <a:p>
                      <a:pPr algn="just">
                        <a:lnSpc>
                          <a:spcPct val="115000"/>
                        </a:lnSpc>
                        <a:spcAft>
                          <a:spcPts val="0"/>
                        </a:spcAft>
                      </a:pPr>
                      <a:r>
                        <a:rPr lang="ru-RU" sz="1000">
                          <a:latin typeface="Times New Roman"/>
                          <a:ea typeface="Calibri"/>
                          <a:cs typeface="Times New Roman"/>
                        </a:rPr>
                        <a:t>Монако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dirty="0">
                          <a:latin typeface="Times New Roman"/>
                          <a:ea typeface="Calibri"/>
                          <a:cs typeface="Times New Roman"/>
                        </a:rPr>
                        <a:t>18.7 тыс.</a:t>
                      </a:r>
                      <a:endParaRPr lang="ru-RU" sz="1000" dirty="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just">
                        <a:lnSpc>
                          <a:spcPct val="115000"/>
                        </a:lnSpc>
                        <a:spcAft>
                          <a:spcPts val="0"/>
                        </a:spcAft>
                      </a:pPr>
                      <a:endParaRPr lang="ru-RU" sz="10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ru-RU" sz="1000" dirty="0">
                          <a:latin typeface="Times New Roman"/>
                          <a:ea typeface="Calibri"/>
                          <a:cs typeface="Times New Roman"/>
                        </a:rPr>
                        <a:t>Европейская часть России </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27</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44145">
                <a:tc>
                  <a:txBody>
                    <a:bodyPr/>
                    <a:lstStyle/>
                    <a:p>
                      <a:pPr algn="just">
                        <a:lnSpc>
                          <a:spcPct val="115000"/>
                        </a:lnSpc>
                        <a:spcAft>
                          <a:spcPts val="0"/>
                        </a:spcAft>
                      </a:pPr>
                      <a:r>
                        <a:rPr lang="ru-RU" sz="1000">
                          <a:latin typeface="Times New Roman"/>
                          <a:ea typeface="Calibri"/>
                          <a:cs typeface="Times New Roman"/>
                        </a:rPr>
                        <a:t>Великобритания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255</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ru-RU" sz="1000" dirty="0">
                          <a:latin typeface="Times New Roman"/>
                          <a:ea typeface="Calibri"/>
                          <a:cs typeface="Times New Roman"/>
                        </a:rPr>
                        <a:t>Москва </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4.9 тыс.</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44145">
                <a:tc>
                  <a:txBody>
                    <a:bodyPr/>
                    <a:lstStyle/>
                    <a:p>
                      <a:pPr algn="just">
                        <a:lnSpc>
                          <a:spcPct val="115000"/>
                        </a:lnSpc>
                        <a:spcAft>
                          <a:spcPts val="0"/>
                        </a:spcAft>
                      </a:pPr>
                      <a:r>
                        <a:rPr lang="ru-RU" sz="1000">
                          <a:latin typeface="Times New Roman"/>
                          <a:ea typeface="Calibri"/>
                          <a:cs typeface="Times New Roman"/>
                        </a:rPr>
                        <a:t>КНР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139</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ru-RU" sz="1000" dirty="0">
                          <a:latin typeface="Times New Roman"/>
                          <a:ea typeface="Calibri"/>
                          <a:cs typeface="Times New Roman"/>
                        </a:rPr>
                        <a:t>Липецкая область </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48</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44145">
                <a:tc>
                  <a:txBody>
                    <a:bodyPr/>
                    <a:lstStyle/>
                    <a:p>
                      <a:pPr algn="just">
                        <a:lnSpc>
                          <a:spcPct val="115000"/>
                        </a:lnSpc>
                        <a:spcAft>
                          <a:spcPts val="0"/>
                        </a:spcAft>
                      </a:pPr>
                      <a:r>
                        <a:rPr lang="ru-RU" sz="1000">
                          <a:latin typeface="Times New Roman"/>
                          <a:ea typeface="Calibri"/>
                          <a:cs typeface="Times New Roman"/>
                        </a:rPr>
                        <a:t>Западная Европа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176</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ru-RU" sz="1000" dirty="0">
                          <a:latin typeface="Times New Roman"/>
                          <a:ea typeface="Calibri"/>
                          <a:cs typeface="Times New Roman"/>
                        </a:rPr>
                        <a:t>Азиатская часть России </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dirty="0">
                          <a:latin typeface="Times New Roman"/>
                          <a:ea typeface="Calibri"/>
                          <a:cs typeface="Times New Roman"/>
                        </a:rPr>
                        <a:t>1.9</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44145">
                <a:tc>
                  <a:txBody>
                    <a:bodyPr/>
                    <a:lstStyle/>
                    <a:p>
                      <a:pPr algn="just">
                        <a:lnSpc>
                          <a:spcPct val="115000"/>
                        </a:lnSpc>
                        <a:spcAft>
                          <a:spcPts val="0"/>
                        </a:spcAft>
                      </a:pPr>
                      <a:r>
                        <a:rPr lang="ru-RU" sz="1000">
                          <a:latin typeface="Times New Roman"/>
                          <a:ea typeface="Calibri"/>
                          <a:cs typeface="Times New Roman"/>
                        </a:rPr>
                        <a:t>Украина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74</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ru-RU" sz="1000" dirty="0">
                          <a:latin typeface="Times New Roman"/>
                          <a:ea typeface="Calibri"/>
                          <a:cs typeface="Times New Roman"/>
                        </a:rPr>
                        <a:t>Новосибирская область </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dirty="0">
                          <a:latin typeface="Times New Roman"/>
                          <a:ea typeface="Calibri"/>
                          <a:cs typeface="Times New Roman"/>
                        </a:rPr>
                        <a:t>16</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44145">
                <a:tc>
                  <a:txBody>
                    <a:bodyPr/>
                    <a:lstStyle/>
                    <a:p>
                      <a:pPr algn="just">
                        <a:lnSpc>
                          <a:spcPct val="115000"/>
                        </a:lnSpc>
                        <a:spcAft>
                          <a:spcPts val="0"/>
                        </a:spcAft>
                      </a:pPr>
                      <a:r>
                        <a:rPr lang="ru-RU" sz="1000">
                          <a:latin typeface="Times New Roman"/>
                          <a:ea typeface="Calibri"/>
                          <a:cs typeface="Times New Roman"/>
                        </a:rPr>
                        <a:t>Белоруссия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46</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ru-RU" sz="1000">
                          <a:latin typeface="Times New Roman"/>
                          <a:ea typeface="Calibri"/>
                          <a:cs typeface="Times New Roman"/>
                        </a:rPr>
                        <a:t>Красноярский край </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dirty="0">
                          <a:latin typeface="Times New Roman"/>
                          <a:ea typeface="Calibri"/>
                          <a:cs typeface="Times New Roman"/>
                        </a:rPr>
                        <a:t>1.2</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44145">
                <a:tc>
                  <a:txBody>
                    <a:bodyPr/>
                    <a:lstStyle/>
                    <a:p>
                      <a:pPr algn="just">
                        <a:lnSpc>
                          <a:spcPct val="115000"/>
                        </a:lnSpc>
                        <a:spcAft>
                          <a:spcPts val="0"/>
                        </a:spcAft>
                      </a:pPr>
                      <a:r>
                        <a:rPr lang="ru-RU" sz="1000">
                          <a:latin typeface="Times New Roman"/>
                          <a:ea typeface="Calibri"/>
                          <a:cs typeface="Times New Roman"/>
                        </a:rPr>
                        <a:t>США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32</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r>
                        <a:rPr lang="ru-RU" sz="1000">
                          <a:latin typeface="Times New Roman"/>
                          <a:ea typeface="Calibri"/>
                          <a:cs typeface="Times New Roman"/>
                        </a:rPr>
                        <a:t>Республика Саха (Якутия) </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dirty="0">
                          <a:latin typeface="Times New Roman"/>
                          <a:ea typeface="Calibri"/>
                          <a:cs typeface="Times New Roman"/>
                        </a:rPr>
                        <a:t>0.3</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44145">
                <a:tc>
                  <a:txBody>
                    <a:bodyPr/>
                    <a:lstStyle/>
                    <a:p>
                      <a:pPr algn="just">
                        <a:lnSpc>
                          <a:spcPct val="115000"/>
                        </a:lnSpc>
                        <a:spcAft>
                          <a:spcPts val="0"/>
                        </a:spcAft>
                      </a:pPr>
                      <a:r>
                        <a:rPr lang="ru-RU" sz="1000">
                          <a:latin typeface="Times New Roman"/>
                          <a:ea typeface="Calibri"/>
                          <a:cs typeface="Times New Roman"/>
                        </a:rPr>
                        <a:t>Россия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9</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nSpc>
                          <a:spcPct val="115000"/>
                        </a:lnSpc>
                        <a:spcAft>
                          <a:spcPts val="0"/>
                        </a:spcAft>
                      </a:pPr>
                      <a:r>
                        <a:rPr lang="ru-RU" sz="1000">
                          <a:latin typeface="Times New Roman"/>
                          <a:ea typeface="Calibri"/>
                          <a:cs typeface="Times New Roman"/>
                        </a:rPr>
                        <a:t>Чукотский автономный округ </a:t>
                      </a:r>
                      <a:endParaRPr lang="ru-RU" sz="100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dirty="0">
                          <a:latin typeface="Times New Roman"/>
                          <a:ea typeface="Calibri"/>
                          <a:cs typeface="Times New Roman"/>
                        </a:rPr>
                        <a:t>0.07</a:t>
                      </a:r>
                      <a:endParaRPr lang="ru-RU" sz="1000" dirty="0">
                        <a:latin typeface="Calibri"/>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r h="144145">
                <a:tc>
                  <a:txBody>
                    <a:bodyPr/>
                    <a:lstStyle/>
                    <a:p>
                      <a:pPr algn="just">
                        <a:lnSpc>
                          <a:spcPct val="115000"/>
                        </a:lnSpc>
                        <a:spcAft>
                          <a:spcPts val="0"/>
                        </a:spcAft>
                      </a:pPr>
                      <a:r>
                        <a:rPr lang="ru-RU" sz="1000">
                          <a:latin typeface="Times New Roman"/>
                          <a:ea typeface="Calibri"/>
                          <a:cs typeface="Times New Roman"/>
                        </a:rPr>
                        <a:t>Канада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r>
                        <a:rPr lang="ru-RU" sz="1000">
                          <a:latin typeface="Times New Roman"/>
                          <a:ea typeface="Calibri"/>
                          <a:cs typeface="Times New Roman"/>
                        </a:rPr>
                        <a:t>3.5</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a:lnSpc>
                          <a:spcPct val="115000"/>
                        </a:lnSpc>
                        <a:spcAft>
                          <a:spcPts val="0"/>
                        </a:spcAft>
                      </a:pPr>
                      <a:endParaRPr lang="ru-RU" sz="10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r>
              <a:tr h="144145">
                <a:tc>
                  <a:txBody>
                    <a:bodyPr/>
                    <a:lstStyle/>
                    <a:p>
                      <a:pPr algn="just">
                        <a:lnSpc>
                          <a:spcPct val="115000"/>
                        </a:lnSpc>
                        <a:spcAft>
                          <a:spcPts val="0"/>
                        </a:spcAft>
                      </a:pPr>
                      <a:r>
                        <a:rPr lang="ru-RU" sz="1000">
                          <a:latin typeface="Times New Roman"/>
                          <a:ea typeface="Calibri"/>
                          <a:cs typeface="Times New Roman"/>
                        </a:rPr>
                        <a:t>Монголия </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r>
                        <a:rPr lang="ru-RU" sz="1000">
                          <a:latin typeface="Times New Roman"/>
                          <a:ea typeface="Calibri"/>
                          <a:cs typeface="Times New Roman"/>
                        </a:rPr>
                        <a:t>2</a:t>
                      </a:r>
                      <a:endParaRPr lang="ru-RU" sz="1000">
                        <a:latin typeface="Calibri"/>
                        <a:ea typeface="Calibri"/>
                        <a:cs typeface="Times New Roman"/>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just">
                        <a:lnSpc>
                          <a:spcPct val="115000"/>
                        </a:lnSpc>
                        <a:spcAft>
                          <a:spcPts val="0"/>
                        </a:spcAft>
                      </a:pPr>
                      <a:endParaRPr lang="ru-RU" sz="100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a:lnSpc>
                          <a:spcPct val="115000"/>
                        </a:lnSpc>
                        <a:spcAft>
                          <a:spcPts val="0"/>
                        </a:spcAft>
                      </a:pPr>
                      <a:endParaRPr lang="ru-RU" sz="1000" dirty="0">
                        <a:latin typeface="Times New Roman"/>
                        <a:ea typeface="Calibri"/>
                        <a:cs typeface="Times New Roman"/>
                      </a:endParaRPr>
                    </a:p>
                  </a:txBody>
                  <a:tcPr marL="0" marR="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r>
            </a:tbl>
          </a:graphicData>
        </a:graphic>
      </p:graphicFrame>
      <p:sp>
        <p:nvSpPr>
          <p:cNvPr id="15361"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TextBox 9"/>
          <p:cNvSpPr txBox="1"/>
          <p:nvPr/>
        </p:nvSpPr>
        <p:spPr>
          <a:xfrm>
            <a:off x="2915816" y="260648"/>
            <a:ext cx="6228184" cy="1569660"/>
          </a:xfrm>
          <a:prstGeom prst="rect">
            <a:avLst/>
          </a:prstGeom>
          <a:solidFill>
            <a:schemeClr val="bg1"/>
          </a:solidFill>
        </p:spPr>
        <p:txBody>
          <a:bodyPr wrap="square" rtlCol="0">
            <a:spAutoFit/>
          </a:bodyPr>
          <a:lstStyle/>
          <a:p>
            <a:r>
              <a:rPr lang="ru-RU" sz="1200" b="1" dirty="0">
                <a:solidFill>
                  <a:srgbClr val="A02C20"/>
                </a:solidFill>
              </a:rPr>
              <a:t>Для более зрительного восприятия «плотности населения» полезен еще один мысленный эксперимент: посчитать, как далеко окажутся люди друг от друга, если их равномерно «расставить» по территории их проживания. В Западной Европе между ближайшими соседями будет 70-80 м, и они смогут видеть друг друга и перекрикиваться, в европейской части России – почти 200 м, и голосовое общение окажется невозможным, в восточной России – 700-800 м, т.е. сохранится в лучшем случае лишь визуальный контакт, а в Якутии, например, − почти 2 км, что исключает всякую возможность общения. Что же говорить о Чукотке и многих других сибирских территориях.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0" y="692696"/>
            <a:ext cx="9166106" cy="5877272"/>
          </a:xfrm>
          <a:prstGeom prst="rect">
            <a:avLst/>
          </a:prstGeom>
          <a:noFill/>
        </p:spPr>
      </p:pic>
      <p:sp>
        <p:nvSpPr>
          <p:cNvPr id="4" name="Полилиния 3"/>
          <p:cNvSpPr/>
          <p:nvPr/>
        </p:nvSpPr>
        <p:spPr>
          <a:xfrm>
            <a:off x="2402378" y="2851265"/>
            <a:ext cx="6749935" cy="2473945"/>
          </a:xfrm>
          <a:custGeom>
            <a:avLst/>
            <a:gdLst>
              <a:gd name="connsiteX0" fmla="*/ 0 w 6749935"/>
              <a:gd name="connsiteY0" fmla="*/ 0 h 2292928"/>
              <a:gd name="connsiteX1" fmla="*/ 58189 w 6749935"/>
              <a:gd name="connsiteY1" fmla="*/ 141317 h 2292928"/>
              <a:gd name="connsiteX2" fmla="*/ 74815 w 6749935"/>
              <a:gd name="connsiteY2" fmla="*/ 166255 h 2292928"/>
              <a:gd name="connsiteX3" fmla="*/ 83127 w 6749935"/>
              <a:gd name="connsiteY3" fmla="*/ 565266 h 2292928"/>
              <a:gd name="connsiteX4" fmla="*/ 83127 w 6749935"/>
              <a:gd name="connsiteY4" fmla="*/ 573579 h 2292928"/>
              <a:gd name="connsiteX5" fmla="*/ 157942 w 6749935"/>
              <a:gd name="connsiteY5" fmla="*/ 1005840 h 2292928"/>
              <a:gd name="connsiteX6" fmla="*/ 473826 w 6749935"/>
              <a:gd name="connsiteY6" fmla="*/ 1255222 h 2292928"/>
              <a:gd name="connsiteX7" fmla="*/ 1255222 w 6749935"/>
              <a:gd name="connsiteY7" fmla="*/ 1753986 h 2292928"/>
              <a:gd name="connsiteX8" fmla="*/ 1911927 w 6749935"/>
              <a:gd name="connsiteY8" fmla="*/ 2036619 h 2292928"/>
              <a:gd name="connsiteX9" fmla="*/ 2917767 w 6749935"/>
              <a:gd name="connsiteY9" fmla="*/ 2269375 h 2292928"/>
              <a:gd name="connsiteX10" fmla="*/ 3416531 w 6749935"/>
              <a:gd name="connsiteY10" fmla="*/ 2177935 h 2292928"/>
              <a:gd name="connsiteX11" fmla="*/ 3998422 w 6749935"/>
              <a:gd name="connsiteY11" fmla="*/ 1936866 h 2292928"/>
              <a:gd name="connsiteX12" fmla="*/ 4655127 w 6749935"/>
              <a:gd name="connsiteY12" fmla="*/ 1936866 h 2292928"/>
              <a:gd name="connsiteX13" fmla="*/ 5494713 w 6749935"/>
              <a:gd name="connsiteY13" fmla="*/ 1828800 h 2292928"/>
              <a:gd name="connsiteX14" fmla="*/ 6026727 w 6749935"/>
              <a:gd name="connsiteY14" fmla="*/ 1438102 h 2292928"/>
              <a:gd name="connsiteX15" fmla="*/ 6749935 w 6749935"/>
              <a:gd name="connsiteY15" fmla="*/ 299259 h 2292928"/>
              <a:gd name="connsiteX0" fmla="*/ 0 w 6749935"/>
              <a:gd name="connsiteY0" fmla="*/ 0 h 2391825"/>
              <a:gd name="connsiteX1" fmla="*/ 58189 w 6749935"/>
              <a:gd name="connsiteY1" fmla="*/ 141317 h 2391825"/>
              <a:gd name="connsiteX2" fmla="*/ 74815 w 6749935"/>
              <a:gd name="connsiteY2" fmla="*/ 166255 h 2391825"/>
              <a:gd name="connsiteX3" fmla="*/ 83127 w 6749935"/>
              <a:gd name="connsiteY3" fmla="*/ 565266 h 2391825"/>
              <a:gd name="connsiteX4" fmla="*/ 83127 w 6749935"/>
              <a:gd name="connsiteY4" fmla="*/ 573579 h 2391825"/>
              <a:gd name="connsiteX5" fmla="*/ 157942 w 6749935"/>
              <a:gd name="connsiteY5" fmla="*/ 1005840 h 2391825"/>
              <a:gd name="connsiteX6" fmla="*/ 473826 w 6749935"/>
              <a:gd name="connsiteY6" fmla="*/ 1255222 h 2391825"/>
              <a:gd name="connsiteX7" fmla="*/ 1255222 w 6749935"/>
              <a:gd name="connsiteY7" fmla="*/ 1753986 h 2391825"/>
              <a:gd name="connsiteX8" fmla="*/ 1881590 w 6749935"/>
              <a:gd name="connsiteY8" fmla="*/ 2305927 h 2391825"/>
              <a:gd name="connsiteX9" fmla="*/ 2917767 w 6749935"/>
              <a:gd name="connsiteY9" fmla="*/ 2269375 h 2391825"/>
              <a:gd name="connsiteX10" fmla="*/ 3416531 w 6749935"/>
              <a:gd name="connsiteY10" fmla="*/ 2177935 h 2391825"/>
              <a:gd name="connsiteX11" fmla="*/ 3998422 w 6749935"/>
              <a:gd name="connsiteY11" fmla="*/ 1936866 h 2391825"/>
              <a:gd name="connsiteX12" fmla="*/ 4655127 w 6749935"/>
              <a:gd name="connsiteY12" fmla="*/ 1936866 h 2391825"/>
              <a:gd name="connsiteX13" fmla="*/ 5494713 w 6749935"/>
              <a:gd name="connsiteY13" fmla="*/ 1828800 h 2391825"/>
              <a:gd name="connsiteX14" fmla="*/ 6026727 w 6749935"/>
              <a:gd name="connsiteY14" fmla="*/ 1438102 h 2391825"/>
              <a:gd name="connsiteX15" fmla="*/ 6749935 w 6749935"/>
              <a:gd name="connsiteY15" fmla="*/ 299259 h 2391825"/>
              <a:gd name="connsiteX0" fmla="*/ 0 w 6749935"/>
              <a:gd name="connsiteY0" fmla="*/ 0 h 2371843"/>
              <a:gd name="connsiteX1" fmla="*/ 58189 w 6749935"/>
              <a:gd name="connsiteY1" fmla="*/ 141317 h 2371843"/>
              <a:gd name="connsiteX2" fmla="*/ 74815 w 6749935"/>
              <a:gd name="connsiteY2" fmla="*/ 166255 h 2371843"/>
              <a:gd name="connsiteX3" fmla="*/ 83127 w 6749935"/>
              <a:gd name="connsiteY3" fmla="*/ 565266 h 2371843"/>
              <a:gd name="connsiteX4" fmla="*/ 83127 w 6749935"/>
              <a:gd name="connsiteY4" fmla="*/ 573579 h 2371843"/>
              <a:gd name="connsiteX5" fmla="*/ 157942 w 6749935"/>
              <a:gd name="connsiteY5" fmla="*/ 1005840 h 2371843"/>
              <a:gd name="connsiteX6" fmla="*/ 473826 w 6749935"/>
              <a:gd name="connsiteY6" fmla="*/ 1255222 h 2371843"/>
              <a:gd name="connsiteX7" fmla="*/ 1161510 w 6749935"/>
              <a:gd name="connsiteY7" fmla="*/ 1873879 h 2371843"/>
              <a:gd name="connsiteX8" fmla="*/ 1881590 w 6749935"/>
              <a:gd name="connsiteY8" fmla="*/ 2305927 h 2371843"/>
              <a:gd name="connsiteX9" fmla="*/ 2917767 w 6749935"/>
              <a:gd name="connsiteY9" fmla="*/ 2269375 h 2371843"/>
              <a:gd name="connsiteX10" fmla="*/ 3416531 w 6749935"/>
              <a:gd name="connsiteY10" fmla="*/ 2177935 h 2371843"/>
              <a:gd name="connsiteX11" fmla="*/ 3998422 w 6749935"/>
              <a:gd name="connsiteY11" fmla="*/ 1936866 h 2371843"/>
              <a:gd name="connsiteX12" fmla="*/ 4655127 w 6749935"/>
              <a:gd name="connsiteY12" fmla="*/ 1936866 h 2371843"/>
              <a:gd name="connsiteX13" fmla="*/ 5494713 w 6749935"/>
              <a:gd name="connsiteY13" fmla="*/ 1828800 h 2371843"/>
              <a:gd name="connsiteX14" fmla="*/ 6026727 w 6749935"/>
              <a:gd name="connsiteY14" fmla="*/ 1438102 h 2371843"/>
              <a:gd name="connsiteX15" fmla="*/ 6749935 w 6749935"/>
              <a:gd name="connsiteY15" fmla="*/ 299259 h 2371843"/>
              <a:gd name="connsiteX0" fmla="*/ 0 w 6749935"/>
              <a:gd name="connsiteY0" fmla="*/ 0 h 2371843"/>
              <a:gd name="connsiteX1" fmla="*/ 58189 w 6749935"/>
              <a:gd name="connsiteY1" fmla="*/ 141317 h 2371843"/>
              <a:gd name="connsiteX2" fmla="*/ 74815 w 6749935"/>
              <a:gd name="connsiteY2" fmla="*/ 166255 h 2371843"/>
              <a:gd name="connsiteX3" fmla="*/ 83127 w 6749935"/>
              <a:gd name="connsiteY3" fmla="*/ 565266 h 2371843"/>
              <a:gd name="connsiteX4" fmla="*/ 83127 w 6749935"/>
              <a:gd name="connsiteY4" fmla="*/ 573579 h 2371843"/>
              <a:gd name="connsiteX5" fmla="*/ 157942 w 6749935"/>
              <a:gd name="connsiteY5" fmla="*/ 1005840 h 2371843"/>
              <a:gd name="connsiteX6" fmla="*/ 441430 w 6749935"/>
              <a:gd name="connsiteY6" fmla="*/ 1369823 h 2371843"/>
              <a:gd name="connsiteX7" fmla="*/ 1161510 w 6749935"/>
              <a:gd name="connsiteY7" fmla="*/ 1873879 h 2371843"/>
              <a:gd name="connsiteX8" fmla="*/ 1881590 w 6749935"/>
              <a:gd name="connsiteY8" fmla="*/ 2305927 h 2371843"/>
              <a:gd name="connsiteX9" fmla="*/ 2917767 w 6749935"/>
              <a:gd name="connsiteY9" fmla="*/ 2269375 h 2371843"/>
              <a:gd name="connsiteX10" fmla="*/ 3416531 w 6749935"/>
              <a:gd name="connsiteY10" fmla="*/ 2177935 h 2371843"/>
              <a:gd name="connsiteX11" fmla="*/ 3998422 w 6749935"/>
              <a:gd name="connsiteY11" fmla="*/ 1936866 h 2371843"/>
              <a:gd name="connsiteX12" fmla="*/ 4655127 w 6749935"/>
              <a:gd name="connsiteY12" fmla="*/ 1936866 h 2371843"/>
              <a:gd name="connsiteX13" fmla="*/ 5494713 w 6749935"/>
              <a:gd name="connsiteY13" fmla="*/ 1828800 h 2371843"/>
              <a:gd name="connsiteX14" fmla="*/ 6026727 w 6749935"/>
              <a:gd name="connsiteY14" fmla="*/ 1438102 h 2371843"/>
              <a:gd name="connsiteX15" fmla="*/ 6749935 w 6749935"/>
              <a:gd name="connsiteY15" fmla="*/ 299259 h 2371843"/>
              <a:gd name="connsiteX0" fmla="*/ 0 w 6749935"/>
              <a:gd name="connsiteY0" fmla="*/ 0 h 2471275"/>
              <a:gd name="connsiteX1" fmla="*/ 58189 w 6749935"/>
              <a:gd name="connsiteY1" fmla="*/ 141317 h 2471275"/>
              <a:gd name="connsiteX2" fmla="*/ 74815 w 6749935"/>
              <a:gd name="connsiteY2" fmla="*/ 166255 h 2471275"/>
              <a:gd name="connsiteX3" fmla="*/ 83127 w 6749935"/>
              <a:gd name="connsiteY3" fmla="*/ 565266 h 2471275"/>
              <a:gd name="connsiteX4" fmla="*/ 83127 w 6749935"/>
              <a:gd name="connsiteY4" fmla="*/ 573579 h 2471275"/>
              <a:gd name="connsiteX5" fmla="*/ 157942 w 6749935"/>
              <a:gd name="connsiteY5" fmla="*/ 1005840 h 2471275"/>
              <a:gd name="connsiteX6" fmla="*/ 441430 w 6749935"/>
              <a:gd name="connsiteY6" fmla="*/ 1369823 h 2471275"/>
              <a:gd name="connsiteX7" fmla="*/ 1161510 w 6749935"/>
              <a:gd name="connsiteY7" fmla="*/ 1873879 h 2471275"/>
              <a:gd name="connsiteX8" fmla="*/ 1881590 w 6749935"/>
              <a:gd name="connsiteY8" fmla="*/ 2305927 h 2471275"/>
              <a:gd name="connsiteX9" fmla="*/ 2889702 w 6749935"/>
              <a:gd name="connsiteY9" fmla="*/ 2449943 h 2471275"/>
              <a:gd name="connsiteX10" fmla="*/ 3416531 w 6749935"/>
              <a:gd name="connsiteY10" fmla="*/ 2177935 h 2471275"/>
              <a:gd name="connsiteX11" fmla="*/ 3998422 w 6749935"/>
              <a:gd name="connsiteY11" fmla="*/ 1936866 h 2471275"/>
              <a:gd name="connsiteX12" fmla="*/ 4655127 w 6749935"/>
              <a:gd name="connsiteY12" fmla="*/ 1936866 h 2471275"/>
              <a:gd name="connsiteX13" fmla="*/ 5494713 w 6749935"/>
              <a:gd name="connsiteY13" fmla="*/ 1828800 h 2471275"/>
              <a:gd name="connsiteX14" fmla="*/ 6026727 w 6749935"/>
              <a:gd name="connsiteY14" fmla="*/ 1438102 h 2471275"/>
              <a:gd name="connsiteX15" fmla="*/ 6749935 w 6749935"/>
              <a:gd name="connsiteY15" fmla="*/ 299259 h 2471275"/>
              <a:gd name="connsiteX0" fmla="*/ 0 w 6749935"/>
              <a:gd name="connsiteY0" fmla="*/ 0 h 2473946"/>
              <a:gd name="connsiteX1" fmla="*/ 58189 w 6749935"/>
              <a:gd name="connsiteY1" fmla="*/ 141317 h 2473946"/>
              <a:gd name="connsiteX2" fmla="*/ 74815 w 6749935"/>
              <a:gd name="connsiteY2" fmla="*/ 166255 h 2473946"/>
              <a:gd name="connsiteX3" fmla="*/ 83127 w 6749935"/>
              <a:gd name="connsiteY3" fmla="*/ 565266 h 2473946"/>
              <a:gd name="connsiteX4" fmla="*/ 83127 w 6749935"/>
              <a:gd name="connsiteY4" fmla="*/ 573579 h 2473946"/>
              <a:gd name="connsiteX5" fmla="*/ 157942 w 6749935"/>
              <a:gd name="connsiteY5" fmla="*/ 1005840 h 2473946"/>
              <a:gd name="connsiteX6" fmla="*/ 441430 w 6749935"/>
              <a:gd name="connsiteY6" fmla="*/ 1369823 h 2473946"/>
              <a:gd name="connsiteX7" fmla="*/ 1161510 w 6749935"/>
              <a:gd name="connsiteY7" fmla="*/ 1873879 h 2473946"/>
              <a:gd name="connsiteX8" fmla="*/ 1881590 w 6749935"/>
              <a:gd name="connsiteY8" fmla="*/ 2305927 h 2473946"/>
              <a:gd name="connsiteX9" fmla="*/ 2889702 w 6749935"/>
              <a:gd name="connsiteY9" fmla="*/ 2449943 h 2473946"/>
              <a:gd name="connsiteX10" fmla="*/ 3393758 w 6749935"/>
              <a:gd name="connsiteY10" fmla="*/ 2161911 h 2473946"/>
              <a:gd name="connsiteX11" fmla="*/ 3998422 w 6749935"/>
              <a:gd name="connsiteY11" fmla="*/ 1936866 h 2473946"/>
              <a:gd name="connsiteX12" fmla="*/ 4655127 w 6749935"/>
              <a:gd name="connsiteY12" fmla="*/ 1936866 h 2473946"/>
              <a:gd name="connsiteX13" fmla="*/ 5494713 w 6749935"/>
              <a:gd name="connsiteY13" fmla="*/ 1828800 h 2473946"/>
              <a:gd name="connsiteX14" fmla="*/ 6026727 w 6749935"/>
              <a:gd name="connsiteY14" fmla="*/ 1438102 h 2473946"/>
              <a:gd name="connsiteX15" fmla="*/ 6749935 w 6749935"/>
              <a:gd name="connsiteY15" fmla="*/ 299259 h 2473946"/>
              <a:gd name="connsiteX0" fmla="*/ 0 w 6749935"/>
              <a:gd name="connsiteY0" fmla="*/ 0 h 2473945"/>
              <a:gd name="connsiteX1" fmla="*/ 58189 w 6749935"/>
              <a:gd name="connsiteY1" fmla="*/ 141317 h 2473945"/>
              <a:gd name="connsiteX2" fmla="*/ 74815 w 6749935"/>
              <a:gd name="connsiteY2" fmla="*/ 166255 h 2473945"/>
              <a:gd name="connsiteX3" fmla="*/ 83127 w 6749935"/>
              <a:gd name="connsiteY3" fmla="*/ 565266 h 2473945"/>
              <a:gd name="connsiteX4" fmla="*/ 83127 w 6749935"/>
              <a:gd name="connsiteY4" fmla="*/ 573579 h 2473945"/>
              <a:gd name="connsiteX5" fmla="*/ 157942 w 6749935"/>
              <a:gd name="connsiteY5" fmla="*/ 1005840 h 2473945"/>
              <a:gd name="connsiteX6" fmla="*/ 441430 w 6749935"/>
              <a:gd name="connsiteY6" fmla="*/ 1369823 h 2473945"/>
              <a:gd name="connsiteX7" fmla="*/ 1161510 w 6749935"/>
              <a:gd name="connsiteY7" fmla="*/ 1873879 h 2473945"/>
              <a:gd name="connsiteX8" fmla="*/ 1881590 w 6749935"/>
              <a:gd name="connsiteY8" fmla="*/ 2305927 h 2473945"/>
              <a:gd name="connsiteX9" fmla="*/ 2601670 w 6749935"/>
              <a:gd name="connsiteY9" fmla="*/ 2449942 h 2473945"/>
              <a:gd name="connsiteX10" fmla="*/ 3393758 w 6749935"/>
              <a:gd name="connsiteY10" fmla="*/ 2161911 h 2473945"/>
              <a:gd name="connsiteX11" fmla="*/ 3998422 w 6749935"/>
              <a:gd name="connsiteY11" fmla="*/ 1936866 h 2473945"/>
              <a:gd name="connsiteX12" fmla="*/ 4655127 w 6749935"/>
              <a:gd name="connsiteY12" fmla="*/ 1936866 h 2473945"/>
              <a:gd name="connsiteX13" fmla="*/ 5494713 w 6749935"/>
              <a:gd name="connsiteY13" fmla="*/ 1828800 h 2473945"/>
              <a:gd name="connsiteX14" fmla="*/ 6026727 w 6749935"/>
              <a:gd name="connsiteY14" fmla="*/ 1438102 h 2473945"/>
              <a:gd name="connsiteX15" fmla="*/ 6749935 w 6749935"/>
              <a:gd name="connsiteY15" fmla="*/ 299259 h 2473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749935" h="2473945">
                <a:moveTo>
                  <a:pt x="0" y="0"/>
                </a:moveTo>
                <a:cubicBezTo>
                  <a:pt x="22860" y="56804"/>
                  <a:pt x="45720" y="113608"/>
                  <a:pt x="58189" y="141317"/>
                </a:cubicBezTo>
                <a:cubicBezTo>
                  <a:pt x="70658" y="169026"/>
                  <a:pt x="70659" y="95597"/>
                  <a:pt x="74815" y="166255"/>
                </a:cubicBezTo>
                <a:cubicBezTo>
                  <a:pt x="78971" y="236913"/>
                  <a:pt x="81742" y="497379"/>
                  <a:pt x="83127" y="565266"/>
                </a:cubicBezTo>
                <a:cubicBezTo>
                  <a:pt x="84512" y="633153"/>
                  <a:pt x="70658" y="500150"/>
                  <a:pt x="83127" y="573579"/>
                </a:cubicBezTo>
                <a:cubicBezTo>
                  <a:pt x="95596" y="647008"/>
                  <a:pt x="98225" y="873133"/>
                  <a:pt x="157942" y="1005840"/>
                </a:cubicBezTo>
                <a:cubicBezTo>
                  <a:pt x="217659" y="1138547"/>
                  <a:pt x="274169" y="1225150"/>
                  <a:pt x="441430" y="1369823"/>
                </a:cubicBezTo>
                <a:cubicBezTo>
                  <a:pt x="608691" y="1514496"/>
                  <a:pt x="921483" y="1717862"/>
                  <a:pt x="1161510" y="1873879"/>
                </a:cubicBezTo>
                <a:cubicBezTo>
                  <a:pt x="1401537" y="2029896"/>
                  <a:pt x="1641563" y="2209916"/>
                  <a:pt x="1881590" y="2305927"/>
                </a:cubicBezTo>
                <a:cubicBezTo>
                  <a:pt x="2121617" y="2401938"/>
                  <a:pt x="2349642" y="2473945"/>
                  <a:pt x="2601670" y="2449942"/>
                </a:cubicBezTo>
                <a:cubicBezTo>
                  <a:pt x="2853698" y="2425939"/>
                  <a:pt x="3160966" y="2247424"/>
                  <a:pt x="3393758" y="2161911"/>
                </a:cubicBezTo>
                <a:cubicBezTo>
                  <a:pt x="3626550" y="2076398"/>
                  <a:pt x="3788194" y="1974373"/>
                  <a:pt x="3998422" y="1936866"/>
                </a:cubicBezTo>
                <a:cubicBezTo>
                  <a:pt x="4208650" y="1899359"/>
                  <a:pt x="4405745" y="1954877"/>
                  <a:pt x="4655127" y="1936866"/>
                </a:cubicBezTo>
                <a:cubicBezTo>
                  <a:pt x="4904509" y="1918855"/>
                  <a:pt x="5266113" y="1911927"/>
                  <a:pt x="5494713" y="1828800"/>
                </a:cubicBezTo>
                <a:cubicBezTo>
                  <a:pt x="5723313" y="1745673"/>
                  <a:pt x="5817523" y="1693025"/>
                  <a:pt x="6026727" y="1438102"/>
                </a:cubicBezTo>
                <a:cubicBezTo>
                  <a:pt x="6235931" y="1183179"/>
                  <a:pt x="6492933" y="741219"/>
                  <a:pt x="6749935" y="299259"/>
                </a:cubicBezTo>
              </a:path>
            </a:pathLst>
          </a:custGeom>
          <a:ln w="76200">
            <a:solidFill>
              <a:srgbClr val="ABF95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5" name="TextBox 4"/>
          <p:cNvSpPr txBox="1"/>
          <p:nvPr/>
        </p:nvSpPr>
        <p:spPr>
          <a:xfrm>
            <a:off x="0" y="0"/>
            <a:ext cx="5184576" cy="1015663"/>
          </a:xfrm>
          <a:prstGeom prst="rect">
            <a:avLst/>
          </a:prstGeom>
          <a:solidFill>
            <a:schemeClr val="bg1"/>
          </a:solidFill>
        </p:spPr>
        <p:txBody>
          <a:bodyPr wrap="square" rtlCol="0">
            <a:spAutoFit/>
          </a:bodyPr>
          <a:lstStyle/>
          <a:p>
            <a:r>
              <a:rPr lang="ru-RU" sz="1200" b="1" dirty="0" smtClean="0">
                <a:solidFill>
                  <a:srgbClr val="A02C20"/>
                </a:solidFill>
              </a:rPr>
              <a:t>Чрезвычайно неблагоприятны природно-климатические условия в большей части Сибири. Нулевая среднегодовая изотерма может, по нашему мнению, отграничить с севера зону более или менее комфортного проживания людей. Ее можно назвать «линией жизни». Она в северном полушарии проходит следующим образом (с запада на восток).</a:t>
            </a:r>
            <a:endParaRPr lang="ru-RU" sz="1200" dirty="0"/>
          </a:p>
        </p:txBody>
      </p:sp>
      <p:sp>
        <p:nvSpPr>
          <p:cNvPr id="8" name="TextBox 7"/>
          <p:cNvSpPr txBox="1"/>
          <p:nvPr/>
        </p:nvSpPr>
        <p:spPr>
          <a:xfrm>
            <a:off x="2699792" y="0"/>
            <a:ext cx="3600400" cy="1754326"/>
          </a:xfrm>
          <a:prstGeom prst="rect">
            <a:avLst/>
          </a:prstGeom>
          <a:solidFill>
            <a:schemeClr val="bg1"/>
          </a:solidFill>
        </p:spPr>
        <p:txBody>
          <a:bodyPr wrap="square" rtlCol="0">
            <a:spAutoFit/>
          </a:bodyPr>
          <a:lstStyle/>
          <a:p>
            <a:r>
              <a:rPr lang="ru-RU" sz="1200" b="1" dirty="0" smtClean="0">
                <a:solidFill>
                  <a:srgbClr val="A02C20"/>
                </a:solidFill>
              </a:rPr>
              <a:t>В России она начинается от Белого моря у основания мыса Канина, далее проходит через средний Урал к озеру Байкал, оставляя его в зоне положительных температур, затем с определенным «изгибом» на юг (не достигая Амура, с некоторой «натяжкой» − по </a:t>
            </a:r>
            <a:r>
              <a:rPr lang="ru-RU" sz="1200" b="1" dirty="0" err="1" smtClean="0">
                <a:solidFill>
                  <a:srgbClr val="A02C20"/>
                </a:solidFill>
              </a:rPr>
              <a:t>БАМу</a:t>
            </a:r>
            <a:r>
              <a:rPr lang="ru-RU" sz="1200" b="1" dirty="0" smtClean="0">
                <a:solidFill>
                  <a:srgbClr val="A02C20"/>
                </a:solidFill>
              </a:rPr>
              <a:t>) проходит посередине Сахалина на юг Аляски через южную оконечность Камчатки, севернее Курильских и Алеутских островов.</a:t>
            </a:r>
            <a:endParaRPr lang="ru-RU" sz="1200" dirty="0"/>
          </a:p>
        </p:txBody>
      </p:sp>
      <p:pic>
        <p:nvPicPr>
          <p:cNvPr id="9" name="Рисунок 8" descr="физическая карта мира"/>
          <p:cNvPicPr/>
          <p:nvPr/>
        </p:nvPicPr>
        <p:blipFill>
          <a:blip r:embed="rId3" cstate="print"/>
          <a:srcRect/>
          <a:stretch>
            <a:fillRect/>
          </a:stretch>
        </p:blipFill>
        <p:spPr bwMode="auto">
          <a:xfrm>
            <a:off x="0" y="3562921"/>
            <a:ext cx="5940425" cy="3295079"/>
          </a:xfrm>
          <a:prstGeom prst="rect">
            <a:avLst/>
          </a:prstGeom>
          <a:noFill/>
          <a:ln w="9525">
            <a:noFill/>
            <a:miter lim="800000"/>
            <a:headEnd/>
            <a:tailEnd/>
          </a:ln>
        </p:spPr>
      </p:pic>
      <p:sp>
        <p:nvSpPr>
          <p:cNvPr id="3" name="TextBox 2"/>
          <p:cNvSpPr txBox="1"/>
          <p:nvPr/>
        </p:nvSpPr>
        <p:spPr>
          <a:xfrm>
            <a:off x="6228184" y="3626346"/>
            <a:ext cx="2915816" cy="3231654"/>
          </a:xfrm>
          <a:prstGeom prst="rect">
            <a:avLst/>
          </a:prstGeom>
          <a:solidFill>
            <a:schemeClr val="bg1"/>
          </a:solidFill>
        </p:spPr>
        <p:txBody>
          <a:bodyPr wrap="square" rtlCol="0">
            <a:spAutoFit/>
          </a:bodyPr>
          <a:lstStyle/>
          <a:p>
            <a:r>
              <a:rPr lang="ru-RU" sz="1200" b="1" dirty="0" smtClean="0">
                <a:solidFill>
                  <a:srgbClr val="A02C20"/>
                </a:solidFill>
              </a:rPr>
              <a:t>В </a:t>
            </a:r>
            <a:r>
              <a:rPr lang="ru-RU" sz="1200" b="1" dirty="0">
                <a:solidFill>
                  <a:srgbClr val="A02C20"/>
                </a:solidFill>
              </a:rPr>
              <a:t>Северной Америке она от Аляски круто уходит на юг к Верхнему из системы Великих североамериканских озер, оставляя Канаде зону положительных среднегодовых температур в ее юго-восточном «углу» и узкой полосе (порядка 100-150 км) вдоль границы с США. Далее она уходит на север, севернее острова Ньюфаундленд и чуть южнее южной оконечности Гренландии, через Исландию к Скандинавии, огибает ее и уходит в Россию. В северном полушарии есть еще две зоны низких температур, расположенные южнее этой линии: Монголия (с частичным «захватом» южного Забайкалья) и Тибет.</a:t>
            </a:r>
          </a:p>
        </p:txBody>
      </p:sp>
      <p:sp>
        <p:nvSpPr>
          <p:cNvPr id="10" name="Полилиния 9"/>
          <p:cNvSpPr/>
          <p:nvPr/>
        </p:nvSpPr>
        <p:spPr>
          <a:xfrm>
            <a:off x="611560" y="3982436"/>
            <a:ext cx="4752528" cy="449462"/>
          </a:xfrm>
          <a:custGeom>
            <a:avLst/>
            <a:gdLst>
              <a:gd name="connsiteX0" fmla="*/ 0 w 4971011"/>
              <a:gd name="connsiteY0" fmla="*/ 425334 h 447501"/>
              <a:gd name="connsiteX1" fmla="*/ 565266 w 4971011"/>
              <a:gd name="connsiteY1" fmla="*/ 250766 h 447501"/>
              <a:gd name="connsiteX2" fmla="*/ 1030778 w 4971011"/>
              <a:gd name="connsiteY2" fmla="*/ 433646 h 447501"/>
              <a:gd name="connsiteX3" fmla="*/ 1645920 w 4971011"/>
              <a:gd name="connsiteY3" fmla="*/ 333894 h 447501"/>
              <a:gd name="connsiteX4" fmla="*/ 2019993 w 4971011"/>
              <a:gd name="connsiteY4" fmla="*/ 225828 h 447501"/>
              <a:gd name="connsiteX5" fmla="*/ 2286000 w 4971011"/>
              <a:gd name="connsiteY5" fmla="*/ 34636 h 447501"/>
              <a:gd name="connsiteX6" fmla="*/ 2776451 w 4971011"/>
              <a:gd name="connsiteY6" fmla="*/ 18010 h 447501"/>
              <a:gd name="connsiteX7" fmla="*/ 2926080 w 4971011"/>
              <a:gd name="connsiteY7" fmla="*/ 101137 h 447501"/>
              <a:gd name="connsiteX8" fmla="*/ 3158837 w 4971011"/>
              <a:gd name="connsiteY8" fmla="*/ 209203 h 447501"/>
              <a:gd name="connsiteX9" fmla="*/ 3499658 w 4971011"/>
              <a:gd name="connsiteY9" fmla="*/ 259079 h 447501"/>
              <a:gd name="connsiteX10" fmla="*/ 3807229 w 4971011"/>
              <a:gd name="connsiteY10" fmla="*/ 275705 h 447501"/>
              <a:gd name="connsiteX11" fmla="*/ 4106487 w 4971011"/>
              <a:gd name="connsiteY11" fmla="*/ 317268 h 447501"/>
              <a:gd name="connsiteX12" fmla="*/ 4430684 w 4971011"/>
              <a:gd name="connsiteY12" fmla="*/ 375457 h 447501"/>
              <a:gd name="connsiteX13" fmla="*/ 4605251 w 4971011"/>
              <a:gd name="connsiteY13" fmla="*/ 367145 h 447501"/>
              <a:gd name="connsiteX14" fmla="*/ 4971011 w 4971011"/>
              <a:gd name="connsiteY14" fmla="*/ 342206 h 447501"/>
              <a:gd name="connsiteX0" fmla="*/ 0 w 4841589"/>
              <a:gd name="connsiteY0" fmla="*/ 248989 h 447501"/>
              <a:gd name="connsiteX1" fmla="*/ 435844 w 4841589"/>
              <a:gd name="connsiteY1" fmla="*/ 250766 h 447501"/>
              <a:gd name="connsiteX2" fmla="*/ 901356 w 4841589"/>
              <a:gd name="connsiteY2" fmla="*/ 433646 h 447501"/>
              <a:gd name="connsiteX3" fmla="*/ 1516498 w 4841589"/>
              <a:gd name="connsiteY3" fmla="*/ 333894 h 447501"/>
              <a:gd name="connsiteX4" fmla="*/ 1890571 w 4841589"/>
              <a:gd name="connsiteY4" fmla="*/ 225828 h 447501"/>
              <a:gd name="connsiteX5" fmla="*/ 2156578 w 4841589"/>
              <a:gd name="connsiteY5" fmla="*/ 34636 h 447501"/>
              <a:gd name="connsiteX6" fmla="*/ 2647029 w 4841589"/>
              <a:gd name="connsiteY6" fmla="*/ 18010 h 447501"/>
              <a:gd name="connsiteX7" fmla="*/ 2796658 w 4841589"/>
              <a:gd name="connsiteY7" fmla="*/ 101137 h 447501"/>
              <a:gd name="connsiteX8" fmla="*/ 3029415 w 4841589"/>
              <a:gd name="connsiteY8" fmla="*/ 209203 h 447501"/>
              <a:gd name="connsiteX9" fmla="*/ 3370236 w 4841589"/>
              <a:gd name="connsiteY9" fmla="*/ 259079 h 447501"/>
              <a:gd name="connsiteX10" fmla="*/ 3677807 w 4841589"/>
              <a:gd name="connsiteY10" fmla="*/ 275705 h 447501"/>
              <a:gd name="connsiteX11" fmla="*/ 3977065 w 4841589"/>
              <a:gd name="connsiteY11" fmla="*/ 317268 h 447501"/>
              <a:gd name="connsiteX12" fmla="*/ 4301262 w 4841589"/>
              <a:gd name="connsiteY12" fmla="*/ 375457 h 447501"/>
              <a:gd name="connsiteX13" fmla="*/ 4475829 w 4841589"/>
              <a:gd name="connsiteY13" fmla="*/ 367145 h 447501"/>
              <a:gd name="connsiteX14" fmla="*/ 4841589 w 4841589"/>
              <a:gd name="connsiteY14" fmla="*/ 342206 h 447501"/>
              <a:gd name="connsiteX0" fmla="*/ 0 w 4841589"/>
              <a:gd name="connsiteY0" fmla="*/ 248989 h 447501"/>
              <a:gd name="connsiteX1" fmla="*/ 0 w 4841589"/>
              <a:gd name="connsiteY1" fmla="*/ 248989 h 447501"/>
              <a:gd name="connsiteX2" fmla="*/ 435844 w 4841589"/>
              <a:gd name="connsiteY2" fmla="*/ 250766 h 447501"/>
              <a:gd name="connsiteX3" fmla="*/ 901356 w 4841589"/>
              <a:gd name="connsiteY3" fmla="*/ 433646 h 447501"/>
              <a:gd name="connsiteX4" fmla="*/ 1516498 w 4841589"/>
              <a:gd name="connsiteY4" fmla="*/ 333894 h 447501"/>
              <a:gd name="connsiteX5" fmla="*/ 1890571 w 4841589"/>
              <a:gd name="connsiteY5" fmla="*/ 225828 h 447501"/>
              <a:gd name="connsiteX6" fmla="*/ 2156578 w 4841589"/>
              <a:gd name="connsiteY6" fmla="*/ 34636 h 447501"/>
              <a:gd name="connsiteX7" fmla="*/ 2647029 w 4841589"/>
              <a:gd name="connsiteY7" fmla="*/ 18010 h 447501"/>
              <a:gd name="connsiteX8" fmla="*/ 2796658 w 4841589"/>
              <a:gd name="connsiteY8" fmla="*/ 101137 h 447501"/>
              <a:gd name="connsiteX9" fmla="*/ 3029415 w 4841589"/>
              <a:gd name="connsiteY9" fmla="*/ 209203 h 447501"/>
              <a:gd name="connsiteX10" fmla="*/ 3370236 w 4841589"/>
              <a:gd name="connsiteY10" fmla="*/ 259079 h 447501"/>
              <a:gd name="connsiteX11" fmla="*/ 3677807 w 4841589"/>
              <a:gd name="connsiteY11" fmla="*/ 275705 h 447501"/>
              <a:gd name="connsiteX12" fmla="*/ 3977065 w 4841589"/>
              <a:gd name="connsiteY12" fmla="*/ 317268 h 447501"/>
              <a:gd name="connsiteX13" fmla="*/ 4301262 w 4841589"/>
              <a:gd name="connsiteY13" fmla="*/ 375457 h 447501"/>
              <a:gd name="connsiteX14" fmla="*/ 4475829 w 4841589"/>
              <a:gd name="connsiteY14" fmla="*/ 367145 h 447501"/>
              <a:gd name="connsiteX15" fmla="*/ 4841589 w 4841589"/>
              <a:gd name="connsiteY15" fmla="*/ 342206 h 447501"/>
              <a:gd name="connsiteX0" fmla="*/ 0 w 4841589"/>
              <a:gd name="connsiteY0" fmla="*/ 248989 h 447501"/>
              <a:gd name="connsiteX1" fmla="*/ 0 w 4841589"/>
              <a:gd name="connsiteY1" fmla="*/ 320997 h 447501"/>
              <a:gd name="connsiteX2" fmla="*/ 435844 w 4841589"/>
              <a:gd name="connsiteY2" fmla="*/ 250766 h 447501"/>
              <a:gd name="connsiteX3" fmla="*/ 901356 w 4841589"/>
              <a:gd name="connsiteY3" fmla="*/ 433646 h 447501"/>
              <a:gd name="connsiteX4" fmla="*/ 1516498 w 4841589"/>
              <a:gd name="connsiteY4" fmla="*/ 333894 h 447501"/>
              <a:gd name="connsiteX5" fmla="*/ 1890571 w 4841589"/>
              <a:gd name="connsiteY5" fmla="*/ 225828 h 447501"/>
              <a:gd name="connsiteX6" fmla="*/ 2156578 w 4841589"/>
              <a:gd name="connsiteY6" fmla="*/ 34636 h 447501"/>
              <a:gd name="connsiteX7" fmla="*/ 2647029 w 4841589"/>
              <a:gd name="connsiteY7" fmla="*/ 18010 h 447501"/>
              <a:gd name="connsiteX8" fmla="*/ 2796658 w 4841589"/>
              <a:gd name="connsiteY8" fmla="*/ 101137 h 447501"/>
              <a:gd name="connsiteX9" fmla="*/ 3029415 w 4841589"/>
              <a:gd name="connsiteY9" fmla="*/ 209203 h 447501"/>
              <a:gd name="connsiteX10" fmla="*/ 3370236 w 4841589"/>
              <a:gd name="connsiteY10" fmla="*/ 259079 h 447501"/>
              <a:gd name="connsiteX11" fmla="*/ 3677807 w 4841589"/>
              <a:gd name="connsiteY11" fmla="*/ 275705 h 447501"/>
              <a:gd name="connsiteX12" fmla="*/ 3977065 w 4841589"/>
              <a:gd name="connsiteY12" fmla="*/ 317268 h 447501"/>
              <a:gd name="connsiteX13" fmla="*/ 4301262 w 4841589"/>
              <a:gd name="connsiteY13" fmla="*/ 375457 h 447501"/>
              <a:gd name="connsiteX14" fmla="*/ 4475829 w 4841589"/>
              <a:gd name="connsiteY14" fmla="*/ 367145 h 447501"/>
              <a:gd name="connsiteX15" fmla="*/ 4841589 w 4841589"/>
              <a:gd name="connsiteY15" fmla="*/ 342206 h 447501"/>
              <a:gd name="connsiteX0" fmla="*/ 0 w 4841589"/>
              <a:gd name="connsiteY0" fmla="*/ 248989 h 459798"/>
              <a:gd name="connsiteX1" fmla="*/ 0 w 4841589"/>
              <a:gd name="connsiteY1" fmla="*/ 320997 h 459798"/>
              <a:gd name="connsiteX2" fmla="*/ 432048 w 4841589"/>
              <a:gd name="connsiteY2" fmla="*/ 176981 h 459798"/>
              <a:gd name="connsiteX3" fmla="*/ 901356 w 4841589"/>
              <a:gd name="connsiteY3" fmla="*/ 433646 h 459798"/>
              <a:gd name="connsiteX4" fmla="*/ 1516498 w 4841589"/>
              <a:gd name="connsiteY4" fmla="*/ 333894 h 459798"/>
              <a:gd name="connsiteX5" fmla="*/ 1890571 w 4841589"/>
              <a:gd name="connsiteY5" fmla="*/ 225828 h 459798"/>
              <a:gd name="connsiteX6" fmla="*/ 2156578 w 4841589"/>
              <a:gd name="connsiteY6" fmla="*/ 34636 h 459798"/>
              <a:gd name="connsiteX7" fmla="*/ 2647029 w 4841589"/>
              <a:gd name="connsiteY7" fmla="*/ 18010 h 459798"/>
              <a:gd name="connsiteX8" fmla="*/ 2796658 w 4841589"/>
              <a:gd name="connsiteY8" fmla="*/ 101137 h 459798"/>
              <a:gd name="connsiteX9" fmla="*/ 3029415 w 4841589"/>
              <a:gd name="connsiteY9" fmla="*/ 209203 h 459798"/>
              <a:gd name="connsiteX10" fmla="*/ 3370236 w 4841589"/>
              <a:gd name="connsiteY10" fmla="*/ 259079 h 459798"/>
              <a:gd name="connsiteX11" fmla="*/ 3677807 w 4841589"/>
              <a:gd name="connsiteY11" fmla="*/ 275705 h 459798"/>
              <a:gd name="connsiteX12" fmla="*/ 3977065 w 4841589"/>
              <a:gd name="connsiteY12" fmla="*/ 317268 h 459798"/>
              <a:gd name="connsiteX13" fmla="*/ 4301262 w 4841589"/>
              <a:gd name="connsiteY13" fmla="*/ 375457 h 459798"/>
              <a:gd name="connsiteX14" fmla="*/ 4475829 w 4841589"/>
              <a:gd name="connsiteY14" fmla="*/ 367145 h 459798"/>
              <a:gd name="connsiteX15" fmla="*/ 4841589 w 4841589"/>
              <a:gd name="connsiteY15" fmla="*/ 342206 h 459798"/>
              <a:gd name="connsiteX0" fmla="*/ 0 w 4841589"/>
              <a:gd name="connsiteY0" fmla="*/ 242062 h 452871"/>
              <a:gd name="connsiteX1" fmla="*/ 0 w 4841589"/>
              <a:gd name="connsiteY1" fmla="*/ 314070 h 452871"/>
              <a:gd name="connsiteX2" fmla="*/ 432048 w 4841589"/>
              <a:gd name="connsiteY2" fmla="*/ 170054 h 452871"/>
              <a:gd name="connsiteX3" fmla="*/ 901356 w 4841589"/>
              <a:gd name="connsiteY3" fmla="*/ 426719 h 452871"/>
              <a:gd name="connsiteX4" fmla="*/ 1516498 w 4841589"/>
              <a:gd name="connsiteY4" fmla="*/ 326967 h 452871"/>
              <a:gd name="connsiteX5" fmla="*/ 1800200 w 4841589"/>
              <a:gd name="connsiteY5" fmla="*/ 170053 h 452871"/>
              <a:gd name="connsiteX6" fmla="*/ 2156578 w 4841589"/>
              <a:gd name="connsiteY6" fmla="*/ 27709 h 452871"/>
              <a:gd name="connsiteX7" fmla="*/ 2647029 w 4841589"/>
              <a:gd name="connsiteY7" fmla="*/ 11083 h 452871"/>
              <a:gd name="connsiteX8" fmla="*/ 2796658 w 4841589"/>
              <a:gd name="connsiteY8" fmla="*/ 94210 h 452871"/>
              <a:gd name="connsiteX9" fmla="*/ 3029415 w 4841589"/>
              <a:gd name="connsiteY9" fmla="*/ 202276 h 452871"/>
              <a:gd name="connsiteX10" fmla="*/ 3370236 w 4841589"/>
              <a:gd name="connsiteY10" fmla="*/ 252152 h 452871"/>
              <a:gd name="connsiteX11" fmla="*/ 3677807 w 4841589"/>
              <a:gd name="connsiteY11" fmla="*/ 268778 h 452871"/>
              <a:gd name="connsiteX12" fmla="*/ 3977065 w 4841589"/>
              <a:gd name="connsiteY12" fmla="*/ 310341 h 452871"/>
              <a:gd name="connsiteX13" fmla="*/ 4301262 w 4841589"/>
              <a:gd name="connsiteY13" fmla="*/ 368530 h 452871"/>
              <a:gd name="connsiteX14" fmla="*/ 4475829 w 4841589"/>
              <a:gd name="connsiteY14" fmla="*/ 360218 h 452871"/>
              <a:gd name="connsiteX15" fmla="*/ 4841589 w 4841589"/>
              <a:gd name="connsiteY15" fmla="*/ 335279 h 452871"/>
              <a:gd name="connsiteX0" fmla="*/ 0 w 4841589"/>
              <a:gd name="connsiteY0" fmla="*/ 231618 h 442427"/>
              <a:gd name="connsiteX1" fmla="*/ 0 w 4841589"/>
              <a:gd name="connsiteY1" fmla="*/ 303626 h 442427"/>
              <a:gd name="connsiteX2" fmla="*/ 432048 w 4841589"/>
              <a:gd name="connsiteY2" fmla="*/ 159610 h 442427"/>
              <a:gd name="connsiteX3" fmla="*/ 901356 w 4841589"/>
              <a:gd name="connsiteY3" fmla="*/ 416275 h 442427"/>
              <a:gd name="connsiteX4" fmla="*/ 1516498 w 4841589"/>
              <a:gd name="connsiteY4" fmla="*/ 316523 h 442427"/>
              <a:gd name="connsiteX5" fmla="*/ 1800200 w 4841589"/>
              <a:gd name="connsiteY5" fmla="*/ 159609 h 442427"/>
              <a:gd name="connsiteX6" fmla="*/ 2232248 w 4841589"/>
              <a:gd name="connsiteY6" fmla="*/ 87601 h 442427"/>
              <a:gd name="connsiteX7" fmla="*/ 2647029 w 4841589"/>
              <a:gd name="connsiteY7" fmla="*/ 639 h 442427"/>
              <a:gd name="connsiteX8" fmla="*/ 2796658 w 4841589"/>
              <a:gd name="connsiteY8" fmla="*/ 83766 h 442427"/>
              <a:gd name="connsiteX9" fmla="*/ 3029415 w 4841589"/>
              <a:gd name="connsiteY9" fmla="*/ 191832 h 442427"/>
              <a:gd name="connsiteX10" fmla="*/ 3370236 w 4841589"/>
              <a:gd name="connsiteY10" fmla="*/ 241708 h 442427"/>
              <a:gd name="connsiteX11" fmla="*/ 3677807 w 4841589"/>
              <a:gd name="connsiteY11" fmla="*/ 258334 h 442427"/>
              <a:gd name="connsiteX12" fmla="*/ 3977065 w 4841589"/>
              <a:gd name="connsiteY12" fmla="*/ 299897 h 442427"/>
              <a:gd name="connsiteX13" fmla="*/ 4301262 w 4841589"/>
              <a:gd name="connsiteY13" fmla="*/ 358086 h 442427"/>
              <a:gd name="connsiteX14" fmla="*/ 4475829 w 4841589"/>
              <a:gd name="connsiteY14" fmla="*/ 349774 h 442427"/>
              <a:gd name="connsiteX15" fmla="*/ 4841589 w 4841589"/>
              <a:gd name="connsiteY15" fmla="*/ 324835 h 442427"/>
              <a:gd name="connsiteX0" fmla="*/ 0 w 4841589"/>
              <a:gd name="connsiteY0" fmla="*/ 238653 h 449462"/>
              <a:gd name="connsiteX1" fmla="*/ 0 w 4841589"/>
              <a:gd name="connsiteY1" fmla="*/ 310661 h 449462"/>
              <a:gd name="connsiteX2" fmla="*/ 432048 w 4841589"/>
              <a:gd name="connsiteY2" fmla="*/ 166645 h 449462"/>
              <a:gd name="connsiteX3" fmla="*/ 901356 w 4841589"/>
              <a:gd name="connsiteY3" fmla="*/ 423310 h 449462"/>
              <a:gd name="connsiteX4" fmla="*/ 1516498 w 4841589"/>
              <a:gd name="connsiteY4" fmla="*/ 323558 h 449462"/>
              <a:gd name="connsiteX5" fmla="*/ 1800200 w 4841589"/>
              <a:gd name="connsiteY5" fmla="*/ 166644 h 449462"/>
              <a:gd name="connsiteX6" fmla="*/ 2240561 w 4841589"/>
              <a:gd name="connsiteY6" fmla="*/ 44759 h 449462"/>
              <a:gd name="connsiteX7" fmla="*/ 2647029 w 4841589"/>
              <a:gd name="connsiteY7" fmla="*/ 7674 h 449462"/>
              <a:gd name="connsiteX8" fmla="*/ 2796658 w 4841589"/>
              <a:gd name="connsiteY8" fmla="*/ 90801 h 449462"/>
              <a:gd name="connsiteX9" fmla="*/ 3029415 w 4841589"/>
              <a:gd name="connsiteY9" fmla="*/ 198867 h 449462"/>
              <a:gd name="connsiteX10" fmla="*/ 3370236 w 4841589"/>
              <a:gd name="connsiteY10" fmla="*/ 248743 h 449462"/>
              <a:gd name="connsiteX11" fmla="*/ 3677807 w 4841589"/>
              <a:gd name="connsiteY11" fmla="*/ 265369 h 449462"/>
              <a:gd name="connsiteX12" fmla="*/ 3977065 w 4841589"/>
              <a:gd name="connsiteY12" fmla="*/ 306932 h 449462"/>
              <a:gd name="connsiteX13" fmla="*/ 4301262 w 4841589"/>
              <a:gd name="connsiteY13" fmla="*/ 365121 h 449462"/>
              <a:gd name="connsiteX14" fmla="*/ 4475829 w 4841589"/>
              <a:gd name="connsiteY14" fmla="*/ 356809 h 449462"/>
              <a:gd name="connsiteX15" fmla="*/ 4841589 w 4841589"/>
              <a:gd name="connsiteY15" fmla="*/ 331870 h 449462"/>
              <a:gd name="connsiteX0" fmla="*/ 0 w 4841589"/>
              <a:gd name="connsiteY0" fmla="*/ 238653 h 449462"/>
              <a:gd name="connsiteX1" fmla="*/ 0 w 4841589"/>
              <a:gd name="connsiteY1" fmla="*/ 310661 h 449462"/>
              <a:gd name="connsiteX2" fmla="*/ 432048 w 4841589"/>
              <a:gd name="connsiteY2" fmla="*/ 166645 h 449462"/>
              <a:gd name="connsiteX3" fmla="*/ 901356 w 4841589"/>
              <a:gd name="connsiteY3" fmla="*/ 423310 h 449462"/>
              <a:gd name="connsiteX4" fmla="*/ 1516498 w 4841589"/>
              <a:gd name="connsiteY4" fmla="*/ 323558 h 449462"/>
              <a:gd name="connsiteX5" fmla="*/ 1800200 w 4841589"/>
              <a:gd name="connsiteY5" fmla="*/ 166644 h 449462"/>
              <a:gd name="connsiteX6" fmla="*/ 2240561 w 4841589"/>
              <a:gd name="connsiteY6" fmla="*/ 44759 h 449462"/>
              <a:gd name="connsiteX7" fmla="*/ 2647029 w 4841589"/>
              <a:gd name="connsiteY7" fmla="*/ 7674 h 449462"/>
              <a:gd name="connsiteX8" fmla="*/ 2796658 w 4841589"/>
              <a:gd name="connsiteY8" fmla="*/ 90801 h 449462"/>
              <a:gd name="connsiteX9" fmla="*/ 3029415 w 4841589"/>
              <a:gd name="connsiteY9" fmla="*/ 198867 h 449462"/>
              <a:gd name="connsiteX10" fmla="*/ 3370236 w 4841589"/>
              <a:gd name="connsiteY10" fmla="*/ 248743 h 449462"/>
              <a:gd name="connsiteX11" fmla="*/ 3677807 w 4841589"/>
              <a:gd name="connsiteY11" fmla="*/ 265369 h 449462"/>
              <a:gd name="connsiteX12" fmla="*/ 3977065 w 4841589"/>
              <a:gd name="connsiteY12" fmla="*/ 306932 h 449462"/>
              <a:gd name="connsiteX13" fmla="*/ 4248472 w 4841589"/>
              <a:gd name="connsiteY13" fmla="*/ 382668 h 449462"/>
              <a:gd name="connsiteX14" fmla="*/ 4475829 w 4841589"/>
              <a:gd name="connsiteY14" fmla="*/ 356809 h 449462"/>
              <a:gd name="connsiteX15" fmla="*/ 4841589 w 4841589"/>
              <a:gd name="connsiteY15" fmla="*/ 331870 h 449462"/>
              <a:gd name="connsiteX0" fmla="*/ 0 w 4752528"/>
              <a:gd name="connsiteY0" fmla="*/ 238653 h 449462"/>
              <a:gd name="connsiteX1" fmla="*/ 0 w 4752528"/>
              <a:gd name="connsiteY1" fmla="*/ 310661 h 449462"/>
              <a:gd name="connsiteX2" fmla="*/ 432048 w 4752528"/>
              <a:gd name="connsiteY2" fmla="*/ 166645 h 449462"/>
              <a:gd name="connsiteX3" fmla="*/ 901356 w 4752528"/>
              <a:gd name="connsiteY3" fmla="*/ 423310 h 449462"/>
              <a:gd name="connsiteX4" fmla="*/ 1516498 w 4752528"/>
              <a:gd name="connsiteY4" fmla="*/ 323558 h 449462"/>
              <a:gd name="connsiteX5" fmla="*/ 1800200 w 4752528"/>
              <a:gd name="connsiteY5" fmla="*/ 166644 h 449462"/>
              <a:gd name="connsiteX6" fmla="*/ 2240561 w 4752528"/>
              <a:gd name="connsiteY6" fmla="*/ 44759 h 449462"/>
              <a:gd name="connsiteX7" fmla="*/ 2647029 w 4752528"/>
              <a:gd name="connsiteY7" fmla="*/ 7674 h 449462"/>
              <a:gd name="connsiteX8" fmla="*/ 2796658 w 4752528"/>
              <a:gd name="connsiteY8" fmla="*/ 90801 h 449462"/>
              <a:gd name="connsiteX9" fmla="*/ 3029415 w 4752528"/>
              <a:gd name="connsiteY9" fmla="*/ 198867 h 449462"/>
              <a:gd name="connsiteX10" fmla="*/ 3370236 w 4752528"/>
              <a:gd name="connsiteY10" fmla="*/ 248743 h 449462"/>
              <a:gd name="connsiteX11" fmla="*/ 3677807 w 4752528"/>
              <a:gd name="connsiteY11" fmla="*/ 265369 h 449462"/>
              <a:gd name="connsiteX12" fmla="*/ 3977065 w 4752528"/>
              <a:gd name="connsiteY12" fmla="*/ 306932 h 449462"/>
              <a:gd name="connsiteX13" fmla="*/ 4248472 w 4752528"/>
              <a:gd name="connsiteY13" fmla="*/ 382668 h 449462"/>
              <a:gd name="connsiteX14" fmla="*/ 4475829 w 4752528"/>
              <a:gd name="connsiteY14" fmla="*/ 356809 h 449462"/>
              <a:gd name="connsiteX15" fmla="*/ 4752528 w 4752528"/>
              <a:gd name="connsiteY15" fmla="*/ 310660 h 449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52528" h="449462">
                <a:moveTo>
                  <a:pt x="0" y="238653"/>
                </a:moveTo>
                <a:lnTo>
                  <a:pt x="0" y="310661"/>
                </a:lnTo>
                <a:cubicBezTo>
                  <a:pt x="72641" y="310957"/>
                  <a:pt x="281822" y="147870"/>
                  <a:pt x="432048" y="166645"/>
                </a:cubicBezTo>
                <a:cubicBezTo>
                  <a:pt x="582274" y="185420"/>
                  <a:pt x="720614" y="397158"/>
                  <a:pt x="901356" y="423310"/>
                </a:cubicBezTo>
                <a:cubicBezTo>
                  <a:pt x="1082098" y="449462"/>
                  <a:pt x="1366691" y="366336"/>
                  <a:pt x="1516498" y="323558"/>
                </a:cubicBezTo>
                <a:cubicBezTo>
                  <a:pt x="1666305" y="280780"/>
                  <a:pt x="1679523" y="213110"/>
                  <a:pt x="1800200" y="166644"/>
                </a:cubicBezTo>
                <a:cubicBezTo>
                  <a:pt x="1920877" y="120178"/>
                  <a:pt x="2099423" y="71254"/>
                  <a:pt x="2240561" y="44759"/>
                </a:cubicBezTo>
                <a:cubicBezTo>
                  <a:pt x="2381699" y="18264"/>
                  <a:pt x="2554346" y="0"/>
                  <a:pt x="2647029" y="7674"/>
                </a:cubicBezTo>
                <a:cubicBezTo>
                  <a:pt x="2739712" y="15348"/>
                  <a:pt x="2732927" y="58936"/>
                  <a:pt x="2796658" y="90801"/>
                </a:cubicBezTo>
                <a:cubicBezTo>
                  <a:pt x="2860389" y="122666"/>
                  <a:pt x="2933819" y="172543"/>
                  <a:pt x="3029415" y="198867"/>
                </a:cubicBezTo>
                <a:cubicBezTo>
                  <a:pt x="3125011" y="225191"/>
                  <a:pt x="3262171" y="237659"/>
                  <a:pt x="3370236" y="248743"/>
                </a:cubicBezTo>
                <a:cubicBezTo>
                  <a:pt x="3478301" y="259827"/>
                  <a:pt x="3576669" y="255671"/>
                  <a:pt x="3677807" y="265369"/>
                </a:cubicBezTo>
                <a:cubicBezTo>
                  <a:pt x="3778945" y="275067"/>
                  <a:pt x="3881954" y="287382"/>
                  <a:pt x="3977065" y="306932"/>
                </a:cubicBezTo>
                <a:cubicBezTo>
                  <a:pt x="4072176" y="326482"/>
                  <a:pt x="4165345" y="374355"/>
                  <a:pt x="4248472" y="382668"/>
                </a:cubicBezTo>
                <a:cubicBezTo>
                  <a:pt x="4331599" y="390981"/>
                  <a:pt x="4475829" y="356809"/>
                  <a:pt x="4475829" y="356809"/>
                </a:cubicBezTo>
                <a:lnTo>
                  <a:pt x="4752528" y="310660"/>
                </a:lnTo>
              </a:path>
            </a:pathLst>
          </a:custGeom>
          <a:ln w="50800">
            <a:solidFill>
              <a:srgbClr val="ABF95D">
                <a:alpha val="7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TextBox 11"/>
          <p:cNvSpPr txBox="1"/>
          <p:nvPr/>
        </p:nvSpPr>
        <p:spPr>
          <a:xfrm>
            <a:off x="0" y="908720"/>
            <a:ext cx="2987824" cy="3046988"/>
          </a:xfrm>
          <a:prstGeom prst="rect">
            <a:avLst/>
          </a:prstGeom>
          <a:solidFill>
            <a:schemeClr val="bg1"/>
          </a:solidFill>
        </p:spPr>
        <p:txBody>
          <a:bodyPr wrap="square" rtlCol="0">
            <a:spAutoFit/>
          </a:bodyPr>
          <a:lstStyle/>
          <a:p>
            <a:r>
              <a:rPr lang="ru-RU" sz="1200" b="1" dirty="0">
                <a:solidFill>
                  <a:srgbClr val="A02C20"/>
                </a:solidFill>
              </a:rPr>
              <a:t>Южная Сибирь, отграниченная «линией жизни», составляет около одной пятой всей территории Сибири. Сейчас в ней проживает немногим более 20 </a:t>
            </a:r>
            <a:r>
              <a:rPr lang="ru-RU" sz="1200" b="1" dirty="0" err="1">
                <a:solidFill>
                  <a:srgbClr val="A02C20"/>
                </a:solidFill>
              </a:rPr>
              <a:t>млн</a:t>
            </a:r>
            <a:r>
              <a:rPr lang="ru-RU" sz="1200" b="1" dirty="0">
                <a:solidFill>
                  <a:srgbClr val="A02C20"/>
                </a:solidFill>
              </a:rPr>
              <a:t> человек. При плотности населения, сопоставимой с европейской частью России, здесь проживало бы около 70 </a:t>
            </a:r>
            <a:r>
              <a:rPr lang="ru-RU" sz="1200" b="1" dirty="0" err="1">
                <a:solidFill>
                  <a:srgbClr val="A02C20"/>
                </a:solidFill>
              </a:rPr>
              <a:t>млн</a:t>
            </a:r>
            <a:r>
              <a:rPr lang="ru-RU" sz="1200" b="1" dirty="0">
                <a:solidFill>
                  <a:srgbClr val="A02C20"/>
                </a:solidFill>
              </a:rPr>
              <a:t> человек, а если бы плотность населения достигла западноевропейского уровня – почти полмиллиарда. Кстати, не лишне вспомнить, что великий русский ученый Дмитрий Менделеев в конце X</a:t>
            </a:r>
            <a:r>
              <a:rPr lang="en-US" sz="1200" b="1" dirty="0">
                <a:solidFill>
                  <a:srgbClr val="A02C20"/>
                </a:solidFill>
              </a:rPr>
              <a:t>IX</a:t>
            </a:r>
            <a:r>
              <a:rPr lang="ru-RU" sz="1200" b="1" dirty="0">
                <a:solidFill>
                  <a:srgbClr val="A02C20"/>
                </a:solidFill>
              </a:rPr>
              <a:t> века назвал численность населения России, необходимую − с его точки зрения − для сохранения и освоения ее территорий, − 500 </a:t>
            </a:r>
            <a:r>
              <a:rPr lang="ru-RU" sz="1200" b="1" dirty="0" smtClean="0">
                <a:solidFill>
                  <a:srgbClr val="A02C20"/>
                </a:solidFill>
              </a:rPr>
              <a:t>млн.</a:t>
            </a:r>
            <a:endParaRPr lang="ru-RU" sz="1200" b="1" dirty="0">
              <a:solidFill>
                <a:srgbClr val="A02C20"/>
              </a:solidFill>
            </a:endParaRPr>
          </a:p>
        </p:txBody>
      </p:sp>
      <p:sp>
        <p:nvSpPr>
          <p:cNvPr id="13" name="TextBox 12"/>
          <p:cNvSpPr txBox="1"/>
          <p:nvPr/>
        </p:nvSpPr>
        <p:spPr>
          <a:xfrm>
            <a:off x="179512" y="3933056"/>
            <a:ext cx="3888432" cy="2123658"/>
          </a:xfrm>
          <a:prstGeom prst="rect">
            <a:avLst/>
          </a:prstGeom>
          <a:solidFill>
            <a:schemeClr val="bg1"/>
          </a:solidFill>
        </p:spPr>
        <p:txBody>
          <a:bodyPr wrap="square" rtlCol="0">
            <a:spAutoFit/>
          </a:bodyPr>
          <a:lstStyle/>
          <a:p>
            <a:r>
              <a:rPr lang="ru-RU" sz="1200" b="1" dirty="0">
                <a:solidFill>
                  <a:srgbClr val="A02C20"/>
                </a:solidFill>
              </a:rPr>
              <a:t>Имеется и внешняя причина необходимости интенсивного заселения юга Сибири. Нарастает демографическое давление приграничных районов Китая. Плотность населения китайского </a:t>
            </a:r>
            <a:r>
              <a:rPr lang="ru-RU" sz="1200" b="1" dirty="0" err="1">
                <a:solidFill>
                  <a:srgbClr val="A02C20"/>
                </a:solidFill>
              </a:rPr>
              <a:t>Хэйлундзяна</a:t>
            </a:r>
            <a:r>
              <a:rPr lang="ru-RU" sz="1200" b="1" dirty="0">
                <a:solidFill>
                  <a:srgbClr val="A02C20"/>
                </a:solidFill>
              </a:rPr>
              <a:t> (правый берег Амура и левый берег Уссури) − 90 чел. на кв.км, а Амурской области – 2.2, Хабаровского края – 1.7, Приморского края – 11.6. Плотность населения СУАР (</a:t>
            </a:r>
            <a:r>
              <a:rPr lang="ru-RU" sz="1200" b="1" dirty="0" err="1">
                <a:solidFill>
                  <a:srgbClr val="A02C20"/>
                </a:solidFill>
              </a:rPr>
              <a:t>Синцзян-Уйгурского</a:t>
            </a:r>
            <a:r>
              <a:rPr lang="ru-RU" sz="1200" b="1" dirty="0">
                <a:solidFill>
                  <a:srgbClr val="A02C20"/>
                </a:solidFill>
              </a:rPr>
              <a:t> автономного района Китая) составляет 13.1 чел. на кв.км, в соседней же российской Республике Алтай – 2.3. Напряжение растет, долго так продолжаться не может.</a:t>
            </a:r>
          </a:p>
        </p:txBody>
      </p:sp>
      <p:sp>
        <p:nvSpPr>
          <p:cNvPr id="14" name="TextBox 13"/>
          <p:cNvSpPr txBox="1"/>
          <p:nvPr/>
        </p:nvSpPr>
        <p:spPr>
          <a:xfrm>
            <a:off x="5004048" y="1844824"/>
            <a:ext cx="4139952" cy="1938992"/>
          </a:xfrm>
          <a:prstGeom prst="rect">
            <a:avLst/>
          </a:prstGeom>
          <a:solidFill>
            <a:schemeClr val="bg1"/>
          </a:solidFill>
        </p:spPr>
        <p:txBody>
          <a:bodyPr wrap="square" rtlCol="0">
            <a:spAutoFit/>
          </a:bodyPr>
          <a:lstStyle/>
          <a:p>
            <a:r>
              <a:rPr lang="ru-RU" sz="1200" b="1" dirty="0" smtClean="0">
                <a:solidFill>
                  <a:srgbClr val="A02C20"/>
                </a:solidFill>
              </a:rPr>
              <a:t>Конечно, люди живут и в зоне «некомфортного» проживания. Но это – особые люди – малочисленные коренные народности. «Обычным» людям там жить нежелательно, о чем говорит, в частности, советский опыт освоения «северов» (стремление заработавших на севере вернуться на покой в теплые края оборачивается, как правило, быстрым «вечным» покоем). Об этом же говорит опыт Канады: там почти все население сосредоточено в узкой полосе (положительных среднегодовых температур) вдоль границы с США.</a:t>
            </a:r>
            <a:endParaRPr lang="ru-RU" sz="1200" b="1" dirty="0">
              <a:solidFill>
                <a:srgbClr val="A02C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par>
                                <p:cTn id="11" presetID="22" presetClass="entr" presetSubtype="8"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18" presetID="1"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20" presetID="2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3" grpId="0" animBg="1"/>
      <p:bldP spid="10"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0" y="692696"/>
            <a:ext cx="9166106" cy="5877272"/>
          </a:xfrm>
          <a:prstGeom prst="rect">
            <a:avLst/>
          </a:prstGeom>
          <a:noFill/>
        </p:spPr>
      </p:pic>
      <p:sp>
        <p:nvSpPr>
          <p:cNvPr id="3" name="TextBox 2"/>
          <p:cNvSpPr txBox="1"/>
          <p:nvPr/>
        </p:nvSpPr>
        <p:spPr>
          <a:xfrm>
            <a:off x="0" y="0"/>
            <a:ext cx="2699792" cy="3231654"/>
          </a:xfrm>
          <a:prstGeom prst="rect">
            <a:avLst/>
          </a:prstGeom>
          <a:solidFill>
            <a:schemeClr val="bg1"/>
          </a:solidFill>
        </p:spPr>
        <p:txBody>
          <a:bodyPr wrap="square" rtlCol="0">
            <a:spAutoFit/>
          </a:bodyPr>
          <a:lstStyle/>
          <a:p>
            <a:r>
              <a:rPr lang="ru-RU" sz="1200" b="1" dirty="0">
                <a:solidFill>
                  <a:srgbClr val="A02C20"/>
                </a:solidFill>
              </a:rPr>
              <a:t>Непременным атрибутом </a:t>
            </a:r>
            <a:r>
              <a:rPr lang="ru-RU" sz="1200" b="1" dirty="0" err="1">
                <a:solidFill>
                  <a:srgbClr val="A02C20"/>
                </a:solidFill>
              </a:rPr>
              <a:t>мегарегиона</a:t>
            </a:r>
            <a:r>
              <a:rPr lang="ru-RU" sz="1200" b="1" dirty="0">
                <a:solidFill>
                  <a:srgbClr val="A02C20"/>
                </a:solidFill>
              </a:rPr>
              <a:t> является его значимость, которая должна далеко выходить за его «физические» границы. Он должен хотя бы в некоторых аспектах иметь планетарное значение: во взаимодействии с ним должны быть заинтересованы крупные игроки мировой экономики и/или решения, принимаемые его субъектами, были бы способны корректировать мировые тренды. Планетарное значение Сибирь имеет благодаря, прежде всего, своему природно-ресурсному и </a:t>
            </a:r>
            <a:r>
              <a:rPr lang="ru-RU" sz="1200" b="1" dirty="0" err="1">
                <a:solidFill>
                  <a:srgbClr val="A02C20"/>
                </a:solidFill>
              </a:rPr>
              <a:t>транспортно-логистическому</a:t>
            </a:r>
            <a:r>
              <a:rPr lang="ru-RU" sz="1200" b="1" dirty="0">
                <a:solidFill>
                  <a:srgbClr val="A02C20"/>
                </a:solidFill>
              </a:rPr>
              <a:t> потенциалу.</a:t>
            </a:r>
          </a:p>
        </p:txBody>
      </p:sp>
      <p:sp>
        <p:nvSpPr>
          <p:cNvPr id="4" name="TextBox 3"/>
          <p:cNvSpPr txBox="1"/>
          <p:nvPr/>
        </p:nvSpPr>
        <p:spPr>
          <a:xfrm>
            <a:off x="3995936" y="1628800"/>
            <a:ext cx="3312368" cy="3231654"/>
          </a:xfrm>
          <a:prstGeom prst="rect">
            <a:avLst/>
          </a:prstGeom>
          <a:solidFill>
            <a:schemeClr val="bg1"/>
          </a:solidFill>
        </p:spPr>
        <p:txBody>
          <a:bodyPr wrap="square" rtlCol="0">
            <a:spAutoFit/>
          </a:bodyPr>
          <a:lstStyle/>
          <a:p>
            <a:r>
              <a:rPr lang="ru-RU" sz="1200" b="1" dirty="0">
                <a:solidFill>
                  <a:srgbClr val="A02C20"/>
                </a:solidFill>
              </a:rPr>
              <a:t>Доля Сибири (азиатской России) в мировых ресурсах (%):</a:t>
            </a:r>
          </a:p>
          <a:p>
            <a:r>
              <a:rPr lang="ru-RU" sz="1200" b="1" dirty="0">
                <a:solidFill>
                  <a:srgbClr val="A02C20"/>
                </a:solidFill>
              </a:rPr>
              <a:t>100 – алмазы </a:t>
            </a:r>
            <a:r>
              <a:rPr lang="ru-RU" sz="1200" b="1" dirty="0" err="1">
                <a:solidFill>
                  <a:srgbClr val="A02C20"/>
                </a:solidFill>
              </a:rPr>
              <a:t>импактные</a:t>
            </a:r>
            <a:r>
              <a:rPr lang="ru-RU" sz="1200" b="1" dirty="0">
                <a:solidFill>
                  <a:srgbClr val="A02C20"/>
                </a:solidFill>
              </a:rPr>
              <a:t>,</a:t>
            </a:r>
          </a:p>
          <a:p>
            <a:r>
              <a:rPr lang="ru-RU" sz="1200" b="1" dirty="0">
                <a:solidFill>
                  <a:srgbClr val="A02C20"/>
                </a:solidFill>
              </a:rPr>
              <a:t>до 50 – редкоземельные металлы</a:t>
            </a:r>
          </a:p>
          <a:p>
            <a:r>
              <a:rPr lang="ru-RU" sz="1200" b="1" dirty="0">
                <a:solidFill>
                  <a:srgbClr val="A02C20"/>
                </a:solidFill>
              </a:rPr>
              <a:t>27 – природный газ,</a:t>
            </a:r>
          </a:p>
          <a:p>
            <a:r>
              <a:rPr lang="ru-RU" sz="1200" b="1" dirty="0">
                <a:solidFill>
                  <a:srgbClr val="A02C20"/>
                </a:solidFill>
              </a:rPr>
              <a:t>7 – металлы платиновой группы, </a:t>
            </a:r>
          </a:p>
          <a:p>
            <a:r>
              <a:rPr lang="ru-RU" sz="1200" b="1" dirty="0">
                <a:solidFill>
                  <a:srgbClr val="A02C20"/>
                </a:solidFill>
              </a:rPr>
              <a:t>25 – без учета ЮАР (70% мировых запасов),</a:t>
            </a:r>
          </a:p>
          <a:p>
            <a:r>
              <a:rPr lang="ru-RU" sz="1200" b="1" dirty="0">
                <a:solidFill>
                  <a:srgbClr val="A02C20"/>
                </a:solidFill>
              </a:rPr>
              <a:t>20 – алмазы кимберлитовые,</a:t>
            </a:r>
          </a:p>
          <a:p>
            <a:r>
              <a:rPr lang="ru-RU" sz="1200" b="1" dirty="0">
                <a:solidFill>
                  <a:srgbClr val="A02C20"/>
                </a:solidFill>
              </a:rPr>
              <a:t>20 – никель,</a:t>
            </a:r>
          </a:p>
          <a:p>
            <a:r>
              <a:rPr lang="ru-RU" sz="1200" b="1" dirty="0">
                <a:solidFill>
                  <a:srgbClr val="A02C20"/>
                </a:solidFill>
              </a:rPr>
              <a:t>20 – пресная вода,</a:t>
            </a:r>
          </a:p>
          <a:p>
            <a:r>
              <a:rPr lang="ru-RU" sz="1200" b="1" dirty="0">
                <a:solidFill>
                  <a:srgbClr val="A02C20"/>
                </a:solidFill>
              </a:rPr>
              <a:t>10 – древесина,</a:t>
            </a:r>
          </a:p>
          <a:p>
            <a:r>
              <a:rPr lang="ru-RU" sz="1200" b="1" dirty="0">
                <a:solidFill>
                  <a:srgbClr val="A02C20"/>
                </a:solidFill>
              </a:rPr>
              <a:t>9 – цинк,</a:t>
            </a:r>
          </a:p>
          <a:p>
            <a:r>
              <a:rPr lang="ru-RU" sz="1200" b="1" dirty="0">
                <a:solidFill>
                  <a:srgbClr val="A02C20"/>
                </a:solidFill>
              </a:rPr>
              <a:t>9 – уголь,</a:t>
            </a:r>
          </a:p>
          <a:p>
            <a:r>
              <a:rPr lang="ru-RU" sz="1200" b="1" dirty="0">
                <a:solidFill>
                  <a:srgbClr val="A02C20"/>
                </a:solidFill>
              </a:rPr>
              <a:t>8 – нефть.</a:t>
            </a:r>
          </a:p>
          <a:p>
            <a:r>
              <a:rPr lang="ru-RU" sz="1200" b="1" dirty="0">
                <a:solidFill>
                  <a:srgbClr val="A02C20"/>
                </a:solidFill>
              </a:rPr>
              <a:t>При этом Сибирь, как уже отмечалось, занимает только 8.5% земной суши и в ней проживает всего 0.3% населения мира.</a:t>
            </a:r>
          </a:p>
        </p:txBody>
      </p:sp>
      <p:sp>
        <p:nvSpPr>
          <p:cNvPr id="5" name="TextBox 4"/>
          <p:cNvSpPr txBox="1"/>
          <p:nvPr/>
        </p:nvSpPr>
        <p:spPr>
          <a:xfrm>
            <a:off x="251520" y="3717032"/>
            <a:ext cx="6552728" cy="1015663"/>
          </a:xfrm>
          <a:prstGeom prst="rect">
            <a:avLst/>
          </a:prstGeom>
          <a:solidFill>
            <a:schemeClr val="bg1"/>
          </a:solidFill>
        </p:spPr>
        <p:txBody>
          <a:bodyPr wrap="square" rtlCol="0">
            <a:spAutoFit/>
          </a:bodyPr>
          <a:lstStyle/>
          <a:p>
            <a:r>
              <a:rPr lang="ru-RU" sz="1200" b="1" dirty="0">
                <a:solidFill>
                  <a:srgbClr val="A02C20"/>
                </a:solidFill>
              </a:rPr>
              <a:t>Современный социально-экономический облик Сибирь обрела благодаря реализации в ХХ веке ряда </a:t>
            </a:r>
            <a:r>
              <a:rPr lang="ru-RU" sz="1200" b="1" dirty="0" err="1">
                <a:solidFill>
                  <a:srgbClr val="A02C20"/>
                </a:solidFill>
              </a:rPr>
              <a:t>мегапроектов</a:t>
            </a:r>
            <a:r>
              <a:rPr lang="ru-RU" sz="1200" b="1" dirty="0">
                <a:solidFill>
                  <a:srgbClr val="A02C20"/>
                </a:solidFill>
              </a:rPr>
              <a:t> (приставка «мега» имеет тот же смысл, что и для </a:t>
            </a:r>
            <a:r>
              <a:rPr lang="ru-RU" sz="1200" b="1" dirty="0" err="1">
                <a:solidFill>
                  <a:srgbClr val="A02C20"/>
                </a:solidFill>
              </a:rPr>
              <a:t>мегарегиона</a:t>
            </a:r>
            <a:r>
              <a:rPr lang="ru-RU" sz="1200" b="1" dirty="0">
                <a:solidFill>
                  <a:srgbClr val="A02C20"/>
                </a:solidFill>
              </a:rPr>
              <a:t>) по освоению природных ресурсов: Урало-Кузнецкий комбинат (Кузбасс), золото Колымы, Норильский никель, алмазы Якутии, гиганты гидроэнергетики </a:t>
            </a:r>
            <a:r>
              <a:rPr lang="ru-RU" sz="1200" b="1" dirty="0" err="1">
                <a:solidFill>
                  <a:srgbClr val="A02C20"/>
                </a:solidFill>
              </a:rPr>
              <a:t>Ангаро-Енисейского</a:t>
            </a:r>
            <a:r>
              <a:rPr lang="ru-RU" sz="1200" b="1" dirty="0">
                <a:solidFill>
                  <a:srgbClr val="A02C20"/>
                </a:solidFill>
              </a:rPr>
              <a:t> бассейна, Западносибирский нефтегазовый комплекс.</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Freeform 2"/>
          <p:cNvSpPr>
            <a:spLocks/>
          </p:cNvSpPr>
          <p:nvPr/>
        </p:nvSpPr>
        <p:spPr bwMode="auto">
          <a:xfrm>
            <a:off x="1979613" y="1557338"/>
            <a:ext cx="360362" cy="142875"/>
          </a:xfrm>
          <a:custGeom>
            <a:avLst/>
            <a:gdLst/>
            <a:ahLst/>
            <a:cxnLst>
              <a:cxn ang="0">
                <a:pos x="0" y="91"/>
              </a:cxn>
              <a:cxn ang="0">
                <a:pos x="46" y="91"/>
              </a:cxn>
              <a:cxn ang="0">
                <a:pos x="136" y="79"/>
              </a:cxn>
              <a:cxn ang="0">
                <a:pos x="202" y="55"/>
              </a:cxn>
              <a:cxn ang="0">
                <a:pos x="227" y="0"/>
              </a:cxn>
            </a:cxnLst>
            <a:rect l="0" t="0" r="r" b="b"/>
            <a:pathLst>
              <a:path w="227" h="93">
                <a:moveTo>
                  <a:pt x="0" y="91"/>
                </a:moveTo>
                <a:cubicBezTo>
                  <a:pt x="11" y="91"/>
                  <a:pt x="23" y="93"/>
                  <a:pt x="46" y="91"/>
                </a:cubicBezTo>
                <a:cubicBezTo>
                  <a:pt x="69" y="89"/>
                  <a:pt x="110" y="85"/>
                  <a:pt x="136" y="79"/>
                </a:cubicBezTo>
                <a:cubicBezTo>
                  <a:pt x="162" y="73"/>
                  <a:pt x="187" y="68"/>
                  <a:pt x="202" y="55"/>
                </a:cubicBezTo>
                <a:cubicBezTo>
                  <a:pt x="217" y="42"/>
                  <a:pt x="222" y="11"/>
                  <a:pt x="227" y="0"/>
                </a:cubicBezTo>
              </a:path>
            </a:pathLst>
          </a:custGeom>
          <a:noFill/>
          <a:ln w="19050" cmpd="sng">
            <a:solidFill>
              <a:srgbClr val="FF0000"/>
            </a:solidFill>
            <a:round/>
            <a:headEnd/>
            <a:tailEnd/>
          </a:ln>
          <a:effectLst/>
        </p:spPr>
        <p:txBody>
          <a:bodyPr/>
          <a:lstStyle/>
          <a:p>
            <a:endParaRPr lang="ru-RU"/>
          </a:p>
        </p:txBody>
      </p:sp>
      <p:sp>
        <p:nvSpPr>
          <p:cNvPr id="23555" name="Freeform 3"/>
          <p:cNvSpPr>
            <a:spLocks/>
          </p:cNvSpPr>
          <p:nvPr/>
        </p:nvSpPr>
        <p:spPr bwMode="auto">
          <a:xfrm>
            <a:off x="2408238" y="1844675"/>
            <a:ext cx="77787" cy="288925"/>
          </a:xfrm>
          <a:custGeom>
            <a:avLst/>
            <a:gdLst/>
            <a:ahLst/>
            <a:cxnLst>
              <a:cxn ang="0">
                <a:pos x="0" y="182"/>
              </a:cxn>
              <a:cxn ang="0">
                <a:pos x="41" y="65"/>
              </a:cxn>
              <a:cxn ang="0">
                <a:pos x="49" y="0"/>
              </a:cxn>
            </a:cxnLst>
            <a:rect l="0" t="0" r="r" b="b"/>
            <a:pathLst>
              <a:path w="49" h="182">
                <a:moveTo>
                  <a:pt x="0" y="182"/>
                </a:moveTo>
                <a:cubicBezTo>
                  <a:pt x="8" y="163"/>
                  <a:pt x="33" y="95"/>
                  <a:pt x="41" y="65"/>
                </a:cubicBezTo>
                <a:cubicBezTo>
                  <a:pt x="49" y="35"/>
                  <a:pt x="47" y="14"/>
                  <a:pt x="49" y="0"/>
                </a:cubicBezTo>
              </a:path>
            </a:pathLst>
          </a:custGeom>
          <a:noFill/>
          <a:ln w="19050" cmpd="sng">
            <a:solidFill>
              <a:srgbClr val="FF0000"/>
            </a:solidFill>
            <a:round/>
            <a:headEnd/>
            <a:tailEnd/>
          </a:ln>
          <a:effectLst/>
        </p:spPr>
        <p:txBody>
          <a:bodyPr/>
          <a:lstStyle/>
          <a:p>
            <a:endParaRPr lang="ru-RU"/>
          </a:p>
        </p:txBody>
      </p:sp>
      <p:sp>
        <p:nvSpPr>
          <p:cNvPr id="23556" name="Freeform 4"/>
          <p:cNvSpPr>
            <a:spLocks/>
          </p:cNvSpPr>
          <p:nvPr/>
        </p:nvSpPr>
        <p:spPr bwMode="auto">
          <a:xfrm>
            <a:off x="2124075" y="2019300"/>
            <a:ext cx="288925" cy="114300"/>
          </a:xfrm>
          <a:custGeom>
            <a:avLst/>
            <a:gdLst/>
            <a:ahLst/>
            <a:cxnLst>
              <a:cxn ang="0">
                <a:pos x="156" y="78"/>
              </a:cxn>
              <a:cxn ang="0">
                <a:pos x="60" y="42"/>
              </a:cxn>
              <a:cxn ang="0">
                <a:pos x="0" y="0"/>
              </a:cxn>
            </a:cxnLst>
            <a:rect l="0" t="0" r="r" b="b"/>
            <a:pathLst>
              <a:path w="156" h="78">
                <a:moveTo>
                  <a:pt x="156" y="78"/>
                </a:moveTo>
                <a:cubicBezTo>
                  <a:pt x="140" y="73"/>
                  <a:pt x="86" y="55"/>
                  <a:pt x="60" y="42"/>
                </a:cubicBezTo>
                <a:cubicBezTo>
                  <a:pt x="34" y="29"/>
                  <a:pt x="12" y="9"/>
                  <a:pt x="0" y="0"/>
                </a:cubicBezTo>
              </a:path>
            </a:pathLst>
          </a:custGeom>
          <a:noFill/>
          <a:ln w="19050" cmpd="sng">
            <a:solidFill>
              <a:srgbClr val="FF0000"/>
            </a:solidFill>
            <a:round/>
            <a:headEnd/>
            <a:tailEnd/>
          </a:ln>
          <a:effectLst/>
        </p:spPr>
        <p:txBody>
          <a:bodyPr/>
          <a:lstStyle/>
          <a:p>
            <a:endParaRPr lang="ru-RU"/>
          </a:p>
        </p:txBody>
      </p:sp>
      <p:sp>
        <p:nvSpPr>
          <p:cNvPr id="23557" name="Freeform 5"/>
          <p:cNvSpPr>
            <a:spLocks/>
          </p:cNvSpPr>
          <p:nvPr/>
        </p:nvSpPr>
        <p:spPr bwMode="auto">
          <a:xfrm>
            <a:off x="755650" y="-26988"/>
            <a:ext cx="7912100" cy="6858001"/>
          </a:xfrm>
          <a:custGeom>
            <a:avLst/>
            <a:gdLst/>
            <a:ahLst/>
            <a:cxnLst>
              <a:cxn ang="0">
                <a:pos x="363" y="226"/>
              </a:cxn>
              <a:cxn ang="0">
                <a:pos x="199" y="102"/>
              </a:cxn>
              <a:cxn ang="0">
                <a:pos x="79" y="90"/>
              </a:cxn>
              <a:cxn ang="0">
                <a:pos x="75" y="194"/>
              </a:cxn>
              <a:cxn ang="0">
                <a:pos x="171" y="278"/>
              </a:cxn>
              <a:cxn ang="0">
                <a:pos x="331" y="382"/>
              </a:cxn>
              <a:cxn ang="0">
                <a:pos x="511" y="322"/>
              </a:cxn>
              <a:cxn ang="0">
                <a:pos x="415" y="486"/>
              </a:cxn>
              <a:cxn ang="0">
                <a:pos x="637" y="648"/>
              </a:cxn>
              <a:cxn ang="0">
                <a:pos x="775" y="762"/>
              </a:cxn>
              <a:cxn ang="0">
                <a:pos x="949" y="900"/>
              </a:cxn>
              <a:cxn ang="0">
                <a:pos x="1051" y="826"/>
              </a:cxn>
              <a:cxn ang="0">
                <a:pos x="1279" y="690"/>
              </a:cxn>
              <a:cxn ang="0">
                <a:pos x="1255" y="828"/>
              </a:cxn>
              <a:cxn ang="0">
                <a:pos x="989" y="1192"/>
              </a:cxn>
              <a:cxn ang="0">
                <a:pos x="989" y="1237"/>
              </a:cxn>
              <a:cxn ang="0">
                <a:pos x="1199" y="1178"/>
              </a:cxn>
              <a:cxn ang="0">
                <a:pos x="1153" y="1074"/>
              </a:cxn>
              <a:cxn ang="0">
                <a:pos x="1291" y="864"/>
              </a:cxn>
              <a:cxn ang="0">
                <a:pos x="1327" y="888"/>
              </a:cxn>
              <a:cxn ang="0">
                <a:pos x="1441" y="870"/>
              </a:cxn>
              <a:cxn ang="0">
                <a:pos x="1499" y="1126"/>
              </a:cxn>
              <a:cxn ang="0">
                <a:pos x="1579" y="829"/>
              </a:cxn>
              <a:cxn ang="0">
                <a:pos x="2005" y="738"/>
              </a:cxn>
              <a:cxn ang="0">
                <a:pos x="2319" y="698"/>
              </a:cxn>
              <a:cxn ang="0">
                <a:pos x="2486" y="875"/>
              </a:cxn>
              <a:cxn ang="0">
                <a:pos x="2311" y="1074"/>
              </a:cxn>
              <a:cxn ang="0">
                <a:pos x="2576" y="1056"/>
              </a:cxn>
              <a:cxn ang="0">
                <a:pos x="2875" y="1056"/>
              </a:cxn>
              <a:cxn ang="0">
                <a:pos x="3035" y="1174"/>
              </a:cxn>
              <a:cxn ang="0">
                <a:pos x="3257" y="965"/>
              </a:cxn>
              <a:cxn ang="0">
                <a:pos x="3661" y="942"/>
              </a:cxn>
              <a:cxn ang="0">
                <a:pos x="3973" y="870"/>
              </a:cxn>
              <a:cxn ang="0">
                <a:pos x="4164" y="693"/>
              </a:cxn>
              <a:cxn ang="0">
                <a:pos x="4219" y="474"/>
              </a:cxn>
              <a:cxn ang="0">
                <a:pos x="4657" y="192"/>
              </a:cxn>
              <a:cxn ang="0">
                <a:pos x="4825" y="408"/>
              </a:cxn>
              <a:cxn ang="0">
                <a:pos x="4627" y="492"/>
              </a:cxn>
              <a:cxn ang="0">
                <a:pos x="4831" y="694"/>
              </a:cxn>
              <a:cxn ang="0">
                <a:pos x="4844" y="1101"/>
              </a:cxn>
              <a:cxn ang="0">
                <a:pos x="4763" y="1374"/>
              </a:cxn>
              <a:cxn ang="0">
                <a:pos x="4723" y="1562"/>
              </a:cxn>
              <a:cxn ang="0">
                <a:pos x="4891" y="1782"/>
              </a:cxn>
              <a:cxn ang="0">
                <a:pos x="4935" y="2099"/>
              </a:cxn>
              <a:cxn ang="0">
                <a:pos x="4907" y="2386"/>
              </a:cxn>
              <a:cxn ang="0">
                <a:pos x="4663" y="2148"/>
              </a:cxn>
              <a:cxn ang="0">
                <a:pos x="4609" y="1752"/>
              </a:cxn>
              <a:cxn ang="0">
                <a:pos x="4621" y="1416"/>
              </a:cxn>
              <a:cxn ang="0">
                <a:pos x="4511" y="1306"/>
              </a:cxn>
              <a:cxn ang="0">
                <a:pos x="4475" y="1518"/>
              </a:cxn>
              <a:cxn ang="0">
                <a:pos x="4339" y="1770"/>
              </a:cxn>
              <a:cxn ang="0">
                <a:pos x="4300" y="1963"/>
              </a:cxn>
              <a:cxn ang="0">
                <a:pos x="4147" y="2014"/>
              </a:cxn>
              <a:cxn ang="0">
                <a:pos x="3967" y="2106"/>
              </a:cxn>
              <a:cxn ang="0">
                <a:pos x="3847" y="2358"/>
              </a:cxn>
              <a:cxn ang="0">
                <a:pos x="3691" y="2706"/>
              </a:cxn>
              <a:cxn ang="0">
                <a:pos x="3859" y="2802"/>
              </a:cxn>
              <a:cxn ang="0">
                <a:pos x="4117" y="2898"/>
              </a:cxn>
              <a:cxn ang="0">
                <a:pos x="4151" y="3218"/>
              </a:cxn>
              <a:cxn ang="0">
                <a:pos x="4099" y="3598"/>
              </a:cxn>
              <a:cxn ang="0">
                <a:pos x="3951" y="3874"/>
              </a:cxn>
              <a:cxn ang="0">
                <a:pos x="3817" y="4026"/>
              </a:cxn>
              <a:cxn ang="0">
                <a:pos x="3757" y="4338"/>
              </a:cxn>
            </a:cxnLst>
            <a:rect l="0" t="0" r="r" b="b"/>
            <a:pathLst>
              <a:path w="4984" h="4338">
                <a:moveTo>
                  <a:pt x="439" y="18"/>
                </a:moveTo>
                <a:cubicBezTo>
                  <a:pt x="434" y="26"/>
                  <a:pt x="420" y="53"/>
                  <a:pt x="415" y="66"/>
                </a:cubicBezTo>
                <a:cubicBezTo>
                  <a:pt x="410" y="79"/>
                  <a:pt x="418" y="69"/>
                  <a:pt x="409" y="96"/>
                </a:cubicBezTo>
                <a:cubicBezTo>
                  <a:pt x="400" y="123"/>
                  <a:pt x="382" y="198"/>
                  <a:pt x="363" y="226"/>
                </a:cubicBezTo>
                <a:cubicBezTo>
                  <a:pt x="344" y="254"/>
                  <a:pt x="317" y="263"/>
                  <a:pt x="295" y="266"/>
                </a:cubicBezTo>
                <a:cubicBezTo>
                  <a:pt x="273" y="269"/>
                  <a:pt x="248" y="257"/>
                  <a:pt x="231" y="246"/>
                </a:cubicBezTo>
                <a:cubicBezTo>
                  <a:pt x="214" y="235"/>
                  <a:pt x="198" y="222"/>
                  <a:pt x="193" y="198"/>
                </a:cubicBezTo>
                <a:cubicBezTo>
                  <a:pt x="188" y="174"/>
                  <a:pt x="193" y="133"/>
                  <a:pt x="199" y="102"/>
                </a:cubicBezTo>
                <a:cubicBezTo>
                  <a:pt x="205" y="71"/>
                  <a:pt x="233" y="24"/>
                  <a:pt x="229" y="12"/>
                </a:cubicBezTo>
                <a:cubicBezTo>
                  <a:pt x="225" y="0"/>
                  <a:pt x="190" y="21"/>
                  <a:pt x="175" y="30"/>
                </a:cubicBezTo>
                <a:cubicBezTo>
                  <a:pt x="160" y="39"/>
                  <a:pt x="155" y="56"/>
                  <a:pt x="139" y="66"/>
                </a:cubicBezTo>
                <a:cubicBezTo>
                  <a:pt x="123" y="76"/>
                  <a:pt x="93" y="83"/>
                  <a:pt x="79" y="90"/>
                </a:cubicBezTo>
                <a:cubicBezTo>
                  <a:pt x="65" y="97"/>
                  <a:pt x="67" y="93"/>
                  <a:pt x="55" y="108"/>
                </a:cubicBezTo>
                <a:cubicBezTo>
                  <a:pt x="43" y="123"/>
                  <a:pt x="14" y="158"/>
                  <a:pt x="7" y="182"/>
                </a:cubicBezTo>
                <a:cubicBezTo>
                  <a:pt x="0" y="206"/>
                  <a:pt x="4" y="248"/>
                  <a:pt x="15" y="250"/>
                </a:cubicBezTo>
                <a:cubicBezTo>
                  <a:pt x="26" y="252"/>
                  <a:pt x="59" y="204"/>
                  <a:pt x="75" y="194"/>
                </a:cubicBezTo>
                <a:cubicBezTo>
                  <a:pt x="91" y="184"/>
                  <a:pt x="107" y="183"/>
                  <a:pt x="111" y="190"/>
                </a:cubicBezTo>
                <a:cubicBezTo>
                  <a:pt x="115" y="197"/>
                  <a:pt x="103" y="213"/>
                  <a:pt x="99" y="238"/>
                </a:cubicBezTo>
                <a:cubicBezTo>
                  <a:pt x="95" y="263"/>
                  <a:pt x="75" y="331"/>
                  <a:pt x="87" y="338"/>
                </a:cubicBezTo>
                <a:cubicBezTo>
                  <a:pt x="99" y="345"/>
                  <a:pt x="148" y="285"/>
                  <a:pt x="171" y="278"/>
                </a:cubicBezTo>
                <a:cubicBezTo>
                  <a:pt x="194" y="271"/>
                  <a:pt x="207" y="290"/>
                  <a:pt x="227" y="298"/>
                </a:cubicBezTo>
                <a:cubicBezTo>
                  <a:pt x="247" y="306"/>
                  <a:pt x="284" y="309"/>
                  <a:pt x="291" y="326"/>
                </a:cubicBezTo>
                <a:cubicBezTo>
                  <a:pt x="298" y="343"/>
                  <a:pt x="264" y="389"/>
                  <a:pt x="271" y="398"/>
                </a:cubicBezTo>
                <a:cubicBezTo>
                  <a:pt x="278" y="407"/>
                  <a:pt x="307" y="395"/>
                  <a:pt x="331" y="382"/>
                </a:cubicBezTo>
                <a:cubicBezTo>
                  <a:pt x="355" y="369"/>
                  <a:pt x="393" y="327"/>
                  <a:pt x="415" y="318"/>
                </a:cubicBezTo>
                <a:cubicBezTo>
                  <a:pt x="437" y="309"/>
                  <a:pt x="451" y="334"/>
                  <a:pt x="463" y="326"/>
                </a:cubicBezTo>
                <a:cubicBezTo>
                  <a:pt x="475" y="318"/>
                  <a:pt x="483" y="271"/>
                  <a:pt x="491" y="270"/>
                </a:cubicBezTo>
                <a:cubicBezTo>
                  <a:pt x="499" y="269"/>
                  <a:pt x="515" y="299"/>
                  <a:pt x="511" y="322"/>
                </a:cubicBezTo>
                <a:cubicBezTo>
                  <a:pt x="507" y="345"/>
                  <a:pt x="485" y="398"/>
                  <a:pt x="467" y="410"/>
                </a:cubicBezTo>
                <a:cubicBezTo>
                  <a:pt x="449" y="422"/>
                  <a:pt x="419" y="387"/>
                  <a:pt x="403" y="394"/>
                </a:cubicBezTo>
                <a:cubicBezTo>
                  <a:pt x="387" y="401"/>
                  <a:pt x="371" y="435"/>
                  <a:pt x="373" y="450"/>
                </a:cubicBezTo>
                <a:cubicBezTo>
                  <a:pt x="375" y="465"/>
                  <a:pt x="401" y="484"/>
                  <a:pt x="415" y="486"/>
                </a:cubicBezTo>
                <a:cubicBezTo>
                  <a:pt x="429" y="488"/>
                  <a:pt x="438" y="459"/>
                  <a:pt x="457" y="462"/>
                </a:cubicBezTo>
                <a:cubicBezTo>
                  <a:pt x="476" y="465"/>
                  <a:pt x="503" y="490"/>
                  <a:pt x="531" y="506"/>
                </a:cubicBezTo>
                <a:cubicBezTo>
                  <a:pt x="559" y="522"/>
                  <a:pt x="608" y="533"/>
                  <a:pt x="626" y="557"/>
                </a:cubicBezTo>
                <a:cubicBezTo>
                  <a:pt x="644" y="581"/>
                  <a:pt x="614" y="623"/>
                  <a:pt x="637" y="648"/>
                </a:cubicBezTo>
                <a:cubicBezTo>
                  <a:pt x="660" y="673"/>
                  <a:pt x="742" y="694"/>
                  <a:pt x="763" y="708"/>
                </a:cubicBezTo>
                <a:cubicBezTo>
                  <a:pt x="784" y="722"/>
                  <a:pt x="770" y="721"/>
                  <a:pt x="763" y="734"/>
                </a:cubicBezTo>
                <a:cubicBezTo>
                  <a:pt x="756" y="747"/>
                  <a:pt x="721" y="781"/>
                  <a:pt x="723" y="786"/>
                </a:cubicBezTo>
                <a:cubicBezTo>
                  <a:pt x="725" y="791"/>
                  <a:pt x="763" y="763"/>
                  <a:pt x="775" y="762"/>
                </a:cubicBezTo>
                <a:cubicBezTo>
                  <a:pt x="787" y="761"/>
                  <a:pt x="782" y="785"/>
                  <a:pt x="795" y="778"/>
                </a:cubicBezTo>
                <a:cubicBezTo>
                  <a:pt x="808" y="771"/>
                  <a:pt x="830" y="710"/>
                  <a:pt x="855" y="718"/>
                </a:cubicBezTo>
                <a:cubicBezTo>
                  <a:pt x="880" y="726"/>
                  <a:pt x="928" y="799"/>
                  <a:pt x="944" y="829"/>
                </a:cubicBezTo>
                <a:cubicBezTo>
                  <a:pt x="960" y="859"/>
                  <a:pt x="950" y="870"/>
                  <a:pt x="949" y="900"/>
                </a:cubicBezTo>
                <a:cubicBezTo>
                  <a:pt x="948" y="930"/>
                  <a:pt x="930" y="993"/>
                  <a:pt x="937" y="1008"/>
                </a:cubicBezTo>
                <a:cubicBezTo>
                  <a:pt x="944" y="1023"/>
                  <a:pt x="978" y="1014"/>
                  <a:pt x="991" y="990"/>
                </a:cubicBezTo>
                <a:cubicBezTo>
                  <a:pt x="1004" y="966"/>
                  <a:pt x="1005" y="891"/>
                  <a:pt x="1015" y="864"/>
                </a:cubicBezTo>
                <a:cubicBezTo>
                  <a:pt x="1025" y="837"/>
                  <a:pt x="1036" y="841"/>
                  <a:pt x="1051" y="826"/>
                </a:cubicBezTo>
                <a:cubicBezTo>
                  <a:pt x="1066" y="811"/>
                  <a:pt x="1084" y="786"/>
                  <a:pt x="1105" y="774"/>
                </a:cubicBezTo>
                <a:cubicBezTo>
                  <a:pt x="1126" y="762"/>
                  <a:pt x="1158" y="761"/>
                  <a:pt x="1175" y="754"/>
                </a:cubicBezTo>
                <a:cubicBezTo>
                  <a:pt x="1192" y="747"/>
                  <a:pt x="1190" y="741"/>
                  <a:pt x="1207" y="730"/>
                </a:cubicBezTo>
                <a:cubicBezTo>
                  <a:pt x="1224" y="719"/>
                  <a:pt x="1264" y="693"/>
                  <a:pt x="1279" y="690"/>
                </a:cubicBezTo>
                <a:cubicBezTo>
                  <a:pt x="1294" y="687"/>
                  <a:pt x="1289" y="703"/>
                  <a:pt x="1299" y="714"/>
                </a:cubicBezTo>
                <a:cubicBezTo>
                  <a:pt x="1309" y="725"/>
                  <a:pt x="1338" y="742"/>
                  <a:pt x="1339" y="756"/>
                </a:cubicBezTo>
                <a:cubicBezTo>
                  <a:pt x="1340" y="770"/>
                  <a:pt x="1317" y="786"/>
                  <a:pt x="1303" y="798"/>
                </a:cubicBezTo>
                <a:cubicBezTo>
                  <a:pt x="1289" y="810"/>
                  <a:pt x="1270" y="810"/>
                  <a:pt x="1255" y="828"/>
                </a:cubicBezTo>
                <a:cubicBezTo>
                  <a:pt x="1240" y="846"/>
                  <a:pt x="1230" y="880"/>
                  <a:pt x="1213" y="906"/>
                </a:cubicBezTo>
                <a:cubicBezTo>
                  <a:pt x="1196" y="932"/>
                  <a:pt x="1175" y="952"/>
                  <a:pt x="1153" y="984"/>
                </a:cubicBezTo>
                <a:cubicBezTo>
                  <a:pt x="1131" y="1016"/>
                  <a:pt x="1107" y="1066"/>
                  <a:pt x="1080" y="1101"/>
                </a:cubicBezTo>
                <a:cubicBezTo>
                  <a:pt x="1053" y="1136"/>
                  <a:pt x="1014" y="1174"/>
                  <a:pt x="989" y="1192"/>
                </a:cubicBezTo>
                <a:cubicBezTo>
                  <a:pt x="964" y="1210"/>
                  <a:pt x="951" y="1208"/>
                  <a:pt x="931" y="1206"/>
                </a:cubicBezTo>
                <a:cubicBezTo>
                  <a:pt x="911" y="1204"/>
                  <a:pt x="873" y="1176"/>
                  <a:pt x="871" y="1182"/>
                </a:cubicBezTo>
                <a:cubicBezTo>
                  <a:pt x="869" y="1188"/>
                  <a:pt x="899" y="1233"/>
                  <a:pt x="919" y="1242"/>
                </a:cubicBezTo>
                <a:cubicBezTo>
                  <a:pt x="939" y="1251"/>
                  <a:pt x="959" y="1248"/>
                  <a:pt x="989" y="1237"/>
                </a:cubicBezTo>
                <a:cubicBezTo>
                  <a:pt x="1019" y="1226"/>
                  <a:pt x="1075" y="1195"/>
                  <a:pt x="1099" y="1176"/>
                </a:cubicBezTo>
                <a:cubicBezTo>
                  <a:pt x="1123" y="1157"/>
                  <a:pt x="1120" y="1130"/>
                  <a:pt x="1135" y="1122"/>
                </a:cubicBezTo>
                <a:cubicBezTo>
                  <a:pt x="1150" y="1114"/>
                  <a:pt x="1178" y="1119"/>
                  <a:pt x="1189" y="1128"/>
                </a:cubicBezTo>
                <a:cubicBezTo>
                  <a:pt x="1200" y="1137"/>
                  <a:pt x="1202" y="1156"/>
                  <a:pt x="1199" y="1178"/>
                </a:cubicBezTo>
                <a:cubicBezTo>
                  <a:pt x="1196" y="1200"/>
                  <a:pt x="1166" y="1260"/>
                  <a:pt x="1171" y="1262"/>
                </a:cubicBezTo>
                <a:cubicBezTo>
                  <a:pt x="1176" y="1264"/>
                  <a:pt x="1221" y="1215"/>
                  <a:pt x="1227" y="1190"/>
                </a:cubicBezTo>
                <a:cubicBezTo>
                  <a:pt x="1233" y="1165"/>
                  <a:pt x="1219" y="1129"/>
                  <a:pt x="1207" y="1110"/>
                </a:cubicBezTo>
                <a:cubicBezTo>
                  <a:pt x="1195" y="1091"/>
                  <a:pt x="1155" y="1091"/>
                  <a:pt x="1153" y="1074"/>
                </a:cubicBezTo>
                <a:cubicBezTo>
                  <a:pt x="1151" y="1057"/>
                  <a:pt x="1181" y="1023"/>
                  <a:pt x="1195" y="1006"/>
                </a:cubicBezTo>
                <a:cubicBezTo>
                  <a:pt x="1209" y="989"/>
                  <a:pt x="1228" y="988"/>
                  <a:pt x="1239" y="974"/>
                </a:cubicBezTo>
                <a:cubicBezTo>
                  <a:pt x="1250" y="960"/>
                  <a:pt x="1252" y="938"/>
                  <a:pt x="1261" y="920"/>
                </a:cubicBezTo>
                <a:cubicBezTo>
                  <a:pt x="1270" y="902"/>
                  <a:pt x="1275" y="877"/>
                  <a:pt x="1291" y="864"/>
                </a:cubicBezTo>
                <a:cubicBezTo>
                  <a:pt x="1307" y="851"/>
                  <a:pt x="1341" y="854"/>
                  <a:pt x="1359" y="842"/>
                </a:cubicBezTo>
                <a:cubicBezTo>
                  <a:pt x="1377" y="830"/>
                  <a:pt x="1395" y="792"/>
                  <a:pt x="1399" y="794"/>
                </a:cubicBezTo>
                <a:cubicBezTo>
                  <a:pt x="1403" y="796"/>
                  <a:pt x="1395" y="838"/>
                  <a:pt x="1383" y="854"/>
                </a:cubicBezTo>
                <a:cubicBezTo>
                  <a:pt x="1371" y="870"/>
                  <a:pt x="1336" y="872"/>
                  <a:pt x="1327" y="888"/>
                </a:cubicBezTo>
                <a:cubicBezTo>
                  <a:pt x="1318" y="904"/>
                  <a:pt x="1320" y="935"/>
                  <a:pt x="1327" y="950"/>
                </a:cubicBezTo>
                <a:cubicBezTo>
                  <a:pt x="1334" y="965"/>
                  <a:pt x="1363" y="985"/>
                  <a:pt x="1369" y="978"/>
                </a:cubicBezTo>
                <a:cubicBezTo>
                  <a:pt x="1375" y="971"/>
                  <a:pt x="1351" y="924"/>
                  <a:pt x="1363" y="906"/>
                </a:cubicBezTo>
                <a:cubicBezTo>
                  <a:pt x="1375" y="888"/>
                  <a:pt x="1420" y="860"/>
                  <a:pt x="1441" y="870"/>
                </a:cubicBezTo>
                <a:cubicBezTo>
                  <a:pt x="1462" y="880"/>
                  <a:pt x="1480" y="934"/>
                  <a:pt x="1488" y="965"/>
                </a:cubicBezTo>
                <a:cubicBezTo>
                  <a:pt x="1496" y="996"/>
                  <a:pt x="1494" y="1026"/>
                  <a:pt x="1488" y="1056"/>
                </a:cubicBezTo>
                <a:cubicBezTo>
                  <a:pt x="1482" y="1086"/>
                  <a:pt x="1451" y="1134"/>
                  <a:pt x="1453" y="1146"/>
                </a:cubicBezTo>
                <a:cubicBezTo>
                  <a:pt x="1455" y="1158"/>
                  <a:pt x="1489" y="1138"/>
                  <a:pt x="1499" y="1126"/>
                </a:cubicBezTo>
                <a:cubicBezTo>
                  <a:pt x="1509" y="1114"/>
                  <a:pt x="1505" y="1095"/>
                  <a:pt x="1511" y="1074"/>
                </a:cubicBezTo>
                <a:cubicBezTo>
                  <a:pt x="1517" y="1053"/>
                  <a:pt x="1531" y="1028"/>
                  <a:pt x="1535" y="1002"/>
                </a:cubicBezTo>
                <a:cubicBezTo>
                  <a:pt x="1539" y="976"/>
                  <a:pt x="1526" y="949"/>
                  <a:pt x="1533" y="920"/>
                </a:cubicBezTo>
                <a:cubicBezTo>
                  <a:pt x="1540" y="891"/>
                  <a:pt x="1550" y="836"/>
                  <a:pt x="1579" y="829"/>
                </a:cubicBezTo>
                <a:cubicBezTo>
                  <a:pt x="1608" y="822"/>
                  <a:pt x="1675" y="885"/>
                  <a:pt x="1705" y="876"/>
                </a:cubicBezTo>
                <a:cubicBezTo>
                  <a:pt x="1735" y="867"/>
                  <a:pt x="1735" y="789"/>
                  <a:pt x="1759" y="774"/>
                </a:cubicBezTo>
                <a:cubicBezTo>
                  <a:pt x="1783" y="759"/>
                  <a:pt x="1810" y="790"/>
                  <a:pt x="1851" y="784"/>
                </a:cubicBezTo>
                <a:cubicBezTo>
                  <a:pt x="1892" y="778"/>
                  <a:pt x="1960" y="738"/>
                  <a:pt x="2005" y="738"/>
                </a:cubicBezTo>
                <a:cubicBezTo>
                  <a:pt x="2050" y="738"/>
                  <a:pt x="2095" y="787"/>
                  <a:pt x="2123" y="784"/>
                </a:cubicBezTo>
                <a:cubicBezTo>
                  <a:pt x="2151" y="781"/>
                  <a:pt x="2150" y="743"/>
                  <a:pt x="2173" y="720"/>
                </a:cubicBezTo>
                <a:cubicBezTo>
                  <a:pt x="2196" y="697"/>
                  <a:pt x="2235" y="652"/>
                  <a:pt x="2259" y="648"/>
                </a:cubicBezTo>
                <a:cubicBezTo>
                  <a:pt x="2283" y="644"/>
                  <a:pt x="2312" y="679"/>
                  <a:pt x="2319" y="698"/>
                </a:cubicBezTo>
                <a:cubicBezTo>
                  <a:pt x="2326" y="717"/>
                  <a:pt x="2294" y="759"/>
                  <a:pt x="2299" y="766"/>
                </a:cubicBezTo>
                <a:cubicBezTo>
                  <a:pt x="2304" y="773"/>
                  <a:pt x="2327" y="736"/>
                  <a:pt x="2350" y="739"/>
                </a:cubicBezTo>
                <a:cubicBezTo>
                  <a:pt x="2373" y="742"/>
                  <a:pt x="2417" y="761"/>
                  <a:pt x="2440" y="784"/>
                </a:cubicBezTo>
                <a:cubicBezTo>
                  <a:pt x="2463" y="807"/>
                  <a:pt x="2485" y="853"/>
                  <a:pt x="2486" y="875"/>
                </a:cubicBezTo>
                <a:cubicBezTo>
                  <a:pt x="2487" y="897"/>
                  <a:pt x="2464" y="903"/>
                  <a:pt x="2449" y="918"/>
                </a:cubicBezTo>
                <a:cubicBezTo>
                  <a:pt x="2434" y="933"/>
                  <a:pt x="2427" y="940"/>
                  <a:pt x="2395" y="965"/>
                </a:cubicBezTo>
                <a:cubicBezTo>
                  <a:pt x="2363" y="990"/>
                  <a:pt x="2271" y="1050"/>
                  <a:pt x="2257" y="1068"/>
                </a:cubicBezTo>
                <a:cubicBezTo>
                  <a:pt x="2243" y="1086"/>
                  <a:pt x="2291" y="1082"/>
                  <a:pt x="2311" y="1074"/>
                </a:cubicBezTo>
                <a:cubicBezTo>
                  <a:pt x="2331" y="1066"/>
                  <a:pt x="2359" y="1025"/>
                  <a:pt x="2377" y="1020"/>
                </a:cubicBezTo>
                <a:cubicBezTo>
                  <a:pt x="2395" y="1015"/>
                  <a:pt x="2404" y="1038"/>
                  <a:pt x="2419" y="1042"/>
                </a:cubicBezTo>
                <a:cubicBezTo>
                  <a:pt x="2434" y="1046"/>
                  <a:pt x="2441" y="1042"/>
                  <a:pt x="2467" y="1044"/>
                </a:cubicBezTo>
                <a:cubicBezTo>
                  <a:pt x="2493" y="1046"/>
                  <a:pt x="2543" y="1046"/>
                  <a:pt x="2576" y="1056"/>
                </a:cubicBezTo>
                <a:cubicBezTo>
                  <a:pt x="2609" y="1066"/>
                  <a:pt x="2635" y="1097"/>
                  <a:pt x="2665" y="1104"/>
                </a:cubicBezTo>
                <a:cubicBezTo>
                  <a:pt x="2695" y="1111"/>
                  <a:pt x="2747" y="1114"/>
                  <a:pt x="2758" y="1101"/>
                </a:cubicBezTo>
                <a:cubicBezTo>
                  <a:pt x="2769" y="1088"/>
                  <a:pt x="2711" y="1034"/>
                  <a:pt x="2731" y="1026"/>
                </a:cubicBezTo>
                <a:cubicBezTo>
                  <a:pt x="2751" y="1018"/>
                  <a:pt x="2842" y="1047"/>
                  <a:pt x="2875" y="1056"/>
                </a:cubicBezTo>
                <a:cubicBezTo>
                  <a:pt x="2908" y="1065"/>
                  <a:pt x="2919" y="1061"/>
                  <a:pt x="2931" y="1082"/>
                </a:cubicBezTo>
                <a:cubicBezTo>
                  <a:pt x="2943" y="1103"/>
                  <a:pt x="2930" y="1157"/>
                  <a:pt x="2947" y="1182"/>
                </a:cubicBezTo>
                <a:cubicBezTo>
                  <a:pt x="2964" y="1207"/>
                  <a:pt x="3020" y="1235"/>
                  <a:pt x="3035" y="1234"/>
                </a:cubicBezTo>
                <a:cubicBezTo>
                  <a:pt x="3050" y="1233"/>
                  <a:pt x="3014" y="1188"/>
                  <a:pt x="3035" y="1174"/>
                </a:cubicBezTo>
                <a:cubicBezTo>
                  <a:pt x="3056" y="1160"/>
                  <a:pt x="3126" y="1164"/>
                  <a:pt x="3163" y="1152"/>
                </a:cubicBezTo>
                <a:cubicBezTo>
                  <a:pt x="3200" y="1140"/>
                  <a:pt x="3244" y="1123"/>
                  <a:pt x="3255" y="1102"/>
                </a:cubicBezTo>
                <a:cubicBezTo>
                  <a:pt x="3266" y="1081"/>
                  <a:pt x="3227" y="1049"/>
                  <a:pt x="3227" y="1026"/>
                </a:cubicBezTo>
                <a:cubicBezTo>
                  <a:pt x="3227" y="1003"/>
                  <a:pt x="3229" y="983"/>
                  <a:pt x="3257" y="965"/>
                </a:cubicBezTo>
                <a:cubicBezTo>
                  <a:pt x="3285" y="947"/>
                  <a:pt x="3357" y="933"/>
                  <a:pt x="3393" y="920"/>
                </a:cubicBezTo>
                <a:cubicBezTo>
                  <a:pt x="3429" y="907"/>
                  <a:pt x="3446" y="887"/>
                  <a:pt x="3475" y="888"/>
                </a:cubicBezTo>
                <a:cubicBezTo>
                  <a:pt x="3504" y="889"/>
                  <a:pt x="3534" y="915"/>
                  <a:pt x="3565" y="924"/>
                </a:cubicBezTo>
                <a:cubicBezTo>
                  <a:pt x="3596" y="933"/>
                  <a:pt x="3630" y="957"/>
                  <a:pt x="3661" y="942"/>
                </a:cubicBezTo>
                <a:cubicBezTo>
                  <a:pt x="3692" y="927"/>
                  <a:pt x="3723" y="857"/>
                  <a:pt x="3751" y="834"/>
                </a:cubicBezTo>
                <a:cubicBezTo>
                  <a:pt x="3779" y="811"/>
                  <a:pt x="3803" y="798"/>
                  <a:pt x="3829" y="804"/>
                </a:cubicBezTo>
                <a:cubicBezTo>
                  <a:pt x="3855" y="810"/>
                  <a:pt x="3883" y="859"/>
                  <a:pt x="3907" y="870"/>
                </a:cubicBezTo>
                <a:cubicBezTo>
                  <a:pt x="3931" y="881"/>
                  <a:pt x="3962" y="882"/>
                  <a:pt x="3973" y="870"/>
                </a:cubicBezTo>
                <a:cubicBezTo>
                  <a:pt x="3984" y="858"/>
                  <a:pt x="3961" y="819"/>
                  <a:pt x="3975" y="798"/>
                </a:cubicBezTo>
                <a:cubicBezTo>
                  <a:pt x="3989" y="777"/>
                  <a:pt x="4037" y="763"/>
                  <a:pt x="4057" y="744"/>
                </a:cubicBezTo>
                <a:cubicBezTo>
                  <a:pt x="4077" y="725"/>
                  <a:pt x="4077" y="690"/>
                  <a:pt x="4095" y="682"/>
                </a:cubicBezTo>
                <a:cubicBezTo>
                  <a:pt x="4113" y="674"/>
                  <a:pt x="4144" y="698"/>
                  <a:pt x="4164" y="693"/>
                </a:cubicBezTo>
                <a:cubicBezTo>
                  <a:pt x="4184" y="688"/>
                  <a:pt x="4218" y="670"/>
                  <a:pt x="4213" y="654"/>
                </a:cubicBezTo>
                <a:cubicBezTo>
                  <a:pt x="4208" y="638"/>
                  <a:pt x="4143" y="613"/>
                  <a:pt x="4135" y="594"/>
                </a:cubicBezTo>
                <a:cubicBezTo>
                  <a:pt x="4127" y="575"/>
                  <a:pt x="4149" y="562"/>
                  <a:pt x="4163" y="542"/>
                </a:cubicBezTo>
                <a:cubicBezTo>
                  <a:pt x="4177" y="522"/>
                  <a:pt x="4190" y="497"/>
                  <a:pt x="4219" y="474"/>
                </a:cubicBezTo>
                <a:cubicBezTo>
                  <a:pt x="4248" y="451"/>
                  <a:pt x="4296" y="424"/>
                  <a:pt x="4339" y="402"/>
                </a:cubicBezTo>
                <a:cubicBezTo>
                  <a:pt x="4382" y="380"/>
                  <a:pt x="4429" y="365"/>
                  <a:pt x="4475" y="342"/>
                </a:cubicBezTo>
                <a:cubicBezTo>
                  <a:pt x="4521" y="319"/>
                  <a:pt x="4585" y="289"/>
                  <a:pt x="4615" y="264"/>
                </a:cubicBezTo>
                <a:cubicBezTo>
                  <a:pt x="4645" y="239"/>
                  <a:pt x="4637" y="207"/>
                  <a:pt x="4657" y="192"/>
                </a:cubicBezTo>
                <a:cubicBezTo>
                  <a:pt x="4677" y="177"/>
                  <a:pt x="4713" y="163"/>
                  <a:pt x="4735" y="174"/>
                </a:cubicBezTo>
                <a:cubicBezTo>
                  <a:pt x="4757" y="185"/>
                  <a:pt x="4766" y="232"/>
                  <a:pt x="4789" y="258"/>
                </a:cubicBezTo>
                <a:cubicBezTo>
                  <a:pt x="4812" y="284"/>
                  <a:pt x="4867" y="305"/>
                  <a:pt x="4873" y="330"/>
                </a:cubicBezTo>
                <a:cubicBezTo>
                  <a:pt x="4879" y="355"/>
                  <a:pt x="4840" y="391"/>
                  <a:pt x="4825" y="408"/>
                </a:cubicBezTo>
                <a:cubicBezTo>
                  <a:pt x="4810" y="425"/>
                  <a:pt x="4803" y="431"/>
                  <a:pt x="4783" y="432"/>
                </a:cubicBezTo>
                <a:cubicBezTo>
                  <a:pt x="4763" y="433"/>
                  <a:pt x="4719" y="407"/>
                  <a:pt x="4705" y="414"/>
                </a:cubicBezTo>
                <a:cubicBezTo>
                  <a:pt x="4691" y="421"/>
                  <a:pt x="4712" y="461"/>
                  <a:pt x="4699" y="474"/>
                </a:cubicBezTo>
                <a:cubicBezTo>
                  <a:pt x="4686" y="487"/>
                  <a:pt x="4628" y="480"/>
                  <a:pt x="4627" y="492"/>
                </a:cubicBezTo>
                <a:cubicBezTo>
                  <a:pt x="4626" y="504"/>
                  <a:pt x="4679" y="516"/>
                  <a:pt x="4693" y="546"/>
                </a:cubicBezTo>
                <a:cubicBezTo>
                  <a:pt x="4707" y="576"/>
                  <a:pt x="4699" y="652"/>
                  <a:pt x="4711" y="674"/>
                </a:cubicBezTo>
                <a:cubicBezTo>
                  <a:pt x="4723" y="696"/>
                  <a:pt x="4747" y="675"/>
                  <a:pt x="4767" y="678"/>
                </a:cubicBezTo>
                <a:cubicBezTo>
                  <a:pt x="4787" y="681"/>
                  <a:pt x="4809" y="682"/>
                  <a:pt x="4831" y="694"/>
                </a:cubicBezTo>
                <a:cubicBezTo>
                  <a:pt x="4853" y="706"/>
                  <a:pt x="4901" y="730"/>
                  <a:pt x="4903" y="750"/>
                </a:cubicBezTo>
                <a:cubicBezTo>
                  <a:pt x="4905" y="770"/>
                  <a:pt x="4852" y="776"/>
                  <a:pt x="4843" y="816"/>
                </a:cubicBezTo>
                <a:cubicBezTo>
                  <a:pt x="4834" y="856"/>
                  <a:pt x="4849" y="943"/>
                  <a:pt x="4849" y="990"/>
                </a:cubicBezTo>
                <a:cubicBezTo>
                  <a:pt x="4849" y="1037"/>
                  <a:pt x="4845" y="1067"/>
                  <a:pt x="4844" y="1101"/>
                </a:cubicBezTo>
                <a:cubicBezTo>
                  <a:pt x="4843" y="1135"/>
                  <a:pt x="4839" y="1171"/>
                  <a:pt x="4844" y="1192"/>
                </a:cubicBezTo>
                <a:cubicBezTo>
                  <a:pt x="4849" y="1213"/>
                  <a:pt x="4883" y="1214"/>
                  <a:pt x="4875" y="1226"/>
                </a:cubicBezTo>
                <a:cubicBezTo>
                  <a:pt x="4867" y="1238"/>
                  <a:pt x="4814" y="1237"/>
                  <a:pt x="4795" y="1262"/>
                </a:cubicBezTo>
                <a:cubicBezTo>
                  <a:pt x="4776" y="1287"/>
                  <a:pt x="4775" y="1361"/>
                  <a:pt x="4763" y="1374"/>
                </a:cubicBezTo>
                <a:cubicBezTo>
                  <a:pt x="4751" y="1387"/>
                  <a:pt x="4730" y="1332"/>
                  <a:pt x="4723" y="1342"/>
                </a:cubicBezTo>
                <a:cubicBezTo>
                  <a:pt x="4716" y="1352"/>
                  <a:pt x="4728" y="1410"/>
                  <a:pt x="4723" y="1434"/>
                </a:cubicBezTo>
                <a:cubicBezTo>
                  <a:pt x="4718" y="1458"/>
                  <a:pt x="4693" y="1467"/>
                  <a:pt x="4693" y="1488"/>
                </a:cubicBezTo>
                <a:cubicBezTo>
                  <a:pt x="4693" y="1509"/>
                  <a:pt x="4714" y="1536"/>
                  <a:pt x="4723" y="1562"/>
                </a:cubicBezTo>
                <a:cubicBezTo>
                  <a:pt x="4732" y="1588"/>
                  <a:pt x="4732" y="1629"/>
                  <a:pt x="4747" y="1646"/>
                </a:cubicBezTo>
                <a:cubicBezTo>
                  <a:pt x="4762" y="1663"/>
                  <a:pt x="4786" y="1645"/>
                  <a:pt x="4811" y="1662"/>
                </a:cubicBezTo>
                <a:cubicBezTo>
                  <a:pt x="4836" y="1679"/>
                  <a:pt x="4886" y="1730"/>
                  <a:pt x="4899" y="1750"/>
                </a:cubicBezTo>
                <a:cubicBezTo>
                  <a:pt x="4912" y="1770"/>
                  <a:pt x="4889" y="1765"/>
                  <a:pt x="4891" y="1782"/>
                </a:cubicBezTo>
                <a:cubicBezTo>
                  <a:pt x="4893" y="1799"/>
                  <a:pt x="4899" y="1831"/>
                  <a:pt x="4909" y="1854"/>
                </a:cubicBezTo>
                <a:cubicBezTo>
                  <a:pt x="4919" y="1877"/>
                  <a:pt x="4950" y="1891"/>
                  <a:pt x="4951" y="1920"/>
                </a:cubicBezTo>
                <a:cubicBezTo>
                  <a:pt x="4952" y="1949"/>
                  <a:pt x="4918" y="1998"/>
                  <a:pt x="4915" y="2028"/>
                </a:cubicBezTo>
                <a:cubicBezTo>
                  <a:pt x="4912" y="2058"/>
                  <a:pt x="4933" y="2071"/>
                  <a:pt x="4935" y="2099"/>
                </a:cubicBezTo>
                <a:cubicBezTo>
                  <a:pt x="4937" y="2127"/>
                  <a:pt x="4920" y="2158"/>
                  <a:pt x="4927" y="2196"/>
                </a:cubicBezTo>
                <a:cubicBezTo>
                  <a:pt x="4934" y="2234"/>
                  <a:pt x="4976" y="2290"/>
                  <a:pt x="4980" y="2326"/>
                </a:cubicBezTo>
                <a:cubicBezTo>
                  <a:pt x="4984" y="2362"/>
                  <a:pt x="4963" y="2404"/>
                  <a:pt x="4951" y="2414"/>
                </a:cubicBezTo>
                <a:cubicBezTo>
                  <a:pt x="4939" y="2424"/>
                  <a:pt x="4919" y="2399"/>
                  <a:pt x="4907" y="2386"/>
                </a:cubicBezTo>
                <a:cubicBezTo>
                  <a:pt x="4895" y="2373"/>
                  <a:pt x="4897" y="2351"/>
                  <a:pt x="4879" y="2334"/>
                </a:cubicBezTo>
                <a:cubicBezTo>
                  <a:pt x="4861" y="2317"/>
                  <a:pt x="4821" y="2300"/>
                  <a:pt x="4799" y="2281"/>
                </a:cubicBezTo>
                <a:cubicBezTo>
                  <a:pt x="4777" y="2262"/>
                  <a:pt x="4770" y="2240"/>
                  <a:pt x="4747" y="2218"/>
                </a:cubicBezTo>
                <a:cubicBezTo>
                  <a:pt x="4724" y="2196"/>
                  <a:pt x="4687" y="2180"/>
                  <a:pt x="4663" y="2148"/>
                </a:cubicBezTo>
                <a:cubicBezTo>
                  <a:pt x="4639" y="2116"/>
                  <a:pt x="4616" y="2065"/>
                  <a:pt x="4603" y="2028"/>
                </a:cubicBezTo>
                <a:cubicBezTo>
                  <a:pt x="4590" y="1991"/>
                  <a:pt x="4587" y="1955"/>
                  <a:pt x="4585" y="1926"/>
                </a:cubicBezTo>
                <a:cubicBezTo>
                  <a:pt x="4583" y="1897"/>
                  <a:pt x="4587" y="1883"/>
                  <a:pt x="4591" y="1854"/>
                </a:cubicBezTo>
                <a:cubicBezTo>
                  <a:pt x="4595" y="1825"/>
                  <a:pt x="4609" y="1789"/>
                  <a:pt x="4609" y="1752"/>
                </a:cubicBezTo>
                <a:cubicBezTo>
                  <a:pt x="4609" y="1715"/>
                  <a:pt x="4593" y="1664"/>
                  <a:pt x="4591" y="1632"/>
                </a:cubicBezTo>
                <a:cubicBezTo>
                  <a:pt x="4589" y="1600"/>
                  <a:pt x="4600" y="1579"/>
                  <a:pt x="4599" y="1558"/>
                </a:cubicBezTo>
                <a:cubicBezTo>
                  <a:pt x="4598" y="1537"/>
                  <a:pt x="4583" y="1530"/>
                  <a:pt x="4587" y="1506"/>
                </a:cubicBezTo>
                <a:cubicBezTo>
                  <a:pt x="4591" y="1482"/>
                  <a:pt x="4622" y="1440"/>
                  <a:pt x="4621" y="1416"/>
                </a:cubicBezTo>
                <a:cubicBezTo>
                  <a:pt x="4620" y="1392"/>
                  <a:pt x="4594" y="1378"/>
                  <a:pt x="4583" y="1362"/>
                </a:cubicBezTo>
                <a:cubicBezTo>
                  <a:pt x="4572" y="1346"/>
                  <a:pt x="4563" y="1336"/>
                  <a:pt x="4555" y="1318"/>
                </a:cubicBezTo>
                <a:cubicBezTo>
                  <a:pt x="4547" y="1300"/>
                  <a:pt x="4542" y="1256"/>
                  <a:pt x="4535" y="1254"/>
                </a:cubicBezTo>
                <a:cubicBezTo>
                  <a:pt x="4528" y="1252"/>
                  <a:pt x="4512" y="1286"/>
                  <a:pt x="4511" y="1306"/>
                </a:cubicBezTo>
                <a:cubicBezTo>
                  <a:pt x="4510" y="1326"/>
                  <a:pt x="4528" y="1348"/>
                  <a:pt x="4531" y="1374"/>
                </a:cubicBezTo>
                <a:cubicBezTo>
                  <a:pt x="4534" y="1400"/>
                  <a:pt x="4528" y="1436"/>
                  <a:pt x="4527" y="1464"/>
                </a:cubicBezTo>
                <a:cubicBezTo>
                  <a:pt x="4526" y="1492"/>
                  <a:pt x="4534" y="1533"/>
                  <a:pt x="4525" y="1542"/>
                </a:cubicBezTo>
                <a:cubicBezTo>
                  <a:pt x="4516" y="1551"/>
                  <a:pt x="4491" y="1528"/>
                  <a:pt x="4475" y="1518"/>
                </a:cubicBezTo>
                <a:cubicBezTo>
                  <a:pt x="4459" y="1508"/>
                  <a:pt x="4450" y="1470"/>
                  <a:pt x="4429" y="1482"/>
                </a:cubicBezTo>
                <a:cubicBezTo>
                  <a:pt x="4408" y="1494"/>
                  <a:pt x="4360" y="1555"/>
                  <a:pt x="4347" y="1590"/>
                </a:cubicBezTo>
                <a:cubicBezTo>
                  <a:pt x="4334" y="1625"/>
                  <a:pt x="4352" y="1662"/>
                  <a:pt x="4351" y="1692"/>
                </a:cubicBezTo>
                <a:cubicBezTo>
                  <a:pt x="4350" y="1722"/>
                  <a:pt x="4334" y="1751"/>
                  <a:pt x="4339" y="1770"/>
                </a:cubicBezTo>
                <a:cubicBezTo>
                  <a:pt x="4344" y="1789"/>
                  <a:pt x="4367" y="1799"/>
                  <a:pt x="4379" y="1806"/>
                </a:cubicBezTo>
                <a:cubicBezTo>
                  <a:pt x="4391" y="1813"/>
                  <a:pt x="4408" y="1804"/>
                  <a:pt x="4411" y="1812"/>
                </a:cubicBezTo>
                <a:cubicBezTo>
                  <a:pt x="4414" y="1820"/>
                  <a:pt x="4417" y="1829"/>
                  <a:pt x="4399" y="1854"/>
                </a:cubicBezTo>
                <a:cubicBezTo>
                  <a:pt x="4381" y="1879"/>
                  <a:pt x="4321" y="1952"/>
                  <a:pt x="4300" y="1963"/>
                </a:cubicBezTo>
                <a:cubicBezTo>
                  <a:pt x="4279" y="1974"/>
                  <a:pt x="4282" y="1927"/>
                  <a:pt x="4271" y="1922"/>
                </a:cubicBezTo>
                <a:cubicBezTo>
                  <a:pt x="4260" y="1917"/>
                  <a:pt x="4246" y="1930"/>
                  <a:pt x="4231" y="1932"/>
                </a:cubicBezTo>
                <a:cubicBezTo>
                  <a:pt x="4216" y="1934"/>
                  <a:pt x="4197" y="1918"/>
                  <a:pt x="4183" y="1932"/>
                </a:cubicBezTo>
                <a:cubicBezTo>
                  <a:pt x="4169" y="1946"/>
                  <a:pt x="4161" y="1997"/>
                  <a:pt x="4147" y="2014"/>
                </a:cubicBezTo>
                <a:cubicBezTo>
                  <a:pt x="4133" y="2031"/>
                  <a:pt x="4114" y="2027"/>
                  <a:pt x="4099" y="2038"/>
                </a:cubicBezTo>
                <a:cubicBezTo>
                  <a:pt x="4084" y="2049"/>
                  <a:pt x="4062" y="2076"/>
                  <a:pt x="4055" y="2082"/>
                </a:cubicBezTo>
                <a:cubicBezTo>
                  <a:pt x="4048" y="2088"/>
                  <a:pt x="4070" y="2070"/>
                  <a:pt x="4055" y="2074"/>
                </a:cubicBezTo>
                <a:cubicBezTo>
                  <a:pt x="4040" y="2078"/>
                  <a:pt x="3995" y="2091"/>
                  <a:pt x="3967" y="2106"/>
                </a:cubicBezTo>
                <a:cubicBezTo>
                  <a:pt x="3939" y="2121"/>
                  <a:pt x="3903" y="2145"/>
                  <a:pt x="3887" y="2166"/>
                </a:cubicBezTo>
                <a:cubicBezTo>
                  <a:pt x="3871" y="2187"/>
                  <a:pt x="3879" y="2211"/>
                  <a:pt x="3871" y="2234"/>
                </a:cubicBezTo>
                <a:cubicBezTo>
                  <a:pt x="3863" y="2257"/>
                  <a:pt x="3845" y="2283"/>
                  <a:pt x="3841" y="2304"/>
                </a:cubicBezTo>
                <a:cubicBezTo>
                  <a:pt x="3837" y="2325"/>
                  <a:pt x="3854" y="2332"/>
                  <a:pt x="3847" y="2358"/>
                </a:cubicBezTo>
                <a:cubicBezTo>
                  <a:pt x="3840" y="2384"/>
                  <a:pt x="3815" y="2428"/>
                  <a:pt x="3801" y="2462"/>
                </a:cubicBezTo>
                <a:cubicBezTo>
                  <a:pt x="3787" y="2496"/>
                  <a:pt x="3776" y="2532"/>
                  <a:pt x="3763" y="2562"/>
                </a:cubicBezTo>
                <a:cubicBezTo>
                  <a:pt x="3750" y="2592"/>
                  <a:pt x="3735" y="2618"/>
                  <a:pt x="3723" y="2642"/>
                </a:cubicBezTo>
                <a:cubicBezTo>
                  <a:pt x="3711" y="2666"/>
                  <a:pt x="3682" y="2694"/>
                  <a:pt x="3691" y="2706"/>
                </a:cubicBezTo>
                <a:cubicBezTo>
                  <a:pt x="3700" y="2718"/>
                  <a:pt x="3756" y="2701"/>
                  <a:pt x="3775" y="2712"/>
                </a:cubicBezTo>
                <a:cubicBezTo>
                  <a:pt x="3794" y="2723"/>
                  <a:pt x="3793" y="2765"/>
                  <a:pt x="3803" y="2770"/>
                </a:cubicBezTo>
                <a:cubicBezTo>
                  <a:pt x="3813" y="2775"/>
                  <a:pt x="3826" y="2737"/>
                  <a:pt x="3835" y="2742"/>
                </a:cubicBezTo>
                <a:cubicBezTo>
                  <a:pt x="3844" y="2747"/>
                  <a:pt x="3841" y="2809"/>
                  <a:pt x="3859" y="2802"/>
                </a:cubicBezTo>
                <a:cubicBezTo>
                  <a:pt x="3877" y="2795"/>
                  <a:pt x="3912" y="2712"/>
                  <a:pt x="3943" y="2698"/>
                </a:cubicBezTo>
                <a:cubicBezTo>
                  <a:pt x="3974" y="2684"/>
                  <a:pt x="4020" y="2696"/>
                  <a:pt x="4045" y="2718"/>
                </a:cubicBezTo>
                <a:cubicBezTo>
                  <a:pt x="4070" y="2740"/>
                  <a:pt x="4081" y="2802"/>
                  <a:pt x="4093" y="2832"/>
                </a:cubicBezTo>
                <a:cubicBezTo>
                  <a:pt x="4105" y="2862"/>
                  <a:pt x="4115" y="2874"/>
                  <a:pt x="4117" y="2898"/>
                </a:cubicBezTo>
                <a:cubicBezTo>
                  <a:pt x="4119" y="2922"/>
                  <a:pt x="4101" y="2950"/>
                  <a:pt x="4105" y="2976"/>
                </a:cubicBezTo>
                <a:cubicBezTo>
                  <a:pt x="4109" y="3002"/>
                  <a:pt x="4133" y="3026"/>
                  <a:pt x="4143" y="3054"/>
                </a:cubicBezTo>
                <a:cubicBezTo>
                  <a:pt x="4153" y="3082"/>
                  <a:pt x="4163" y="3116"/>
                  <a:pt x="4164" y="3143"/>
                </a:cubicBezTo>
                <a:cubicBezTo>
                  <a:pt x="4165" y="3170"/>
                  <a:pt x="4157" y="3190"/>
                  <a:pt x="4151" y="3218"/>
                </a:cubicBezTo>
                <a:cubicBezTo>
                  <a:pt x="4145" y="3246"/>
                  <a:pt x="4133" y="3285"/>
                  <a:pt x="4129" y="3312"/>
                </a:cubicBezTo>
                <a:cubicBezTo>
                  <a:pt x="4125" y="3339"/>
                  <a:pt x="4130" y="3352"/>
                  <a:pt x="4129" y="3378"/>
                </a:cubicBezTo>
                <a:cubicBezTo>
                  <a:pt x="4128" y="3404"/>
                  <a:pt x="4128" y="3429"/>
                  <a:pt x="4123" y="3466"/>
                </a:cubicBezTo>
                <a:cubicBezTo>
                  <a:pt x="4118" y="3503"/>
                  <a:pt x="4106" y="3558"/>
                  <a:pt x="4099" y="3598"/>
                </a:cubicBezTo>
                <a:cubicBezTo>
                  <a:pt x="4092" y="3638"/>
                  <a:pt x="4088" y="3669"/>
                  <a:pt x="4079" y="3706"/>
                </a:cubicBezTo>
                <a:cubicBezTo>
                  <a:pt x="4070" y="3743"/>
                  <a:pt x="4061" y="3787"/>
                  <a:pt x="4045" y="3822"/>
                </a:cubicBezTo>
                <a:cubicBezTo>
                  <a:pt x="4029" y="3857"/>
                  <a:pt x="3999" y="3905"/>
                  <a:pt x="3983" y="3914"/>
                </a:cubicBezTo>
                <a:cubicBezTo>
                  <a:pt x="3967" y="3923"/>
                  <a:pt x="3960" y="3872"/>
                  <a:pt x="3951" y="3874"/>
                </a:cubicBezTo>
                <a:cubicBezTo>
                  <a:pt x="3942" y="3876"/>
                  <a:pt x="3936" y="3927"/>
                  <a:pt x="3927" y="3926"/>
                </a:cubicBezTo>
                <a:cubicBezTo>
                  <a:pt x="3918" y="3925"/>
                  <a:pt x="3907" y="3859"/>
                  <a:pt x="3899" y="3866"/>
                </a:cubicBezTo>
                <a:cubicBezTo>
                  <a:pt x="3891" y="3873"/>
                  <a:pt x="3891" y="3940"/>
                  <a:pt x="3877" y="3966"/>
                </a:cubicBezTo>
                <a:cubicBezTo>
                  <a:pt x="3863" y="3992"/>
                  <a:pt x="3833" y="4005"/>
                  <a:pt x="3817" y="4026"/>
                </a:cubicBezTo>
                <a:cubicBezTo>
                  <a:pt x="3801" y="4047"/>
                  <a:pt x="3785" y="4068"/>
                  <a:pt x="3779" y="4094"/>
                </a:cubicBezTo>
                <a:cubicBezTo>
                  <a:pt x="3773" y="4120"/>
                  <a:pt x="3785" y="4152"/>
                  <a:pt x="3781" y="4182"/>
                </a:cubicBezTo>
                <a:cubicBezTo>
                  <a:pt x="3777" y="4212"/>
                  <a:pt x="3761" y="4246"/>
                  <a:pt x="3757" y="4272"/>
                </a:cubicBezTo>
                <a:cubicBezTo>
                  <a:pt x="3753" y="4298"/>
                  <a:pt x="3757" y="4324"/>
                  <a:pt x="3757" y="4338"/>
                </a:cubicBezTo>
              </a:path>
            </a:pathLst>
          </a:custGeom>
          <a:noFill/>
          <a:ln w="19050" cmpd="sng">
            <a:solidFill>
              <a:srgbClr val="00FFFF"/>
            </a:solidFill>
            <a:round/>
            <a:headEnd/>
            <a:tailEnd/>
          </a:ln>
          <a:effectLst/>
        </p:spPr>
        <p:txBody>
          <a:bodyPr/>
          <a:lstStyle/>
          <a:p>
            <a:endParaRPr lang="ru-RU"/>
          </a:p>
        </p:txBody>
      </p:sp>
      <p:sp>
        <p:nvSpPr>
          <p:cNvPr id="23558" name="Freeform 6"/>
          <p:cNvSpPr>
            <a:spLocks/>
          </p:cNvSpPr>
          <p:nvPr/>
        </p:nvSpPr>
        <p:spPr bwMode="auto">
          <a:xfrm>
            <a:off x="7235825" y="4097338"/>
            <a:ext cx="587375" cy="1216025"/>
          </a:xfrm>
          <a:custGeom>
            <a:avLst/>
            <a:gdLst/>
            <a:ahLst/>
            <a:cxnLst>
              <a:cxn ang="0">
                <a:pos x="0" y="4"/>
              </a:cxn>
              <a:cxn ang="0">
                <a:pos x="44" y="22"/>
              </a:cxn>
              <a:cxn ang="0">
                <a:pos x="83" y="40"/>
              </a:cxn>
              <a:cxn ang="0">
                <a:pos x="91" y="95"/>
              </a:cxn>
              <a:cxn ang="0">
                <a:pos x="136" y="140"/>
              </a:cxn>
              <a:cxn ang="0">
                <a:pos x="136" y="186"/>
              </a:cxn>
              <a:cxn ang="0">
                <a:pos x="188" y="271"/>
              </a:cxn>
              <a:cxn ang="0">
                <a:pos x="227" y="322"/>
              </a:cxn>
              <a:cxn ang="0">
                <a:pos x="272" y="367"/>
              </a:cxn>
              <a:cxn ang="0">
                <a:pos x="320" y="400"/>
              </a:cxn>
              <a:cxn ang="0">
                <a:pos x="329" y="418"/>
              </a:cxn>
              <a:cxn ang="0">
                <a:pos x="332" y="448"/>
              </a:cxn>
              <a:cxn ang="0">
                <a:pos x="302" y="421"/>
              </a:cxn>
              <a:cxn ang="0">
                <a:pos x="272" y="412"/>
              </a:cxn>
              <a:cxn ang="0">
                <a:pos x="233" y="451"/>
              </a:cxn>
              <a:cxn ang="0">
                <a:pos x="245" y="499"/>
              </a:cxn>
              <a:cxn ang="0">
                <a:pos x="254" y="553"/>
              </a:cxn>
              <a:cxn ang="0">
                <a:pos x="272" y="594"/>
              </a:cxn>
              <a:cxn ang="0">
                <a:pos x="338" y="634"/>
              </a:cxn>
              <a:cxn ang="0">
                <a:pos x="365" y="643"/>
              </a:cxn>
              <a:cxn ang="0">
                <a:pos x="363" y="685"/>
              </a:cxn>
              <a:cxn ang="0">
                <a:pos x="323" y="676"/>
              </a:cxn>
              <a:cxn ang="0">
                <a:pos x="302" y="697"/>
              </a:cxn>
              <a:cxn ang="0">
                <a:pos x="296" y="724"/>
              </a:cxn>
              <a:cxn ang="0">
                <a:pos x="299" y="763"/>
              </a:cxn>
              <a:cxn ang="0">
                <a:pos x="281" y="745"/>
              </a:cxn>
              <a:cxn ang="0">
                <a:pos x="269" y="715"/>
              </a:cxn>
              <a:cxn ang="0">
                <a:pos x="260" y="676"/>
              </a:cxn>
              <a:cxn ang="0">
                <a:pos x="236" y="634"/>
              </a:cxn>
              <a:cxn ang="0">
                <a:pos x="230" y="574"/>
              </a:cxn>
              <a:cxn ang="0">
                <a:pos x="194" y="517"/>
              </a:cxn>
              <a:cxn ang="0">
                <a:pos x="182" y="503"/>
              </a:cxn>
              <a:cxn ang="0">
                <a:pos x="182" y="458"/>
              </a:cxn>
              <a:cxn ang="0">
                <a:pos x="158" y="394"/>
              </a:cxn>
              <a:cxn ang="0">
                <a:pos x="136" y="367"/>
              </a:cxn>
              <a:cxn ang="0">
                <a:pos x="136" y="322"/>
              </a:cxn>
              <a:cxn ang="0">
                <a:pos x="91" y="276"/>
              </a:cxn>
              <a:cxn ang="0">
                <a:pos x="59" y="259"/>
              </a:cxn>
              <a:cxn ang="0">
                <a:pos x="46" y="231"/>
              </a:cxn>
              <a:cxn ang="0">
                <a:pos x="46" y="186"/>
              </a:cxn>
              <a:cxn ang="0">
                <a:pos x="41" y="142"/>
              </a:cxn>
              <a:cxn ang="0">
                <a:pos x="5" y="106"/>
              </a:cxn>
              <a:cxn ang="0">
                <a:pos x="41" y="82"/>
              </a:cxn>
              <a:cxn ang="0">
                <a:pos x="0" y="4"/>
              </a:cxn>
            </a:cxnLst>
            <a:rect l="0" t="0" r="r" b="b"/>
            <a:pathLst>
              <a:path w="370" h="766">
                <a:moveTo>
                  <a:pt x="0" y="4"/>
                </a:moveTo>
                <a:cubicBezTo>
                  <a:pt x="13" y="0"/>
                  <a:pt x="30" y="16"/>
                  <a:pt x="44" y="22"/>
                </a:cubicBezTo>
                <a:cubicBezTo>
                  <a:pt x="58" y="28"/>
                  <a:pt x="75" y="28"/>
                  <a:pt x="83" y="40"/>
                </a:cubicBezTo>
                <a:cubicBezTo>
                  <a:pt x="91" y="52"/>
                  <a:pt x="82" y="78"/>
                  <a:pt x="91" y="95"/>
                </a:cubicBezTo>
                <a:cubicBezTo>
                  <a:pt x="100" y="112"/>
                  <a:pt x="129" y="125"/>
                  <a:pt x="136" y="140"/>
                </a:cubicBezTo>
                <a:cubicBezTo>
                  <a:pt x="143" y="155"/>
                  <a:pt x="127" y="164"/>
                  <a:pt x="136" y="186"/>
                </a:cubicBezTo>
                <a:cubicBezTo>
                  <a:pt x="145" y="208"/>
                  <a:pt x="173" y="248"/>
                  <a:pt x="188" y="271"/>
                </a:cubicBezTo>
                <a:cubicBezTo>
                  <a:pt x="203" y="294"/>
                  <a:pt x="213" y="306"/>
                  <a:pt x="227" y="322"/>
                </a:cubicBezTo>
                <a:cubicBezTo>
                  <a:pt x="241" y="338"/>
                  <a:pt x="256" y="354"/>
                  <a:pt x="272" y="367"/>
                </a:cubicBezTo>
                <a:cubicBezTo>
                  <a:pt x="288" y="380"/>
                  <a:pt x="311" y="392"/>
                  <a:pt x="320" y="400"/>
                </a:cubicBezTo>
                <a:cubicBezTo>
                  <a:pt x="329" y="408"/>
                  <a:pt x="327" y="410"/>
                  <a:pt x="329" y="418"/>
                </a:cubicBezTo>
                <a:cubicBezTo>
                  <a:pt x="331" y="426"/>
                  <a:pt x="336" y="448"/>
                  <a:pt x="332" y="448"/>
                </a:cubicBezTo>
                <a:cubicBezTo>
                  <a:pt x="328" y="448"/>
                  <a:pt x="312" y="427"/>
                  <a:pt x="302" y="421"/>
                </a:cubicBezTo>
                <a:cubicBezTo>
                  <a:pt x="292" y="415"/>
                  <a:pt x="283" y="407"/>
                  <a:pt x="272" y="412"/>
                </a:cubicBezTo>
                <a:cubicBezTo>
                  <a:pt x="261" y="417"/>
                  <a:pt x="237" y="437"/>
                  <a:pt x="233" y="451"/>
                </a:cubicBezTo>
                <a:cubicBezTo>
                  <a:pt x="229" y="465"/>
                  <a:pt x="242" y="482"/>
                  <a:pt x="245" y="499"/>
                </a:cubicBezTo>
                <a:cubicBezTo>
                  <a:pt x="248" y="516"/>
                  <a:pt x="250" y="537"/>
                  <a:pt x="254" y="553"/>
                </a:cubicBezTo>
                <a:cubicBezTo>
                  <a:pt x="258" y="569"/>
                  <a:pt x="258" y="581"/>
                  <a:pt x="272" y="594"/>
                </a:cubicBezTo>
                <a:cubicBezTo>
                  <a:pt x="286" y="607"/>
                  <a:pt x="323" y="626"/>
                  <a:pt x="338" y="634"/>
                </a:cubicBezTo>
                <a:cubicBezTo>
                  <a:pt x="353" y="642"/>
                  <a:pt x="361" y="635"/>
                  <a:pt x="365" y="643"/>
                </a:cubicBezTo>
                <a:cubicBezTo>
                  <a:pt x="369" y="651"/>
                  <a:pt x="370" y="680"/>
                  <a:pt x="363" y="685"/>
                </a:cubicBezTo>
                <a:cubicBezTo>
                  <a:pt x="356" y="690"/>
                  <a:pt x="333" y="674"/>
                  <a:pt x="323" y="676"/>
                </a:cubicBezTo>
                <a:cubicBezTo>
                  <a:pt x="313" y="678"/>
                  <a:pt x="306" y="689"/>
                  <a:pt x="302" y="697"/>
                </a:cubicBezTo>
                <a:cubicBezTo>
                  <a:pt x="298" y="705"/>
                  <a:pt x="296" y="713"/>
                  <a:pt x="296" y="724"/>
                </a:cubicBezTo>
                <a:cubicBezTo>
                  <a:pt x="296" y="735"/>
                  <a:pt x="301" y="760"/>
                  <a:pt x="299" y="763"/>
                </a:cubicBezTo>
                <a:cubicBezTo>
                  <a:pt x="297" y="766"/>
                  <a:pt x="286" y="753"/>
                  <a:pt x="281" y="745"/>
                </a:cubicBezTo>
                <a:cubicBezTo>
                  <a:pt x="276" y="737"/>
                  <a:pt x="272" y="726"/>
                  <a:pt x="269" y="715"/>
                </a:cubicBezTo>
                <a:cubicBezTo>
                  <a:pt x="266" y="704"/>
                  <a:pt x="265" y="689"/>
                  <a:pt x="260" y="676"/>
                </a:cubicBezTo>
                <a:cubicBezTo>
                  <a:pt x="255" y="663"/>
                  <a:pt x="241" y="651"/>
                  <a:pt x="236" y="634"/>
                </a:cubicBezTo>
                <a:cubicBezTo>
                  <a:pt x="231" y="617"/>
                  <a:pt x="237" y="593"/>
                  <a:pt x="230" y="574"/>
                </a:cubicBezTo>
                <a:cubicBezTo>
                  <a:pt x="223" y="555"/>
                  <a:pt x="202" y="529"/>
                  <a:pt x="194" y="517"/>
                </a:cubicBezTo>
                <a:cubicBezTo>
                  <a:pt x="186" y="505"/>
                  <a:pt x="184" y="513"/>
                  <a:pt x="182" y="503"/>
                </a:cubicBezTo>
                <a:cubicBezTo>
                  <a:pt x="180" y="493"/>
                  <a:pt x="186" y="476"/>
                  <a:pt x="182" y="458"/>
                </a:cubicBezTo>
                <a:cubicBezTo>
                  <a:pt x="178" y="440"/>
                  <a:pt x="166" y="409"/>
                  <a:pt x="158" y="394"/>
                </a:cubicBezTo>
                <a:cubicBezTo>
                  <a:pt x="150" y="379"/>
                  <a:pt x="140" y="379"/>
                  <a:pt x="136" y="367"/>
                </a:cubicBezTo>
                <a:cubicBezTo>
                  <a:pt x="132" y="355"/>
                  <a:pt x="143" y="337"/>
                  <a:pt x="136" y="322"/>
                </a:cubicBezTo>
                <a:cubicBezTo>
                  <a:pt x="129" y="307"/>
                  <a:pt x="104" y="286"/>
                  <a:pt x="91" y="276"/>
                </a:cubicBezTo>
                <a:cubicBezTo>
                  <a:pt x="78" y="266"/>
                  <a:pt x="66" y="266"/>
                  <a:pt x="59" y="259"/>
                </a:cubicBezTo>
                <a:cubicBezTo>
                  <a:pt x="52" y="252"/>
                  <a:pt x="48" y="243"/>
                  <a:pt x="46" y="231"/>
                </a:cubicBezTo>
                <a:cubicBezTo>
                  <a:pt x="44" y="219"/>
                  <a:pt x="47" y="201"/>
                  <a:pt x="46" y="186"/>
                </a:cubicBezTo>
                <a:cubicBezTo>
                  <a:pt x="45" y="171"/>
                  <a:pt x="48" y="155"/>
                  <a:pt x="41" y="142"/>
                </a:cubicBezTo>
                <a:cubicBezTo>
                  <a:pt x="34" y="129"/>
                  <a:pt x="5" y="116"/>
                  <a:pt x="5" y="106"/>
                </a:cubicBezTo>
                <a:cubicBezTo>
                  <a:pt x="5" y="96"/>
                  <a:pt x="42" y="99"/>
                  <a:pt x="41" y="82"/>
                </a:cubicBezTo>
                <a:cubicBezTo>
                  <a:pt x="40" y="65"/>
                  <a:pt x="9" y="20"/>
                  <a:pt x="0" y="4"/>
                </a:cubicBezTo>
                <a:close/>
              </a:path>
            </a:pathLst>
          </a:custGeom>
          <a:noFill/>
          <a:ln w="19050" cmpd="sng">
            <a:solidFill>
              <a:srgbClr val="00FFFF"/>
            </a:solidFill>
            <a:round/>
            <a:headEnd/>
            <a:tailEnd/>
          </a:ln>
          <a:effectLst/>
        </p:spPr>
        <p:txBody>
          <a:bodyPr/>
          <a:lstStyle/>
          <a:p>
            <a:endParaRPr lang="ru-RU"/>
          </a:p>
        </p:txBody>
      </p:sp>
      <p:sp>
        <p:nvSpPr>
          <p:cNvPr id="23559" name="Freeform 7"/>
          <p:cNvSpPr>
            <a:spLocks/>
          </p:cNvSpPr>
          <p:nvPr/>
        </p:nvSpPr>
        <p:spPr bwMode="auto">
          <a:xfrm>
            <a:off x="3702050" y="4481513"/>
            <a:ext cx="650875" cy="631825"/>
          </a:xfrm>
          <a:custGeom>
            <a:avLst/>
            <a:gdLst/>
            <a:ahLst/>
            <a:cxnLst>
              <a:cxn ang="0">
                <a:pos x="4" y="352"/>
              </a:cxn>
              <a:cxn ang="0">
                <a:pos x="44" y="362"/>
              </a:cxn>
              <a:cxn ang="0">
                <a:pos x="98" y="344"/>
              </a:cxn>
              <a:cxn ang="0">
                <a:pos x="140" y="311"/>
              </a:cxn>
              <a:cxn ang="0">
                <a:pos x="191" y="269"/>
              </a:cxn>
              <a:cxn ang="0">
                <a:pos x="236" y="227"/>
              </a:cxn>
              <a:cxn ang="0">
                <a:pos x="302" y="167"/>
              </a:cxn>
              <a:cxn ang="0">
                <a:pos x="321" y="125"/>
              </a:cxn>
              <a:cxn ang="0">
                <a:pos x="350" y="68"/>
              </a:cxn>
              <a:cxn ang="0">
                <a:pos x="353" y="32"/>
              </a:cxn>
              <a:cxn ang="0">
                <a:pos x="380" y="2"/>
              </a:cxn>
              <a:cxn ang="0">
                <a:pos x="407" y="17"/>
              </a:cxn>
              <a:cxn ang="0">
                <a:pos x="401" y="38"/>
              </a:cxn>
              <a:cxn ang="0">
                <a:pos x="380" y="86"/>
              </a:cxn>
              <a:cxn ang="0">
                <a:pos x="371" y="119"/>
              </a:cxn>
              <a:cxn ang="0">
                <a:pos x="367" y="170"/>
              </a:cxn>
              <a:cxn ang="0">
                <a:pos x="332" y="203"/>
              </a:cxn>
              <a:cxn ang="0">
                <a:pos x="323" y="233"/>
              </a:cxn>
              <a:cxn ang="0">
                <a:pos x="287" y="263"/>
              </a:cxn>
              <a:cxn ang="0">
                <a:pos x="227" y="305"/>
              </a:cxn>
              <a:cxn ang="0">
                <a:pos x="158" y="350"/>
              </a:cxn>
              <a:cxn ang="0">
                <a:pos x="137" y="389"/>
              </a:cxn>
              <a:cxn ang="0">
                <a:pos x="98" y="380"/>
              </a:cxn>
              <a:cxn ang="0">
                <a:pos x="49" y="397"/>
              </a:cxn>
              <a:cxn ang="0">
                <a:pos x="20" y="383"/>
              </a:cxn>
              <a:cxn ang="0">
                <a:pos x="4" y="352"/>
              </a:cxn>
            </a:cxnLst>
            <a:rect l="0" t="0" r="r" b="b"/>
            <a:pathLst>
              <a:path w="410" h="398">
                <a:moveTo>
                  <a:pt x="4" y="352"/>
                </a:moveTo>
                <a:cubicBezTo>
                  <a:pt x="8" y="349"/>
                  <a:pt x="28" y="363"/>
                  <a:pt x="44" y="362"/>
                </a:cubicBezTo>
                <a:cubicBezTo>
                  <a:pt x="60" y="361"/>
                  <a:pt x="82" y="352"/>
                  <a:pt x="98" y="344"/>
                </a:cubicBezTo>
                <a:cubicBezTo>
                  <a:pt x="114" y="336"/>
                  <a:pt x="124" y="324"/>
                  <a:pt x="140" y="311"/>
                </a:cubicBezTo>
                <a:cubicBezTo>
                  <a:pt x="156" y="298"/>
                  <a:pt x="175" y="283"/>
                  <a:pt x="191" y="269"/>
                </a:cubicBezTo>
                <a:cubicBezTo>
                  <a:pt x="207" y="255"/>
                  <a:pt x="218" y="244"/>
                  <a:pt x="236" y="227"/>
                </a:cubicBezTo>
                <a:cubicBezTo>
                  <a:pt x="254" y="210"/>
                  <a:pt x="288" y="184"/>
                  <a:pt x="302" y="167"/>
                </a:cubicBezTo>
                <a:cubicBezTo>
                  <a:pt x="316" y="150"/>
                  <a:pt x="313" y="141"/>
                  <a:pt x="321" y="125"/>
                </a:cubicBezTo>
                <a:cubicBezTo>
                  <a:pt x="329" y="109"/>
                  <a:pt x="345" y="83"/>
                  <a:pt x="350" y="68"/>
                </a:cubicBezTo>
                <a:cubicBezTo>
                  <a:pt x="355" y="53"/>
                  <a:pt x="348" y="43"/>
                  <a:pt x="353" y="32"/>
                </a:cubicBezTo>
                <a:cubicBezTo>
                  <a:pt x="358" y="21"/>
                  <a:pt x="371" y="4"/>
                  <a:pt x="380" y="2"/>
                </a:cubicBezTo>
                <a:cubicBezTo>
                  <a:pt x="389" y="0"/>
                  <a:pt x="404" y="11"/>
                  <a:pt x="407" y="17"/>
                </a:cubicBezTo>
                <a:cubicBezTo>
                  <a:pt x="410" y="23"/>
                  <a:pt x="405" y="27"/>
                  <a:pt x="401" y="38"/>
                </a:cubicBezTo>
                <a:cubicBezTo>
                  <a:pt x="397" y="49"/>
                  <a:pt x="385" y="73"/>
                  <a:pt x="380" y="86"/>
                </a:cubicBezTo>
                <a:cubicBezTo>
                  <a:pt x="375" y="99"/>
                  <a:pt x="373" y="105"/>
                  <a:pt x="371" y="119"/>
                </a:cubicBezTo>
                <a:cubicBezTo>
                  <a:pt x="369" y="133"/>
                  <a:pt x="373" y="156"/>
                  <a:pt x="367" y="170"/>
                </a:cubicBezTo>
                <a:cubicBezTo>
                  <a:pt x="361" y="184"/>
                  <a:pt x="339" y="193"/>
                  <a:pt x="332" y="203"/>
                </a:cubicBezTo>
                <a:cubicBezTo>
                  <a:pt x="325" y="213"/>
                  <a:pt x="330" y="223"/>
                  <a:pt x="323" y="233"/>
                </a:cubicBezTo>
                <a:cubicBezTo>
                  <a:pt x="316" y="243"/>
                  <a:pt x="303" y="251"/>
                  <a:pt x="287" y="263"/>
                </a:cubicBezTo>
                <a:cubicBezTo>
                  <a:pt x="271" y="275"/>
                  <a:pt x="248" y="291"/>
                  <a:pt x="227" y="305"/>
                </a:cubicBezTo>
                <a:cubicBezTo>
                  <a:pt x="206" y="319"/>
                  <a:pt x="173" y="336"/>
                  <a:pt x="158" y="350"/>
                </a:cubicBezTo>
                <a:cubicBezTo>
                  <a:pt x="143" y="364"/>
                  <a:pt x="147" y="384"/>
                  <a:pt x="137" y="389"/>
                </a:cubicBezTo>
                <a:cubicBezTo>
                  <a:pt x="127" y="394"/>
                  <a:pt x="113" y="379"/>
                  <a:pt x="98" y="380"/>
                </a:cubicBezTo>
                <a:cubicBezTo>
                  <a:pt x="83" y="381"/>
                  <a:pt x="62" y="396"/>
                  <a:pt x="49" y="397"/>
                </a:cubicBezTo>
                <a:cubicBezTo>
                  <a:pt x="36" y="398"/>
                  <a:pt x="27" y="390"/>
                  <a:pt x="20" y="383"/>
                </a:cubicBezTo>
                <a:cubicBezTo>
                  <a:pt x="13" y="376"/>
                  <a:pt x="0" y="360"/>
                  <a:pt x="4" y="352"/>
                </a:cubicBezTo>
                <a:close/>
              </a:path>
            </a:pathLst>
          </a:custGeom>
          <a:noFill/>
          <a:ln w="19050" cmpd="sng">
            <a:solidFill>
              <a:srgbClr val="00FFFF"/>
            </a:solidFill>
            <a:round/>
            <a:headEnd/>
            <a:tailEnd/>
          </a:ln>
          <a:effectLst/>
        </p:spPr>
        <p:txBody>
          <a:bodyPr/>
          <a:lstStyle/>
          <a:p>
            <a:endParaRPr lang="ru-RU"/>
          </a:p>
        </p:txBody>
      </p:sp>
      <p:sp>
        <p:nvSpPr>
          <p:cNvPr id="23560" name="Freeform 8"/>
          <p:cNvSpPr>
            <a:spLocks/>
          </p:cNvSpPr>
          <p:nvPr/>
        </p:nvSpPr>
        <p:spPr bwMode="auto">
          <a:xfrm>
            <a:off x="8559800" y="3843338"/>
            <a:ext cx="69850" cy="176212"/>
          </a:xfrm>
          <a:custGeom>
            <a:avLst/>
            <a:gdLst/>
            <a:ahLst/>
            <a:cxnLst>
              <a:cxn ang="0">
                <a:pos x="4" y="24"/>
              </a:cxn>
              <a:cxn ang="0">
                <a:pos x="4" y="56"/>
              </a:cxn>
              <a:cxn ang="0">
                <a:pos x="8" y="108"/>
              </a:cxn>
              <a:cxn ang="0">
                <a:pos x="28" y="72"/>
              </a:cxn>
              <a:cxn ang="0">
                <a:pos x="44" y="24"/>
              </a:cxn>
              <a:cxn ang="0">
                <a:pos x="28" y="0"/>
              </a:cxn>
              <a:cxn ang="0">
                <a:pos x="4" y="24"/>
              </a:cxn>
            </a:cxnLst>
            <a:rect l="0" t="0" r="r" b="b"/>
            <a:pathLst>
              <a:path w="44" h="111">
                <a:moveTo>
                  <a:pt x="4" y="24"/>
                </a:moveTo>
                <a:cubicBezTo>
                  <a:pt x="0" y="33"/>
                  <a:pt x="3" y="42"/>
                  <a:pt x="4" y="56"/>
                </a:cubicBezTo>
                <a:cubicBezTo>
                  <a:pt x="5" y="70"/>
                  <a:pt x="4" y="105"/>
                  <a:pt x="8" y="108"/>
                </a:cubicBezTo>
                <a:cubicBezTo>
                  <a:pt x="12" y="111"/>
                  <a:pt x="22" y="86"/>
                  <a:pt x="28" y="72"/>
                </a:cubicBezTo>
                <a:cubicBezTo>
                  <a:pt x="34" y="58"/>
                  <a:pt x="44" y="36"/>
                  <a:pt x="44" y="24"/>
                </a:cubicBezTo>
                <a:cubicBezTo>
                  <a:pt x="44" y="12"/>
                  <a:pt x="35" y="0"/>
                  <a:pt x="28" y="0"/>
                </a:cubicBezTo>
                <a:cubicBezTo>
                  <a:pt x="21" y="0"/>
                  <a:pt x="8" y="15"/>
                  <a:pt x="4" y="24"/>
                </a:cubicBezTo>
                <a:close/>
              </a:path>
            </a:pathLst>
          </a:custGeom>
          <a:noFill/>
          <a:ln w="19050" cmpd="sng">
            <a:solidFill>
              <a:srgbClr val="00FFFF"/>
            </a:solidFill>
            <a:round/>
            <a:headEnd/>
            <a:tailEnd/>
          </a:ln>
          <a:effectLst/>
        </p:spPr>
        <p:txBody>
          <a:bodyPr/>
          <a:lstStyle/>
          <a:p>
            <a:endParaRPr lang="ru-RU"/>
          </a:p>
        </p:txBody>
      </p:sp>
      <p:sp>
        <p:nvSpPr>
          <p:cNvPr id="23561" name="Freeform 9"/>
          <p:cNvSpPr>
            <a:spLocks/>
          </p:cNvSpPr>
          <p:nvPr/>
        </p:nvSpPr>
        <p:spPr bwMode="auto">
          <a:xfrm>
            <a:off x="8574088" y="4103688"/>
            <a:ext cx="50800" cy="211137"/>
          </a:xfrm>
          <a:custGeom>
            <a:avLst/>
            <a:gdLst/>
            <a:ahLst/>
            <a:cxnLst>
              <a:cxn ang="0">
                <a:pos x="15" y="132"/>
              </a:cxn>
              <a:cxn ang="0">
                <a:pos x="3" y="76"/>
              </a:cxn>
              <a:cxn ang="0">
                <a:pos x="3" y="28"/>
              </a:cxn>
              <a:cxn ang="0">
                <a:pos x="19" y="0"/>
              </a:cxn>
              <a:cxn ang="0">
                <a:pos x="23" y="28"/>
              </a:cxn>
              <a:cxn ang="0">
                <a:pos x="31" y="68"/>
              </a:cxn>
              <a:cxn ang="0">
                <a:pos x="15" y="132"/>
              </a:cxn>
            </a:cxnLst>
            <a:rect l="0" t="0" r="r" b="b"/>
            <a:pathLst>
              <a:path w="32" h="133">
                <a:moveTo>
                  <a:pt x="15" y="132"/>
                </a:moveTo>
                <a:cubicBezTo>
                  <a:pt x="10" y="133"/>
                  <a:pt x="5" y="93"/>
                  <a:pt x="3" y="76"/>
                </a:cubicBezTo>
                <a:cubicBezTo>
                  <a:pt x="1" y="59"/>
                  <a:pt x="0" y="41"/>
                  <a:pt x="3" y="28"/>
                </a:cubicBezTo>
                <a:cubicBezTo>
                  <a:pt x="6" y="15"/>
                  <a:pt x="16" y="0"/>
                  <a:pt x="19" y="0"/>
                </a:cubicBezTo>
                <a:cubicBezTo>
                  <a:pt x="22" y="0"/>
                  <a:pt x="21" y="17"/>
                  <a:pt x="23" y="28"/>
                </a:cubicBezTo>
                <a:cubicBezTo>
                  <a:pt x="25" y="39"/>
                  <a:pt x="32" y="51"/>
                  <a:pt x="31" y="68"/>
                </a:cubicBezTo>
                <a:cubicBezTo>
                  <a:pt x="30" y="85"/>
                  <a:pt x="24" y="131"/>
                  <a:pt x="15" y="132"/>
                </a:cubicBezTo>
                <a:close/>
              </a:path>
            </a:pathLst>
          </a:custGeom>
          <a:noFill/>
          <a:ln w="19050" cmpd="sng">
            <a:solidFill>
              <a:srgbClr val="00FFFF"/>
            </a:solidFill>
            <a:round/>
            <a:headEnd/>
            <a:tailEnd/>
          </a:ln>
          <a:effectLst/>
        </p:spPr>
        <p:txBody>
          <a:bodyPr/>
          <a:lstStyle/>
          <a:p>
            <a:endParaRPr lang="ru-RU"/>
          </a:p>
        </p:txBody>
      </p:sp>
      <p:sp>
        <p:nvSpPr>
          <p:cNvPr id="23562" name="Freeform 10"/>
          <p:cNvSpPr>
            <a:spLocks/>
          </p:cNvSpPr>
          <p:nvPr/>
        </p:nvSpPr>
        <p:spPr bwMode="auto">
          <a:xfrm>
            <a:off x="8386763" y="4503738"/>
            <a:ext cx="193675" cy="476250"/>
          </a:xfrm>
          <a:custGeom>
            <a:avLst/>
            <a:gdLst/>
            <a:ahLst/>
            <a:cxnLst>
              <a:cxn ang="0">
                <a:pos x="117" y="0"/>
              </a:cxn>
              <a:cxn ang="0">
                <a:pos x="105" y="72"/>
              </a:cxn>
              <a:cxn ang="0">
                <a:pos x="89" y="112"/>
              </a:cxn>
              <a:cxn ang="0">
                <a:pos x="46" y="202"/>
              </a:cxn>
              <a:cxn ang="0">
                <a:pos x="21" y="236"/>
              </a:cxn>
              <a:cxn ang="0">
                <a:pos x="1" y="293"/>
              </a:cxn>
              <a:cxn ang="0">
                <a:pos x="29" y="276"/>
              </a:cxn>
              <a:cxn ang="0">
                <a:pos x="45" y="228"/>
              </a:cxn>
              <a:cxn ang="0">
                <a:pos x="77" y="176"/>
              </a:cxn>
              <a:cxn ang="0">
                <a:pos x="97" y="144"/>
              </a:cxn>
              <a:cxn ang="0">
                <a:pos x="113" y="108"/>
              </a:cxn>
              <a:cxn ang="0">
                <a:pos x="121" y="60"/>
              </a:cxn>
              <a:cxn ang="0">
                <a:pos x="117" y="0"/>
              </a:cxn>
            </a:cxnLst>
            <a:rect l="0" t="0" r="r" b="b"/>
            <a:pathLst>
              <a:path w="122" h="300">
                <a:moveTo>
                  <a:pt x="117" y="0"/>
                </a:moveTo>
                <a:cubicBezTo>
                  <a:pt x="112" y="1"/>
                  <a:pt x="110" y="53"/>
                  <a:pt x="105" y="72"/>
                </a:cubicBezTo>
                <a:cubicBezTo>
                  <a:pt x="100" y="91"/>
                  <a:pt x="99" y="90"/>
                  <a:pt x="89" y="112"/>
                </a:cubicBezTo>
                <a:cubicBezTo>
                  <a:pt x="79" y="134"/>
                  <a:pt x="57" y="181"/>
                  <a:pt x="46" y="202"/>
                </a:cubicBezTo>
                <a:cubicBezTo>
                  <a:pt x="35" y="223"/>
                  <a:pt x="28" y="221"/>
                  <a:pt x="21" y="236"/>
                </a:cubicBezTo>
                <a:cubicBezTo>
                  <a:pt x="14" y="251"/>
                  <a:pt x="0" y="286"/>
                  <a:pt x="1" y="293"/>
                </a:cubicBezTo>
                <a:cubicBezTo>
                  <a:pt x="2" y="300"/>
                  <a:pt x="22" y="287"/>
                  <a:pt x="29" y="276"/>
                </a:cubicBezTo>
                <a:cubicBezTo>
                  <a:pt x="36" y="265"/>
                  <a:pt x="37" y="245"/>
                  <a:pt x="45" y="228"/>
                </a:cubicBezTo>
                <a:cubicBezTo>
                  <a:pt x="53" y="211"/>
                  <a:pt x="68" y="190"/>
                  <a:pt x="77" y="176"/>
                </a:cubicBezTo>
                <a:cubicBezTo>
                  <a:pt x="86" y="162"/>
                  <a:pt x="91" y="155"/>
                  <a:pt x="97" y="144"/>
                </a:cubicBezTo>
                <a:cubicBezTo>
                  <a:pt x="103" y="133"/>
                  <a:pt x="109" y="122"/>
                  <a:pt x="113" y="108"/>
                </a:cubicBezTo>
                <a:cubicBezTo>
                  <a:pt x="117" y="94"/>
                  <a:pt x="120" y="78"/>
                  <a:pt x="121" y="60"/>
                </a:cubicBezTo>
                <a:cubicBezTo>
                  <a:pt x="122" y="42"/>
                  <a:pt x="118" y="12"/>
                  <a:pt x="117" y="0"/>
                </a:cubicBezTo>
                <a:close/>
              </a:path>
            </a:pathLst>
          </a:custGeom>
          <a:noFill/>
          <a:ln w="19050" cmpd="sng">
            <a:solidFill>
              <a:srgbClr val="00FFFF"/>
            </a:solidFill>
            <a:round/>
            <a:headEnd/>
            <a:tailEnd/>
          </a:ln>
          <a:effectLst/>
        </p:spPr>
        <p:txBody>
          <a:bodyPr/>
          <a:lstStyle/>
          <a:p>
            <a:endParaRPr lang="ru-RU"/>
          </a:p>
        </p:txBody>
      </p:sp>
      <p:sp>
        <p:nvSpPr>
          <p:cNvPr id="23563" name="Freeform 11"/>
          <p:cNvSpPr>
            <a:spLocks/>
          </p:cNvSpPr>
          <p:nvPr/>
        </p:nvSpPr>
        <p:spPr bwMode="auto">
          <a:xfrm>
            <a:off x="8164513" y="4981575"/>
            <a:ext cx="204787" cy="423863"/>
          </a:xfrm>
          <a:custGeom>
            <a:avLst/>
            <a:gdLst/>
            <a:ahLst/>
            <a:cxnLst>
              <a:cxn ang="0">
                <a:pos x="129" y="7"/>
              </a:cxn>
              <a:cxn ang="0">
                <a:pos x="96" y="37"/>
              </a:cxn>
              <a:cxn ang="0">
                <a:pos x="77" y="79"/>
              </a:cxn>
              <a:cxn ang="0">
                <a:pos x="65" y="119"/>
              </a:cxn>
              <a:cxn ang="0">
                <a:pos x="33" y="175"/>
              </a:cxn>
              <a:cxn ang="0">
                <a:pos x="5" y="218"/>
              </a:cxn>
              <a:cxn ang="0">
                <a:pos x="5" y="264"/>
              </a:cxn>
              <a:cxn ang="0">
                <a:pos x="29" y="203"/>
              </a:cxn>
              <a:cxn ang="0">
                <a:pos x="61" y="155"/>
              </a:cxn>
              <a:cxn ang="0">
                <a:pos x="96" y="82"/>
              </a:cxn>
              <a:cxn ang="0">
                <a:pos x="129" y="7"/>
              </a:cxn>
            </a:cxnLst>
            <a:rect l="0" t="0" r="r" b="b"/>
            <a:pathLst>
              <a:path w="129" h="267">
                <a:moveTo>
                  <a:pt x="129" y="7"/>
                </a:moveTo>
                <a:cubicBezTo>
                  <a:pt x="129" y="0"/>
                  <a:pt x="105" y="25"/>
                  <a:pt x="96" y="37"/>
                </a:cubicBezTo>
                <a:cubicBezTo>
                  <a:pt x="87" y="49"/>
                  <a:pt x="82" y="65"/>
                  <a:pt x="77" y="79"/>
                </a:cubicBezTo>
                <a:cubicBezTo>
                  <a:pt x="72" y="93"/>
                  <a:pt x="72" y="103"/>
                  <a:pt x="65" y="119"/>
                </a:cubicBezTo>
                <a:cubicBezTo>
                  <a:pt x="58" y="135"/>
                  <a:pt x="43" y="159"/>
                  <a:pt x="33" y="175"/>
                </a:cubicBezTo>
                <a:cubicBezTo>
                  <a:pt x="23" y="191"/>
                  <a:pt x="10" y="203"/>
                  <a:pt x="5" y="218"/>
                </a:cubicBezTo>
                <a:cubicBezTo>
                  <a:pt x="0" y="233"/>
                  <a:pt x="1" y="267"/>
                  <a:pt x="5" y="264"/>
                </a:cubicBezTo>
                <a:cubicBezTo>
                  <a:pt x="9" y="261"/>
                  <a:pt x="20" y="221"/>
                  <a:pt x="29" y="203"/>
                </a:cubicBezTo>
                <a:cubicBezTo>
                  <a:pt x="38" y="185"/>
                  <a:pt x="50" y="175"/>
                  <a:pt x="61" y="155"/>
                </a:cubicBezTo>
                <a:cubicBezTo>
                  <a:pt x="72" y="135"/>
                  <a:pt x="85" y="107"/>
                  <a:pt x="96" y="82"/>
                </a:cubicBezTo>
                <a:cubicBezTo>
                  <a:pt x="107" y="57"/>
                  <a:pt x="129" y="14"/>
                  <a:pt x="129" y="7"/>
                </a:cubicBezTo>
                <a:close/>
              </a:path>
            </a:pathLst>
          </a:custGeom>
          <a:noFill/>
          <a:ln w="19050" cmpd="sng">
            <a:solidFill>
              <a:srgbClr val="00FFFF"/>
            </a:solidFill>
            <a:round/>
            <a:headEnd/>
            <a:tailEnd/>
          </a:ln>
          <a:effectLst/>
        </p:spPr>
        <p:txBody>
          <a:bodyPr/>
          <a:lstStyle/>
          <a:p>
            <a:endParaRPr lang="ru-RU"/>
          </a:p>
        </p:txBody>
      </p:sp>
      <p:sp>
        <p:nvSpPr>
          <p:cNvPr id="23564" name="Freeform 12"/>
          <p:cNvSpPr>
            <a:spLocks/>
          </p:cNvSpPr>
          <p:nvPr/>
        </p:nvSpPr>
        <p:spPr bwMode="auto">
          <a:xfrm>
            <a:off x="6791325" y="4165600"/>
            <a:ext cx="98425" cy="93663"/>
          </a:xfrm>
          <a:custGeom>
            <a:avLst/>
            <a:gdLst/>
            <a:ahLst/>
            <a:cxnLst>
              <a:cxn ang="0">
                <a:pos x="8" y="7"/>
              </a:cxn>
              <a:cxn ang="0">
                <a:pos x="54" y="7"/>
              </a:cxn>
              <a:cxn ang="0">
                <a:pos x="54" y="52"/>
              </a:cxn>
              <a:cxn ang="0">
                <a:pos x="8" y="52"/>
              </a:cxn>
              <a:cxn ang="0">
                <a:pos x="8" y="7"/>
              </a:cxn>
            </a:cxnLst>
            <a:rect l="0" t="0" r="r" b="b"/>
            <a:pathLst>
              <a:path w="62" h="59">
                <a:moveTo>
                  <a:pt x="8" y="7"/>
                </a:moveTo>
                <a:cubicBezTo>
                  <a:pt x="16" y="0"/>
                  <a:pt x="46" y="0"/>
                  <a:pt x="54" y="7"/>
                </a:cubicBezTo>
                <a:cubicBezTo>
                  <a:pt x="62" y="14"/>
                  <a:pt x="62" y="45"/>
                  <a:pt x="54" y="52"/>
                </a:cubicBezTo>
                <a:cubicBezTo>
                  <a:pt x="46" y="59"/>
                  <a:pt x="16" y="59"/>
                  <a:pt x="8" y="52"/>
                </a:cubicBezTo>
                <a:cubicBezTo>
                  <a:pt x="0" y="45"/>
                  <a:pt x="0" y="14"/>
                  <a:pt x="8" y="7"/>
                </a:cubicBezTo>
                <a:close/>
              </a:path>
            </a:pathLst>
          </a:custGeom>
          <a:noFill/>
          <a:ln w="19050" cmpd="sng">
            <a:solidFill>
              <a:srgbClr val="00FFFF"/>
            </a:solidFill>
            <a:round/>
            <a:headEnd/>
            <a:tailEnd/>
          </a:ln>
          <a:effectLst/>
        </p:spPr>
        <p:txBody>
          <a:bodyPr/>
          <a:lstStyle/>
          <a:p>
            <a:endParaRPr lang="ru-RU"/>
          </a:p>
        </p:txBody>
      </p:sp>
      <p:sp>
        <p:nvSpPr>
          <p:cNvPr id="23565" name="Freeform 13"/>
          <p:cNvSpPr>
            <a:spLocks/>
          </p:cNvSpPr>
          <p:nvPr/>
        </p:nvSpPr>
        <p:spPr bwMode="auto">
          <a:xfrm>
            <a:off x="8320088" y="2347913"/>
            <a:ext cx="49212" cy="125412"/>
          </a:xfrm>
          <a:custGeom>
            <a:avLst/>
            <a:gdLst/>
            <a:ahLst/>
            <a:cxnLst>
              <a:cxn ang="0">
                <a:pos x="3" y="2"/>
              </a:cxn>
              <a:cxn ang="0">
                <a:pos x="27" y="58"/>
              </a:cxn>
              <a:cxn ang="0">
                <a:pos x="7" y="70"/>
              </a:cxn>
              <a:cxn ang="0">
                <a:pos x="3" y="2"/>
              </a:cxn>
            </a:cxnLst>
            <a:rect l="0" t="0" r="r" b="b"/>
            <a:pathLst>
              <a:path w="31" h="79">
                <a:moveTo>
                  <a:pt x="3" y="2"/>
                </a:moveTo>
                <a:cubicBezTo>
                  <a:pt x="6" y="0"/>
                  <a:pt x="26" y="47"/>
                  <a:pt x="27" y="58"/>
                </a:cubicBezTo>
                <a:cubicBezTo>
                  <a:pt x="31" y="69"/>
                  <a:pt x="11" y="79"/>
                  <a:pt x="7" y="70"/>
                </a:cubicBezTo>
                <a:cubicBezTo>
                  <a:pt x="3" y="61"/>
                  <a:pt x="0" y="4"/>
                  <a:pt x="3" y="2"/>
                </a:cubicBezTo>
                <a:close/>
              </a:path>
            </a:pathLst>
          </a:custGeom>
          <a:noFill/>
          <a:ln w="19050" cmpd="sng">
            <a:solidFill>
              <a:srgbClr val="00FFFF"/>
            </a:solidFill>
            <a:round/>
            <a:headEnd/>
            <a:tailEnd/>
          </a:ln>
          <a:effectLst/>
        </p:spPr>
        <p:txBody>
          <a:bodyPr/>
          <a:lstStyle/>
          <a:p>
            <a:endParaRPr lang="ru-RU"/>
          </a:p>
        </p:txBody>
      </p:sp>
      <p:sp>
        <p:nvSpPr>
          <p:cNvPr id="23566" name="Freeform 14"/>
          <p:cNvSpPr>
            <a:spLocks/>
          </p:cNvSpPr>
          <p:nvPr/>
        </p:nvSpPr>
        <p:spPr bwMode="auto">
          <a:xfrm>
            <a:off x="8594725" y="355600"/>
            <a:ext cx="163513" cy="158750"/>
          </a:xfrm>
          <a:custGeom>
            <a:avLst/>
            <a:gdLst/>
            <a:ahLst/>
            <a:cxnLst>
              <a:cxn ang="0">
                <a:pos x="6" y="93"/>
              </a:cxn>
              <a:cxn ang="0">
                <a:pos x="14" y="37"/>
              </a:cxn>
              <a:cxn ang="0">
                <a:pos x="51" y="3"/>
              </a:cxn>
              <a:cxn ang="0">
                <a:pos x="86" y="17"/>
              </a:cxn>
              <a:cxn ang="0">
                <a:pos x="97" y="48"/>
              </a:cxn>
              <a:cxn ang="0">
                <a:pos x="50" y="61"/>
              </a:cxn>
              <a:cxn ang="0">
                <a:pos x="51" y="93"/>
              </a:cxn>
              <a:cxn ang="0">
                <a:pos x="6" y="93"/>
              </a:cxn>
            </a:cxnLst>
            <a:rect l="0" t="0" r="r" b="b"/>
            <a:pathLst>
              <a:path w="103" h="100">
                <a:moveTo>
                  <a:pt x="6" y="93"/>
                </a:moveTo>
                <a:cubicBezTo>
                  <a:pt x="0" y="84"/>
                  <a:pt x="7" y="52"/>
                  <a:pt x="14" y="37"/>
                </a:cubicBezTo>
                <a:cubicBezTo>
                  <a:pt x="21" y="22"/>
                  <a:pt x="39" y="6"/>
                  <a:pt x="51" y="3"/>
                </a:cubicBezTo>
                <a:cubicBezTo>
                  <a:pt x="63" y="0"/>
                  <a:pt x="78" y="10"/>
                  <a:pt x="86" y="17"/>
                </a:cubicBezTo>
                <a:cubicBezTo>
                  <a:pt x="94" y="24"/>
                  <a:pt x="103" y="41"/>
                  <a:pt x="97" y="48"/>
                </a:cubicBezTo>
                <a:cubicBezTo>
                  <a:pt x="91" y="55"/>
                  <a:pt x="58" y="54"/>
                  <a:pt x="50" y="61"/>
                </a:cubicBezTo>
                <a:cubicBezTo>
                  <a:pt x="42" y="68"/>
                  <a:pt x="58" y="88"/>
                  <a:pt x="51" y="93"/>
                </a:cubicBezTo>
                <a:cubicBezTo>
                  <a:pt x="44" y="98"/>
                  <a:pt x="13" y="100"/>
                  <a:pt x="6" y="93"/>
                </a:cubicBezTo>
                <a:close/>
              </a:path>
            </a:pathLst>
          </a:custGeom>
          <a:noFill/>
          <a:ln w="19050" cmpd="sng">
            <a:solidFill>
              <a:srgbClr val="00FFFF"/>
            </a:solidFill>
            <a:round/>
            <a:headEnd/>
            <a:tailEnd/>
          </a:ln>
          <a:effectLst/>
        </p:spPr>
        <p:txBody>
          <a:bodyPr/>
          <a:lstStyle/>
          <a:p>
            <a:endParaRPr lang="ru-RU"/>
          </a:p>
        </p:txBody>
      </p:sp>
      <p:sp>
        <p:nvSpPr>
          <p:cNvPr id="23567" name="Freeform 15"/>
          <p:cNvSpPr>
            <a:spLocks/>
          </p:cNvSpPr>
          <p:nvPr/>
        </p:nvSpPr>
        <p:spPr bwMode="auto">
          <a:xfrm>
            <a:off x="8305800" y="0"/>
            <a:ext cx="298450" cy="150813"/>
          </a:xfrm>
          <a:custGeom>
            <a:avLst/>
            <a:gdLst/>
            <a:ahLst/>
            <a:cxnLst>
              <a:cxn ang="0">
                <a:pos x="7" y="0"/>
              </a:cxn>
              <a:cxn ang="0">
                <a:pos x="7" y="45"/>
              </a:cxn>
              <a:cxn ang="0">
                <a:pos x="52" y="90"/>
              </a:cxn>
              <a:cxn ang="0">
                <a:pos x="80" y="77"/>
              </a:cxn>
              <a:cxn ang="0">
                <a:pos x="97" y="45"/>
              </a:cxn>
              <a:cxn ang="0">
                <a:pos x="124" y="65"/>
              </a:cxn>
              <a:cxn ang="0">
                <a:pos x="168" y="53"/>
              </a:cxn>
              <a:cxn ang="0">
                <a:pos x="188" y="0"/>
              </a:cxn>
            </a:cxnLst>
            <a:rect l="0" t="0" r="r" b="b"/>
            <a:pathLst>
              <a:path w="188" h="95">
                <a:moveTo>
                  <a:pt x="7" y="0"/>
                </a:moveTo>
                <a:cubicBezTo>
                  <a:pt x="3" y="15"/>
                  <a:pt x="0" y="30"/>
                  <a:pt x="7" y="45"/>
                </a:cubicBezTo>
                <a:cubicBezTo>
                  <a:pt x="14" y="60"/>
                  <a:pt x="40" y="85"/>
                  <a:pt x="52" y="90"/>
                </a:cubicBezTo>
                <a:cubicBezTo>
                  <a:pt x="64" y="95"/>
                  <a:pt x="73" y="84"/>
                  <a:pt x="80" y="77"/>
                </a:cubicBezTo>
                <a:cubicBezTo>
                  <a:pt x="87" y="70"/>
                  <a:pt x="90" y="47"/>
                  <a:pt x="97" y="45"/>
                </a:cubicBezTo>
                <a:cubicBezTo>
                  <a:pt x="104" y="43"/>
                  <a:pt x="112" y="64"/>
                  <a:pt x="124" y="65"/>
                </a:cubicBezTo>
                <a:cubicBezTo>
                  <a:pt x="136" y="66"/>
                  <a:pt x="157" y="64"/>
                  <a:pt x="168" y="53"/>
                </a:cubicBezTo>
                <a:cubicBezTo>
                  <a:pt x="179" y="42"/>
                  <a:pt x="184" y="11"/>
                  <a:pt x="188" y="0"/>
                </a:cubicBezTo>
              </a:path>
            </a:pathLst>
          </a:custGeom>
          <a:noFill/>
          <a:ln w="19050" cmpd="sng">
            <a:solidFill>
              <a:srgbClr val="00FFFF"/>
            </a:solidFill>
            <a:round/>
            <a:headEnd/>
            <a:tailEnd/>
          </a:ln>
          <a:effectLst/>
        </p:spPr>
        <p:txBody>
          <a:bodyPr/>
          <a:lstStyle/>
          <a:p>
            <a:endParaRPr lang="ru-RU"/>
          </a:p>
        </p:txBody>
      </p:sp>
      <p:sp>
        <p:nvSpPr>
          <p:cNvPr id="23568" name="Freeform 16"/>
          <p:cNvSpPr>
            <a:spLocks/>
          </p:cNvSpPr>
          <p:nvPr/>
        </p:nvSpPr>
        <p:spPr bwMode="auto">
          <a:xfrm>
            <a:off x="8774113" y="0"/>
            <a:ext cx="119062" cy="142875"/>
          </a:xfrm>
          <a:custGeom>
            <a:avLst/>
            <a:gdLst/>
            <a:ahLst/>
            <a:cxnLst>
              <a:cxn ang="0">
                <a:pos x="29" y="0"/>
              </a:cxn>
              <a:cxn ang="0">
                <a:pos x="1" y="37"/>
              </a:cxn>
              <a:cxn ang="0">
                <a:pos x="33" y="77"/>
              </a:cxn>
              <a:cxn ang="0">
                <a:pos x="75" y="90"/>
              </a:cxn>
            </a:cxnLst>
            <a:rect l="0" t="0" r="r" b="b"/>
            <a:pathLst>
              <a:path w="75" h="90">
                <a:moveTo>
                  <a:pt x="29" y="0"/>
                </a:moveTo>
                <a:cubicBezTo>
                  <a:pt x="24" y="6"/>
                  <a:pt x="0" y="24"/>
                  <a:pt x="1" y="37"/>
                </a:cubicBezTo>
                <a:cubicBezTo>
                  <a:pt x="2" y="50"/>
                  <a:pt x="21" y="68"/>
                  <a:pt x="33" y="77"/>
                </a:cubicBezTo>
                <a:cubicBezTo>
                  <a:pt x="45" y="86"/>
                  <a:pt x="66" y="87"/>
                  <a:pt x="75" y="90"/>
                </a:cubicBezTo>
              </a:path>
            </a:pathLst>
          </a:custGeom>
          <a:noFill/>
          <a:ln w="19050" cmpd="sng">
            <a:solidFill>
              <a:srgbClr val="00FFFF"/>
            </a:solidFill>
            <a:round/>
            <a:headEnd/>
            <a:tailEnd/>
          </a:ln>
          <a:effectLst/>
        </p:spPr>
        <p:txBody>
          <a:bodyPr/>
          <a:lstStyle/>
          <a:p>
            <a:endParaRPr lang="ru-RU"/>
          </a:p>
        </p:txBody>
      </p:sp>
      <p:sp>
        <p:nvSpPr>
          <p:cNvPr id="23569" name="Freeform 17"/>
          <p:cNvSpPr>
            <a:spLocks/>
          </p:cNvSpPr>
          <p:nvPr/>
        </p:nvSpPr>
        <p:spPr bwMode="auto">
          <a:xfrm>
            <a:off x="7323138" y="285750"/>
            <a:ext cx="147637" cy="231775"/>
          </a:xfrm>
          <a:custGeom>
            <a:avLst/>
            <a:gdLst/>
            <a:ahLst/>
            <a:cxnLst>
              <a:cxn ang="0">
                <a:pos x="7" y="41"/>
              </a:cxn>
              <a:cxn ang="0">
                <a:pos x="36" y="137"/>
              </a:cxn>
              <a:cxn ang="0">
                <a:pos x="67" y="95"/>
              </a:cxn>
              <a:cxn ang="0">
                <a:pos x="81" y="47"/>
              </a:cxn>
              <a:cxn ang="0">
                <a:pos x="81" y="1"/>
              </a:cxn>
              <a:cxn ang="0">
                <a:pos x="7" y="41"/>
              </a:cxn>
            </a:cxnLst>
            <a:rect l="0" t="0" r="r" b="b"/>
            <a:pathLst>
              <a:path w="93" h="146">
                <a:moveTo>
                  <a:pt x="7" y="41"/>
                </a:moveTo>
                <a:cubicBezTo>
                  <a:pt x="0" y="64"/>
                  <a:pt x="26" y="128"/>
                  <a:pt x="36" y="137"/>
                </a:cubicBezTo>
                <a:cubicBezTo>
                  <a:pt x="46" y="146"/>
                  <a:pt x="60" y="110"/>
                  <a:pt x="67" y="95"/>
                </a:cubicBezTo>
                <a:cubicBezTo>
                  <a:pt x="74" y="80"/>
                  <a:pt x="79" y="63"/>
                  <a:pt x="81" y="47"/>
                </a:cubicBezTo>
                <a:cubicBezTo>
                  <a:pt x="83" y="31"/>
                  <a:pt x="93" y="2"/>
                  <a:pt x="81" y="1"/>
                </a:cubicBezTo>
                <a:cubicBezTo>
                  <a:pt x="69" y="0"/>
                  <a:pt x="14" y="18"/>
                  <a:pt x="7" y="41"/>
                </a:cubicBezTo>
                <a:close/>
              </a:path>
            </a:pathLst>
          </a:custGeom>
          <a:noFill/>
          <a:ln w="19050" cmpd="sng">
            <a:solidFill>
              <a:srgbClr val="00FFFF"/>
            </a:solidFill>
            <a:round/>
            <a:headEnd/>
            <a:tailEnd/>
          </a:ln>
          <a:effectLst/>
        </p:spPr>
        <p:txBody>
          <a:bodyPr/>
          <a:lstStyle/>
          <a:p>
            <a:endParaRPr lang="ru-RU"/>
          </a:p>
        </p:txBody>
      </p:sp>
      <p:sp>
        <p:nvSpPr>
          <p:cNvPr id="23570" name="Freeform 18"/>
          <p:cNvSpPr>
            <a:spLocks/>
          </p:cNvSpPr>
          <p:nvPr/>
        </p:nvSpPr>
        <p:spPr bwMode="auto">
          <a:xfrm>
            <a:off x="5573713" y="984250"/>
            <a:ext cx="304800" cy="315913"/>
          </a:xfrm>
          <a:custGeom>
            <a:avLst/>
            <a:gdLst/>
            <a:ahLst/>
            <a:cxnLst>
              <a:cxn ang="0">
                <a:pos x="95" y="196"/>
              </a:cxn>
              <a:cxn ang="0">
                <a:pos x="17" y="153"/>
              </a:cxn>
              <a:cxn ang="0">
                <a:pos x="5" y="99"/>
              </a:cxn>
              <a:cxn ang="0">
                <a:pos x="49" y="60"/>
              </a:cxn>
              <a:cxn ang="0">
                <a:pos x="95" y="60"/>
              </a:cxn>
              <a:cxn ang="0">
                <a:pos x="140" y="15"/>
              </a:cxn>
              <a:cxn ang="0">
                <a:pos x="185" y="15"/>
              </a:cxn>
              <a:cxn ang="0">
                <a:pos x="185" y="106"/>
              </a:cxn>
              <a:cxn ang="0">
                <a:pos x="143" y="135"/>
              </a:cxn>
              <a:cxn ang="0">
                <a:pos x="95" y="196"/>
              </a:cxn>
            </a:cxnLst>
            <a:rect l="0" t="0" r="r" b="b"/>
            <a:pathLst>
              <a:path w="192" h="199">
                <a:moveTo>
                  <a:pt x="95" y="196"/>
                </a:moveTo>
                <a:cubicBezTo>
                  <a:pt x="74" y="199"/>
                  <a:pt x="32" y="169"/>
                  <a:pt x="17" y="153"/>
                </a:cubicBezTo>
                <a:cubicBezTo>
                  <a:pt x="2" y="137"/>
                  <a:pt x="0" y="114"/>
                  <a:pt x="5" y="99"/>
                </a:cubicBezTo>
                <a:cubicBezTo>
                  <a:pt x="10" y="84"/>
                  <a:pt x="34" y="67"/>
                  <a:pt x="49" y="60"/>
                </a:cubicBezTo>
                <a:cubicBezTo>
                  <a:pt x="64" y="53"/>
                  <a:pt x="80" y="67"/>
                  <a:pt x="95" y="60"/>
                </a:cubicBezTo>
                <a:cubicBezTo>
                  <a:pt x="110" y="53"/>
                  <a:pt x="125" y="22"/>
                  <a:pt x="140" y="15"/>
                </a:cubicBezTo>
                <a:cubicBezTo>
                  <a:pt x="155" y="8"/>
                  <a:pt x="178" y="0"/>
                  <a:pt x="185" y="15"/>
                </a:cubicBezTo>
                <a:cubicBezTo>
                  <a:pt x="192" y="30"/>
                  <a:pt x="192" y="86"/>
                  <a:pt x="185" y="106"/>
                </a:cubicBezTo>
                <a:cubicBezTo>
                  <a:pt x="178" y="126"/>
                  <a:pt x="158" y="120"/>
                  <a:pt x="143" y="135"/>
                </a:cubicBezTo>
                <a:cubicBezTo>
                  <a:pt x="128" y="150"/>
                  <a:pt x="105" y="183"/>
                  <a:pt x="95" y="196"/>
                </a:cubicBezTo>
                <a:close/>
              </a:path>
            </a:pathLst>
          </a:custGeom>
          <a:noFill/>
          <a:ln w="19050" cmpd="sng">
            <a:solidFill>
              <a:srgbClr val="00FFFF"/>
            </a:solidFill>
            <a:round/>
            <a:headEnd/>
            <a:tailEnd/>
          </a:ln>
          <a:effectLst/>
        </p:spPr>
        <p:txBody>
          <a:bodyPr/>
          <a:lstStyle/>
          <a:p>
            <a:endParaRPr lang="ru-RU"/>
          </a:p>
        </p:txBody>
      </p:sp>
      <p:sp>
        <p:nvSpPr>
          <p:cNvPr id="23571" name="Freeform 19"/>
          <p:cNvSpPr>
            <a:spLocks/>
          </p:cNvSpPr>
          <p:nvPr/>
        </p:nvSpPr>
        <p:spPr bwMode="auto">
          <a:xfrm>
            <a:off x="5929313" y="996950"/>
            <a:ext cx="239712" cy="93663"/>
          </a:xfrm>
          <a:custGeom>
            <a:avLst/>
            <a:gdLst/>
            <a:ahLst/>
            <a:cxnLst>
              <a:cxn ang="0">
                <a:pos x="7" y="7"/>
              </a:cxn>
              <a:cxn ang="0">
                <a:pos x="52" y="7"/>
              </a:cxn>
              <a:cxn ang="0">
                <a:pos x="143" y="7"/>
              </a:cxn>
              <a:cxn ang="0">
                <a:pos x="98" y="52"/>
              </a:cxn>
              <a:cxn ang="0">
                <a:pos x="52" y="52"/>
              </a:cxn>
              <a:cxn ang="0">
                <a:pos x="7" y="52"/>
              </a:cxn>
              <a:cxn ang="0">
                <a:pos x="7" y="7"/>
              </a:cxn>
            </a:cxnLst>
            <a:rect l="0" t="0" r="r" b="b"/>
            <a:pathLst>
              <a:path w="151" h="59">
                <a:moveTo>
                  <a:pt x="7" y="7"/>
                </a:moveTo>
                <a:cubicBezTo>
                  <a:pt x="14" y="0"/>
                  <a:pt x="29" y="7"/>
                  <a:pt x="52" y="7"/>
                </a:cubicBezTo>
                <a:cubicBezTo>
                  <a:pt x="75" y="7"/>
                  <a:pt x="135" y="0"/>
                  <a:pt x="143" y="7"/>
                </a:cubicBezTo>
                <a:cubicBezTo>
                  <a:pt x="151" y="14"/>
                  <a:pt x="113" y="45"/>
                  <a:pt x="98" y="52"/>
                </a:cubicBezTo>
                <a:cubicBezTo>
                  <a:pt x="83" y="59"/>
                  <a:pt x="67" y="52"/>
                  <a:pt x="52" y="52"/>
                </a:cubicBezTo>
                <a:cubicBezTo>
                  <a:pt x="37" y="52"/>
                  <a:pt x="14" y="59"/>
                  <a:pt x="7" y="52"/>
                </a:cubicBezTo>
                <a:cubicBezTo>
                  <a:pt x="0" y="45"/>
                  <a:pt x="0" y="14"/>
                  <a:pt x="7" y="7"/>
                </a:cubicBezTo>
                <a:close/>
              </a:path>
            </a:pathLst>
          </a:custGeom>
          <a:noFill/>
          <a:ln w="19050" cmpd="sng">
            <a:solidFill>
              <a:srgbClr val="00FFFF"/>
            </a:solidFill>
            <a:round/>
            <a:headEnd/>
            <a:tailEnd/>
          </a:ln>
          <a:effectLst/>
        </p:spPr>
        <p:txBody>
          <a:bodyPr/>
          <a:lstStyle/>
          <a:p>
            <a:endParaRPr lang="ru-RU"/>
          </a:p>
        </p:txBody>
      </p:sp>
      <p:sp>
        <p:nvSpPr>
          <p:cNvPr id="23572" name="Freeform 20"/>
          <p:cNvSpPr>
            <a:spLocks/>
          </p:cNvSpPr>
          <p:nvPr/>
        </p:nvSpPr>
        <p:spPr bwMode="auto">
          <a:xfrm>
            <a:off x="5843588" y="1295400"/>
            <a:ext cx="192087" cy="155575"/>
          </a:xfrm>
          <a:custGeom>
            <a:avLst/>
            <a:gdLst/>
            <a:ahLst/>
            <a:cxnLst>
              <a:cxn ang="0">
                <a:pos x="15" y="46"/>
              </a:cxn>
              <a:cxn ang="0">
                <a:pos x="15" y="0"/>
              </a:cxn>
              <a:cxn ang="0">
                <a:pos x="106" y="46"/>
              </a:cxn>
              <a:cxn ang="0">
                <a:pos x="106" y="91"/>
              </a:cxn>
              <a:cxn ang="0">
                <a:pos x="61" y="91"/>
              </a:cxn>
              <a:cxn ang="0">
                <a:pos x="15" y="91"/>
              </a:cxn>
              <a:cxn ang="0">
                <a:pos x="15" y="46"/>
              </a:cxn>
            </a:cxnLst>
            <a:rect l="0" t="0" r="r" b="b"/>
            <a:pathLst>
              <a:path w="121" h="98">
                <a:moveTo>
                  <a:pt x="15" y="46"/>
                </a:moveTo>
                <a:cubicBezTo>
                  <a:pt x="15" y="31"/>
                  <a:pt x="0" y="0"/>
                  <a:pt x="15" y="0"/>
                </a:cubicBezTo>
                <a:cubicBezTo>
                  <a:pt x="30" y="0"/>
                  <a:pt x="91" y="31"/>
                  <a:pt x="106" y="46"/>
                </a:cubicBezTo>
                <a:cubicBezTo>
                  <a:pt x="121" y="61"/>
                  <a:pt x="113" y="84"/>
                  <a:pt x="106" y="91"/>
                </a:cubicBezTo>
                <a:cubicBezTo>
                  <a:pt x="99" y="98"/>
                  <a:pt x="76" y="91"/>
                  <a:pt x="61" y="91"/>
                </a:cubicBezTo>
                <a:cubicBezTo>
                  <a:pt x="46" y="91"/>
                  <a:pt x="23" y="98"/>
                  <a:pt x="15" y="91"/>
                </a:cubicBezTo>
                <a:cubicBezTo>
                  <a:pt x="7" y="84"/>
                  <a:pt x="15" y="61"/>
                  <a:pt x="15" y="46"/>
                </a:cubicBezTo>
                <a:close/>
              </a:path>
            </a:pathLst>
          </a:custGeom>
          <a:noFill/>
          <a:ln w="19050" cmpd="sng">
            <a:solidFill>
              <a:srgbClr val="00FFFF"/>
            </a:solidFill>
            <a:round/>
            <a:headEnd/>
            <a:tailEnd/>
          </a:ln>
          <a:effectLst/>
        </p:spPr>
        <p:txBody>
          <a:bodyPr/>
          <a:lstStyle/>
          <a:p>
            <a:endParaRPr lang="ru-RU"/>
          </a:p>
        </p:txBody>
      </p:sp>
      <p:sp>
        <p:nvSpPr>
          <p:cNvPr id="23573" name="Freeform 21"/>
          <p:cNvSpPr>
            <a:spLocks/>
          </p:cNvSpPr>
          <p:nvPr/>
        </p:nvSpPr>
        <p:spPr bwMode="auto">
          <a:xfrm>
            <a:off x="4583113" y="1524000"/>
            <a:ext cx="82550" cy="85725"/>
          </a:xfrm>
          <a:custGeom>
            <a:avLst/>
            <a:gdLst/>
            <a:ahLst/>
            <a:cxnLst>
              <a:cxn ang="0">
                <a:pos x="45" y="0"/>
              </a:cxn>
              <a:cxn ang="0">
                <a:pos x="45" y="46"/>
              </a:cxn>
              <a:cxn ang="0">
                <a:pos x="0" y="46"/>
              </a:cxn>
              <a:cxn ang="0">
                <a:pos x="45" y="0"/>
              </a:cxn>
            </a:cxnLst>
            <a:rect l="0" t="0" r="r" b="b"/>
            <a:pathLst>
              <a:path w="52" h="54">
                <a:moveTo>
                  <a:pt x="45" y="0"/>
                </a:moveTo>
                <a:cubicBezTo>
                  <a:pt x="52" y="0"/>
                  <a:pt x="52" y="38"/>
                  <a:pt x="45" y="46"/>
                </a:cubicBezTo>
                <a:cubicBezTo>
                  <a:pt x="38" y="54"/>
                  <a:pt x="0" y="54"/>
                  <a:pt x="0" y="46"/>
                </a:cubicBezTo>
                <a:cubicBezTo>
                  <a:pt x="0" y="38"/>
                  <a:pt x="38" y="0"/>
                  <a:pt x="45" y="0"/>
                </a:cubicBezTo>
                <a:close/>
              </a:path>
            </a:pathLst>
          </a:custGeom>
          <a:noFill/>
          <a:ln w="19050" cmpd="sng">
            <a:solidFill>
              <a:srgbClr val="00FFFF"/>
            </a:solidFill>
            <a:round/>
            <a:headEnd/>
            <a:tailEnd/>
          </a:ln>
          <a:effectLst/>
        </p:spPr>
        <p:txBody>
          <a:bodyPr/>
          <a:lstStyle/>
          <a:p>
            <a:endParaRPr lang="ru-RU"/>
          </a:p>
        </p:txBody>
      </p:sp>
      <p:sp>
        <p:nvSpPr>
          <p:cNvPr id="23574" name="Freeform 22"/>
          <p:cNvSpPr>
            <a:spLocks/>
          </p:cNvSpPr>
          <p:nvPr/>
        </p:nvSpPr>
        <p:spPr bwMode="auto">
          <a:xfrm>
            <a:off x="4108450" y="425450"/>
            <a:ext cx="325438" cy="512763"/>
          </a:xfrm>
          <a:custGeom>
            <a:avLst/>
            <a:gdLst/>
            <a:ahLst/>
            <a:cxnLst>
              <a:cxn ang="0">
                <a:pos x="100" y="223"/>
              </a:cxn>
              <a:cxn ang="0">
                <a:pos x="40" y="211"/>
              </a:cxn>
              <a:cxn ang="0">
                <a:pos x="4" y="79"/>
              </a:cxn>
              <a:cxn ang="0">
                <a:pos x="16" y="25"/>
              </a:cxn>
              <a:cxn ang="0">
                <a:pos x="65" y="4"/>
              </a:cxn>
              <a:cxn ang="0">
                <a:pos x="111" y="49"/>
              </a:cxn>
              <a:cxn ang="0">
                <a:pos x="76" y="109"/>
              </a:cxn>
              <a:cxn ang="0">
                <a:pos x="111" y="185"/>
              </a:cxn>
              <a:cxn ang="0">
                <a:pos x="156" y="231"/>
              </a:cxn>
              <a:cxn ang="0">
                <a:pos x="201" y="276"/>
              </a:cxn>
              <a:cxn ang="0">
                <a:pos x="130" y="301"/>
              </a:cxn>
              <a:cxn ang="0">
                <a:pos x="52" y="319"/>
              </a:cxn>
              <a:cxn ang="0">
                <a:pos x="65" y="276"/>
              </a:cxn>
              <a:cxn ang="0">
                <a:pos x="100" y="223"/>
              </a:cxn>
            </a:cxnLst>
            <a:rect l="0" t="0" r="r" b="b"/>
            <a:pathLst>
              <a:path w="205" h="323">
                <a:moveTo>
                  <a:pt x="100" y="223"/>
                </a:moveTo>
                <a:cubicBezTo>
                  <a:pt x="96" y="212"/>
                  <a:pt x="56" y="235"/>
                  <a:pt x="40" y="211"/>
                </a:cubicBezTo>
                <a:cubicBezTo>
                  <a:pt x="24" y="187"/>
                  <a:pt x="8" y="110"/>
                  <a:pt x="4" y="79"/>
                </a:cubicBezTo>
                <a:cubicBezTo>
                  <a:pt x="0" y="48"/>
                  <a:pt x="6" y="37"/>
                  <a:pt x="16" y="25"/>
                </a:cubicBezTo>
                <a:cubicBezTo>
                  <a:pt x="26" y="13"/>
                  <a:pt x="49" y="0"/>
                  <a:pt x="65" y="4"/>
                </a:cubicBezTo>
                <a:cubicBezTo>
                  <a:pt x="81" y="8"/>
                  <a:pt x="109" y="32"/>
                  <a:pt x="111" y="49"/>
                </a:cubicBezTo>
                <a:cubicBezTo>
                  <a:pt x="113" y="66"/>
                  <a:pt x="76" y="86"/>
                  <a:pt x="76" y="109"/>
                </a:cubicBezTo>
                <a:cubicBezTo>
                  <a:pt x="76" y="132"/>
                  <a:pt x="98" y="165"/>
                  <a:pt x="111" y="185"/>
                </a:cubicBezTo>
                <a:cubicBezTo>
                  <a:pt x="124" y="205"/>
                  <a:pt x="141" y="216"/>
                  <a:pt x="156" y="231"/>
                </a:cubicBezTo>
                <a:cubicBezTo>
                  <a:pt x="171" y="246"/>
                  <a:pt x="205" y="265"/>
                  <a:pt x="201" y="276"/>
                </a:cubicBezTo>
                <a:cubicBezTo>
                  <a:pt x="197" y="287"/>
                  <a:pt x="155" y="294"/>
                  <a:pt x="130" y="301"/>
                </a:cubicBezTo>
                <a:cubicBezTo>
                  <a:pt x="105" y="308"/>
                  <a:pt x="63" y="323"/>
                  <a:pt x="52" y="319"/>
                </a:cubicBezTo>
                <a:cubicBezTo>
                  <a:pt x="41" y="315"/>
                  <a:pt x="57" y="292"/>
                  <a:pt x="65" y="276"/>
                </a:cubicBezTo>
                <a:cubicBezTo>
                  <a:pt x="73" y="260"/>
                  <a:pt x="107" y="238"/>
                  <a:pt x="100" y="223"/>
                </a:cubicBezTo>
                <a:close/>
              </a:path>
            </a:pathLst>
          </a:custGeom>
          <a:noFill/>
          <a:ln w="19050" cmpd="sng">
            <a:solidFill>
              <a:srgbClr val="00FFFF"/>
            </a:solidFill>
            <a:round/>
            <a:headEnd/>
            <a:tailEnd/>
          </a:ln>
          <a:effectLst/>
        </p:spPr>
        <p:txBody>
          <a:bodyPr/>
          <a:lstStyle/>
          <a:p>
            <a:endParaRPr lang="ru-RU"/>
          </a:p>
        </p:txBody>
      </p:sp>
      <p:sp>
        <p:nvSpPr>
          <p:cNvPr id="23575" name="Freeform 23"/>
          <p:cNvSpPr>
            <a:spLocks/>
          </p:cNvSpPr>
          <p:nvPr/>
        </p:nvSpPr>
        <p:spPr bwMode="auto">
          <a:xfrm>
            <a:off x="1671638" y="592138"/>
            <a:ext cx="104775" cy="120650"/>
          </a:xfrm>
          <a:custGeom>
            <a:avLst/>
            <a:gdLst/>
            <a:ahLst/>
            <a:cxnLst>
              <a:cxn ang="0">
                <a:pos x="3" y="10"/>
              </a:cxn>
              <a:cxn ang="0">
                <a:pos x="57" y="22"/>
              </a:cxn>
              <a:cxn ang="0">
                <a:pos x="57" y="70"/>
              </a:cxn>
              <a:cxn ang="0">
                <a:pos x="9" y="58"/>
              </a:cxn>
              <a:cxn ang="0">
                <a:pos x="3" y="10"/>
              </a:cxn>
            </a:cxnLst>
            <a:rect l="0" t="0" r="r" b="b"/>
            <a:pathLst>
              <a:path w="66" h="76">
                <a:moveTo>
                  <a:pt x="3" y="10"/>
                </a:moveTo>
                <a:cubicBezTo>
                  <a:pt x="10" y="0"/>
                  <a:pt x="48" y="12"/>
                  <a:pt x="57" y="22"/>
                </a:cubicBezTo>
                <a:cubicBezTo>
                  <a:pt x="66" y="32"/>
                  <a:pt x="65" y="64"/>
                  <a:pt x="57" y="70"/>
                </a:cubicBezTo>
                <a:cubicBezTo>
                  <a:pt x="49" y="76"/>
                  <a:pt x="18" y="68"/>
                  <a:pt x="9" y="58"/>
                </a:cubicBezTo>
                <a:cubicBezTo>
                  <a:pt x="0" y="48"/>
                  <a:pt x="4" y="20"/>
                  <a:pt x="3" y="10"/>
                </a:cubicBezTo>
                <a:close/>
              </a:path>
            </a:pathLst>
          </a:custGeom>
          <a:noFill/>
          <a:ln w="19050" cmpd="sng">
            <a:solidFill>
              <a:srgbClr val="00FFFF"/>
            </a:solidFill>
            <a:round/>
            <a:headEnd/>
            <a:tailEnd/>
          </a:ln>
          <a:effectLst/>
        </p:spPr>
        <p:txBody>
          <a:bodyPr/>
          <a:lstStyle/>
          <a:p>
            <a:endParaRPr lang="ru-RU"/>
          </a:p>
        </p:txBody>
      </p:sp>
      <p:sp>
        <p:nvSpPr>
          <p:cNvPr id="23576" name="Freeform 24"/>
          <p:cNvSpPr>
            <a:spLocks/>
          </p:cNvSpPr>
          <p:nvPr/>
        </p:nvSpPr>
        <p:spPr bwMode="auto">
          <a:xfrm>
            <a:off x="2103438" y="920750"/>
            <a:ext cx="69850" cy="161925"/>
          </a:xfrm>
          <a:custGeom>
            <a:avLst/>
            <a:gdLst/>
            <a:ahLst/>
            <a:cxnLst>
              <a:cxn ang="0">
                <a:pos x="19" y="101"/>
              </a:cxn>
              <a:cxn ang="0">
                <a:pos x="1" y="43"/>
              </a:cxn>
              <a:cxn ang="0">
                <a:pos x="25" y="1"/>
              </a:cxn>
              <a:cxn ang="0">
                <a:pos x="43" y="49"/>
              </a:cxn>
              <a:cxn ang="0">
                <a:pos x="19" y="101"/>
              </a:cxn>
            </a:cxnLst>
            <a:rect l="0" t="0" r="r" b="b"/>
            <a:pathLst>
              <a:path w="44" h="102">
                <a:moveTo>
                  <a:pt x="19" y="101"/>
                </a:moveTo>
                <a:cubicBezTo>
                  <a:pt x="12" y="100"/>
                  <a:pt x="0" y="60"/>
                  <a:pt x="1" y="43"/>
                </a:cubicBezTo>
                <a:cubicBezTo>
                  <a:pt x="3" y="27"/>
                  <a:pt x="18" y="0"/>
                  <a:pt x="25" y="1"/>
                </a:cubicBezTo>
                <a:cubicBezTo>
                  <a:pt x="32" y="2"/>
                  <a:pt x="44" y="32"/>
                  <a:pt x="43" y="49"/>
                </a:cubicBezTo>
                <a:cubicBezTo>
                  <a:pt x="42" y="66"/>
                  <a:pt x="26" y="102"/>
                  <a:pt x="19" y="101"/>
                </a:cubicBezTo>
                <a:close/>
              </a:path>
            </a:pathLst>
          </a:custGeom>
          <a:noFill/>
          <a:ln w="19050" cmpd="sng">
            <a:solidFill>
              <a:srgbClr val="00FFFF"/>
            </a:solidFill>
            <a:round/>
            <a:headEnd/>
            <a:tailEnd/>
          </a:ln>
          <a:effectLst/>
        </p:spPr>
        <p:txBody>
          <a:bodyPr/>
          <a:lstStyle/>
          <a:p>
            <a:endParaRPr lang="ru-RU"/>
          </a:p>
        </p:txBody>
      </p:sp>
      <p:sp>
        <p:nvSpPr>
          <p:cNvPr id="23577" name="Freeform 25"/>
          <p:cNvSpPr>
            <a:spLocks/>
          </p:cNvSpPr>
          <p:nvPr/>
        </p:nvSpPr>
        <p:spPr bwMode="auto">
          <a:xfrm>
            <a:off x="2070100" y="430213"/>
            <a:ext cx="1135063" cy="457200"/>
          </a:xfrm>
          <a:custGeom>
            <a:avLst/>
            <a:gdLst/>
            <a:ahLst/>
            <a:cxnLst>
              <a:cxn ang="0">
                <a:pos x="49" y="283"/>
              </a:cxn>
              <a:cxn ang="0">
                <a:pos x="25" y="241"/>
              </a:cxn>
              <a:cxn ang="0">
                <a:pos x="1" y="214"/>
              </a:cxn>
              <a:cxn ang="0">
                <a:pos x="20" y="162"/>
              </a:cxn>
              <a:cxn ang="0">
                <a:pos x="34" y="92"/>
              </a:cxn>
              <a:cxn ang="0">
                <a:pos x="68" y="62"/>
              </a:cxn>
              <a:cxn ang="0">
                <a:pos x="112" y="74"/>
              </a:cxn>
              <a:cxn ang="0">
                <a:pos x="170" y="46"/>
              </a:cxn>
              <a:cxn ang="0">
                <a:pos x="215" y="46"/>
              </a:cxn>
              <a:cxn ang="0">
                <a:pos x="272" y="34"/>
              </a:cxn>
              <a:cxn ang="0">
                <a:pos x="336" y="26"/>
              </a:cxn>
              <a:cxn ang="0">
                <a:pos x="397" y="1"/>
              </a:cxn>
              <a:cxn ang="0">
                <a:pos x="452" y="18"/>
              </a:cxn>
              <a:cxn ang="0">
                <a:pos x="487" y="1"/>
              </a:cxn>
              <a:cxn ang="0">
                <a:pos x="528" y="26"/>
              </a:cxn>
              <a:cxn ang="0">
                <a:pos x="560" y="38"/>
              </a:cxn>
              <a:cxn ang="0">
                <a:pos x="612" y="66"/>
              </a:cxn>
              <a:cxn ang="0">
                <a:pos x="676" y="82"/>
              </a:cxn>
              <a:cxn ang="0">
                <a:pos x="696" y="66"/>
              </a:cxn>
              <a:cxn ang="0">
                <a:pos x="714" y="92"/>
              </a:cxn>
              <a:cxn ang="0">
                <a:pos x="704" y="114"/>
              </a:cxn>
              <a:cxn ang="0">
                <a:pos x="680" y="138"/>
              </a:cxn>
              <a:cxn ang="0">
                <a:pos x="623" y="137"/>
              </a:cxn>
              <a:cxn ang="0">
                <a:pos x="544" y="106"/>
              </a:cxn>
              <a:cxn ang="0">
                <a:pos x="487" y="92"/>
              </a:cxn>
              <a:cxn ang="0">
                <a:pos x="404" y="90"/>
              </a:cxn>
              <a:cxn ang="0">
                <a:pos x="351" y="92"/>
              </a:cxn>
              <a:cxn ang="0">
                <a:pos x="288" y="110"/>
              </a:cxn>
              <a:cxn ang="0">
                <a:pos x="224" y="118"/>
              </a:cxn>
              <a:cxn ang="0">
                <a:pos x="170" y="137"/>
              </a:cxn>
              <a:cxn ang="0">
                <a:pos x="124" y="150"/>
              </a:cxn>
              <a:cxn ang="0">
                <a:pos x="104" y="190"/>
              </a:cxn>
              <a:cxn ang="0">
                <a:pos x="79" y="228"/>
              </a:cxn>
              <a:cxn ang="0">
                <a:pos x="80" y="258"/>
              </a:cxn>
              <a:cxn ang="0">
                <a:pos x="49" y="283"/>
              </a:cxn>
            </a:cxnLst>
            <a:rect l="0" t="0" r="r" b="b"/>
            <a:pathLst>
              <a:path w="715" h="288">
                <a:moveTo>
                  <a:pt x="49" y="283"/>
                </a:moveTo>
                <a:cubicBezTo>
                  <a:pt x="40" y="280"/>
                  <a:pt x="33" y="252"/>
                  <a:pt x="25" y="241"/>
                </a:cubicBezTo>
                <a:cubicBezTo>
                  <a:pt x="17" y="230"/>
                  <a:pt x="2" y="227"/>
                  <a:pt x="1" y="214"/>
                </a:cubicBezTo>
                <a:cubicBezTo>
                  <a:pt x="0" y="201"/>
                  <a:pt x="14" y="182"/>
                  <a:pt x="20" y="162"/>
                </a:cubicBezTo>
                <a:cubicBezTo>
                  <a:pt x="26" y="142"/>
                  <a:pt x="26" y="109"/>
                  <a:pt x="34" y="92"/>
                </a:cubicBezTo>
                <a:cubicBezTo>
                  <a:pt x="42" y="75"/>
                  <a:pt x="55" y="65"/>
                  <a:pt x="68" y="62"/>
                </a:cubicBezTo>
                <a:cubicBezTo>
                  <a:pt x="81" y="59"/>
                  <a:pt x="95" y="77"/>
                  <a:pt x="112" y="74"/>
                </a:cubicBezTo>
                <a:cubicBezTo>
                  <a:pt x="129" y="71"/>
                  <a:pt x="153" y="51"/>
                  <a:pt x="170" y="46"/>
                </a:cubicBezTo>
                <a:cubicBezTo>
                  <a:pt x="187" y="41"/>
                  <a:pt x="198" y="48"/>
                  <a:pt x="215" y="46"/>
                </a:cubicBezTo>
                <a:cubicBezTo>
                  <a:pt x="232" y="44"/>
                  <a:pt x="252" y="37"/>
                  <a:pt x="272" y="34"/>
                </a:cubicBezTo>
                <a:cubicBezTo>
                  <a:pt x="292" y="31"/>
                  <a:pt x="315" y="31"/>
                  <a:pt x="336" y="26"/>
                </a:cubicBezTo>
                <a:cubicBezTo>
                  <a:pt x="357" y="21"/>
                  <a:pt x="378" y="2"/>
                  <a:pt x="397" y="1"/>
                </a:cubicBezTo>
                <a:cubicBezTo>
                  <a:pt x="416" y="0"/>
                  <a:pt x="437" y="18"/>
                  <a:pt x="452" y="18"/>
                </a:cubicBezTo>
                <a:cubicBezTo>
                  <a:pt x="467" y="18"/>
                  <a:pt x="474" y="0"/>
                  <a:pt x="487" y="1"/>
                </a:cubicBezTo>
                <a:cubicBezTo>
                  <a:pt x="500" y="2"/>
                  <a:pt x="516" y="20"/>
                  <a:pt x="528" y="26"/>
                </a:cubicBezTo>
                <a:cubicBezTo>
                  <a:pt x="540" y="32"/>
                  <a:pt x="546" y="31"/>
                  <a:pt x="560" y="38"/>
                </a:cubicBezTo>
                <a:cubicBezTo>
                  <a:pt x="574" y="45"/>
                  <a:pt x="593" y="59"/>
                  <a:pt x="612" y="66"/>
                </a:cubicBezTo>
                <a:cubicBezTo>
                  <a:pt x="631" y="73"/>
                  <a:pt x="662" y="82"/>
                  <a:pt x="676" y="82"/>
                </a:cubicBezTo>
                <a:cubicBezTo>
                  <a:pt x="690" y="82"/>
                  <a:pt x="690" y="64"/>
                  <a:pt x="696" y="66"/>
                </a:cubicBezTo>
                <a:cubicBezTo>
                  <a:pt x="702" y="68"/>
                  <a:pt x="713" y="84"/>
                  <a:pt x="714" y="92"/>
                </a:cubicBezTo>
                <a:cubicBezTo>
                  <a:pt x="715" y="100"/>
                  <a:pt x="710" y="106"/>
                  <a:pt x="704" y="114"/>
                </a:cubicBezTo>
                <a:cubicBezTo>
                  <a:pt x="698" y="122"/>
                  <a:pt x="693" y="134"/>
                  <a:pt x="680" y="138"/>
                </a:cubicBezTo>
                <a:cubicBezTo>
                  <a:pt x="667" y="142"/>
                  <a:pt x="646" y="142"/>
                  <a:pt x="623" y="137"/>
                </a:cubicBezTo>
                <a:cubicBezTo>
                  <a:pt x="600" y="132"/>
                  <a:pt x="567" y="113"/>
                  <a:pt x="544" y="106"/>
                </a:cubicBezTo>
                <a:cubicBezTo>
                  <a:pt x="521" y="99"/>
                  <a:pt x="510" y="95"/>
                  <a:pt x="487" y="92"/>
                </a:cubicBezTo>
                <a:cubicBezTo>
                  <a:pt x="464" y="89"/>
                  <a:pt x="427" y="90"/>
                  <a:pt x="404" y="90"/>
                </a:cubicBezTo>
                <a:cubicBezTo>
                  <a:pt x="381" y="90"/>
                  <a:pt x="370" y="89"/>
                  <a:pt x="351" y="92"/>
                </a:cubicBezTo>
                <a:cubicBezTo>
                  <a:pt x="332" y="95"/>
                  <a:pt x="309" y="106"/>
                  <a:pt x="288" y="110"/>
                </a:cubicBezTo>
                <a:cubicBezTo>
                  <a:pt x="267" y="114"/>
                  <a:pt x="244" y="114"/>
                  <a:pt x="224" y="118"/>
                </a:cubicBezTo>
                <a:cubicBezTo>
                  <a:pt x="204" y="122"/>
                  <a:pt x="187" y="132"/>
                  <a:pt x="170" y="137"/>
                </a:cubicBezTo>
                <a:cubicBezTo>
                  <a:pt x="153" y="142"/>
                  <a:pt x="135" y="141"/>
                  <a:pt x="124" y="150"/>
                </a:cubicBezTo>
                <a:cubicBezTo>
                  <a:pt x="113" y="159"/>
                  <a:pt x="111" y="177"/>
                  <a:pt x="104" y="190"/>
                </a:cubicBezTo>
                <a:cubicBezTo>
                  <a:pt x="97" y="203"/>
                  <a:pt x="83" y="217"/>
                  <a:pt x="79" y="228"/>
                </a:cubicBezTo>
                <a:cubicBezTo>
                  <a:pt x="75" y="239"/>
                  <a:pt x="85" y="249"/>
                  <a:pt x="80" y="258"/>
                </a:cubicBezTo>
                <a:cubicBezTo>
                  <a:pt x="75" y="267"/>
                  <a:pt x="57" y="288"/>
                  <a:pt x="49" y="283"/>
                </a:cubicBezTo>
                <a:close/>
              </a:path>
            </a:pathLst>
          </a:custGeom>
          <a:noFill/>
          <a:ln w="19050" cmpd="sng">
            <a:solidFill>
              <a:srgbClr val="00FFFF"/>
            </a:solidFill>
            <a:round/>
            <a:headEnd/>
            <a:tailEnd/>
          </a:ln>
          <a:effectLst/>
        </p:spPr>
        <p:txBody>
          <a:bodyPr/>
          <a:lstStyle/>
          <a:p>
            <a:endParaRPr lang="ru-RU"/>
          </a:p>
        </p:txBody>
      </p:sp>
      <p:sp>
        <p:nvSpPr>
          <p:cNvPr id="23578" name="Freeform 26"/>
          <p:cNvSpPr>
            <a:spLocks/>
          </p:cNvSpPr>
          <p:nvPr/>
        </p:nvSpPr>
        <p:spPr bwMode="auto">
          <a:xfrm>
            <a:off x="2862263" y="1014413"/>
            <a:ext cx="47625" cy="74612"/>
          </a:xfrm>
          <a:custGeom>
            <a:avLst/>
            <a:gdLst/>
            <a:ahLst/>
            <a:cxnLst>
              <a:cxn ang="0">
                <a:pos x="9" y="6"/>
              </a:cxn>
              <a:cxn ang="0">
                <a:pos x="29" y="6"/>
              </a:cxn>
              <a:cxn ang="0">
                <a:pos x="17" y="42"/>
              </a:cxn>
              <a:cxn ang="0">
                <a:pos x="1" y="34"/>
              </a:cxn>
              <a:cxn ang="0">
                <a:pos x="9" y="6"/>
              </a:cxn>
            </a:cxnLst>
            <a:rect l="0" t="0" r="r" b="b"/>
            <a:pathLst>
              <a:path w="30" h="47">
                <a:moveTo>
                  <a:pt x="9" y="6"/>
                </a:moveTo>
                <a:cubicBezTo>
                  <a:pt x="16" y="0"/>
                  <a:pt x="28" y="0"/>
                  <a:pt x="29" y="6"/>
                </a:cubicBezTo>
                <a:cubicBezTo>
                  <a:pt x="30" y="12"/>
                  <a:pt x="22" y="37"/>
                  <a:pt x="17" y="42"/>
                </a:cubicBezTo>
                <a:cubicBezTo>
                  <a:pt x="12" y="47"/>
                  <a:pt x="2" y="40"/>
                  <a:pt x="1" y="34"/>
                </a:cubicBezTo>
                <a:cubicBezTo>
                  <a:pt x="0" y="28"/>
                  <a:pt x="7" y="12"/>
                  <a:pt x="9" y="6"/>
                </a:cubicBezTo>
                <a:close/>
              </a:path>
            </a:pathLst>
          </a:custGeom>
          <a:noFill/>
          <a:ln w="19050" cmpd="sng">
            <a:solidFill>
              <a:srgbClr val="00FFFF"/>
            </a:solidFill>
            <a:round/>
            <a:headEnd/>
            <a:tailEnd/>
          </a:ln>
          <a:effectLst/>
        </p:spPr>
        <p:txBody>
          <a:bodyPr/>
          <a:lstStyle/>
          <a:p>
            <a:endParaRPr lang="ru-RU"/>
          </a:p>
        </p:txBody>
      </p:sp>
      <p:sp>
        <p:nvSpPr>
          <p:cNvPr id="23579" name="Freeform 27"/>
          <p:cNvSpPr>
            <a:spLocks/>
          </p:cNvSpPr>
          <p:nvPr/>
        </p:nvSpPr>
        <p:spPr bwMode="auto">
          <a:xfrm>
            <a:off x="3419475" y="0"/>
            <a:ext cx="227013" cy="82550"/>
          </a:xfrm>
          <a:custGeom>
            <a:avLst/>
            <a:gdLst/>
            <a:ahLst/>
            <a:cxnLst>
              <a:cxn ang="0">
                <a:pos x="0" y="0"/>
              </a:cxn>
              <a:cxn ang="0">
                <a:pos x="46" y="45"/>
              </a:cxn>
              <a:cxn ang="0">
                <a:pos x="136" y="45"/>
              </a:cxn>
              <a:cxn ang="0">
                <a:pos x="91" y="0"/>
              </a:cxn>
            </a:cxnLst>
            <a:rect l="0" t="0" r="r" b="b"/>
            <a:pathLst>
              <a:path w="143" h="52">
                <a:moveTo>
                  <a:pt x="0" y="0"/>
                </a:moveTo>
                <a:cubicBezTo>
                  <a:pt x="11" y="19"/>
                  <a:pt x="23" y="38"/>
                  <a:pt x="46" y="45"/>
                </a:cubicBezTo>
                <a:cubicBezTo>
                  <a:pt x="69" y="52"/>
                  <a:pt x="129" y="52"/>
                  <a:pt x="136" y="45"/>
                </a:cubicBezTo>
                <a:cubicBezTo>
                  <a:pt x="143" y="38"/>
                  <a:pt x="98" y="7"/>
                  <a:pt x="91" y="0"/>
                </a:cubicBezTo>
              </a:path>
            </a:pathLst>
          </a:custGeom>
          <a:noFill/>
          <a:ln w="19050" cmpd="sng">
            <a:solidFill>
              <a:srgbClr val="00FFFF"/>
            </a:solidFill>
            <a:round/>
            <a:headEnd/>
            <a:tailEnd/>
          </a:ln>
          <a:effectLst/>
        </p:spPr>
        <p:txBody>
          <a:bodyPr/>
          <a:lstStyle/>
          <a:p>
            <a:endParaRPr lang="ru-RU"/>
          </a:p>
        </p:txBody>
      </p:sp>
      <p:sp>
        <p:nvSpPr>
          <p:cNvPr id="23580" name="Freeform 28"/>
          <p:cNvSpPr>
            <a:spLocks/>
          </p:cNvSpPr>
          <p:nvPr/>
        </p:nvSpPr>
        <p:spPr bwMode="auto">
          <a:xfrm>
            <a:off x="4849813" y="5761038"/>
            <a:ext cx="546100" cy="790575"/>
          </a:xfrm>
          <a:custGeom>
            <a:avLst/>
            <a:gdLst/>
            <a:ahLst/>
            <a:cxnLst>
              <a:cxn ang="0">
                <a:pos x="52" y="0"/>
              </a:cxn>
              <a:cxn ang="0">
                <a:pos x="52" y="45"/>
              </a:cxn>
              <a:cxn ang="0">
                <a:pos x="21" y="76"/>
              </a:cxn>
              <a:cxn ang="0">
                <a:pos x="17" y="136"/>
              </a:cxn>
              <a:cxn ang="0">
                <a:pos x="17" y="180"/>
              </a:cxn>
              <a:cxn ang="0">
                <a:pos x="6" y="226"/>
              </a:cxn>
              <a:cxn ang="0">
                <a:pos x="53" y="208"/>
              </a:cxn>
              <a:cxn ang="0">
                <a:pos x="81" y="200"/>
              </a:cxn>
              <a:cxn ang="0">
                <a:pos x="125" y="196"/>
              </a:cxn>
              <a:cxn ang="0">
                <a:pos x="149" y="216"/>
              </a:cxn>
              <a:cxn ang="0">
                <a:pos x="197" y="160"/>
              </a:cxn>
              <a:cxn ang="0">
                <a:pos x="279" y="181"/>
              </a:cxn>
              <a:cxn ang="0">
                <a:pos x="324" y="226"/>
              </a:cxn>
              <a:cxn ang="0">
                <a:pos x="337" y="260"/>
              </a:cxn>
              <a:cxn ang="0">
                <a:pos x="279" y="272"/>
              </a:cxn>
              <a:cxn ang="0">
                <a:pos x="245" y="276"/>
              </a:cxn>
              <a:cxn ang="0">
                <a:pos x="193" y="344"/>
              </a:cxn>
              <a:cxn ang="0">
                <a:pos x="149" y="348"/>
              </a:cxn>
              <a:cxn ang="0">
                <a:pos x="129" y="376"/>
              </a:cxn>
              <a:cxn ang="0">
                <a:pos x="113" y="424"/>
              </a:cxn>
              <a:cxn ang="0">
                <a:pos x="65" y="476"/>
              </a:cxn>
              <a:cxn ang="0">
                <a:pos x="6" y="498"/>
              </a:cxn>
            </a:cxnLst>
            <a:rect l="0" t="0" r="r" b="b"/>
            <a:pathLst>
              <a:path w="344" h="498">
                <a:moveTo>
                  <a:pt x="52" y="0"/>
                </a:moveTo>
                <a:cubicBezTo>
                  <a:pt x="56" y="15"/>
                  <a:pt x="57" y="32"/>
                  <a:pt x="52" y="45"/>
                </a:cubicBezTo>
                <a:cubicBezTo>
                  <a:pt x="47" y="58"/>
                  <a:pt x="27" y="61"/>
                  <a:pt x="21" y="76"/>
                </a:cubicBezTo>
                <a:cubicBezTo>
                  <a:pt x="15" y="91"/>
                  <a:pt x="18" y="119"/>
                  <a:pt x="17" y="136"/>
                </a:cubicBezTo>
                <a:cubicBezTo>
                  <a:pt x="16" y="153"/>
                  <a:pt x="19" y="165"/>
                  <a:pt x="17" y="180"/>
                </a:cubicBezTo>
                <a:cubicBezTo>
                  <a:pt x="15" y="195"/>
                  <a:pt x="0" y="221"/>
                  <a:pt x="6" y="226"/>
                </a:cubicBezTo>
                <a:cubicBezTo>
                  <a:pt x="12" y="231"/>
                  <a:pt x="41" y="212"/>
                  <a:pt x="53" y="208"/>
                </a:cubicBezTo>
                <a:cubicBezTo>
                  <a:pt x="65" y="204"/>
                  <a:pt x="69" y="202"/>
                  <a:pt x="81" y="200"/>
                </a:cubicBezTo>
                <a:cubicBezTo>
                  <a:pt x="93" y="198"/>
                  <a:pt x="114" y="193"/>
                  <a:pt x="125" y="196"/>
                </a:cubicBezTo>
                <a:cubicBezTo>
                  <a:pt x="136" y="199"/>
                  <a:pt x="137" y="222"/>
                  <a:pt x="149" y="216"/>
                </a:cubicBezTo>
                <a:cubicBezTo>
                  <a:pt x="161" y="210"/>
                  <a:pt x="175" y="166"/>
                  <a:pt x="197" y="160"/>
                </a:cubicBezTo>
                <a:cubicBezTo>
                  <a:pt x="219" y="154"/>
                  <a:pt x="258" y="170"/>
                  <a:pt x="279" y="181"/>
                </a:cubicBezTo>
                <a:cubicBezTo>
                  <a:pt x="300" y="192"/>
                  <a:pt x="314" y="213"/>
                  <a:pt x="324" y="226"/>
                </a:cubicBezTo>
                <a:cubicBezTo>
                  <a:pt x="334" y="239"/>
                  <a:pt x="344" y="252"/>
                  <a:pt x="337" y="260"/>
                </a:cubicBezTo>
                <a:cubicBezTo>
                  <a:pt x="330" y="268"/>
                  <a:pt x="294" y="269"/>
                  <a:pt x="279" y="272"/>
                </a:cubicBezTo>
                <a:cubicBezTo>
                  <a:pt x="264" y="275"/>
                  <a:pt x="259" y="264"/>
                  <a:pt x="245" y="276"/>
                </a:cubicBezTo>
                <a:cubicBezTo>
                  <a:pt x="231" y="288"/>
                  <a:pt x="209" y="332"/>
                  <a:pt x="193" y="344"/>
                </a:cubicBezTo>
                <a:cubicBezTo>
                  <a:pt x="177" y="356"/>
                  <a:pt x="160" y="343"/>
                  <a:pt x="149" y="348"/>
                </a:cubicBezTo>
                <a:cubicBezTo>
                  <a:pt x="138" y="353"/>
                  <a:pt x="135" y="363"/>
                  <a:pt x="129" y="376"/>
                </a:cubicBezTo>
                <a:cubicBezTo>
                  <a:pt x="123" y="389"/>
                  <a:pt x="124" y="407"/>
                  <a:pt x="113" y="424"/>
                </a:cubicBezTo>
                <a:cubicBezTo>
                  <a:pt x="102" y="441"/>
                  <a:pt x="83" y="464"/>
                  <a:pt x="65" y="476"/>
                </a:cubicBezTo>
                <a:cubicBezTo>
                  <a:pt x="47" y="488"/>
                  <a:pt x="18" y="494"/>
                  <a:pt x="6" y="498"/>
                </a:cubicBezTo>
              </a:path>
            </a:pathLst>
          </a:custGeom>
          <a:noFill/>
          <a:ln w="19050" cmpd="sng">
            <a:solidFill>
              <a:srgbClr val="FFCCCC"/>
            </a:solidFill>
            <a:round/>
            <a:headEnd/>
            <a:tailEnd/>
          </a:ln>
          <a:effectLst/>
        </p:spPr>
        <p:txBody>
          <a:bodyPr/>
          <a:lstStyle/>
          <a:p>
            <a:endParaRPr lang="ru-RU"/>
          </a:p>
        </p:txBody>
      </p:sp>
      <p:sp>
        <p:nvSpPr>
          <p:cNvPr id="23581" name="Freeform 29"/>
          <p:cNvSpPr>
            <a:spLocks/>
          </p:cNvSpPr>
          <p:nvPr/>
        </p:nvSpPr>
        <p:spPr bwMode="auto">
          <a:xfrm>
            <a:off x="2049463" y="4967288"/>
            <a:ext cx="219075" cy="433387"/>
          </a:xfrm>
          <a:custGeom>
            <a:avLst/>
            <a:gdLst/>
            <a:ahLst/>
            <a:cxnLst>
              <a:cxn ang="0">
                <a:pos x="25" y="0"/>
              </a:cxn>
              <a:cxn ang="0">
                <a:pos x="1" y="46"/>
              </a:cxn>
              <a:cxn ang="0">
                <a:pos x="33" y="88"/>
              </a:cxn>
              <a:cxn ang="0">
                <a:pos x="47" y="137"/>
              </a:cxn>
              <a:cxn ang="0">
                <a:pos x="69" y="144"/>
              </a:cxn>
              <a:cxn ang="0">
                <a:pos x="101" y="172"/>
              </a:cxn>
              <a:cxn ang="0">
                <a:pos x="121" y="192"/>
              </a:cxn>
              <a:cxn ang="0">
                <a:pos x="117" y="236"/>
              </a:cxn>
              <a:cxn ang="0">
                <a:pos x="138" y="273"/>
              </a:cxn>
            </a:cxnLst>
            <a:rect l="0" t="0" r="r" b="b"/>
            <a:pathLst>
              <a:path w="138" h="273">
                <a:moveTo>
                  <a:pt x="25" y="0"/>
                </a:moveTo>
                <a:cubicBezTo>
                  <a:pt x="22" y="8"/>
                  <a:pt x="0" y="31"/>
                  <a:pt x="1" y="46"/>
                </a:cubicBezTo>
                <a:cubicBezTo>
                  <a:pt x="2" y="61"/>
                  <a:pt x="25" y="73"/>
                  <a:pt x="33" y="88"/>
                </a:cubicBezTo>
                <a:cubicBezTo>
                  <a:pt x="41" y="103"/>
                  <a:pt x="41" y="128"/>
                  <a:pt x="47" y="137"/>
                </a:cubicBezTo>
                <a:cubicBezTo>
                  <a:pt x="53" y="146"/>
                  <a:pt x="60" y="138"/>
                  <a:pt x="69" y="144"/>
                </a:cubicBezTo>
                <a:cubicBezTo>
                  <a:pt x="78" y="150"/>
                  <a:pt x="92" y="164"/>
                  <a:pt x="101" y="172"/>
                </a:cubicBezTo>
                <a:cubicBezTo>
                  <a:pt x="110" y="180"/>
                  <a:pt x="118" y="181"/>
                  <a:pt x="121" y="192"/>
                </a:cubicBezTo>
                <a:cubicBezTo>
                  <a:pt x="124" y="203"/>
                  <a:pt x="114" y="223"/>
                  <a:pt x="117" y="236"/>
                </a:cubicBezTo>
                <a:cubicBezTo>
                  <a:pt x="120" y="249"/>
                  <a:pt x="134" y="265"/>
                  <a:pt x="138" y="273"/>
                </a:cubicBezTo>
              </a:path>
            </a:pathLst>
          </a:custGeom>
          <a:noFill/>
          <a:ln w="19050" cmpd="sng">
            <a:solidFill>
              <a:srgbClr val="FFCCCC"/>
            </a:solidFill>
            <a:round/>
            <a:headEnd/>
            <a:tailEnd/>
          </a:ln>
          <a:effectLst/>
        </p:spPr>
        <p:txBody>
          <a:bodyPr/>
          <a:lstStyle/>
          <a:p>
            <a:endParaRPr lang="ru-RU"/>
          </a:p>
        </p:txBody>
      </p:sp>
      <p:sp>
        <p:nvSpPr>
          <p:cNvPr id="23582" name="Freeform 30"/>
          <p:cNvSpPr>
            <a:spLocks/>
          </p:cNvSpPr>
          <p:nvPr/>
        </p:nvSpPr>
        <p:spPr bwMode="auto">
          <a:xfrm>
            <a:off x="38100" y="4968875"/>
            <a:ext cx="1968500" cy="1001713"/>
          </a:xfrm>
          <a:custGeom>
            <a:avLst/>
            <a:gdLst/>
            <a:ahLst/>
            <a:cxnLst>
              <a:cxn ang="0">
                <a:pos x="1240" y="0"/>
              </a:cxn>
              <a:cxn ang="0">
                <a:pos x="1176" y="32"/>
              </a:cxn>
              <a:cxn ang="0">
                <a:pos x="1132" y="39"/>
              </a:cxn>
              <a:cxn ang="0">
                <a:pos x="1104" y="91"/>
              </a:cxn>
              <a:cxn ang="0">
                <a:pos x="1076" y="138"/>
              </a:cxn>
              <a:cxn ang="0">
                <a:pos x="996" y="118"/>
              </a:cxn>
              <a:cxn ang="0">
                <a:pos x="980" y="110"/>
              </a:cxn>
              <a:cxn ang="0">
                <a:pos x="936" y="55"/>
              </a:cxn>
              <a:cxn ang="0">
                <a:pos x="876" y="119"/>
              </a:cxn>
              <a:cxn ang="0">
                <a:pos x="836" y="150"/>
              </a:cxn>
              <a:cxn ang="0">
                <a:pos x="844" y="205"/>
              </a:cxn>
              <a:cxn ang="0">
                <a:pos x="769" y="163"/>
              </a:cxn>
              <a:cxn ang="0">
                <a:pos x="664" y="146"/>
              </a:cxn>
              <a:cxn ang="0">
                <a:pos x="648" y="218"/>
              </a:cxn>
              <a:cxn ang="0">
                <a:pos x="552" y="402"/>
              </a:cxn>
              <a:cxn ang="0">
                <a:pos x="384" y="470"/>
              </a:cxn>
              <a:cxn ang="0">
                <a:pos x="264" y="535"/>
              </a:cxn>
              <a:cxn ang="0">
                <a:pos x="120" y="523"/>
              </a:cxn>
              <a:cxn ang="0">
                <a:pos x="0" y="631"/>
              </a:cxn>
            </a:cxnLst>
            <a:rect l="0" t="0" r="r" b="b"/>
            <a:pathLst>
              <a:path w="1240" h="631">
                <a:moveTo>
                  <a:pt x="1240" y="0"/>
                </a:moveTo>
                <a:cubicBezTo>
                  <a:pt x="1229" y="5"/>
                  <a:pt x="1194" y="25"/>
                  <a:pt x="1176" y="32"/>
                </a:cubicBezTo>
                <a:cubicBezTo>
                  <a:pt x="1158" y="38"/>
                  <a:pt x="1144" y="30"/>
                  <a:pt x="1132" y="39"/>
                </a:cubicBezTo>
                <a:cubicBezTo>
                  <a:pt x="1120" y="50"/>
                  <a:pt x="1113" y="74"/>
                  <a:pt x="1104" y="91"/>
                </a:cubicBezTo>
                <a:cubicBezTo>
                  <a:pt x="1095" y="107"/>
                  <a:pt x="1094" y="133"/>
                  <a:pt x="1076" y="138"/>
                </a:cubicBezTo>
                <a:cubicBezTo>
                  <a:pt x="1058" y="142"/>
                  <a:pt x="1012" y="122"/>
                  <a:pt x="996" y="118"/>
                </a:cubicBezTo>
                <a:cubicBezTo>
                  <a:pt x="980" y="113"/>
                  <a:pt x="990" y="121"/>
                  <a:pt x="980" y="110"/>
                </a:cubicBezTo>
                <a:cubicBezTo>
                  <a:pt x="970" y="99"/>
                  <a:pt x="953" y="54"/>
                  <a:pt x="936" y="55"/>
                </a:cubicBezTo>
                <a:cubicBezTo>
                  <a:pt x="919" y="56"/>
                  <a:pt x="893" y="102"/>
                  <a:pt x="876" y="119"/>
                </a:cubicBezTo>
                <a:cubicBezTo>
                  <a:pt x="859" y="134"/>
                  <a:pt x="841" y="135"/>
                  <a:pt x="836" y="150"/>
                </a:cubicBezTo>
                <a:cubicBezTo>
                  <a:pt x="831" y="164"/>
                  <a:pt x="855" y="203"/>
                  <a:pt x="844" y="205"/>
                </a:cubicBezTo>
                <a:cubicBezTo>
                  <a:pt x="833" y="207"/>
                  <a:pt x="799" y="172"/>
                  <a:pt x="769" y="163"/>
                </a:cubicBezTo>
                <a:cubicBezTo>
                  <a:pt x="739" y="153"/>
                  <a:pt x="684" y="137"/>
                  <a:pt x="664" y="146"/>
                </a:cubicBezTo>
                <a:cubicBezTo>
                  <a:pt x="644" y="156"/>
                  <a:pt x="667" y="176"/>
                  <a:pt x="648" y="218"/>
                </a:cubicBezTo>
                <a:cubicBezTo>
                  <a:pt x="629" y="260"/>
                  <a:pt x="596" y="359"/>
                  <a:pt x="552" y="402"/>
                </a:cubicBezTo>
                <a:cubicBezTo>
                  <a:pt x="508" y="444"/>
                  <a:pt x="432" y="448"/>
                  <a:pt x="384" y="470"/>
                </a:cubicBezTo>
                <a:cubicBezTo>
                  <a:pt x="336" y="492"/>
                  <a:pt x="308" y="526"/>
                  <a:pt x="264" y="535"/>
                </a:cubicBezTo>
                <a:cubicBezTo>
                  <a:pt x="220" y="544"/>
                  <a:pt x="164" y="507"/>
                  <a:pt x="120" y="523"/>
                </a:cubicBezTo>
                <a:cubicBezTo>
                  <a:pt x="76" y="539"/>
                  <a:pt x="25" y="609"/>
                  <a:pt x="0" y="631"/>
                </a:cubicBezTo>
              </a:path>
            </a:pathLst>
          </a:custGeom>
          <a:noFill/>
          <a:ln w="19050" cmpd="sng">
            <a:solidFill>
              <a:srgbClr val="FFCCCC"/>
            </a:solidFill>
            <a:round/>
            <a:headEnd/>
            <a:tailEnd/>
          </a:ln>
          <a:effectLst/>
        </p:spPr>
        <p:txBody>
          <a:bodyPr/>
          <a:lstStyle/>
          <a:p>
            <a:endParaRPr lang="ru-RU"/>
          </a:p>
        </p:txBody>
      </p:sp>
      <p:sp>
        <p:nvSpPr>
          <p:cNvPr id="23583" name="Freeform 31"/>
          <p:cNvSpPr>
            <a:spLocks/>
          </p:cNvSpPr>
          <p:nvPr/>
        </p:nvSpPr>
        <p:spPr bwMode="auto">
          <a:xfrm>
            <a:off x="468313" y="0"/>
            <a:ext cx="142875" cy="82550"/>
          </a:xfrm>
          <a:custGeom>
            <a:avLst/>
            <a:gdLst/>
            <a:ahLst/>
            <a:cxnLst>
              <a:cxn ang="0">
                <a:pos x="0" y="45"/>
              </a:cxn>
              <a:cxn ang="0">
                <a:pos x="45" y="45"/>
              </a:cxn>
              <a:cxn ang="0">
                <a:pos x="90" y="0"/>
              </a:cxn>
            </a:cxnLst>
            <a:rect l="0" t="0" r="r" b="b"/>
            <a:pathLst>
              <a:path w="90" h="52">
                <a:moveTo>
                  <a:pt x="0" y="45"/>
                </a:moveTo>
                <a:cubicBezTo>
                  <a:pt x="15" y="45"/>
                  <a:pt x="30" y="52"/>
                  <a:pt x="45" y="45"/>
                </a:cubicBezTo>
                <a:cubicBezTo>
                  <a:pt x="60" y="38"/>
                  <a:pt x="83" y="7"/>
                  <a:pt x="90" y="0"/>
                </a:cubicBezTo>
              </a:path>
            </a:pathLst>
          </a:custGeom>
          <a:noFill/>
          <a:ln w="19050" cmpd="sng">
            <a:solidFill>
              <a:srgbClr val="FFCCCC"/>
            </a:solidFill>
            <a:round/>
            <a:headEnd/>
            <a:tailEnd/>
          </a:ln>
          <a:effectLst/>
        </p:spPr>
        <p:txBody>
          <a:bodyPr/>
          <a:lstStyle/>
          <a:p>
            <a:endParaRPr lang="ru-RU"/>
          </a:p>
        </p:txBody>
      </p:sp>
      <p:sp>
        <p:nvSpPr>
          <p:cNvPr id="23584" name="Freeform 32"/>
          <p:cNvSpPr>
            <a:spLocks/>
          </p:cNvSpPr>
          <p:nvPr/>
        </p:nvSpPr>
        <p:spPr bwMode="auto">
          <a:xfrm>
            <a:off x="355600" y="503238"/>
            <a:ext cx="568325" cy="687387"/>
          </a:xfrm>
          <a:custGeom>
            <a:avLst/>
            <a:gdLst/>
            <a:ahLst/>
            <a:cxnLst>
              <a:cxn ang="0">
                <a:pos x="348" y="0"/>
              </a:cxn>
              <a:cxn ang="0">
                <a:pos x="356" y="48"/>
              </a:cxn>
              <a:cxn ang="0">
                <a:pos x="336" y="92"/>
              </a:cxn>
              <a:cxn ang="0">
                <a:pos x="297" y="91"/>
              </a:cxn>
              <a:cxn ang="0">
                <a:pos x="292" y="124"/>
              </a:cxn>
              <a:cxn ang="0">
                <a:pos x="264" y="144"/>
              </a:cxn>
              <a:cxn ang="0">
                <a:pos x="252" y="182"/>
              </a:cxn>
              <a:cxn ang="0">
                <a:pos x="228" y="224"/>
              </a:cxn>
              <a:cxn ang="0">
                <a:pos x="224" y="276"/>
              </a:cxn>
              <a:cxn ang="0">
                <a:pos x="207" y="318"/>
              </a:cxn>
              <a:cxn ang="0">
                <a:pos x="207" y="363"/>
              </a:cxn>
              <a:cxn ang="0">
                <a:pos x="168" y="424"/>
              </a:cxn>
              <a:cxn ang="0">
                <a:pos x="116" y="416"/>
              </a:cxn>
              <a:cxn ang="0">
                <a:pos x="88" y="392"/>
              </a:cxn>
              <a:cxn ang="0">
                <a:pos x="48" y="352"/>
              </a:cxn>
              <a:cxn ang="0">
                <a:pos x="0" y="340"/>
              </a:cxn>
            </a:cxnLst>
            <a:rect l="0" t="0" r="r" b="b"/>
            <a:pathLst>
              <a:path w="358" h="433">
                <a:moveTo>
                  <a:pt x="348" y="0"/>
                </a:moveTo>
                <a:cubicBezTo>
                  <a:pt x="349" y="8"/>
                  <a:pt x="358" y="33"/>
                  <a:pt x="356" y="48"/>
                </a:cubicBezTo>
                <a:cubicBezTo>
                  <a:pt x="354" y="63"/>
                  <a:pt x="346" y="85"/>
                  <a:pt x="336" y="92"/>
                </a:cubicBezTo>
                <a:cubicBezTo>
                  <a:pt x="326" y="99"/>
                  <a:pt x="304" y="86"/>
                  <a:pt x="297" y="91"/>
                </a:cubicBezTo>
                <a:cubicBezTo>
                  <a:pt x="290" y="96"/>
                  <a:pt x="298" y="115"/>
                  <a:pt x="292" y="124"/>
                </a:cubicBezTo>
                <a:cubicBezTo>
                  <a:pt x="286" y="133"/>
                  <a:pt x="271" y="134"/>
                  <a:pt x="264" y="144"/>
                </a:cubicBezTo>
                <a:cubicBezTo>
                  <a:pt x="257" y="154"/>
                  <a:pt x="258" y="169"/>
                  <a:pt x="252" y="182"/>
                </a:cubicBezTo>
                <a:cubicBezTo>
                  <a:pt x="246" y="195"/>
                  <a:pt x="233" y="208"/>
                  <a:pt x="228" y="224"/>
                </a:cubicBezTo>
                <a:cubicBezTo>
                  <a:pt x="223" y="240"/>
                  <a:pt x="228" y="260"/>
                  <a:pt x="224" y="276"/>
                </a:cubicBezTo>
                <a:cubicBezTo>
                  <a:pt x="220" y="292"/>
                  <a:pt x="210" y="304"/>
                  <a:pt x="207" y="318"/>
                </a:cubicBezTo>
                <a:cubicBezTo>
                  <a:pt x="204" y="332"/>
                  <a:pt x="213" y="346"/>
                  <a:pt x="207" y="363"/>
                </a:cubicBezTo>
                <a:cubicBezTo>
                  <a:pt x="201" y="380"/>
                  <a:pt x="183" y="415"/>
                  <a:pt x="168" y="424"/>
                </a:cubicBezTo>
                <a:cubicBezTo>
                  <a:pt x="153" y="433"/>
                  <a:pt x="129" y="421"/>
                  <a:pt x="116" y="416"/>
                </a:cubicBezTo>
                <a:cubicBezTo>
                  <a:pt x="103" y="411"/>
                  <a:pt x="99" y="403"/>
                  <a:pt x="88" y="392"/>
                </a:cubicBezTo>
                <a:cubicBezTo>
                  <a:pt x="77" y="381"/>
                  <a:pt x="63" y="361"/>
                  <a:pt x="48" y="352"/>
                </a:cubicBezTo>
                <a:cubicBezTo>
                  <a:pt x="33" y="343"/>
                  <a:pt x="10" y="343"/>
                  <a:pt x="0" y="340"/>
                </a:cubicBezTo>
              </a:path>
            </a:pathLst>
          </a:custGeom>
          <a:noFill/>
          <a:ln w="12700" cmpd="sng">
            <a:solidFill>
              <a:srgbClr val="66FFCC"/>
            </a:solidFill>
            <a:round/>
            <a:headEnd/>
            <a:tailEnd/>
          </a:ln>
          <a:effectLst/>
        </p:spPr>
        <p:txBody>
          <a:bodyPr/>
          <a:lstStyle/>
          <a:p>
            <a:endParaRPr lang="ru-RU"/>
          </a:p>
        </p:txBody>
      </p:sp>
      <p:sp>
        <p:nvSpPr>
          <p:cNvPr id="23585" name="Freeform 33"/>
          <p:cNvSpPr>
            <a:spLocks/>
          </p:cNvSpPr>
          <p:nvPr/>
        </p:nvSpPr>
        <p:spPr bwMode="auto">
          <a:xfrm>
            <a:off x="969963" y="608013"/>
            <a:ext cx="230187" cy="555625"/>
          </a:xfrm>
          <a:custGeom>
            <a:avLst/>
            <a:gdLst/>
            <a:ahLst/>
            <a:cxnLst>
              <a:cxn ang="0">
                <a:pos x="145" y="0"/>
              </a:cxn>
              <a:cxn ang="0">
                <a:pos x="130" y="39"/>
              </a:cxn>
              <a:cxn ang="0">
                <a:pos x="106" y="72"/>
              </a:cxn>
              <a:cxn ang="0">
                <a:pos x="88" y="114"/>
              </a:cxn>
              <a:cxn ang="0">
                <a:pos x="85" y="153"/>
              </a:cxn>
              <a:cxn ang="0">
                <a:pos x="92" y="206"/>
              </a:cxn>
              <a:cxn ang="0">
                <a:pos x="92" y="252"/>
              </a:cxn>
              <a:cxn ang="0">
                <a:pos x="79" y="282"/>
              </a:cxn>
              <a:cxn ang="0">
                <a:pos x="46" y="297"/>
              </a:cxn>
              <a:cxn ang="0">
                <a:pos x="10" y="300"/>
              </a:cxn>
              <a:cxn ang="0">
                <a:pos x="1" y="315"/>
              </a:cxn>
              <a:cxn ang="0">
                <a:pos x="16" y="345"/>
              </a:cxn>
              <a:cxn ang="0">
                <a:pos x="55" y="327"/>
              </a:cxn>
              <a:cxn ang="0">
                <a:pos x="88" y="315"/>
              </a:cxn>
              <a:cxn ang="0">
                <a:pos x="94" y="345"/>
              </a:cxn>
              <a:cxn ang="0">
                <a:pos x="137" y="343"/>
              </a:cxn>
            </a:cxnLst>
            <a:rect l="0" t="0" r="r" b="b"/>
            <a:pathLst>
              <a:path w="145" h="350">
                <a:moveTo>
                  <a:pt x="145" y="0"/>
                </a:moveTo>
                <a:cubicBezTo>
                  <a:pt x="143" y="6"/>
                  <a:pt x="136" y="27"/>
                  <a:pt x="130" y="39"/>
                </a:cubicBezTo>
                <a:cubicBezTo>
                  <a:pt x="124" y="51"/>
                  <a:pt x="113" y="60"/>
                  <a:pt x="106" y="72"/>
                </a:cubicBezTo>
                <a:cubicBezTo>
                  <a:pt x="99" y="84"/>
                  <a:pt x="91" y="101"/>
                  <a:pt x="88" y="114"/>
                </a:cubicBezTo>
                <a:cubicBezTo>
                  <a:pt x="85" y="127"/>
                  <a:pt x="84" y="138"/>
                  <a:pt x="85" y="153"/>
                </a:cubicBezTo>
                <a:cubicBezTo>
                  <a:pt x="86" y="168"/>
                  <a:pt x="91" y="190"/>
                  <a:pt x="92" y="206"/>
                </a:cubicBezTo>
                <a:cubicBezTo>
                  <a:pt x="93" y="222"/>
                  <a:pt x="94" y="239"/>
                  <a:pt x="92" y="252"/>
                </a:cubicBezTo>
                <a:cubicBezTo>
                  <a:pt x="90" y="265"/>
                  <a:pt x="87" y="275"/>
                  <a:pt x="79" y="282"/>
                </a:cubicBezTo>
                <a:cubicBezTo>
                  <a:pt x="71" y="289"/>
                  <a:pt x="57" y="294"/>
                  <a:pt x="46" y="297"/>
                </a:cubicBezTo>
                <a:cubicBezTo>
                  <a:pt x="35" y="300"/>
                  <a:pt x="17" y="297"/>
                  <a:pt x="10" y="300"/>
                </a:cubicBezTo>
                <a:cubicBezTo>
                  <a:pt x="3" y="303"/>
                  <a:pt x="0" y="308"/>
                  <a:pt x="1" y="315"/>
                </a:cubicBezTo>
                <a:cubicBezTo>
                  <a:pt x="2" y="322"/>
                  <a:pt x="7" y="343"/>
                  <a:pt x="16" y="345"/>
                </a:cubicBezTo>
                <a:cubicBezTo>
                  <a:pt x="25" y="347"/>
                  <a:pt x="43" y="332"/>
                  <a:pt x="55" y="327"/>
                </a:cubicBezTo>
                <a:cubicBezTo>
                  <a:pt x="67" y="322"/>
                  <a:pt x="82" y="312"/>
                  <a:pt x="88" y="315"/>
                </a:cubicBezTo>
                <a:cubicBezTo>
                  <a:pt x="94" y="318"/>
                  <a:pt x="86" y="340"/>
                  <a:pt x="94" y="345"/>
                </a:cubicBezTo>
                <a:cubicBezTo>
                  <a:pt x="102" y="350"/>
                  <a:pt x="128" y="343"/>
                  <a:pt x="137" y="343"/>
                </a:cubicBezTo>
              </a:path>
            </a:pathLst>
          </a:custGeom>
          <a:noFill/>
          <a:ln w="9525" cmpd="sng">
            <a:solidFill>
              <a:srgbClr val="66FFCC"/>
            </a:solidFill>
            <a:round/>
            <a:headEnd/>
            <a:tailEnd/>
          </a:ln>
          <a:effectLst/>
        </p:spPr>
        <p:txBody>
          <a:bodyPr/>
          <a:lstStyle/>
          <a:p>
            <a:endParaRPr lang="ru-RU"/>
          </a:p>
        </p:txBody>
      </p:sp>
      <p:sp>
        <p:nvSpPr>
          <p:cNvPr id="23586" name="Freeform 34"/>
          <p:cNvSpPr>
            <a:spLocks/>
          </p:cNvSpPr>
          <p:nvPr/>
        </p:nvSpPr>
        <p:spPr bwMode="auto">
          <a:xfrm>
            <a:off x="1330325" y="941388"/>
            <a:ext cx="431800" cy="427037"/>
          </a:xfrm>
          <a:custGeom>
            <a:avLst/>
            <a:gdLst/>
            <a:ahLst/>
            <a:cxnLst>
              <a:cxn ang="0">
                <a:pos x="272" y="27"/>
              </a:cxn>
              <a:cxn ang="0">
                <a:pos x="228" y="42"/>
              </a:cxn>
              <a:cxn ang="0">
                <a:pos x="182" y="0"/>
              </a:cxn>
              <a:cxn ang="0">
                <a:pos x="137" y="42"/>
              </a:cxn>
              <a:cxn ang="0">
                <a:pos x="92" y="87"/>
              </a:cxn>
              <a:cxn ang="0">
                <a:pos x="50" y="105"/>
              </a:cxn>
              <a:cxn ang="0">
                <a:pos x="1" y="133"/>
              </a:cxn>
              <a:cxn ang="0">
                <a:pos x="46" y="178"/>
              </a:cxn>
              <a:cxn ang="0">
                <a:pos x="98" y="189"/>
              </a:cxn>
              <a:cxn ang="0">
                <a:pos x="137" y="177"/>
              </a:cxn>
              <a:cxn ang="0">
                <a:pos x="167" y="213"/>
              </a:cxn>
              <a:cxn ang="0">
                <a:pos x="137" y="269"/>
              </a:cxn>
            </a:cxnLst>
            <a:rect l="0" t="0" r="r" b="b"/>
            <a:pathLst>
              <a:path w="272" h="269">
                <a:moveTo>
                  <a:pt x="272" y="27"/>
                </a:moveTo>
                <a:cubicBezTo>
                  <a:pt x="265" y="29"/>
                  <a:pt x="243" y="46"/>
                  <a:pt x="228" y="42"/>
                </a:cubicBezTo>
                <a:cubicBezTo>
                  <a:pt x="213" y="38"/>
                  <a:pt x="197" y="0"/>
                  <a:pt x="182" y="0"/>
                </a:cubicBezTo>
                <a:cubicBezTo>
                  <a:pt x="167" y="0"/>
                  <a:pt x="152" y="28"/>
                  <a:pt x="137" y="42"/>
                </a:cubicBezTo>
                <a:cubicBezTo>
                  <a:pt x="122" y="56"/>
                  <a:pt x="106" y="77"/>
                  <a:pt x="92" y="87"/>
                </a:cubicBezTo>
                <a:cubicBezTo>
                  <a:pt x="78" y="97"/>
                  <a:pt x="65" y="97"/>
                  <a:pt x="50" y="105"/>
                </a:cubicBezTo>
                <a:cubicBezTo>
                  <a:pt x="35" y="113"/>
                  <a:pt x="2" y="121"/>
                  <a:pt x="1" y="133"/>
                </a:cubicBezTo>
                <a:cubicBezTo>
                  <a:pt x="0" y="145"/>
                  <a:pt x="30" y="169"/>
                  <a:pt x="46" y="178"/>
                </a:cubicBezTo>
                <a:cubicBezTo>
                  <a:pt x="62" y="187"/>
                  <a:pt x="83" y="189"/>
                  <a:pt x="98" y="189"/>
                </a:cubicBezTo>
                <a:cubicBezTo>
                  <a:pt x="113" y="189"/>
                  <a:pt x="126" y="173"/>
                  <a:pt x="137" y="177"/>
                </a:cubicBezTo>
                <a:cubicBezTo>
                  <a:pt x="148" y="181"/>
                  <a:pt x="167" y="198"/>
                  <a:pt x="167" y="213"/>
                </a:cubicBezTo>
                <a:cubicBezTo>
                  <a:pt x="167" y="228"/>
                  <a:pt x="143" y="257"/>
                  <a:pt x="137" y="269"/>
                </a:cubicBezTo>
              </a:path>
            </a:pathLst>
          </a:custGeom>
          <a:noFill/>
          <a:ln w="12700" cmpd="sng">
            <a:solidFill>
              <a:srgbClr val="66FFCC"/>
            </a:solidFill>
            <a:round/>
            <a:headEnd/>
            <a:tailEnd/>
          </a:ln>
          <a:effectLst/>
        </p:spPr>
        <p:txBody>
          <a:bodyPr/>
          <a:lstStyle/>
          <a:p>
            <a:endParaRPr lang="ru-RU"/>
          </a:p>
        </p:txBody>
      </p:sp>
      <p:sp>
        <p:nvSpPr>
          <p:cNvPr id="23587" name="Freeform 35"/>
          <p:cNvSpPr>
            <a:spLocks/>
          </p:cNvSpPr>
          <p:nvPr/>
        </p:nvSpPr>
        <p:spPr bwMode="auto">
          <a:xfrm>
            <a:off x="1065213" y="1368425"/>
            <a:ext cx="482600" cy="498475"/>
          </a:xfrm>
          <a:custGeom>
            <a:avLst/>
            <a:gdLst/>
            <a:ahLst/>
            <a:cxnLst>
              <a:cxn ang="0">
                <a:pos x="304" y="0"/>
              </a:cxn>
              <a:cxn ang="0">
                <a:pos x="259" y="45"/>
              </a:cxn>
              <a:cxn ang="0">
                <a:pos x="259" y="79"/>
              </a:cxn>
              <a:cxn ang="0">
                <a:pos x="220" y="103"/>
              </a:cxn>
              <a:cxn ang="0">
                <a:pos x="181" y="124"/>
              </a:cxn>
              <a:cxn ang="0">
                <a:pos x="127" y="121"/>
              </a:cxn>
              <a:cxn ang="0">
                <a:pos x="77" y="136"/>
              </a:cxn>
              <a:cxn ang="0">
                <a:pos x="37" y="193"/>
              </a:cxn>
              <a:cxn ang="0">
                <a:pos x="7" y="232"/>
              </a:cxn>
              <a:cxn ang="0">
                <a:pos x="4" y="259"/>
              </a:cxn>
              <a:cxn ang="0">
                <a:pos x="32" y="272"/>
              </a:cxn>
              <a:cxn ang="0">
                <a:pos x="70" y="283"/>
              </a:cxn>
              <a:cxn ang="0">
                <a:pos x="79" y="310"/>
              </a:cxn>
              <a:cxn ang="0">
                <a:pos x="121" y="310"/>
              </a:cxn>
            </a:cxnLst>
            <a:rect l="0" t="0" r="r" b="b"/>
            <a:pathLst>
              <a:path w="304" h="314">
                <a:moveTo>
                  <a:pt x="304" y="0"/>
                </a:moveTo>
                <a:cubicBezTo>
                  <a:pt x="285" y="15"/>
                  <a:pt x="266" y="32"/>
                  <a:pt x="259" y="45"/>
                </a:cubicBezTo>
                <a:cubicBezTo>
                  <a:pt x="252" y="58"/>
                  <a:pt x="265" y="70"/>
                  <a:pt x="259" y="79"/>
                </a:cubicBezTo>
                <a:cubicBezTo>
                  <a:pt x="253" y="88"/>
                  <a:pt x="233" y="96"/>
                  <a:pt x="220" y="103"/>
                </a:cubicBezTo>
                <a:cubicBezTo>
                  <a:pt x="207" y="110"/>
                  <a:pt x="196" y="121"/>
                  <a:pt x="181" y="124"/>
                </a:cubicBezTo>
                <a:cubicBezTo>
                  <a:pt x="166" y="127"/>
                  <a:pt x="144" y="119"/>
                  <a:pt x="127" y="121"/>
                </a:cubicBezTo>
                <a:cubicBezTo>
                  <a:pt x="110" y="123"/>
                  <a:pt x="92" y="124"/>
                  <a:pt x="77" y="136"/>
                </a:cubicBezTo>
                <a:cubicBezTo>
                  <a:pt x="62" y="148"/>
                  <a:pt x="49" y="177"/>
                  <a:pt x="37" y="193"/>
                </a:cubicBezTo>
                <a:cubicBezTo>
                  <a:pt x="25" y="209"/>
                  <a:pt x="12" y="221"/>
                  <a:pt x="7" y="232"/>
                </a:cubicBezTo>
                <a:cubicBezTo>
                  <a:pt x="2" y="243"/>
                  <a:pt x="0" y="252"/>
                  <a:pt x="4" y="259"/>
                </a:cubicBezTo>
                <a:cubicBezTo>
                  <a:pt x="8" y="266"/>
                  <a:pt x="21" y="268"/>
                  <a:pt x="32" y="272"/>
                </a:cubicBezTo>
                <a:cubicBezTo>
                  <a:pt x="43" y="276"/>
                  <a:pt x="62" y="277"/>
                  <a:pt x="70" y="283"/>
                </a:cubicBezTo>
                <a:cubicBezTo>
                  <a:pt x="78" y="289"/>
                  <a:pt x="71" y="306"/>
                  <a:pt x="79" y="310"/>
                </a:cubicBezTo>
                <a:cubicBezTo>
                  <a:pt x="87" y="314"/>
                  <a:pt x="112" y="310"/>
                  <a:pt x="121" y="310"/>
                </a:cubicBezTo>
              </a:path>
            </a:pathLst>
          </a:custGeom>
          <a:noFill/>
          <a:ln w="9525" cmpd="sng">
            <a:solidFill>
              <a:srgbClr val="66FFCC"/>
            </a:solidFill>
            <a:round/>
            <a:headEnd/>
            <a:tailEnd/>
          </a:ln>
          <a:effectLst/>
        </p:spPr>
        <p:txBody>
          <a:bodyPr/>
          <a:lstStyle/>
          <a:p>
            <a:endParaRPr lang="ru-RU"/>
          </a:p>
        </p:txBody>
      </p:sp>
      <p:sp>
        <p:nvSpPr>
          <p:cNvPr id="23588" name="Freeform 36"/>
          <p:cNvSpPr>
            <a:spLocks/>
          </p:cNvSpPr>
          <p:nvPr/>
        </p:nvSpPr>
        <p:spPr bwMode="auto">
          <a:xfrm>
            <a:off x="1552575" y="1360488"/>
            <a:ext cx="498475" cy="223837"/>
          </a:xfrm>
          <a:custGeom>
            <a:avLst/>
            <a:gdLst/>
            <a:ahLst/>
            <a:cxnLst>
              <a:cxn ang="0">
                <a:pos x="0" y="0"/>
              </a:cxn>
              <a:cxn ang="0">
                <a:pos x="39" y="15"/>
              </a:cxn>
              <a:cxn ang="0">
                <a:pos x="99" y="24"/>
              </a:cxn>
              <a:cxn ang="0">
                <a:pos x="123" y="57"/>
              </a:cxn>
              <a:cxn ang="0">
                <a:pos x="171" y="102"/>
              </a:cxn>
              <a:cxn ang="0">
                <a:pos x="216" y="102"/>
              </a:cxn>
              <a:cxn ang="0">
                <a:pos x="270" y="111"/>
              </a:cxn>
              <a:cxn ang="0">
                <a:pos x="314" y="141"/>
              </a:cxn>
            </a:cxnLst>
            <a:rect l="0" t="0" r="r" b="b"/>
            <a:pathLst>
              <a:path w="314" h="141">
                <a:moveTo>
                  <a:pt x="0" y="0"/>
                </a:moveTo>
                <a:cubicBezTo>
                  <a:pt x="7" y="2"/>
                  <a:pt x="23" y="11"/>
                  <a:pt x="39" y="15"/>
                </a:cubicBezTo>
                <a:cubicBezTo>
                  <a:pt x="55" y="19"/>
                  <a:pt x="85" y="17"/>
                  <a:pt x="99" y="24"/>
                </a:cubicBezTo>
                <a:cubicBezTo>
                  <a:pt x="113" y="31"/>
                  <a:pt x="111" y="44"/>
                  <a:pt x="123" y="57"/>
                </a:cubicBezTo>
                <a:cubicBezTo>
                  <a:pt x="135" y="70"/>
                  <a:pt x="156" y="94"/>
                  <a:pt x="171" y="102"/>
                </a:cubicBezTo>
                <a:cubicBezTo>
                  <a:pt x="186" y="110"/>
                  <a:pt x="200" y="101"/>
                  <a:pt x="216" y="102"/>
                </a:cubicBezTo>
                <a:cubicBezTo>
                  <a:pt x="232" y="103"/>
                  <a:pt x="254" y="104"/>
                  <a:pt x="270" y="111"/>
                </a:cubicBezTo>
                <a:cubicBezTo>
                  <a:pt x="286" y="118"/>
                  <a:pt x="305" y="135"/>
                  <a:pt x="314" y="141"/>
                </a:cubicBezTo>
              </a:path>
            </a:pathLst>
          </a:custGeom>
          <a:noFill/>
          <a:ln w="9525" cmpd="sng">
            <a:solidFill>
              <a:srgbClr val="66FFCC"/>
            </a:solidFill>
            <a:round/>
            <a:headEnd/>
            <a:tailEnd/>
          </a:ln>
          <a:effectLst/>
        </p:spPr>
        <p:txBody>
          <a:bodyPr/>
          <a:lstStyle/>
          <a:p>
            <a:endParaRPr lang="ru-RU"/>
          </a:p>
        </p:txBody>
      </p:sp>
      <p:sp>
        <p:nvSpPr>
          <p:cNvPr id="23589" name="Freeform 37"/>
          <p:cNvSpPr>
            <a:spLocks/>
          </p:cNvSpPr>
          <p:nvPr/>
        </p:nvSpPr>
        <p:spPr bwMode="auto">
          <a:xfrm>
            <a:off x="395288" y="1684338"/>
            <a:ext cx="471487" cy="476250"/>
          </a:xfrm>
          <a:custGeom>
            <a:avLst/>
            <a:gdLst/>
            <a:ahLst/>
            <a:cxnLst>
              <a:cxn ang="0">
                <a:pos x="91" y="118"/>
              </a:cxn>
              <a:cxn ang="0">
                <a:pos x="114" y="81"/>
              </a:cxn>
              <a:cxn ang="0">
                <a:pos x="156" y="9"/>
              </a:cxn>
              <a:cxn ang="0">
                <a:pos x="227" y="27"/>
              </a:cxn>
              <a:cxn ang="0">
                <a:pos x="272" y="73"/>
              </a:cxn>
              <a:cxn ang="0">
                <a:pos x="297" y="102"/>
              </a:cxn>
              <a:cxn ang="0">
                <a:pos x="273" y="150"/>
              </a:cxn>
              <a:cxn ang="0">
                <a:pos x="234" y="183"/>
              </a:cxn>
              <a:cxn ang="0">
                <a:pos x="192" y="165"/>
              </a:cxn>
              <a:cxn ang="0">
                <a:pos x="174" y="237"/>
              </a:cxn>
              <a:cxn ang="0">
                <a:pos x="136" y="254"/>
              </a:cxn>
              <a:cxn ang="0">
                <a:pos x="87" y="237"/>
              </a:cxn>
              <a:cxn ang="0">
                <a:pos x="57" y="261"/>
              </a:cxn>
              <a:cxn ang="0">
                <a:pos x="0" y="300"/>
              </a:cxn>
            </a:cxnLst>
            <a:rect l="0" t="0" r="r" b="b"/>
            <a:pathLst>
              <a:path w="297" h="300">
                <a:moveTo>
                  <a:pt x="91" y="118"/>
                </a:moveTo>
                <a:cubicBezTo>
                  <a:pt x="95" y="112"/>
                  <a:pt x="103" y="99"/>
                  <a:pt x="114" y="81"/>
                </a:cubicBezTo>
                <a:cubicBezTo>
                  <a:pt x="125" y="63"/>
                  <a:pt x="137" y="18"/>
                  <a:pt x="156" y="9"/>
                </a:cubicBezTo>
                <a:cubicBezTo>
                  <a:pt x="175" y="0"/>
                  <a:pt x="208" y="16"/>
                  <a:pt x="227" y="27"/>
                </a:cubicBezTo>
                <a:cubicBezTo>
                  <a:pt x="246" y="38"/>
                  <a:pt x="260" y="60"/>
                  <a:pt x="272" y="73"/>
                </a:cubicBezTo>
                <a:cubicBezTo>
                  <a:pt x="284" y="86"/>
                  <a:pt x="297" y="89"/>
                  <a:pt x="297" y="102"/>
                </a:cubicBezTo>
                <a:cubicBezTo>
                  <a:pt x="297" y="115"/>
                  <a:pt x="283" y="136"/>
                  <a:pt x="273" y="150"/>
                </a:cubicBezTo>
                <a:cubicBezTo>
                  <a:pt x="263" y="164"/>
                  <a:pt x="247" y="181"/>
                  <a:pt x="234" y="183"/>
                </a:cubicBezTo>
                <a:cubicBezTo>
                  <a:pt x="221" y="185"/>
                  <a:pt x="202" y="156"/>
                  <a:pt x="192" y="165"/>
                </a:cubicBezTo>
                <a:cubicBezTo>
                  <a:pt x="182" y="174"/>
                  <a:pt x="183" y="222"/>
                  <a:pt x="174" y="237"/>
                </a:cubicBezTo>
                <a:cubicBezTo>
                  <a:pt x="165" y="252"/>
                  <a:pt x="150" y="254"/>
                  <a:pt x="136" y="254"/>
                </a:cubicBezTo>
                <a:cubicBezTo>
                  <a:pt x="122" y="254"/>
                  <a:pt x="100" y="236"/>
                  <a:pt x="87" y="237"/>
                </a:cubicBezTo>
                <a:cubicBezTo>
                  <a:pt x="74" y="238"/>
                  <a:pt x="71" y="251"/>
                  <a:pt x="57" y="261"/>
                </a:cubicBezTo>
                <a:cubicBezTo>
                  <a:pt x="43" y="271"/>
                  <a:pt x="12" y="292"/>
                  <a:pt x="0" y="300"/>
                </a:cubicBezTo>
              </a:path>
            </a:pathLst>
          </a:custGeom>
          <a:noFill/>
          <a:ln w="9525" cmpd="sng">
            <a:solidFill>
              <a:srgbClr val="66FFCC"/>
            </a:solidFill>
            <a:round/>
            <a:headEnd/>
            <a:tailEnd/>
          </a:ln>
          <a:effectLst/>
        </p:spPr>
        <p:txBody>
          <a:bodyPr/>
          <a:lstStyle/>
          <a:p>
            <a:endParaRPr lang="ru-RU"/>
          </a:p>
        </p:txBody>
      </p:sp>
      <p:sp>
        <p:nvSpPr>
          <p:cNvPr id="23590" name="Freeform 38"/>
          <p:cNvSpPr>
            <a:spLocks/>
          </p:cNvSpPr>
          <p:nvPr/>
        </p:nvSpPr>
        <p:spPr bwMode="auto">
          <a:xfrm>
            <a:off x="1543050" y="1708150"/>
            <a:ext cx="727075" cy="2500313"/>
          </a:xfrm>
          <a:custGeom>
            <a:avLst/>
            <a:gdLst/>
            <a:ahLst/>
            <a:cxnLst>
              <a:cxn ang="0">
                <a:pos x="372" y="81"/>
              </a:cxn>
              <a:cxn ang="0">
                <a:pos x="320" y="12"/>
              </a:cxn>
              <a:cxn ang="0">
                <a:pos x="275" y="12"/>
              </a:cxn>
              <a:cxn ang="0">
                <a:pos x="184" y="58"/>
              </a:cxn>
              <a:cxn ang="0">
                <a:pos x="139" y="148"/>
              </a:cxn>
              <a:cxn ang="0">
                <a:pos x="94" y="194"/>
              </a:cxn>
              <a:cxn ang="0">
                <a:pos x="18" y="207"/>
              </a:cxn>
              <a:cxn ang="0">
                <a:pos x="3" y="285"/>
              </a:cxn>
              <a:cxn ang="0">
                <a:pos x="36" y="369"/>
              </a:cxn>
              <a:cxn ang="0">
                <a:pos x="3" y="421"/>
              </a:cxn>
              <a:cxn ang="0">
                <a:pos x="18" y="483"/>
              </a:cxn>
              <a:cxn ang="0">
                <a:pos x="108" y="531"/>
              </a:cxn>
              <a:cxn ang="0">
                <a:pos x="138" y="573"/>
              </a:cxn>
              <a:cxn ang="0">
                <a:pos x="183" y="624"/>
              </a:cxn>
              <a:cxn ang="0">
                <a:pos x="243" y="669"/>
              </a:cxn>
              <a:cxn ang="0">
                <a:pos x="294" y="747"/>
              </a:cxn>
              <a:cxn ang="0">
                <a:pos x="320" y="829"/>
              </a:cxn>
              <a:cxn ang="0">
                <a:pos x="339" y="876"/>
              </a:cxn>
              <a:cxn ang="0">
                <a:pos x="336" y="918"/>
              </a:cxn>
              <a:cxn ang="0">
                <a:pos x="390" y="1011"/>
              </a:cxn>
              <a:cxn ang="0">
                <a:pos x="426" y="1101"/>
              </a:cxn>
              <a:cxn ang="0">
                <a:pos x="457" y="1192"/>
              </a:cxn>
              <a:cxn ang="0">
                <a:pos x="432" y="1281"/>
              </a:cxn>
              <a:cxn ang="0">
                <a:pos x="378" y="1353"/>
              </a:cxn>
              <a:cxn ang="0">
                <a:pos x="320" y="1373"/>
              </a:cxn>
              <a:cxn ang="0">
                <a:pos x="204" y="1455"/>
              </a:cxn>
              <a:cxn ang="0">
                <a:pos x="198" y="1503"/>
              </a:cxn>
              <a:cxn ang="0">
                <a:pos x="264" y="1575"/>
              </a:cxn>
            </a:cxnLst>
            <a:rect l="0" t="0" r="r" b="b"/>
            <a:pathLst>
              <a:path w="458" h="1575">
                <a:moveTo>
                  <a:pt x="372" y="81"/>
                </a:moveTo>
                <a:cubicBezTo>
                  <a:pt x="364" y="70"/>
                  <a:pt x="336" y="24"/>
                  <a:pt x="320" y="12"/>
                </a:cubicBezTo>
                <a:cubicBezTo>
                  <a:pt x="304" y="0"/>
                  <a:pt x="298" y="4"/>
                  <a:pt x="275" y="12"/>
                </a:cubicBezTo>
                <a:cubicBezTo>
                  <a:pt x="252" y="20"/>
                  <a:pt x="207" y="35"/>
                  <a:pt x="184" y="58"/>
                </a:cubicBezTo>
                <a:cubicBezTo>
                  <a:pt x="161" y="81"/>
                  <a:pt x="154" y="125"/>
                  <a:pt x="139" y="148"/>
                </a:cubicBezTo>
                <a:cubicBezTo>
                  <a:pt x="124" y="171"/>
                  <a:pt x="114" y="184"/>
                  <a:pt x="94" y="194"/>
                </a:cubicBezTo>
                <a:cubicBezTo>
                  <a:pt x="74" y="204"/>
                  <a:pt x="33" y="192"/>
                  <a:pt x="18" y="207"/>
                </a:cubicBezTo>
                <a:cubicBezTo>
                  <a:pt x="3" y="222"/>
                  <a:pt x="0" y="258"/>
                  <a:pt x="3" y="285"/>
                </a:cubicBezTo>
                <a:cubicBezTo>
                  <a:pt x="6" y="312"/>
                  <a:pt x="36" y="346"/>
                  <a:pt x="36" y="369"/>
                </a:cubicBezTo>
                <a:cubicBezTo>
                  <a:pt x="36" y="392"/>
                  <a:pt x="6" y="402"/>
                  <a:pt x="3" y="421"/>
                </a:cubicBezTo>
                <a:cubicBezTo>
                  <a:pt x="0" y="440"/>
                  <a:pt x="0" y="465"/>
                  <a:pt x="18" y="483"/>
                </a:cubicBezTo>
                <a:cubicBezTo>
                  <a:pt x="36" y="501"/>
                  <a:pt x="88" y="516"/>
                  <a:pt x="108" y="531"/>
                </a:cubicBezTo>
                <a:cubicBezTo>
                  <a:pt x="128" y="546"/>
                  <a:pt x="126" y="557"/>
                  <a:pt x="138" y="573"/>
                </a:cubicBezTo>
                <a:cubicBezTo>
                  <a:pt x="150" y="589"/>
                  <a:pt x="166" y="608"/>
                  <a:pt x="183" y="624"/>
                </a:cubicBezTo>
                <a:cubicBezTo>
                  <a:pt x="200" y="640"/>
                  <a:pt x="224" y="648"/>
                  <a:pt x="243" y="669"/>
                </a:cubicBezTo>
                <a:cubicBezTo>
                  <a:pt x="262" y="690"/>
                  <a:pt x="281" y="720"/>
                  <a:pt x="294" y="747"/>
                </a:cubicBezTo>
                <a:cubicBezTo>
                  <a:pt x="307" y="774"/>
                  <a:pt x="313" y="808"/>
                  <a:pt x="320" y="829"/>
                </a:cubicBezTo>
                <a:cubicBezTo>
                  <a:pt x="327" y="850"/>
                  <a:pt x="336" y="861"/>
                  <a:pt x="339" y="876"/>
                </a:cubicBezTo>
                <a:cubicBezTo>
                  <a:pt x="342" y="891"/>
                  <a:pt x="328" y="896"/>
                  <a:pt x="336" y="918"/>
                </a:cubicBezTo>
                <a:cubicBezTo>
                  <a:pt x="344" y="940"/>
                  <a:pt x="375" y="980"/>
                  <a:pt x="390" y="1011"/>
                </a:cubicBezTo>
                <a:cubicBezTo>
                  <a:pt x="405" y="1042"/>
                  <a:pt x="415" y="1071"/>
                  <a:pt x="426" y="1101"/>
                </a:cubicBezTo>
                <a:cubicBezTo>
                  <a:pt x="437" y="1131"/>
                  <a:pt x="456" y="1162"/>
                  <a:pt x="457" y="1192"/>
                </a:cubicBezTo>
                <a:cubicBezTo>
                  <a:pt x="458" y="1222"/>
                  <a:pt x="445" y="1254"/>
                  <a:pt x="432" y="1281"/>
                </a:cubicBezTo>
                <a:cubicBezTo>
                  <a:pt x="419" y="1308"/>
                  <a:pt x="397" y="1338"/>
                  <a:pt x="378" y="1353"/>
                </a:cubicBezTo>
                <a:cubicBezTo>
                  <a:pt x="359" y="1368"/>
                  <a:pt x="349" y="1356"/>
                  <a:pt x="320" y="1373"/>
                </a:cubicBezTo>
                <a:cubicBezTo>
                  <a:pt x="291" y="1390"/>
                  <a:pt x="224" y="1433"/>
                  <a:pt x="204" y="1455"/>
                </a:cubicBezTo>
                <a:cubicBezTo>
                  <a:pt x="184" y="1477"/>
                  <a:pt x="188" y="1483"/>
                  <a:pt x="198" y="1503"/>
                </a:cubicBezTo>
                <a:cubicBezTo>
                  <a:pt x="208" y="1523"/>
                  <a:pt x="250" y="1560"/>
                  <a:pt x="264" y="1575"/>
                </a:cubicBezTo>
              </a:path>
            </a:pathLst>
          </a:custGeom>
          <a:noFill/>
          <a:ln w="19050" cmpd="sng">
            <a:solidFill>
              <a:srgbClr val="66FFCC"/>
            </a:solidFill>
            <a:round/>
            <a:headEnd/>
            <a:tailEnd/>
          </a:ln>
          <a:effectLst/>
        </p:spPr>
        <p:txBody>
          <a:bodyPr/>
          <a:lstStyle/>
          <a:p>
            <a:endParaRPr lang="ru-RU"/>
          </a:p>
        </p:txBody>
      </p:sp>
      <p:sp>
        <p:nvSpPr>
          <p:cNvPr id="23591" name="Freeform 39"/>
          <p:cNvSpPr>
            <a:spLocks/>
          </p:cNvSpPr>
          <p:nvPr/>
        </p:nvSpPr>
        <p:spPr bwMode="auto">
          <a:xfrm>
            <a:off x="1928813" y="4198938"/>
            <a:ext cx="141287" cy="657225"/>
          </a:xfrm>
          <a:custGeom>
            <a:avLst/>
            <a:gdLst/>
            <a:ahLst/>
            <a:cxnLst>
              <a:cxn ang="0">
                <a:pos x="21" y="0"/>
              </a:cxn>
              <a:cxn ang="0">
                <a:pos x="9" y="150"/>
              </a:cxn>
              <a:cxn ang="0">
                <a:pos x="77" y="167"/>
              </a:cxn>
              <a:cxn ang="0">
                <a:pos x="81" y="276"/>
              </a:cxn>
              <a:cxn ang="0">
                <a:pos x="63" y="414"/>
              </a:cxn>
            </a:cxnLst>
            <a:rect l="0" t="0" r="r" b="b"/>
            <a:pathLst>
              <a:path w="89" h="414">
                <a:moveTo>
                  <a:pt x="21" y="0"/>
                </a:moveTo>
                <a:cubicBezTo>
                  <a:pt x="19" y="25"/>
                  <a:pt x="0" y="122"/>
                  <a:pt x="9" y="150"/>
                </a:cubicBezTo>
                <a:cubicBezTo>
                  <a:pt x="18" y="178"/>
                  <a:pt x="65" y="146"/>
                  <a:pt x="77" y="167"/>
                </a:cubicBezTo>
                <a:cubicBezTo>
                  <a:pt x="89" y="188"/>
                  <a:pt x="83" y="235"/>
                  <a:pt x="81" y="276"/>
                </a:cubicBezTo>
                <a:cubicBezTo>
                  <a:pt x="79" y="317"/>
                  <a:pt x="67" y="385"/>
                  <a:pt x="63" y="414"/>
                </a:cubicBezTo>
              </a:path>
            </a:pathLst>
          </a:custGeom>
          <a:noFill/>
          <a:ln w="12700" cmpd="sng">
            <a:solidFill>
              <a:srgbClr val="66FFCC"/>
            </a:solidFill>
            <a:round/>
            <a:headEnd/>
            <a:tailEnd/>
          </a:ln>
          <a:effectLst/>
        </p:spPr>
        <p:txBody>
          <a:bodyPr/>
          <a:lstStyle/>
          <a:p>
            <a:endParaRPr lang="ru-RU"/>
          </a:p>
        </p:txBody>
      </p:sp>
      <p:sp>
        <p:nvSpPr>
          <p:cNvPr id="23592" name="Freeform 40"/>
          <p:cNvSpPr>
            <a:spLocks/>
          </p:cNvSpPr>
          <p:nvPr/>
        </p:nvSpPr>
        <p:spPr bwMode="auto">
          <a:xfrm>
            <a:off x="2051050" y="4464050"/>
            <a:ext cx="217488" cy="431800"/>
          </a:xfrm>
          <a:custGeom>
            <a:avLst/>
            <a:gdLst/>
            <a:ahLst/>
            <a:cxnLst>
              <a:cxn ang="0">
                <a:pos x="0" y="0"/>
              </a:cxn>
              <a:cxn ang="0">
                <a:pos x="70" y="31"/>
              </a:cxn>
              <a:cxn ang="0">
                <a:pos x="91" y="91"/>
              </a:cxn>
              <a:cxn ang="0">
                <a:pos x="91" y="181"/>
              </a:cxn>
              <a:cxn ang="0">
                <a:pos x="137" y="272"/>
              </a:cxn>
            </a:cxnLst>
            <a:rect l="0" t="0" r="r" b="b"/>
            <a:pathLst>
              <a:path w="137" h="272">
                <a:moveTo>
                  <a:pt x="0" y="0"/>
                </a:moveTo>
                <a:cubicBezTo>
                  <a:pt x="12" y="5"/>
                  <a:pt x="55" y="16"/>
                  <a:pt x="70" y="31"/>
                </a:cubicBezTo>
                <a:cubicBezTo>
                  <a:pt x="85" y="46"/>
                  <a:pt x="88" y="66"/>
                  <a:pt x="91" y="91"/>
                </a:cubicBezTo>
                <a:cubicBezTo>
                  <a:pt x="94" y="116"/>
                  <a:pt x="83" y="151"/>
                  <a:pt x="91" y="181"/>
                </a:cubicBezTo>
                <a:cubicBezTo>
                  <a:pt x="99" y="211"/>
                  <a:pt x="129" y="257"/>
                  <a:pt x="137" y="272"/>
                </a:cubicBezTo>
              </a:path>
            </a:pathLst>
          </a:custGeom>
          <a:noFill/>
          <a:ln w="12700" cmpd="sng">
            <a:solidFill>
              <a:srgbClr val="66FFCC"/>
            </a:solidFill>
            <a:round/>
            <a:headEnd/>
            <a:tailEnd/>
          </a:ln>
          <a:effectLst/>
        </p:spPr>
        <p:txBody>
          <a:bodyPr/>
          <a:lstStyle/>
          <a:p>
            <a:endParaRPr lang="ru-RU"/>
          </a:p>
        </p:txBody>
      </p:sp>
      <p:sp>
        <p:nvSpPr>
          <p:cNvPr id="23593" name="Freeform 41"/>
          <p:cNvSpPr>
            <a:spLocks/>
          </p:cNvSpPr>
          <p:nvPr/>
        </p:nvSpPr>
        <p:spPr bwMode="auto">
          <a:xfrm>
            <a:off x="1212850" y="2484438"/>
            <a:ext cx="838200" cy="2843212"/>
          </a:xfrm>
          <a:custGeom>
            <a:avLst/>
            <a:gdLst/>
            <a:ahLst/>
            <a:cxnLst>
              <a:cxn ang="0">
                <a:pos x="220" y="0"/>
              </a:cxn>
              <a:cxn ang="0">
                <a:pos x="223" y="57"/>
              </a:cxn>
              <a:cxn ang="0">
                <a:pos x="181" y="123"/>
              </a:cxn>
              <a:cxn ang="0">
                <a:pos x="124" y="114"/>
              </a:cxn>
              <a:cxn ang="0">
                <a:pos x="49" y="168"/>
              </a:cxn>
              <a:cxn ang="0">
                <a:pos x="4" y="192"/>
              </a:cxn>
              <a:cxn ang="0">
                <a:pos x="75" y="294"/>
              </a:cxn>
              <a:cxn ang="0">
                <a:pos x="120" y="385"/>
              </a:cxn>
              <a:cxn ang="0">
                <a:pos x="166" y="431"/>
              </a:cxn>
              <a:cxn ang="0">
                <a:pos x="211" y="521"/>
              </a:cxn>
              <a:cxn ang="0">
                <a:pos x="166" y="567"/>
              </a:cxn>
              <a:cxn ang="0">
                <a:pos x="75" y="567"/>
              </a:cxn>
              <a:cxn ang="0">
                <a:pos x="40" y="657"/>
              </a:cxn>
              <a:cxn ang="0">
                <a:pos x="75" y="748"/>
              </a:cxn>
              <a:cxn ang="0">
                <a:pos x="75" y="884"/>
              </a:cxn>
              <a:cxn ang="0">
                <a:pos x="75" y="975"/>
              </a:cxn>
              <a:cxn ang="0">
                <a:pos x="75" y="1020"/>
              </a:cxn>
              <a:cxn ang="0">
                <a:pos x="75" y="1111"/>
              </a:cxn>
              <a:cxn ang="0">
                <a:pos x="120" y="1202"/>
              </a:cxn>
              <a:cxn ang="0">
                <a:pos x="220" y="1266"/>
              </a:cxn>
              <a:cxn ang="0">
                <a:pos x="262" y="1374"/>
              </a:cxn>
              <a:cxn ang="0">
                <a:pos x="328" y="1428"/>
              </a:cxn>
              <a:cxn ang="0">
                <a:pos x="302" y="1474"/>
              </a:cxn>
              <a:cxn ang="0">
                <a:pos x="256" y="1519"/>
              </a:cxn>
              <a:cxn ang="0">
                <a:pos x="256" y="1565"/>
              </a:cxn>
              <a:cxn ang="0">
                <a:pos x="392" y="1610"/>
              </a:cxn>
              <a:cxn ang="0">
                <a:pos x="466" y="1710"/>
              </a:cxn>
              <a:cxn ang="0">
                <a:pos x="528" y="1791"/>
              </a:cxn>
            </a:cxnLst>
            <a:rect l="0" t="0" r="r" b="b"/>
            <a:pathLst>
              <a:path w="528" h="1791">
                <a:moveTo>
                  <a:pt x="220" y="0"/>
                </a:moveTo>
                <a:cubicBezTo>
                  <a:pt x="220" y="9"/>
                  <a:pt x="229" y="37"/>
                  <a:pt x="223" y="57"/>
                </a:cubicBezTo>
                <a:cubicBezTo>
                  <a:pt x="217" y="77"/>
                  <a:pt x="198" y="114"/>
                  <a:pt x="181" y="123"/>
                </a:cubicBezTo>
                <a:cubicBezTo>
                  <a:pt x="164" y="132"/>
                  <a:pt x="146" y="107"/>
                  <a:pt x="124" y="114"/>
                </a:cubicBezTo>
                <a:cubicBezTo>
                  <a:pt x="102" y="121"/>
                  <a:pt x="69" y="155"/>
                  <a:pt x="49" y="168"/>
                </a:cubicBezTo>
                <a:cubicBezTo>
                  <a:pt x="29" y="181"/>
                  <a:pt x="0" y="171"/>
                  <a:pt x="4" y="192"/>
                </a:cubicBezTo>
                <a:cubicBezTo>
                  <a:pt x="8" y="213"/>
                  <a:pt x="56" y="262"/>
                  <a:pt x="75" y="294"/>
                </a:cubicBezTo>
                <a:cubicBezTo>
                  <a:pt x="94" y="326"/>
                  <a:pt x="105" y="362"/>
                  <a:pt x="120" y="385"/>
                </a:cubicBezTo>
                <a:cubicBezTo>
                  <a:pt x="135" y="408"/>
                  <a:pt x="151" y="408"/>
                  <a:pt x="166" y="431"/>
                </a:cubicBezTo>
                <a:cubicBezTo>
                  <a:pt x="181" y="454"/>
                  <a:pt x="211" y="498"/>
                  <a:pt x="211" y="521"/>
                </a:cubicBezTo>
                <a:cubicBezTo>
                  <a:pt x="211" y="544"/>
                  <a:pt x="189" y="559"/>
                  <a:pt x="166" y="567"/>
                </a:cubicBezTo>
                <a:cubicBezTo>
                  <a:pt x="143" y="575"/>
                  <a:pt x="96" y="552"/>
                  <a:pt x="75" y="567"/>
                </a:cubicBezTo>
                <a:cubicBezTo>
                  <a:pt x="54" y="582"/>
                  <a:pt x="40" y="627"/>
                  <a:pt x="40" y="657"/>
                </a:cubicBezTo>
                <a:cubicBezTo>
                  <a:pt x="40" y="687"/>
                  <a:pt x="69" y="710"/>
                  <a:pt x="75" y="748"/>
                </a:cubicBezTo>
                <a:cubicBezTo>
                  <a:pt x="81" y="786"/>
                  <a:pt x="75" y="846"/>
                  <a:pt x="75" y="884"/>
                </a:cubicBezTo>
                <a:cubicBezTo>
                  <a:pt x="75" y="922"/>
                  <a:pt x="75" y="952"/>
                  <a:pt x="75" y="975"/>
                </a:cubicBezTo>
                <a:cubicBezTo>
                  <a:pt x="75" y="998"/>
                  <a:pt x="75" y="997"/>
                  <a:pt x="75" y="1020"/>
                </a:cubicBezTo>
                <a:cubicBezTo>
                  <a:pt x="75" y="1043"/>
                  <a:pt x="68" y="1081"/>
                  <a:pt x="75" y="1111"/>
                </a:cubicBezTo>
                <a:cubicBezTo>
                  <a:pt x="82" y="1141"/>
                  <a:pt x="96" y="1176"/>
                  <a:pt x="120" y="1202"/>
                </a:cubicBezTo>
                <a:cubicBezTo>
                  <a:pt x="144" y="1228"/>
                  <a:pt x="196" y="1237"/>
                  <a:pt x="220" y="1266"/>
                </a:cubicBezTo>
                <a:cubicBezTo>
                  <a:pt x="244" y="1295"/>
                  <a:pt x="244" y="1347"/>
                  <a:pt x="262" y="1374"/>
                </a:cubicBezTo>
                <a:cubicBezTo>
                  <a:pt x="280" y="1401"/>
                  <a:pt x="321" y="1411"/>
                  <a:pt x="328" y="1428"/>
                </a:cubicBezTo>
                <a:cubicBezTo>
                  <a:pt x="335" y="1445"/>
                  <a:pt x="314" y="1459"/>
                  <a:pt x="302" y="1474"/>
                </a:cubicBezTo>
                <a:cubicBezTo>
                  <a:pt x="290" y="1489"/>
                  <a:pt x="264" y="1504"/>
                  <a:pt x="256" y="1519"/>
                </a:cubicBezTo>
                <a:cubicBezTo>
                  <a:pt x="248" y="1534"/>
                  <a:pt x="233" y="1550"/>
                  <a:pt x="256" y="1565"/>
                </a:cubicBezTo>
                <a:cubicBezTo>
                  <a:pt x="279" y="1580"/>
                  <a:pt x="357" y="1586"/>
                  <a:pt x="392" y="1610"/>
                </a:cubicBezTo>
                <a:cubicBezTo>
                  <a:pt x="427" y="1634"/>
                  <a:pt x="443" y="1680"/>
                  <a:pt x="466" y="1710"/>
                </a:cubicBezTo>
                <a:cubicBezTo>
                  <a:pt x="489" y="1740"/>
                  <a:pt x="515" y="1774"/>
                  <a:pt x="528" y="1791"/>
                </a:cubicBezTo>
              </a:path>
            </a:pathLst>
          </a:custGeom>
          <a:noFill/>
          <a:ln w="12700" cmpd="sng">
            <a:solidFill>
              <a:srgbClr val="66FFCC"/>
            </a:solidFill>
            <a:round/>
            <a:headEnd/>
            <a:tailEnd/>
          </a:ln>
          <a:effectLst/>
        </p:spPr>
        <p:txBody>
          <a:bodyPr/>
          <a:lstStyle/>
          <a:p>
            <a:endParaRPr lang="ru-RU"/>
          </a:p>
        </p:txBody>
      </p:sp>
      <p:sp>
        <p:nvSpPr>
          <p:cNvPr id="23594" name="Freeform 42"/>
          <p:cNvSpPr>
            <a:spLocks/>
          </p:cNvSpPr>
          <p:nvPr/>
        </p:nvSpPr>
        <p:spPr bwMode="auto">
          <a:xfrm>
            <a:off x="323850" y="2789238"/>
            <a:ext cx="895350" cy="336550"/>
          </a:xfrm>
          <a:custGeom>
            <a:avLst/>
            <a:gdLst/>
            <a:ahLst/>
            <a:cxnLst>
              <a:cxn ang="0">
                <a:pos x="564" y="0"/>
              </a:cxn>
              <a:cxn ang="0">
                <a:pos x="510" y="12"/>
              </a:cxn>
              <a:cxn ang="0">
                <a:pos x="462" y="36"/>
              </a:cxn>
              <a:cxn ang="0">
                <a:pos x="363" y="57"/>
              </a:cxn>
              <a:cxn ang="0">
                <a:pos x="300" y="108"/>
              </a:cxn>
              <a:cxn ang="0">
                <a:pos x="240" y="120"/>
              </a:cxn>
              <a:cxn ang="0">
                <a:pos x="181" y="148"/>
              </a:cxn>
              <a:cxn ang="0">
                <a:pos x="138" y="180"/>
              </a:cxn>
              <a:cxn ang="0">
                <a:pos x="78" y="210"/>
              </a:cxn>
              <a:cxn ang="0">
                <a:pos x="0" y="193"/>
              </a:cxn>
            </a:cxnLst>
            <a:rect l="0" t="0" r="r" b="b"/>
            <a:pathLst>
              <a:path w="564" h="212">
                <a:moveTo>
                  <a:pt x="564" y="0"/>
                </a:moveTo>
                <a:cubicBezTo>
                  <a:pt x="555" y="2"/>
                  <a:pt x="527" y="6"/>
                  <a:pt x="510" y="12"/>
                </a:cubicBezTo>
                <a:cubicBezTo>
                  <a:pt x="493" y="18"/>
                  <a:pt x="486" y="29"/>
                  <a:pt x="462" y="36"/>
                </a:cubicBezTo>
                <a:cubicBezTo>
                  <a:pt x="438" y="43"/>
                  <a:pt x="390" y="45"/>
                  <a:pt x="363" y="57"/>
                </a:cubicBezTo>
                <a:cubicBezTo>
                  <a:pt x="336" y="69"/>
                  <a:pt x="320" y="98"/>
                  <a:pt x="300" y="108"/>
                </a:cubicBezTo>
                <a:cubicBezTo>
                  <a:pt x="280" y="118"/>
                  <a:pt x="260" y="113"/>
                  <a:pt x="240" y="120"/>
                </a:cubicBezTo>
                <a:cubicBezTo>
                  <a:pt x="220" y="127"/>
                  <a:pt x="198" y="138"/>
                  <a:pt x="181" y="148"/>
                </a:cubicBezTo>
                <a:cubicBezTo>
                  <a:pt x="164" y="158"/>
                  <a:pt x="155" y="170"/>
                  <a:pt x="138" y="180"/>
                </a:cubicBezTo>
                <a:cubicBezTo>
                  <a:pt x="121" y="190"/>
                  <a:pt x="101" y="208"/>
                  <a:pt x="78" y="210"/>
                </a:cubicBezTo>
                <a:cubicBezTo>
                  <a:pt x="55" y="212"/>
                  <a:pt x="16" y="197"/>
                  <a:pt x="0" y="193"/>
                </a:cubicBezTo>
              </a:path>
            </a:pathLst>
          </a:custGeom>
          <a:noFill/>
          <a:ln w="12700" cmpd="sng">
            <a:solidFill>
              <a:srgbClr val="66FFCC"/>
            </a:solidFill>
            <a:round/>
            <a:headEnd/>
            <a:tailEnd/>
          </a:ln>
          <a:effectLst/>
        </p:spPr>
        <p:txBody>
          <a:bodyPr/>
          <a:lstStyle/>
          <a:p>
            <a:endParaRPr lang="ru-RU"/>
          </a:p>
        </p:txBody>
      </p:sp>
      <p:sp>
        <p:nvSpPr>
          <p:cNvPr id="23595" name="Freeform 43"/>
          <p:cNvSpPr>
            <a:spLocks/>
          </p:cNvSpPr>
          <p:nvPr/>
        </p:nvSpPr>
        <p:spPr bwMode="auto">
          <a:xfrm>
            <a:off x="1250950" y="2189163"/>
            <a:ext cx="296863" cy="431800"/>
          </a:xfrm>
          <a:custGeom>
            <a:avLst/>
            <a:gdLst/>
            <a:ahLst/>
            <a:cxnLst>
              <a:cxn ang="0">
                <a:pos x="187" y="254"/>
              </a:cxn>
              <a:cxn ang="0">
                <a:pos x="157" y="243"/>
              </a:cxn>
              <a:cxn ang="0">
                <a:pos x="109" y="270"/>
              </a:cxn>
              <a:cxn ang="0">
                <a:pos x="51" y="254"/>
              </a:cxn>
              <a:cxn ang="0">
                <a:pos x="34" y="216"/>
              </a:cxn>
              <a:cxn ang="0">
                <a:pos x="5" y="208"/>
              </a:cxn>
              <a:cxn ang="0">
                <a:pos x="5" y="163"/>
              </a:cxn>
              <a:cxn ang="0">
                <a:pos x="5" y="118"/>
              </a:cxn>
              <a:cxn ang="0">
                <a:pos x="5" y="72"/>
              </a:cxn>
              <a:cxn ang="0">
                <a:pos x="5" y="27"/>
              </a:cxn>
              <a:cxn ang="0">
                <a:pos x="37" y="3"/>
              </a:cxn>
              <a:cxn ang="0">
                <a:pos x="73" y="9"/>
              </a:cxn>
            </a:cxnLst>
            <a:rect l="0" t="0" r="r" b="b"/>
            <a:pathLst>
              <a:path w="187" h="272">
                <a:moveTo>
                  <a:pt x="187" y="254"/>
                </a:moveTo>
                <a:cubicBezTo>
                  <a:pt x="182" y="252"/>
                  <a:pt x="170" y="240"/>
                  <a:pt x="157" y="243"/>
                </a:cubicBezTo>
                <a:cubicBezTo>
                  <a:pt x="144" y="246"/>
                  <a:pt x="127" y="268"/>
                  <a:pt x="109" y="270"/>
                </a:cubicBezTo>
                <a:cubicBezTo>
                  <a:pt x="91" y="272"/>
                  <a:pt x="63" y="263"/>
                  <a:pt x="51" y="254"/>
                </a:cubicBezTo>
                <a:cubicBezTo>
                  <a:pt x="39" y="245"/>
                  <a:pt x="42" y="224"/>
                  <a:pt x="34" y="216"/>
                </a:cubicBezTo>
                <a:cubicBezTo>
                  <a:pt x="26" y="208"/>
                  <a:pt x="10" y="217"/>
                  <a:pt x="5" y="208"/>
                </a:cubicBezTo>
                <a:cubicBezTo>
                  <a:pt x="0" y="199"/>
                  <a:pt x="5" y="178"/>
                  <a:pt x="5" y="163"/>
                </a:cubicBezTo>
                <a:cubicBezTo>
                  <a:pt x="5" y="148"/>
                  <a:pt x="5" y="133"/>
                  <a:pt x="5" y="118"/>
                </a:cubicBezTo>
                <a:cubicBezTo>
                  <a:pt x="5" y="103"/>
                  <a:pt x="5" y="87"/>
                  <a:pt x="5" y="72"/>
                </a:cubicBezTo>
                <a:cubicBezTo>
                  <a:pt x="5" y="57"/>
                  <a:pt x="0" y="38"/>
                  <a:pt x="5" y="27"/>
                </a:cubicBezTo>
                <a:cubicBezTo>
                  <a:pt x="10" y="16"/>
                  <a:pt x="26" y="6"/>
                  <a:pt x="37" y="3"/>
                </a:cubicBezTo>
                <a:cubicBezTo>
                  <a:pt x="48" y="0"/>
                  <a:pt x="66" y="8"/>
                  <a:pt x="73" y="9"/>
                </a:cubicBezTo>
              </a:path>
            </a:pathLst>
          </a:custGeom>
          <a:noFill/>
          <a:ln w="9525" cmpd="sng">
            <a:solidFill>
              <a:srgbClr val="66FFCC"/>
            </a:solidFill>
            <a:round/>
            <a:headEnd/>
            <a:tailEnd/>
          </a:ln>
          <a:effectLst/>
        </p:spPr>
        <p:txBody>
          <a:bodyPr/>
          <a:lstStyle/>
          <a:p>
            <a:endParaRPr lang="ru-RU"/>
          </a:p>
        </p:txBody>
      </p:sp>
      <p:sp>
        <p:nvSpPr>
          <p:cNvPr id="23596" name="Freeform 44"/>
          <p:cNvSpPr>
            <a:spLocks/>
          </p:cNvSpPr>
          <p:nvPr/>
        </p:nvSpPr>
        <p:spPr bwMode="auto">
          <a:xfrm>
            <a:off x="1050925" y="2232025"/>
            <a:ext cx="82550" cy="561975"/>
          </a:xfrm>
          <a:custGeom>
            <a:avLst/>
            <a:gdLst/>
            <a:ahLst/>
            <a:cxnLst>
              <a:cxn ang="0">
                <a:pos x="52" y="354"/>
              </a:cxn>
              <a:cxn ang="0">
                <a:pos x="28" y="321"/>
              </a:cxn>
              <a:cxn ang="0">
                <a:pos x="4" y="297"/>
              </a:cxn>
              <a:cxn ang="0">
                <a:pos x="4" y="261"/>
              </a:cxn>
              <a:cxn ang="0">
                <a:pos x="4" y="219"/>
              </a:cxn>
              <a:cxn ang="0">
                <a:pos x="7" y="189"/>
              </a:cxn>
              <a:cxn ang="0">
                <a:pos x="22" y="123"/>
              </a:cxn>
              <a:cxn ang="0">
                <a:pos x="41" y="45"/>
              </a:cxn>
              <a:cxn ang="0">
                <a:pos x="41" y="0"/>
              </a:cxn>
            </a:cxnLst>
            <a:rect l="0" t="0" r="r" b="b"/>
            <a:pathLst>
              <a:path w="52" h="354">
                <a:moveTo>
                  <a:pt x="52" y="354"/>
                </a:moveTo>
                <a:cubicBezTo>
                  <a:pt x="48" y="349"/>
                  <a:pt x="36" y="330"/>
                  <a:pt x="28" y="321"/>
                </a:cubicBezTo>
                <a:cubicBezTo>
                  <a:pt x="20" y="312"/>
                  <a:pt x="8" y="307"/>
                  <a:pt x="4" y="297"/>
                </a:cubicBezTo>
                <a:cubicBezTo>
                  <a:pt x="0" y="287"/>
                  <a:pt x="4" y="274"/>
                  <a:pt x="4" y="261"/>
                </a:cubicBezTo>
                <a:cubicBezTo>
                  <a:pt x="4" y="248"/>
                  <a:pt x="4" y="231"/>
                  <a:pt x="4" y="219"/>
                </a:cubicBezTo>
                <a:cubicBezTo>
                  <a:pt x="4" y="207"/>
                  <a:pt x="4" y="205"/>
                  <a:pt x="7" y="189"/>
                </a:cubicBezTo>
                <a:cubicBezTo>
                  <a:pt x="10" y="173"/>
                  <a:pt x="16" y="147"/>
                  <a:pt x="22" y="123"/>
                </a:cubicBezTo>
                <a:cubicBezTo>
                  <a:pt x="28" y="99"/>
                  <a:pt x="38" y="65"/>
                  <a:pt x="41" y="45"/>
                </a:cubicBezTo>
                <a:cubicBezTo>
                  <a:pt x="44" y="25"/>
                  <a:pt x="41" y="11"/>
                  <a:pt x="41" y="0"/>
                </a:cubicBezTo>
              </a:path>
            </a:pathLst>
          </a:custGeom>
          <a:noFill/>
          <a:ln w="9525" cmpd="sng">
            <a:solidFill>
              <a:srgbClr val="66FFCC"/>
            </a:solidFill>
            <a:round/>
            <a:headEnd/>
            <a:tailEnd/>
          </a:ln>
          <a:effectLst/>
        </p:spPr>
        <p:txBody>
          <a:bodyPr/>
          <a:lstStyle/>
          <a:p>
            <a:endParaRPr lang="ru-RU"/>
          </a:p>
        </p:txBody>
      </p:sp>
      <p:sp>
        <p:nvSpPr>
          <p:cNvPr id="23597" name="Freeform 45"/>
          <p:cNvSpPr>
            <a:spLocks/>
          </p:cNvSpPr>
          <p:nvPr/>
        </p:nvSpPr>
        <p:spPr bwMode="auto">
          <a:xfrm>
            <a:off x="895350" y="2232025"/>
            <a:ext cx="171450" cy="609600"/>
          </a:xfrm>
          <a:custGeom>
            <a:avLst/>
            <a:gdLst/>
            <a:ahLst/>
            <a:cxnLst>
              <a:cxn ang="0">
                <a:pos x="108" y="384"/>
              </a:cxn>
              <a:cxn ang="0">
                <a:pos x="57" y="354"/>
              </a:cxn>
              <a:cxn ang="0">
                <a:pos x="42" y="261"/>
              </a:cxn>
              <a:cxn ang="0">
                <a:pos x="42" y="168"/>
              </a:cxn>
              <a:cxn ang="0">
                <a:pos x="30" y="87"/>
              </a:cxn>
              <a:cxn ang="0">
                <a:pos x="3" y="45"/>
              </a:cxn>
              <a:cxn ang="0">
                <a:pos x="48" y="0"/>
              </a:cxn>
            </a:cxnLst>
            <a:rect l="0" t="0" r="r" b="b"/>
            <a:pathLst>
              <a:path w="108" h="384">
                <a:moveTo>
                  <a:pt x="108" y="384"/>
                </a:moveTo>
                <a:cubicBezTo>
                  <a:pt x="100" y="379"/>
                  <a:pt x="68" y="374"/>
                  <a:pt x="57" y="354"/>
                </a:cubicBezTo>
                <a:cubicBezTo>
                  <a:pt x="46" y="334"/>
                  <a:pt x="44" y="292"/>
                  <a:pt x="42" y="261"/>
                </a:cubicBezTo>
                <a:cubicBezTo>
                  <a:pt x="40" y="230"/>
                  <a:pt x="44" y="197"/>
                  <a:pt x="42" y="168"/>
                </a:cubicBezTo>
                <a:cubicBezTo>
                  <a:pt x="40" y="139"/>
                  <a:pt x="36" y="107"/>
                  <a:pt x="30" y="87"/>
                </a:cubicBezTo>
                <a:cubicBezTo>
                  <a:pt x="24" y="67"/>
                  <a:pt x="0" y="59"/>
                  <a:pt x="3" y="45"/>
                </a:cubicBezTo>
                <a:cubicBezTo>
                  <a:pt x="6" y="31"/>
                  <a:pt x="29" y="15"/>
                  <a:pt x="48" y="0"/>
                </a:cubicBezTo>
              </a:path>
            </a:pathLst>
          </a:custGeom>
          <a:noFill/>
          <a:ln w="9525" cmpd="sng">
            <a:solidFill>
              <a:srgbClr val="66FFCC"/>
            </a:solidFill>
            <a:round/>
            <a:headEnd/>
            <a:tailEnd/>
          </a:ln>
          <a:effectLst/>
        </p:spPr>
        <p:txBody>
          <a:bodyPr/>
          <a:lstStyle/>
          <a:p>
            <a:endParaRPr lang="ru-RU"/>
          </a:p>
        </p:txBody>
      </p:sp>
      <p:sp>
        <p:nvSpPr>
          <p:cNvPr id="23598" name="Freeform 46"/>
          <p:cNvSpPr>
            <a:spLocks/>
          </p:cNvSpPr>
          <p:nvPr/>
        </p:nvSpPr>
        <p:spPr bwMode="auto">
          <a:xfrm>
            <a:off x="466725" y="3027363"/>
            <a:ext cx="904875" cy="933450"/>
          </a:xfrm>
          <a:custGeom>
            <a:avLst/>
            <a:gdLst/>
            <a:ahLst/>
            <a:cxnLst>
              <a:cxn ang="0">
                <a:pos x="570" y="0"/>
              </a:cxn>
              <a:cxn ang="0">
                <a:pos x="537" y="12"/>
              </a:cxn>
              <a:cxn ang="0">
                <a:pos x="499" y="43"/>
              </a:cxn>
              <a:cxn ang="0">
                <a:pos x="486" y="72"/>
              </a:cxn>
              <a:cxn ang="0">
                <a:pos x="454" y="89"/>
              </a:cxn>
              <a:cxn ang="0">
                <a:pos x="420" y="48"/>
              </a:cxn>
              <a:cxn ang="0">
                <a:pos x="399" y="72"/>
              </a:cxn>
              <a:cxn ang="0">
                <a:pos x="363" y="89"/>
              </a:cxn>
              <a:cxn ang="0">
                <a:pos x="342" y="129"/>
              </a:cxn>
              <a:cxn ang="0">
                <a:pos x="276" y="153"/>
              </a:cxn>
              <a:cxn ang="0">
                <a:pos x="228" y="147"/>
              </a:cxn>
              <a:cxn ang="0">
                <a:pos x="183" y="159"/>
              </a:cxn>
              <a:cxn ang="0">
                <a:pos x="99" y="210"/>
              </a:cxn>
              <a:cxn ang="0">
                <a:pos x="30" y="255"/>
              </a:cxn>
              <a:cxn ang="0">
                <a:pos x="1" y="315"/>
              </a:cxn>
              <a:cxn ang="0">
                <a:pos x="39" y="333"/>
              </a:cxn>
              <a:cxn ang="0">
                <a:pos x="137" y="361"/>
              </a:cxn>
              <a:cxn ang="0">
                <a:pos x="183" y="447"/>
              </a:cxn>
              <a:cxn ang="0">
                <a:pos x="219" y="498"/>
              </a:cxn>
              <a:cxn ang="0">
                <a:pos x="227" y="542"/>
              </a:cxn>
              <a:cxn ang="0">
                <a:pos x="273" y="588"/>
              </a:cxn>
            </a:cxnLst>
            <a:rect l="0" t="0" r="r" b="b"/>
            <a:pathLst>
              <a:path w="570" h="588">
                <a:moveTo>
                  <a:pt x="570" y="0"/>
                </a:moveTo>
                <a:cubicBezTo>
                  <a:pt x="564" y="2"/>
                  <a:pt x="549" y="5"/>
                  <a:pt x="537" y="12"/>
                </a:cubicBezTo>
                <a:cubicBezTo>
                  <a:pt x="525" y="19"/>
                  <a:pt x="507" y="33"/>
                  <a:pt x="499" y="43"/>
                </a:cubicBezTo>
                <a:cubicBezTo>
                  <a:pt x="491" y="53"/>
                  <a:pt x="493" y="64"/>
                  <a:pt x="486" y="72"/>
                </a:cubicBezTo>
                <a:cubicBezTo>
                  <a:pt x="479" y="80"/>
                  <a:pt x="465" y="93"/>
                  <a:pt x="454" y="89"/>
                </a:cubicBezTo>
                <a:cubicBezTo>
                  <a:pt x="443" y="85"/>
                  <a:pt x="429" y="51"/>
                  <a:pt x="420" y="48"/>
                </a:cubicBezTo>
                <a:cubicBezTo>
                  <a:pt x="411" y="45"/>
                  <a:pt x="409" y="65"/>
                  <a:pt x="399" y="72"/>
                </a:cubicBezTo>
                <a:cubicBezTo>
                  <a:pt x="389" y="79"/>
                  <a:pt x="372" y="80"/>
                  <a:pt x="363" y="89"/>
                </a:cubicBezTo>
                <a:cubicBezTo>
                  <a:pt x="354" y="98"/>
                  <a:pt x="356" y="118"/>
                  <a:pt x="342" y="129"/>
                </a:cubicBezTo>
                <a:cubicBezTo>
                  <a:pt x="328" y="140"/>
                  <a:pt x="295" y="150"/>
                  <a:pt x="276" y="153"/>
                </a:cubicBezTo>
                <a:cubicBezTo>
                  <a:pt x="257" y="156"/>
                  <a:pt x="243" y="146"/>
                  <a:pt x="228" y="147"/>
                </a:cubicBezTo>
                <a:cubicBezTo>
                  <a:pt x="213" y="148"/>
                  <a:pt x="204" y="148"/>
                  <a:pt x="183" y="159"/>
                </a:cubicBezTo>
                <a:cubicBezTo>
                  <a:pt x="162" y="170"/>
                  <a:pt x="124" y="194"/>
                  <a:pt x="99" y="210"/>
                </a:cubicBezTo>
                <a:cubicBezTo>
                  <a:pt x="74" y="226"/>
                  <a:pt x="46" y="238"/>
                  <a:pt x="30" y="255"/>
                </a:cubicBezTo>
                <a:cubicBezTo>
                  <a:pt x="14" y="272"/>
                  <a:pt x="0" y="302"/>
                  <a:pt x="1" y="315"/>
                </a:cubicBezTo>
                <a:cubicBezTo>
                  <a:pt x="2" y="328"/>
                  <a:pt x="16" y="325"/>
                  <a:pt x="39" y="333"/>
                </a:cubicBezTo>
                <a:cubicBezTo>
                  <a:pt x="62" y="341"/>
                  <a:pt x="113" y="342"/>
                  <a:pt x="137" y="361"/>
                </a:cubicBezTo>
                <a:cubicBezTo>
                  <a:pt x="161" y="380"/>
                  <a:pt x="169" y="424"/>
                  <a:pt x="183" y="447"/>
                </a:cubicBezTo>
                <a:cubicBezTo>
                  <a:pt x="197" y="470"/>
                  <a:pt x="212" y="482"/>
                  <a:pt x="219" y="498"/>
                </a:cubicBezTo>
                <a:cubicBezTo>
                  <a:pt x="226" y="514"/>
                  <a:pt x="218" y="527"/>
                  <a:pt x="227" y="542"/>
                </a:cubicBezTo>
                <a:cubicBezTo>
                  <a:pt x="236" y="557"/>
                  <a:pt x="254" y="572"/>
                  <a:pt x="273" y="588"/>
                </a:cubicBezTo>
              </a:path>
            </a:pathLst>
          </a:custGeom>
          <a:noFill/>
          <a:ln w="12700" cmpd="sng">
            <a:solidFill>
              <a:srgbClr val="66FFCC"/>
            </a:solidFill>
            <a:round/>
            <a:headEnd/>
            <a:tailEnd/>
          </a:ln>
          <a:effectLst/>
        </p:spPr>
        <p:txBody>
          <a:bodyPr/>
          <a:lstStyle/>
          <a:p>
            <a:endParaRPr lang="ru-RU"/>
          </a:p>
        </p:txBody>
      </p:sp>
      <p:sp>
        <p:nvSpPr>
          <p:cNvPr id="23599" name="Freeform 47"/>
          <p:cNvSpPr>
            <a:spLocks/>
          </p:cNvSpPr>
          <p:nvPr/>
        </p:nvSpPr>
        <p:spPr bwMode="auto">
          <a:xfrm>
            <a:off x="1290638" y="3475038"/>
            <a:ext cx="681037" cy="258762"/>
          </a:xfrm>
          <a:custGeom>
            <a:avLst/>
            <a:gdLst/>
            <a:ahLst/>
            <a:cxnLst>
              <a:cxn ang="0">
                <a:pos x="0" y="0"/>
              </a:cxn>
              <a:cxn ang="0">
                <a:pos x="57" y="36"/>
              </a:cxn>
              <a:cxn ang="0">
                <a:pos x="117" y="33"/>
              </a:cxn>
              <a:cxn ang="0">
                <a:pos x="189" y="72"/>
              </a:cxn>
              <a:cxn ang="0">
                <a:pos x="222" y="111"/>
              </a:cxn>
              <a:cxn ang="0">
                <a:pos x="270" y="126"/>
              </a:cxn>
              <a:cxn ang="0">
                <a:pos x="354" y="141"/>
              </a:cxn>
              <a:cxn ang="0">
                <a:pos x="396" y="162"/>
              </a:cxn>
              <a:cxn ang="0">
                <a:pos x="429" y="150"/>
              </a:cxn>
            </a:cxnLst>
            <a:rect l="0" t="0" r="r" b="b"/>
            <a:pathLst>
              <a:path w="429" h="163">
                <a:moveTo>
                  <a:pt x="0" y="0"/>
                </a:moveTo>
                <a:cubicBezTo>
                  <a:pt x="9" y="6"/>
                  <a:pt x="38" y="31"/>
                  <a:pt x="57" y="36"/>
                </a:cubicBezTo>
                <a:cubicBezTo>
                  <a:pt x="76" y="41"/>
                  <a:pt x="95" y="27"/>
                  <a:pt x="117" y="33"/>
                </a:cubicBezTo>
                <a:cubicBezTo>
                  <a:pt x="139" y="39"/>
                  <a:pt x="172" y="59"/>
                  <a:pt x="189" y="72"/>
                </a:cubicBezTo>
                <a:cubicBezTo>
                  <a:pt x="206" y="85"/>
                  <a:pt x="209" y="102"/>
                  <a:pt x="222" y="111"/>
                </a:cubicBezTo>
                <a:cubicBezTo>
                  <a:pt x="235" y="120"/>
                  <a:pt x="248" y="121"/>
                  <a:pt x="270" y="126"/>
                </a:cubicBezTo>
                <a:cubicBezTo>
                  <a:pt x="292" y="131"/>
                  <a:pt x="333" y="135"/>
                  <a:pt x="354" y="141"/>
                </a:cubicBezTo>
                <a:cubicBezTo>
                  <a:pt x="375" y="147"/>
                  <a:pt x="384" y="161"/>
                  <a:pt x="396" y="162"/>
                </a:cubicBezTo>
                <a:cubicBezTo>
                  <a:pt x="408" y="163"/>
                  <a:pt x="422" y="152"/>
                  <a:pt x="429" y="150"/>
                </a:cubicBezTo>
              </a:path>
            </a:pathLst>
          </a:custGeom>
          <a:noFill/>
          <a:ln w="9525" cmpd="sng">
            <a:solidFill>
              <a:srgbClr val="66FFCC"/>
            </a:solidFill>
            <a:round/>
            <a:headEnd/>
            <a:tailEnd/>
          </a:ln>
          <a:effectLst/>
        </p:spPr>
        <p:txBody>
          <a:bodyPr/>
          <a:lstStyle/>
          <a:p>
            <a:endParaRPr lang="ru-RU"/>
          </a:p>
        </p:txBody>
      </p:sp>
      <p:sp>
        <p:nvSpPr>
          <p:cNvPr id="23600" name="Freeform 48"/>
          <p:cNvSpPr>
            <a:spLocks/>
          </p:cNvSpPr>
          <p:nvPr/>
        </p:nvSpPr>
        <p:spPr bwMode="auto">
          <a:xfrm>
            <a:off x="2249488" y="3670300"/>
            <a:ext cx="188912" cy="781050"/>
          </a:xfrm>
          <a:custGeom>
            <a:avLst/>
            <a:gdLst/>
            <a:ahLst/>
            <a:cxnLst>
              <a:cxn ang="0">
                <a:pos x="2" y="0"/>
              </a:cxn>
              <a:cxn ang="0">
                <a:pos x="14" y="36"/>
              </a:cxn>
              <a:cxn ang="0">
                <a:pos x="2" y="90"/>
              </a:cxn>
              <a:cxn ang="0">
                <a:pos x="2" y="168"/>
              </a:cxn>
              <a:cxn ang="0">
                <a:pos x="17" y="216"/>
              </a:cxn>
              <a:cxn ang="0">
                <a:pos x="50" y="288"/>
              </a:cxn>
              <a:cxn ang="0">
                <a:pos x="2" y="357"/>
              </a:cxn>
              <a:cxn ang="0">
                <a:pos x="62" y="441"/>
              </a:cxn>
              <a:cxn ang="0">
                <a:pos x="119" y="492"/>
              </a:cxn>
            </a:cxnLst>
            <a:rect l="0" t="0" r="r" b="b"/>
            <a:pathLst>
              <a:path w="119" h="492">
                <a:moveTo>
                  <a:pt x="2" y="0"/>
                </a:moveTo>
                <a:cubicBezTo>
                  <a:pt x="4" y="6"/>
                  <a:pt x="14" y="21"/>
                  <a:pt x="14" y="36"/>
                </a:cubicBezTo>
                <a:cubicBezTo>
                  <a:pt x="14" y="51"/>
                  <a:pt x="4" y="68"/>
                  <a:pt x="2" y="90"/>
                </a:cubicBezTo>
                <a:cubicBezTo>
                  <a:pt x="0" y="112"/>
                  <a:pt x="0" y="147"/>
                  <a:pt x="2" y="168"/>
                </a:cubicBezTo>
                <a:cubicBezTo>
                  <a:pt x="4" y="189"/>
                  <a:pt x="9" y="196"/>
                  <a:pt x="17" y="216"/>
                </a:cubicBezTo>
                <a:cubicBezTo>
                  <a:pt x="25" y="236"/>
                  <a:pt x="53" y="265"/>
                  <a:pt x="50" y="288"/>
                </a:cubicBezTo>
                <a:cubicBezTo>
                  <a:pt x="47" y="311"/>
                  <a:pt x="0" y="332"/>
                  <a:pt x="2" y="357"/>
                </a:cubicBezTo>
                <a:cubicBezTo>
                  <a:pt x="4" y="382"/>
                  <a:pt x="43" y="419"/>
                  <a:pt x="62" y="441"/>
                </a:cubicBezTo>
                <a:cubicBezTo>
                  <a:pt x="81" y="463"/>
                  <a:pt x="110" y="484"/>
                  <a:pt x="119" y="492"/>
                </a:cubicBezTo>
              </a:path>
            </a:pathLst>
          </a:custGeom>
          <a:noFill/>
          <a:ln w="9525" cmpd="sng">
            <a:solidFill>
              <a:srgbClr val="66FFCC"/>
            </a:solidFill>
            <a:round/>
            <a:headEnd/>
            <a:tailEnd/>
          </a:ln>
          <a:effectLst/>
        </p:spPr>
        <p:txBody>
          <a:bodyPr/>
          <a:lstStyle/>
          <a:p>
            <a:endParaRPr lang="ru-RU"/>
          </a:p>
        </p:txBody>
      </p:sp>
      <p:sp>
        <p:nvSpPr>
          <p:cNvPr id="23601" name="Freeform 49"/>
          <p:cNvSpPr>
            <a:spLocks/>
          </p:cNvSpPr>
          <p:nvPr/>
        </p:nvSpPr>
        <p:spPr bwMode="auto">
          <a:xfrm>
            <a:off x="2228850" y="3455988"/>
            <a:ext cx="544513" cy="890587"/>
          </a:xfrm>
          <a:custGeom>
            <a:avLst/>
            <a:gdLst/>
            <a:ahLst/>
            <a:cxnLst>
              <a:cxn ang="0">
                <a:pos x="0" y="6"/>
              </a:cxn>
              <a:cxn ang="0">
                <a:pos x="93" y="12"/>
              </a:cxn>
              <a:cxn ang="0">
                <a:pos x="129" y="78"/>
              </a:cxn>
              <a:cxn ang="0">
                <a:pos x="162" y="123"/>
              </a:cxn>
              <a:cxn ang="0">
                <a:pos x="270" y="120"/>
              </a:cxn>
              <a:cxn ang="0">
                <a:pos x="324" y="168"/>
              </a:cxn>
              <a:cxn ang="0">
                <a:pos x="342" y="246"/>
              </a:cxn>
              <a:cxn ang="0">
                <a:pos x="315" y="369"/>
              </a:cxn>
              <a:cxn ang="0">
                <a:pos x="225" y="381"/>
              </a:cxn>
              <a:cxn ang="0">
                <a:pos x="294" y="447"/>
              </a:cxn>
              <a:cxn ang="0">
                <a:pos x="216" y="471"/>
              </a:cxn>
              <a:cxn ang="0">
                <a:pos x="180" y="561"/>
              </a:cxn>
            </a:cxnLst>
            <a:rect l="0" t="0" r="r" b="b"/>
            <a:pathLst>
              <a:path w="343" h="561">
                <a:moveTo>
                  <a:pt x="0" y="6"/>
                </a:moveTo>
                <a:cubicBezTo>
                  <a:pt x="15" y="7"/>
                  <a:pt x="72" y="0"/>
                  <a:pt x="93" y="12"/>
                </a:cubicBezTo>
                <a:cubicBezTo>
                  <a:pt x="114" y="24"/>
                  <a:pt x="118" y="60"/>
                  <a:pt x="129" y="78"/>
                </a:cubicBezTo>
                <a:cubicBezTo>
                  <a:pt x="140" y="96"/>
                  <a:pt x="139" y="116"/>
                  <a:pt x="162" y="123"/>
                </a:cubicBezTo>
                <a:cubicBezTo>
                  <a:pt x="185" y="130"/>
                  <a:pt x="243" y="112"/>
                  <a:pt x="270" y="120"/>
                </a:cubicBezTo>
                <a:cubicBezTo>
                  <a:pt x="297" y="128"/>
                  <a:pt x="312" y="147"/>
                  <a:pt x="324" y="168"/>
                </a:cubicBezTo>
                <a:cubicBezTo>
                  <a:pt x="336" y="189"/>
                  <a:pt x="343" y="213"/>
                  <a:pt x="342" y="246"/>
                </a:cubicBezTo>
                <a:cubicBezTo>
                  <a:pt x="341" y="279"/>
                  <a:pt x="334" y="347"/>
                  <a:pt x="315" y="369"/>
                </a:cubicBezTo>
                <a:cubicBezTo>
                  <a:pt x="296" y="391"/>
                  <a:pt x="228" y="368"/>
                  <a:pt x="225" y="381"/>
                </a:cubicBezTo>
                <a:cubicBezTo>
                  <a:pt x="222" y="394"/>
                  <a:pt x="296" y="432"/>
                  <a:pt x="294" y="447"/>
                </a:cubicBezTo>
                <a:cubicBezTo>
                  <a:pt x="292" y="462"/>
                  <a:pt x="235" y="452"/>
                  <a:pt x="216" y="471"/>
                </a:cubicBezTo>
                <a:cubicBezTo>
                  <a:pt x="197" y="490"/>
                  <a:pt x="186" y="546"/>
                  <a:pt x="180" y="561"/>
                </a:cubicBezTo>
              </a:path>
            </a:pathLst>
          </a:custGeom>
          <a:noFill/>
          <a:ln w="9525" cmpd="sng">
            <a:solidFill>
              <a:srgbClr val="66FFCC"/>
            </a:solidFill>
            <a:round/>
            <a:headEnd/>
            <a:tailEnd/>
          </a:ln>
          <a:effectLst/>
        </p:spPr>
        <p:txBody>
          <a:bodyPr/>
          <a:lstStyle/>
          <a:p>
            <a:endParaRPr lang="ru-RU"/>
          </a:p>
        </p:txBody>
      </p:sp>
      <p:sp>
        <p:nvSpPr>
          <p:cNvPr id="23602" name="Freeform 50"/>
          <p:cNvSpPr>
            <a:spLocks/>
          </p:cNvSpPr>
          <p:nvPr/>
        </p:nvSpPr>
        <p:spPr bwMode="auto">
          <a:xfrm>
            <a:off x="2071688" y="3108325"/>
            <a:ext cx="566737" cy="280988"/>
          </a:xfrm>
          <a:custGeom>
            <a:avLst/>
            <a:gdLst/>
            <a:ahLst/>
            <a:cxnLst>
              <a:cxn ang="0">
                <a:pos x="0" y="0"/>
              </a:cxn>
              <a:cxn ang="0">
                <a:pos x="69" y="81"/>
              </a:cxn>
              <a:cxn ang="0">
                <a:pos x="120" y="96"/>
              </a:cxn>
              <a:cxn ang="0">
                <a:pos x="177" y="120"/>
              </a:cxn>
              <a:cxn ang="0">
                <a:pos x="225" y="126"/>
              </a:cxn>
              <a:cxn ang="0">
                <a:pos x="282" y="153"/>
              </a:cxn>
              <a:cxn ang="0">
                <a:pos x="357" y="177"/>
              </a:cxn>
            </a:cxnLst>
            <a:rect l="0" t="0" r="r" b="b"/>
            <a:pathLst>
              <a:path w="357" h="177">
                <a:moveTo>
                  <a:pt x="0" y="0"/>
                </a:moveTo>
                <a:cubicBezTo>
                  <a:pt x="11" y="13"/>
                  <a:pt x="49" y="65"/>
                  <a:pt x="69" y="81"/>
                </a:cubicBezTo>
                <a:cubicBezTo>
                  <a:pt x="89" y="97"/>
                  <a:pt x="102" y="90"/>
                  <a:pt x="120" y="96"/>
                </a:cubicBezTo>
                <a:cubicBezTo>
                  <a:pt x="138" y="102"/>
                  <a:pt x="160" y="115"/>
                  <a:pt x="177" y="120"/>
                </a:cubicBezTo>
                <a:cubicBezTo>
                  <a:pt x="194" y="125"/>
                  <a:pt x="208" y="121"/>
                  <a:pt x="225" y="126"/>
                </a:cubicBezTo>
                <a:cubicBezTo>
                  <a:pt x="242" y="131"/>
                  <a:pt x="260" y="145"/>
                  <a:pt x="282" y="153"/>
                </a:cubicBezTo>
                <a:cubicBezTo>
                  <a:pt x="304" y="161"/>
                  <a:pt x="342" y="172"/>
                  <a:pt x="357" y="177"/>
                </a:cubicBezTo>
              </a:path>
            </a:pathLst>
          </a:custGeom>
          <a:noFill/>
          <a:ln w="9525" cmpd="sng">
            <a:solidFill>
              <a:srgbClr val="66FFCC"/>
            </a:solidFill>
            <a:round/>
            <a:headEnd/>
            <a:tailEnd/>
          </a:ln>
          <a:effectLst/>
        </p:spPr>
        <p:txBody>
          <a:bodyPr/>
          <a:lstStyle/>
          <a:p>
            <a:endParaRPr lang="ru-RU"/>
          </a:p>
        </p:txBody>
      </p:sp>
      <p:sp>
        <p:nvSpPr>
          <p:cNvPr id="23603" name="Freeform 51"/>
          <p:cNvSpPr>
            <a:spLocks/>
          </p:cNvSpPr>
          <p:nvPr/>
        </p:nvSpPr>
        <p:spPr bwMode="auto">
          <a:xfrm>
            <a:off x="2584450" y="1984375"/>
            <a:ext cx="212725" cy="966788"/>
          </a:xfrm>
          <a:custGeom>
            <a:avLst/>
            <a:gdLst/>
            <a:ahLst/>
            <a:cxnLst>
              <a:cxn ang="0">
                <a:pos x="31" y="0"/>
              </a:cxn>
              <a:cxn ang="0">
                <a:pos x="73" y="65"/>
              </a:cxn>
              <a:cxn ang="0">
                <a:pos x="73" y="111"/>
              </a:cxn>
              <a:cxn ang="0">
                <a:pos x="118" y="156"/>
              </a:cxn>
              <a:cxn ang="0">
                <a:pos x="132" y="191"/>
              </a:cxn>
              <a:cxn ang="0">
                <a:pos x="108" y="243"/>
              </a:cxn>
              <a:cxn ang="0">
                <a:pos x="73" y="292"/>
              </a:cxn>
              <a:cxn ang="0">
                <a:pos x="27" y="337"/>
              </a:cxn>
              <a:cxn ang="0">
                <a:pos x="0" y="415"/>
              </a:cxn>
              <a:cxn ang="0">
                <a:pos x="28" y="439"/>
              </a:cxn>
              <a:cxn ang="0">
                <a:pos x="60" y="491"/>
              </a:cxn>
              <a:cxn ang="0">
                <a:pos x="112" y="567"/>
              </a:cxn>
              <a:cxn ang="0">
                <a:pos x="56" y="575"/>
              </a:cxn>
              <a:cxn ang="0">
                <a:pos x="27" y="609"/>
              </a:cxn>
            </a:cxnLst>
            <a:rect l="0" t="0" r="r" b="b"/>
            <a:pathLst>
              <a:path w="134" h="609">
                <a:moveTo>
                  <a:pt x="31" y="0"/>
                </a:moveTo>
                <a:cubicBezTo>
                  <a:pt x="38" y="10"/>
                  <a:pt x="66" y="47"/>
                  <a:pt x="73" y="65"/>
                </a:cubicBezTo>
                <a:cubicBezTo>
                  <a:pt x="80" y="83"/>
                  <a:pt x="66" y="96"/>
                  <a:pt x="73" y="111"/>
                </a:cubicBezTo>
                <a:cubicBezTo>
                  <a:pt x="80" y="126"/>
                  <a:pt x="108" y="143"/>
                  <a:pt x="118" y="156"/>
                </a:cubicBezTo>
                <a:cubicBezTo>
                  <a:pt x="128" y="169"/>
                  <a:pt x="134" y="177"/>
                  <a:pt x="132" y="191"/>
                </a:cubicBezTo>
                <a:cubicBezTo>
                  <a:pt x="130" y="205"/>
                  <a:pt x="118" y="226"/>
                  <a:pt x="108" y="243"/>
                </a:cubicBezTo>
                <a:cubicBezTo>
                  <a:pt x="98" y="260"/>
                  <a:pt x="86" y="276"/>
                  <a:pt x="73" y="292"/>
                </a:cubicBezTo>
                <a:cubicBezTo>
                  <a:pt x="60" y="308"/>
                  <a:pt x="39" y="317"/>
                  <a:pt x="27" y="337"/>
                </a:cubicBezTo>
                <a:cubicBezTo>
                  <a:pt x="15" y="357"/>
                  <a:pt x="0" y="398"/>
                  <a:pt x="0" y="415"/>
                </a:cubicBezTo>
                <a:cubicBezTo>
                  <a:pt x="0" y="432"/>
                  <a:pt x="18" y="426"/>
                  <a:pt x="28" y="439"/>
                </a:cubicBezTo>
                <a:cubicBezTo>
                  <a:pt x="38" y="452"/>
                  <a:pt x="46" y="470"/>
                  <a:pt x="60" y="491"/>
                </a:cubicBezTo>
                <a:cubicBezTo>
                  <a:pt x="74" y="512"/>
                  <a:pt x="113" y="553"/>
                  <a:pt x="112" y="567"/>
                </a:cubicBezTo>
                <a:cubicBezTo>
                  <a:pt x="111" y="581"/>
                  <a:pt x="70" y="568"/>
                  <a:pt x="56" y="575"/>
                </a:cubicBezTo>
                <a:cubicBezTo>
                  <a:pt x="42" y="582"/>
                  <a:pt x="33" y="602"/>
                  <a:pt x="27" y="609"/>
                </a:cubicBezTo>
              </a:path>
            </a:pathLst>
          </a:custGeom>
          <a:noFill/>
          <a:ln w="9525" cmpd="sng">
            <a:solidFill>
              <a:srgbClr val="66FFCC"/>
            </a:solidFill>
            <a:round/>
            <a:headEnd/>
            <a:tailEnd/>
          </a:ln>
          <a:effectLst/>
        </p:spPr>
        <p:txBody>
          <a:bodyPr/>
          <a:lstStyle/>
          <a:p>
            <a:endParaRPr lang="ru-RU"/>
          </a:p>
        </p:txBody>
      </p:sp>
      <p:sp>
        <p:nvSpPr>
          <p:cNvPr id="23604" name="Freeform 52"/>
          <p:cNvSpPr>
            <a:spLocks/>
          </p:cNvSpPr>
          <p:nvPr/>
        </p:nvSpPr>
        <p:spPr bwMode="auto">
          <a:xfrm>
            <a:off x="2411413" y="1984375"/>
            <a:ext cx="215900" cy="392113"/>
          </a:xfrm>
          <a:custGeom>
            <a:avLst/>
            <a:gdLst/>
            <a:ahLst/>
            <a:cxnLst>
              <a:cxn ang="0">
                <a:pos x="131" y="0"/>
              </a:cxn>
              <a:cxn ang="0">
                <a:pos x="129" y="67"/>
              </a:cxn>
              <a:cxn ang="0">
                <a:pos x="86" y="111"/>
              </a:cxn>
              <a:cxn ang="0">
                <a:pos x="86" y="156"/>
              </a:cxn>
              <a:cxn ang="0">
                <a:pos x="43" y="201"/>
              </a:cxn>
              <a:cxn ang="0">
                <a:pos x="0" y="247"/>
              </a:cxn>
            </a:cxnLst>
            <a:rect l="0" t="0" r="r" b="b"/>
            <a:pathLst>
              <a:path w="136" h="247">
                <a:moveTo>
                  <a:pt x="131" y="0"/>
                </a:moveTo>
                <a:cubicBezTo>
                  <a:pt x="131" y="11"/>
                  <a:pt x="136" y="49"/>
                  <a:pt x="129" y="67"/>
                </a:cubicBezTo>
                <a:cubicBezTo>
                  <a:pt x="122" y="85"/>
                  <a:pt x="94" y="96"/>
                  <a:pt x="86" y="111"/>
                </a:cubicBezTo>
                <a:cubicBezTo>
                  <a:pt x="78" y="126"/>
                  <a:pt x="93" y="141"/>
                  <a:pt x="86" y="156"/>
                </a:cubicBezTo>
                <a:cubicBezTo>
                  <a:pt x="79" y="171"/>
                  <a:pt x="58" y="186"/>
                  <a:pt x="43" y="201"/>
                </a:cubicBezTo>
                <a:cubicBezTo>
                  <a:pt x="29" y="216"/>
                  <a:pt x="14" y="231"/>
                  <a:pt x="0" y="247"/>
                </a:cubicBezTo>
              </a:path>
            </a:pathLst>
          </a:custGeom>
          <a:noFill/>
          <a:ln w="9525" cmpd="sng">
            <a:solidFill>
              <a:srgbClr val="66FFCC"/>
            </a:solidFill>
            <a:round/>
            <a:headEnd/>
            <a:tailEnd/>
          </a:ln>
          <a:effectLst/>
        </p:spPr>
        <p:txBody>
          <a:bodyPr/>
          <a:lstStyle/>
          <a:p>
            <a:endParaRPr lang="ru-RU"/>
          </a:p>
        </p:txBody>
      </p:sp>
      <p:sp>
        <p:nvSpPr>
          <p:cNvPr id="23605" name="Freeform 53"/>
          <p:cNvSpPr>
            <a:spLocks/>
          </p:cNvSpPr>
          <p:nvPr/>
        </p:nvSpPr>
        <p:spPr bwMode="auto">
          <a:xfrm>
            <a:off x="2860675" y="1803400"/>
            <a:ext cx="350838" cy="2362200"/>
          </a:xfrm>
          <a:custGeom>
            <a:avLst/>
            <a:gdLst/>
            <a:ahLst/>
            <a:cxnLst>
              <a:cxn ang="0">
                <a:pos x="139" y="0"/>
              </a:cxn>
              <a:cxn ang="0">
                <a:pos x="151" y="51"/>
              </a:cxn>
              <a:cxn ang="0">
                <a:pos x="171" y="88"/>
              </a:cxn>
              <a:cxn ang="0">
                <a:pos x="202" y="84"/>
              </a:cxn>
              <a:cxn ang="0">
                <a:pos x="216" y="134"/>
              </a:cxn>
              <a:cxn ang="0">
                <a:pos x="171" y="179"/>
              </a:cxn>
              <a:cxn ang="0">
                <a:pos x="171" y="225"/>
              </a:cxn>
              <a:cxn ang="0">
                <a:pos x="171" y="270"/>
              </a:cxn>
              <a:cxn ang="0">
                <a:pos x="125" y="315"/>
              </a:cxn>
              <a:cxn ang="0">
                <a:pos x="125" y="361"/>
              </a:cxn>
              <a:cxn ang="0">
                <a:pos x="103" y="381"/>
              </a:cxn>
              <a:cxn ang="0">
                <a:pos x="118" y="417"/>
              </a:cxn>
              <a:cxn ang="0">
                <a:pos x="125" y="451"/>
              </a:cxn>
              <a:cxn ang="0">
                <a:pos x="125" y="497"/>
              </a:cxn>
              <a:cxn ang="0">
                <a:pos x="100" y="540"/>
              </a:cxn>
              <a:cxn ang="0">
                <a:pos x="52" y="585"/>
              </a:cxn>
              <a:cxn ang="0">
                <a:pos x="35" y="633"/>
              </a:cxn>
              <a:cxn ang="0">
                <a:pos x="1" y="675"/>
              </a:cxn>
              <a:cxn ang="0">
                <a:pos x="31" y="768"/>
              </a:cxn>
              <a:cxn ang="0">
                <a:pos x="35" y="860"/>
              </a:cxn>
              <a:cxn ang="0">
                <a:pos x="46" y="891"/>
              </a:cxn>
              <a:cxn ang="0">
                <a:pos x="80" y="905"/>
              </a:cxn>
              <a:cxn ang="0">
                <a:pos x="16" y="939"/>
              </a:cxn>
              <a:cxn ang="0">
                <a:pos x="10" y="990"/>
              </a:cxn>
              <a:cxn ang="0">
                <a:pos x="19" y="1071"/>
              </a:cxn>
              <a:cxn ang="0">
                <a:pos x="10" y="1110"/>
              </a:cxn>
              <a:cxn ang="0">
                <a:pos x="19" y="1152"/>
              </a:cxn>
              <a:cxn ang="0">
                <a:pos x="40" y="1203"/>
              </a:cxn>
              <a:cxn ang="0">
                <a:pos x="55" y="1263"/>
              </a:cxn>
              <a:cxn ang="0">
                <a:pos x="76" y="1299"/>
              </a:cxn>
              <a:cxn ang="0">
                <a:pos x="64" y="1356"/>
              </a:cxn>
              <a:cxn ang="0">
                <a:pos x="64" y="1395"/>
              </a:cxn>
              <a:cxn ang="0">
                <a:pos x="37" y="1473"/>
              </a:cxn>
              <a:cxn ang="0">
                <a:pos x="1" y="1485"/>
              </a:cxn>
            </a:cxnLst>
            <a:rect l="0" t="0" r="r" b="b"/>
            <a:pathLst>
              <a:path w="221" h="1488">
                <a:moveTo>
                  <a:pt x="139" y="0"/>
                </a:moveTo>
                <a:cubicBezTo>
                  <a:pt x="141" y="8"/>
                  <a:pt x="146" y="36"/>
                  <a:pt x="151" y="51"/>
                </a:cubicBezTo>
                <a:cubicBezTo>
                  <a:pt x="156" y="66"/>
                  <a:pt x="162" y="83"/>
                  <a:pt x="171" y="88"/>
                </a:cubicBezTo>
                <a:cubicBezTo>
                  <a:pt x="180" y="93"/>
                  <a:pt x="195" y="76"/>
                  <a:pt x="202" y="84"/>
                </a:cubicBezTo>
                <a:cubicBezTo>
                  <a:pt x="209" y="92"/>
                  <a:pt x="221" y="118"/>
                  <a:pt x="216" y="134"/>
                </a:cubicBezTo>
                <a:cubicBezTo>
                  <a:pt x="211" y="150"/>
                  <a:pt x="178" y="164"/>
                  <a:pt x="171" y="179"/>
                </a:cubicBezTo>
                <a:cubicBezTo>
                  <a:pt x="164" y="194"/>
                  <a:pt x="171" y="210"/>
                  <a:pt x="171" y="225"/>
                </a:cubicBezTo>
                <a:cubicBezTo>
                  <a:pt x="171" y="240"/>
                  <a:pt x="179" y="255"/>
                  <a:pt x="171" y="270"/>
                </a:cubicBezTo>
                <a:cubicBezTo>
                  <a:pt x="163" y="285"/>
                  <a:pt x="133" y="300"/>
                  <a:pt x="125" y="315"/>
                </a:cubicBezTo>
                <a:cubicBezTo>
                  <a:pt x="117" y="330"/>
                  <a:pt x="129" y="350"/>
                  <a:pt x="125" y="361"/>
                </a:cubicBezTo>
                <a:cubicBezTo>
                  <a:pt x="121" y="372"/>
                  <a:pt x="104" y="372"/>
                  <a:pt x="103" y="381"/>
                </a:cubicBezTo>
                <a:cubicBezTo>
                  <a:pt x="102" y="390"/>
                  <a:pt x="114" y="405"/>
                  <a:pt x="118" y="417"/>
                </a:cubicBezTo>
                <a:cubicBezTo>
                  <a:pt x="122" y="429"/>
                  <a:pt x="124" y="438"/>
                  <a:pt x="125" y="451"/>
                </a:cubicBezTo>
                <a:cubicBezTo>
                  <a:pt x="126" y="464"/>
                  <a:pt x="129" y="482"/>
                  <a:pt x="125" y="497"/>
                </a:cubicBezTo>
                <a:cubicBezTo>
                  <a:pt x="121" y="512"/>
                  <a:pt x="112" y="525"/>
                  <a:pt x="100" y="540"/>
                </a:cubicBezTo>
                <a:cubicBezTo>
                  <a:pt x="88" y="555"/>
                  <a:pt x="63" y="569"/>
                  <a:pt x="52" y="585"/>
                </a:cubicBezTo>
                <a:cubicBezTo>
                  <a:pt x="41" y="601"/>
                  <a:pt x="44" y="618"/>
                  <a:pt x="35" y="633"/>
                </a:cubicBezTo>
                <a:cubicBezTo>
                  <a:pt x="26" y="648"/>
                  <a:pt x="2" y="653"/>
                  <a:pt x="1" y="675"/>
                </a:cubicBezTo>
                <a:cubicBezTo>
                  <a:pt x="0" y="697"/>
                  <a:pt x="25" y="737"/>
                  <a:pt x="31" y="768"/>
                </a:cubicBezTo>
                <a:cubicBezTo>
                  <a:pt x="37" y="799"/>
                  <a:pt x="33" y="840"/>
                  <a:pt x="35" y="860"/>
                </a:cubicBezTo>
                <a:cubicBezTo>
                  <a:pt x="37" y="880"/>
                  <a:pt x="39" y="884"/>
                  <a:pt x="46" y="891"/>
                </a:cubicBezTo>
                <a:cubicBezTo>
                  <a:pt x="53" y="898"/>
                  <a:pt x="85" y="897"/>
                  <a:pt x="80" y="905"/>
                </a:cubicBezTo>
                <a:cubicBezTo>
                  <a:pt x="75" y="913"/>
                  <a:pt x="28" y="925"/>
                  <a:pt x="16" y="939"/>
                </a:cubicBezTo>
                <a:cubicBezTo>
                  <a:pt x="4" y="953"/>
                  <a:pt x="10" y="968"/>
                  <a:pt x="10" y="990"/>
                </a:cubicBezTo>
                <a:cubicBezTo>
                  <a:pt x="10" y="1012"/>
                  <a:pt x="19" y="1051"/>
                  <a:pt x="19" y="1071"/>
                </a:cubicBezTo>
                <a:cubicBezTo>
                  <a:pt x="19" y="1091"/>
                  <a:pt x="10" y="1097"/>
                  <a:pt x="10" y="1110"/>
                </a:cubicBezTo>
                <a:cubicBezTo>
                  <a:pt x="10" y="1123"/>
                  <a:pt x="14" y="1137"/>
                  <a:pt x="19" y="1152"/>
                </a:cubicBezTo>
                <a:cubicBezTo>
                  <a:pt x="24" y="1167"/>
                  <a:pt x="34" y="1185"/>
                  <a:pt x="40" y="1203"/>
                </a:cubicBezTo>
                <a:cubicBezTo>
                  <a:pt x="46" y="1221"/>
                  <a:pt x="49" y="1247"/>
                  <a:pt x="55" y="1263"/>
                </a:cubicBezTo>
                <a:cubicBezTo>
                  <a:pt x="61" y="1279"/>
                  <a:pt x="75" y="1284"/>
                  <a:pt x="76" y="1299"/>
                </a:cubicBezTo>
                <a:cubicBezTo>
                  <a:pt x="77" y="1314"/>
                  <a:pt x="66" y="1340"/>
                  <a:pt x="64" y="1356"/>
                </a:cubicBezTo>
                <a:cubicBezTo>
                  <a:pt x="62" y="1372"/>
                  <a:pt x="68" y="1376"/>
                  <a:pt x="64" y="1395"/>
                </a:cubicBezTo>
                <a:cubicBezTo>
                  <a:pt x="60" y="1414"/>
                  <a:pt x="47" y="1458"/>
                  <a:pt x="37" y="1473"/>
                </a:cubicBezTo>
                <a:cubicBezTo>
                  <a:pt x="27" y="1488"/>
                  <a:pt x="8" y="1483"/>
                  <a:pt x="1" y="1485"/>
                </a:cubicBezTo>
              </a:path>
            </a:pathLst>
          </a:custGeom>
          <a:noFill/>
          <a:ln w="19050" cmpd="sng">
            <a:solidFill>
              <a:srgbClr val="66FFCC"/>
            </a:solidFill>
            <a:round/>
            <a:headEnd/>
            <a:tailEnd/>
          </a:ln>
          <a:effectLst/>
        </p:spPr>
        <p:txBody>
          <a:bodyPr/>
          <a:lstStyle/>
          <a:p>
            <a:endParaRPr lang="ru-RU"/>
          </a:p>
        </p:txBody>
      </p:sp>
      <p:sp>
        <p:nvSpPr>
          <p:cNvPr id="23606" name="Freeform 54"/>
          <p:cNvSpPr>
            <a:spLocks/>
          </p:cNvSpPr>
          <p:nvPr/>
        </p:nvSpPr>
        <p:spPr bwMode="auto">
          <a:xfrm>
            <a:off x="2986088" y="3851275"/>
            <a:ext cx="808037" cy="1195388"/>
          </a:xfrm>
          <a:custGeom>
            <a:avLst/>
            <a:gdLst/>
            <a:ahLst/>
            <a:cxnLst>
              <a:cxn ang="0">
                <a:pos x="0" y="9"/>
              </a:cxn>
              <a:cxn ang="0">
                <a:pos x="48" y="12"/>
              </a:cxn>
              <a:cxn ang="0">
                <a:pos x="92" y="31"/>
              </a:cxn>
              <a:cxn ang="0">
                <a:pos x="138" y="0"/>
              </a:cxn>
              <a:cxn ang="0">
                <a:pos x="183" y="31"/>
              </a:cxn>
              <a:cxn ang="0">
                <a:pos x="228" y="39"/>
              </a:cxn>
              <a:cxn ang="0">
                <a:pos x="285" y="51"/>
              </a:cxn>
              <a:cxn ang="0">
                <a:pos x="318" y="33"/>
              </a:cxn>
              <a:cxn ang="0">
                <a:pos x="364" y="76"/>
              </a:cxn>
              <a:cxn ang="0">
                <a:pos x="399" y="45"/>
              </a:cxn>
              <a:cxn ang="0">
                <a:pos x="455" y="31"/>
              </a:cxn>
              <a:cxn ang="0">
                <a:pos x="500" y="76"/>
              </a:cxn>
              <a:cxn ang="0">
                <a:pos x="483" y="147"/>
              </a:cxn>
              <a:cxn ang="0">
                <a:pos x="455" y="211"/>
              </a:cxn>
              <a:cxn ang="0">
                <a:pos x="450" y="243"/>
              </a:cxn>
              <a:cxn ang="0">
                <a:pos x="396" y="228"/>
              </a:cxn>
              <a:cxn ang="0">
                <a:pos x="411" y="261"/>
              </a:cxn>
              <a:cxn ang="0">
                <a:pos x="409" y="300"/>
              </a:cxn>
              <a:cxn ang="0">
                <a:pos x="405" y="330"/>
              </a:cxn>
              <a:cxn ang="0">
                <a:pos x="453" y="312"/>
              </a:cxn>
              <a:cxn ang="0">
                <a:pos x="483" y="399"/>
              </a:cxn>
              <a:cxn ang="0">
                <a:pos x="455" y="480"/>
              </a:cxn>
              <a:cxn ang="0">
                <a:pos x="455" y="524"/>
              </a:cxn>
              <a:cxn ang="0">
                <a:pos x="455" y="614"/>
              </a:cxn>
              <a:cxn ang="0">
                <a:pos x="455" y="659"/>
              </a:cxn>
              <a:cxn ang="0">
                <a:pos x="500" y="704"/>
              </a:cxn>
              <a:cxn ang="0">
                <a:pos x="507" y="753"/>
              </a:cxn>
            </a:cxnLst>
            <a:rect l="0" t="0" r="r" b="b"/>
            <a:pathLst>
              <a:path w="509" h="753">
                <a:moveTo>
                  <a:pt x="0" y="9"/>
                </a:moveTo>
                <a:cubicBezTo>
                  <a:pt x="8" y="9"/>
                  <a:pt x="33" y="8"/>
                  <a:pt x="48" y="12"/>
                </a:cubicBezTo>
                <a:cubicBezTo>
                  <a:pt x="63" y="16"/>
                  <a:pt x="77" y="33"/>
                  <a:pt x="92" y="31"/>
                </a:cubicBezTo>
                <a:cubicBezTo>
                  <a:pt x="107" y="29"/>
                  <a:pt x="123" y="0"/>
                  <a:pt x="138" y="0"/>
                </a:cubicBezTo>
                <a:cubicBezTo>
                  <a:pt x="153" y="0"/>
                  <a:pt x="168" y="24"/>
                  <a:pt x="183" y="31"/>
                </a:cubicBezTo>
                <a:cubicBezTo>
                  <a:pt x="198" y="38"/>
                  <a:pt x="211" y="36"/>
                  <a:pt x="228" y="39"/>
                </a:cubicBezTo>
                <a:cubicBezTo>
                  <a:pt x="245" y="42"/>
                  <a:pt x="270" y="52"/>
                  <a:pt x="285" y="51"/>
                </a:cubicBezTo>
                <a:cubicBezTo>
                  <a:pt x="300" y="50"/>
                  <a:pt x="305" y="29"/>
                  <a:pt x="318" y="33"/>
                </a:cubicBezTo>
                <a:cubicBezTo>
                  <a:pt x="331" y="37"/>
                  <a:pt x="351" y="74"/>
                  <a:pt x="364" y="76"/>
                </a:cubicBezTo>
                <a:cubicBezTo>
                  <a:pt x="377" y="78"/>
                  <a:pt x="384" y="52"/>
                  <a:pt x="399" y="45"/>
                </a:cubicBezTo>
                <a:cubicBezTo>
                  <a:pt x="414" y="38"/>
                  <a:pt x="438" y="26"/>
                  <a:pt x="455" y="31"/>
                </a:cubicBezTo>
                <a:cubicBezTo>
                  <a:pt x="472" y="36"/>
                  <a:pt x="495" y="57"/>
                  <a:pt x="500" y="76"/>
                </a:cubicBezTo>
                <a:cubicBezTo>
                  <a:pt x="505" y="95"/>
                  <a:pt x="490" y="125"/>
                  <a:pt x="483" y="147"/>
                </a:cubicBezTo>
                <a:cubicBezTo>
                  <a:pt x="476" y="169"/>
                  <a:pt x="460" y="195"/>
                  <a:pt x="455" y="211"/>
                </a:cubicBezTo>
                <a:cubicBezTo>
                  <a:pt x="450" y="227"/>
                  <a:pt x="460" y="240"/>
                  <a:pt x="450" y="243"/>
                </a:cubicBezTo>
                <a:cubicBezTo>
                  <a:pt x="440" y="246"/>
                  <a:pt x="402" y="225"/>
                  <a:pt x="396" y="228"/>
                </a:cubicBezTo>
                <a:cubicBezTo>
                  <a:pt x="390" y="231"/>
                  <a:pt x="409" y="249"/>
                  <a:pt x="411" y="261"/>
                </a:cubicBezTo>
                <a:cubicBezTo>
                  <a:pt x="413" y="273"/>
                  <a:pt x="410" y="289"/>
                  <a:pt x="409" y="300"/>
                </a:cubicBezTo>
                <a:cubicBezTo>
                  <a:pt x="408" y="311"/>
                  <a:pt x="398" y="328"/>
                  <a:pt x="405" y="330"/>
                </a:cubicBezTo>
                <a:cubicBezTo>
                  <a:pt x="412" y="332"/>
                  <a:pt x="440" y="301"/>
                  <a:pt x="453" y="312"/>
                </a:cubicBezTo>
                <a:cubicBezTo>
                  <a:pt x="466" y="323"/>
                  <a:pt x="483" y="371"/>
                  <a:pt x="483" y="399"/>
                </a:cubicBezTo>
                <a:cubicBezTo>
                  <a:pt x="483" y="427"/>
                  <a:pt x="460" y="459"/>
                  <a:pt x="455" y="480"/>
                </a:cubicBezTo>
                <a:cubicBezTo>
                  <a:pt x="450" y="501"/>
                  <a:pt x="455" y="502"/>
                  <a:pt x="455" y="524"/>
                </a:cubicBezTo>
                <a:cubicBezTo>
                  <a:pt x="455" y="547"/>
                  <a:pt x="455" y="592"/>
                  <a:pt x="455" y="614"/>
                </a:cubicBezTo>
                <a:cubicBezTo>
                  <a:pt x="455" y="637"/>
                  <a:pt x="448" y="644"/>
                  <a:pt x="455" y="659"/>
                </a:cubicBezTo>
                <a:cubicBezTo>
                  <a:pt x="462" y="674"/>
                  <a:pt x="491" y="688"/>
                  <a:pt x="500" y="704"/>
                </a:cubicBezTo>
                <a:cubicBezTo>
                  <a:pt x="509" y="720"/>
                  <a:pt x="506" y="743"/>
                  <a:pt x="507" y="753"/>
                </a:cubicBezTo>
              </a:path>
            </a:pathLst>
          </a:custGeom>
          <a:noFill/>
          <a:ln w="12700" cmpd="sng">
            <a:solidFill>
              <a:srgbClr val="66FFCC"/>
            </a:solidFill>
            <a:round/>
            <a:headEnd/>
            <a:tailEnd/>
          </a:ln>
          <a:effectLst/>
        </p:spPr>
        <p:txBody>
          <a:bodyPr/>
          <a:lstStyle/>
          <a:p>
            <a:endParaRPr lang="ru-RU"/>
          </a:p>
        </p:txBody>
      </p:sp>
      <p:sp>
        <p:nvSpPr>
          <p:cNvPr id="23607" name="Freeform 55"/>
          <p:cNvSpPr>
            <a:spLocks/>
          </p:cNvSpPr>
          <p:nvPr/>
        </p:nvSpPr>
        <p:spPr bwMode="auto">
          <a:xfrm>
            <a:off x="3352800" y="4365625"/>
            <a:ext cx="304800" cy="561975"/>
          </a:xfrm>
          <a:custGeom>
            <a:avLst/>
            <a:gdLst/>
            <a:ahLst/>
            <a:cxnLst>
              <a:cxn ang="0">
                <a:pos x="175" y="0"/>
              </a:cxn>
              <a:cxn ang="0">
                <a:pos x="186" y="45"/>
              </a:cxn>
              <a:cxn ang="0">
                <a:pos x="189" y="78"/>
              </a:cxn>
              <a:cxn ang="0">
                <a:pos x="168" y="114"/>
              </a:cxn>
              <a:cxn ang="0">
                <a:pos x="153" y="135"/>
              </a:cxn>
              <a:cxn ang="0">
                <a:pos x="159" y="162"/>
              </a:cxn>
              <a:cxn ang="0">
                <a:pos x="162" y="195"/>
              </a:cxn>
              <a:cxn ang="0">
                <a:pos x="150" y="228"/>
              </a:cxn>
              <a:cxn ang="0">
                <a:pos x="128" y="243"/>
              </a:cxn>
              <a:cxn ang="0">
                <a:pos x="81" y="252"/>
              </a:cxn>
              <a:cxn ang="0">
                <a:pos x="39" y="264"/>
              </a:cxn>
              <a:cxn ang="0">
                <a:pos x="3" y="288"/>
              </a:cxn>
              <a:cxn ang="0">
                <a:pos x="18" y="354"/>
              </a:cxn>
            </a:cxnLst>
            <a:rect l="0" t="0" r="r" b="b"/>
            <a:pathLst>
              <a:path w="192" h="354">
                <a:moveTo>
                  <a:pt x="175" y="0"/>
                </a:moveTo>
                <a:cubicBezTo>
                  <a:pt x="176" y="7"/>
                  <a:pt x="184" y="32"/>
                  <a:pt x="186" y="45"/>
                </a:cubicBezTo>
                <a:cubicBezTo>
                  <a:pt x="188" y="58"/>
                  <a:pt x="192" y="67"/>
                  <a:pt x="189" y="78"/>
                </a:cubicBezTo>
                <a:cubicBezTo>
                  <a:pt x="186" y="89"/>
                  <a:pt x="174" y="105"/>
                  <a:pt x="168" y="114"/>
                </a:cubicBezTo>
                <a:cubicBezTo>
                  <a:pt x="162" y="123"/>
                  <a:pt x="154" y="127"/>
                  <a:pt x="153" y="135"/>
                </a:cubicBezTo>
                <a:cubicBezTo>
                  <a:pt x="152" y="143"/>
                  <a:pt x="158" y="152"/>
                  <a:pt x="159" y="162"/>
                </a:cubicBezTo>
                <a:cubicBezTo>
                  <a:pt x="160" y="172"/>
                  <a:pt x="164" y="184"/>
                  <a:pt x="162" y="195"/>
                </a:cubicBezTo>
                <a:cubicBezTo>
                  <a:pt x="160" y="206"/>
                  <a:pt x="156" y="220"/>
                  <a:pt x="150" y="228"/>
                </a:cubicBezTo>
                <a:cubicBezTo>
                  <a:pt x="144" y="236"/>
                  <a:pt x="139" y="239"/>
                  <a:pt x="128" y="243"/>
                </a:cubicBezTo>
                <a:cubicBezTo>
                  <a:pt x="117" y="247"/>
                  <a:pt x="96" y="249"/>
                  <a:pt x="81" y="252"/>
                </a:cubicBezTo>
                <a:cubicBezTo>
                  <a:pt x="66" y="255"/>
                  <a:pt x="52" y="258"/>
                  <a:pt x="39" y="264"/>
                </a:cubicBezTo>
                <a:cubicBezTo>
                  <a:pt x="26" y="270"/>
                  <a:pt x="6" y="273"/>
                  <a:pt x="3" y="288"/>
                </a:cubicBezTo>
                <a:cubicBezTo>
                  <a:pt x="0" y="303"/>
                  <a:pt x="15" y="340"/>
                  <a:pt x="18" y="354"/>
                </a:cubicBezTo>
              </a:path>
            </a:pathLst>
          </a:custGeom>
          <a:noFill/>
          <a:ln w="9525" cmpd="sng">
            <a:solidFill>
              <a:srgbClr val="66FFCC"/>
            </a:solidFill>
            <a:round/>
            <a:headEnd/>
            <a:tailEnd/>
          </a:ln>
          <a:effectLst/>
        </p:spPr>
        <p:txBody>
          <a:bodyPr/>
          <a:lstStyle/>
          <a:p>
            <a:endParaRPr lang="ru-RU"/>
          </a:p>
        </p:txBody>
      </p:sp>
      <p:sp>
        <p:nvSpPr>
          <p:cNvPr id="23608" name="Freeform 56"/>
          <p:cNvSpPr>
            <a:spLocks/>
          </p:cNvSpPr>
          <p:nvPr/>
        </p:nvSpPr>
        <p:spPr bwMode="auto">
          <a:xfrm>
            <a:off x="2995613" y="3190875"/>
            <a:ext cx="784225" cy="552450"/>
          </a:xfrm>
          <a:custGeom>
            <a:avLst/>
            <a:gdLst/>
            <a:ahLst/>
            <a:cxnLst>
              <a:cxn ang="0">
                <a:pos x="0" y="35"/>
              </a:cxn>
              <a:cxn ang="0">
                <a:pos x="33" y="59"/>
              </a:cxn>
              <a:cxn ang="0">
                <a:pos x="45" y="29"/>
              </a:cxn>
              <a:cxn ang="0">
                <a:pos x="69" y="8"/>
              </a:cxn>
              <a:cxn ang="0">
                <a:pos x="110" y="76"/>
              </a:cxn>
              <a:cxn ang="0">
                <a:pos x="158" y="76"/>
              </a:cxn>
              <a:cxn ang="0">
                <a:pos x="186" y="71"/>
              </a:cxn>
              <a:cxn ang="0">
                <a:pos x="204" y="101"/>
              </a:cxn>
              <a:cxn ang="0">
                <a:pos x="254" y="122"/>
              </a:cxn>
              <a:cxn ang="0">
                <a:pos x="252" y="170"/>
              </a:cxn>
              <a:cxn ang="0">
                <a:pos x="273" y="212"/>
              </a:cxn>
              <a:cxn ang="0">
                <a:pos x="302" y="258"/>
              </a:cxn>
              <a:cxn ang="0">
                <a:pos x="350" y="303"/>
              </a:cxn>
              <a:cxn ang="0">
                <a:pos x="398" y="303"/>
              </a:cxn>
              <a:cxn ang="0">
                <a:pos x="432" y="326"/>
              </a:cxn>
              <a:cxn ang="0">
                <a:pos x="474" y="314"/>
              </a:cxn>
              <a:cxn ang="0">
                <a:pos x="494" y="348"/>
              </a:cxn>
            </a:cxnLst>
            <a:rect l="0" t="0" r="r" b="b"/>
            <a:pathLst>
              <a:path w="494" h="348">
                <a:moveTo>
                  <a:pt x="0" y="35"/>
                </a:moveTo>
                <a:cubicBezTo>
                  <a:pt x="6" y="39"/>
                  <a:pt x="26" y="60"/>
                  <a:pt x="33" y="59"/>
                </a:cubicBezTo>
                <a:cubicBezTo>
                  <a:pt x="40" y="58"/>
                  <a:pt x="39" y="37"/>
                  <a:pt x="45" y="29"/>
                </a:cubicBezTo>
                <a:cubicBezTo>
                  <a:pt x="51" y="21"/>
                  <a:pt x="58" y="0"/>
                  <a:pt x="69" y="8"/>
                </a:cubicBezTo>
                <a:cubicBezTo>
                  <a:pt x="80" y="16"/>
                  <a:pt x="95" y="65"/>
                  <a:pt x="110" y="76"/>
                </a:cubicBezTo>
                <a:cubicBezTo>
                  <a:pt x="125" y="87"/>
                  <a:pt x="145" y="77"/>
                  <a:pt x="158" y="76"/>
                </a:cubicBezTo>
                <a:cubicBezTo>
                  <a:pt x="171" y="75"/>
                  <a:pt x="178" y="67"/>
                  <a:pt x="186" y="71"/>
                </a:cubicBezTo>
                <a:cubicBezTo>
                  <a:pt x="194" y="75"/>
                  <a:pt x="193" y="93"/>
                  <a:pt x="204" y="101"/>
                </a:cubicBezTo>
                <a:cubicBezTo>
                  <a:pt x="215" y="109"/>
                  <a:pt x="246" y="111"/>
                  <a:pt x="254" y="122"/>
                </a:cubicBezTo>
                <a:cubicBezTo>
                  <a:pt x="262" y="133"/>
                  <a:pt x="249" y="155"/>
                  <a:pt x="252" y="170"/>
                </a:cubicBezTo>
                <a:cubicBezTo>
                  <a:pt x="255" y="185"/>
                  <a:pt x="265" y="197"/>
                  <a:pt x="273" y="212"/>
                </a:cubicBezTo>
                <a:cubicBezTo>
                  <a:pt x="281" y="227"/>
                  <a:pt x="289" y="243"/>
                  <a:pt x="302" y="258"/>
                </a:cubicBezTo>
                <a:cubicBezTo>
                  <a:pt x="315" y="273"/>
                  <a:pt x="334" y="296"/>
                  <a:pt x="350" y="303"/>
                </a:cubicBezTo>
                <a:cubicBezTo>
                  <a:pt x="366" y="310"/>
                  <a:pt x="384" y="299"/>
                  <a:pt x="398" y="303"/>
                </a:cubicBezTo>
                <a:cubicBezTo>
                  <a:pt x="412" y="307"/>
                  <a:pt x="419" y="324"/>
                  <a:pt x="432" y="326"/>
                </a:cubicBezTo>
                <a:cubicBezTo>
                  <a:pt x="445" y="328"/>
                  <a:pt x="464" y="310"/>
                  <a:pt x="474" y="314"/>
                </a:cubicBezTo>
                <a:cubicBezTo>
                  <a:pt x="484" y="318"/>
                  <a:pt x="490" y="341"/>
                  <a:pt x="494" y="348"/>
                </a:cubicBezTo>
              </a:path>
            </a:pathLst>
          </a:custGeom>
          <a:noFill/>
          <a:ln w="9525" cmpd="sng">
            <a:solidFill>
              <a:srgbClr val="66FFCC"/>
            </a:solidFill>
            <a:round/>
            <a:headEnd/>
            <a:tailEnd/>
          </a:ln>
          <a:effectLst/>
        </p:spPr>
        <p:txBody>
          <a:bodyPr/>
          <a:lstStyle/>
          <a:p>
            <a:endParaRPr lang="ru-RU"/>
          </a:p>
        </p:txBody>
      </p:sp>
      <p:sp>
        <p:nvSpPr>
          <p:cNvPr id="23609" name="Freeform 57"/>
          <p:cNvSpPr>
            <a:spLocks/>
          </p:cNvSpPr>
          <p:nvPr/>
        </p:nvSpPr>
        <p:spPr bwMode="auto">
          <a:xfrm>
            <a:off x="3419475" y="3390900"/>
            <a:ext cx="423863" cy="107950"/>
          </a:xfrm>
          <a:custGeom>
            <a:avLst/>
            <a:gdLst/>
            <a:ahLst/>
            <a:cxnLst>
              <a:cxn ang="0">
                <a:pos x="0" y="2"/>
              </a:cxn>
              <a:cxn ang="0">
                <a:pos x="27" y="17"/>
              </a:cxn>
              <a:cxn ang="0">
                <a:pos x="57" y="2"/>
              </a:cxn>
              <a:cxn ang="0">
                <a:pos x="99" y="29"/>
              </a:cxn>
              <a:cxn ang="0">
                <a:pos x="136" y="44"/>
              </a:cxn>
              <a:cxn ang="0">
                <a:pos x="186" y="62"/>
              </a:cxn>
              <a:cxn ang="0">
                <a:pos x="267" y="68"/>
              </a:cxn>
            </a:cxnLst>
            <a:rect l="0" t="0" r="r" b="b"/>
            <a:pathLst>
              <a:path w="267" h="68">
                <a:moveTo>
                  <a:pt x="0" y="2"/>
                </a:moveTo>
                <a:cubicBezTo>
                  <a:pt x="4" y="4"/>
                  <a:pt x="18" y="17"/>
                  <a:pt x="27" y="17"/>
                </a:cubicBezTo>
                <a:cubicBezTo>
                  <a:pt x="36" y="17"/>
                  <a:pt x="45" y="0"/>
                  <a:pt x="57" y="2"/>
                </a:cubicBezTo>
                <a:cubicBezTo>
                  <a:pt x="69" y="4"/>
                  <a:pt x="86" y="22"/>
                  <a:pt x="99" y="29"/>
                </a:cubicBezTo>
                <a:cubicBezTo>
                  <a:pt x="112" y="36"/>
                  <a:pt x="122" y="39"/>
                  <a:pt x="136" y="44"/>
                </a:cubicBezTo>
                <a:cubicBezTo>
                  <a:pt x="150" y="49"/>
                  <a:pt x="164" y="58"/>
                  <a:pt x="186" y="62"/>
                </a:cubicBezTo>
                <a:cubicBezTo>
                  <a:pt x="208" y="66"/>
                  <a:pt x="250" y="67"/>
                  <a:pt x="267" y="68"/>
                </a:cubicBezTo>
              </a:path>
            </a:pathLst>
          </a:custGeom>
          <a:noFill/>
          <a:ln w="9525" cmpd="sng">
            <a:solidFill>
              <a:srgbClr val="66FFCC"/>
            </a:solidFill>
            <a:round/>
            <a:headEnd/>
            <a:tailEnd/>
          </a:ln>
          <a:effectLst/>
        </p:spPr>
        <p:txBody>
          <a:bodyPr/>
          <a:lstStyle/>
          <a:p>
            <a:endParaRPr lang="ru-RU"/>
          </a:p>
        </p:txBody>
      </p:sp>
      <p:sp>
        <p:nvSpPr>
          <p:cNvPr id="23610" name="Freeform 58"/>
          <p:cNvSpPr>
            <a:spLocks/>
          </p:cNvSpPr>
          <p:nvPr/>
        </p:nvSpPr>
        <p:spPr bwMode="auto">
          <a:xfrm>
            <a:off x="3071813" y="2565400"/>
            <a:ext cx="1209675" cy="747713"/>
          </a:xfrm>
          <a:custGeom>
            <a:avLst/>
            <a:gdLst/>
            <a:ahLst/>
            <a:cxnLst>
              <a:cxn ang="0">
                <a:pos x="0" y="0"/>
              </a:cxn>
              <a:cxn ang="0">
                <a:pos x="42" y="12"/>
              </a:cxn>
              <a:cxn ang="0">
                <a:pos x="48" y="63"/>
              </a:cxn>
              <a:cxn ang="0">
                <a:pos x="51" y="141"/>
              </a:cxn>
              <a:cxn ang="0">
                <a:pos x="69" y="174"/>
              </a:cxn>
              <a:cxn ang="0">
                <a:pos x="123" y="201"/>
              </a:cxn>
              <a:cxn ang="0">
                <a:pos x="168" y="240"/>
              </a:cxn>
              <a:cxn ang="0">
                <a:pos x="207" y="264"/>
              </a:cxn>
              <a:cxn ang="0">
                <a:pos x="267" y="327"/>
              </a:cxn>
              <a:cxn ang="0">
                <a:pos x="324" y="330"/>
              </a:cxn>
              <a:cxn ang="0">
                <a:pos x="348" y="294"/>
              </a:cxn>
              <a:cxn ang="0">
                <a:pos x="393" y="312"/>
              </a:cxn>
              <a:cxn ang="0">
                <a:pos x="446" y="336"/>
              </a:cxn>
              <a:cxn ang="0">
                <a:pos x="540" y="366"/>
              </a:cxn>
              <a:cxn ang="0">
                <a:pos x="591" y="420"/>
              </a:cxn>
              <a:cxn ang="0">
                <a:pos x="630" y="435"/>
              </a:cxn>
              <a:cxn ang="0">
                <a:pos x="669" y="438"/>
              </a:cxn>
              <a:cxn ang="0">
                <a:pos x="718" y="426"/>
              </a:cxn>
              <a:cxn ang="0">
                <a:pos x="750" y="438"/>
              </a:cxn>
              <a:cxn ang="0">
                <a:pos x="762" y="471"/>
              </a:cxn>
            </a:cxnLst>
            <a:rect l="0" t="0" r="r" b="b"/>
            <a:pathLst>
              <a:path w="762" h="471">
                <a:moveTo>
                  <a:pt x="0" y="0"/>
                </a:moveTo>
                <a:cubicBezTo>
                  <a:pt x="7" y="2"/>
                  <a:pt x="34" y="1"/>
                  <a:pt x="42" y="12"/>
                </a:cubicBezTo>
                <a:cubicBezTo>
                  <a:pt x="50" y="23"/>
                  <a:pt x="47" y="42"/>
                  <a:pt x="48" y="63"/>
                </a:cubicBezTo>
                <a:cubicBezTo>
                  <a:pt x="49" y="84"/>
                  <a:pt x="48" y="123"/>
                  <a:pt x="51" y="141"/>
                </a:cubicBezTo>
                <a:cubicBezTo>
                  <a:pt x="54" y="159"/>
                  <a:pt x="57" y="164"/>
                  <a:pt x="69" y="174"/>
                </a:cubicBezTo>
                <a:cubicBezTo>
                  <a:pt x="81" y="184"/>
                  <a:pt x="107" y="190"/>
                  <a:pt x="123" y="201"/>
                </a:cubicBezTo>
                <a:cubicBezTo>
                  <a:pt x="139" y="212"/>
                  <a:pt x="154" y="230"/>
                  <a:pt x="168" y="240"/>
                </a:cubicBezTo>
                <a:cubicBezTo>
                  <a:pt x="182" y="250"/>
                  <a:pt x="190" y="249"/>
                  <a:pt x="207" y="264"/>
                </a:cubicBezTo>
                <a:cubicBezTo>
                  <a:pt x="224" y="279"/>
                  <a:pt x="247" y="316"/>
                  <a:pt x="267" y="327"/>
                </a:cubicBezTo>
                <a:cubicBezTo>
                  <a:pt x="287" y="338"/>
                  <a:pt x="311" y="335"/>
                  <a:pt x="324" y="330"/>
                </a:cubicBezTo>
                <a:cubicBezTo>
                  <a:pt x="337" y="325"/>
                  <a:pt x="337" y="297"/>
                  <a:pt x="348" y="294"/>
                </a:cubicBezTo>
                <a:cubicBezTo>
                  <a:pt x="359" y="291"/>
                  <a:pt x="377" y="305"/>
                  <a:pt x="393" y="312"/>
                </a:cubicBezTo>
                <a:cubicBezTo>
                  <a:pt x="409" y="319"/>
                  <a:pt x="421" y="327"/>
                  <a:pt x="446" y="336"/>
                </a:cubicBezTo>
                <a:cubicBezTo>
                  <a:pt x="471" y="345"/>
                  <a:pt x="516" y="352"/>
                  <a:pt x="540" y="366"/>
                </a:cubicBezTo>
                <a:cubicBezTo>
                  <a:pt x="564" y="380"/>
                  <a:pt x="576" y="409"/>
                  <a:pt x="591" y="420"/>
                </a:cubicBezTo>
                <a:cubicBezTo>
                  <a:pt x="606" y="431"/>
                  <a:pt x="617" y="432"/>
                  <a:pt x="630" y="435"/>
                </a:cubicBezTo>
                <a:cubicBezTo>
                  <a:pt x="643" y="438"/>
                  <a:pt x="654" y="439"/>
                  <a:pt x="669" y="438"/>
                </a:cubicBezTo>
                <a:cubicBezTo>
                  <a:pt x="684" y="437"/>
                  <a:pt x="705" y="426"/>
                  <a:pt x="718" y="426"/>
                </a:cubicBezTo>
                <a:cubicBezTo>
                  <a:pt x="731" y="426"/>
                  <a:pt x="743" y="431"/>
                  <a:pt x="750" y="438"/>
                </a:cubicBezTo>
                <a:cubicBezTo>
                  <a:pt x="757" y="445"/>
                  <a:pt x="760" y="464"/>
                  <a:pt x="762" y="471"/>
                </a:cubicBezTo>
              </a:path>
            </a:pathLst>
          </a:custGeom>
          <a:noFill/>
          <a:ln w="12700" cmpd="sng">
            <a:solidFill>
              <a:srgbClr val="66FFCC"/>
            </a:solidFill>
            <a:round/>
            <a:headEnd/>
            <a:tailEnd/>
          </a:ln>
          <a:effectLst/>
        </p:spPr>
        <p:txBody>
          <a:bodyPr/>
          <a:lstStyle/>
          <a:p>
            <a:endParaRPr lang="ru-RU"/>
          </a:p>
        </p:txBody>
      </p:sp>
      <p:sp>
        <p:nvSpPr>
          <p:cNvPr id="23611" name="Freeform 59"/>
          <p:cNvSpPr>
            <a:spLocks/>
          </p:cNvSpPr>
          <p:nvPr/>
        </p:nvSpPr>
        <p:spPr bwMode="auto">
          <a:xfrm>
            <a:off x="4024313" y="3311525"/>
            <a:ext cx="279400" cy="839788"/>
          </a:xfrm>
          <a:custGeom>
            <a:avLst/>
            <a:gdLst/>
            <a:ahLst/>
            <a:cxnLst>
              <a:cxn ang="0">
                <a:pos x="163" y="0"/>
              </a:cxn>
              <a:cxn ang="0">
                <a:pos x="174" y="49"/>
              </a:cxn>
              <a:cxn ang="0">
                <a:pos x="150" y="76"/>
              </a:cxn>
              <a:cxn ang="0">
                <a:pos x="162" y="127"/>
              </a:cxn>
              <a:cxn ang="0">
                <a:pos x="147" y="142"/>
              </a:cxn>
              <a:cxn ang="0">
                <a:pos x="147" y="181"/>
              </a:cxn>
              <a:cxn ang="0">
                <a:pos x="126" y="217"/>
              </a:cxn>
              <a:cxn ang="0">
                <a:pos x="123" y="259"/>
              </a:cxn>
              <a:cxn ang="0">
                <a:pos x="108" y="277"/>
              </a:cxn>
              <a:cxn ang="0">
                <a:pos x="135" y="316"/>
              </a:cxn>
              <a:cxn ang="0">
                <a:pos x="129" y="358"/>
              </a:cxn>
              <a:cxn ang="0">
                <a:pos x="144" y="412"/>
              </a:cxn>
              <a:cxn ang="0">
                <a:pos x="138" y="469"/>
              </a:cxn>
              <a:cxn ang="0">
                <a:pos x="129" y="496"/>
              </a:cxn>
              <a:cxn ang="0">
                <a:pos x="108" y="505"/>
              </a:cxn>
              <a:cxn ang="0">
                <a:pos x="90" y="526"/>
              </a:cxn>
              <a:cxn ang="0">
                <a:pos x="54" y="523"/>
              </a:cxn>
              <a:cxn ang="0">
                <a:pos x="0" y="499"/>
              </a:cxn>
            </a:cxnLst>
            <a:rect l="0" t="0" r="r" b="b"/>
            <a:pathLst>
              <a:path w="176" h="529">
                <a:moveTo>
                  <a:pt x="163" y="0"/>
                </a:moveTo>
                <a:cubicBezTo>
                  <a:pt x="165" y="8"/>
                  <a:pt x="176" y="36"/>
                  <a:pt x="174" y="49"/>
                </a:cubicBezTo>
                <a:cubicBezTo>
                  <a:pt x="172" y="62"/>
                  <a:pt x="152" y="63"/>
                  <a:pt x="150" y="76"/>
                </a:cubicBezTo>
                <a:cubicBezTo>
                  <a:pt x="148" y="89"/>
                  <a:pt x="163" y="116"/>
                  <a:pt x="162" y="127"/>
                </a:cubicBezTo>
                <a:cubicBezTo>
                  <a:pt x="161" y="138"/>
                  <a:pt x="149" y="133"/>
                  <a:pt x="147" y="142"/>
                </a:cubicBezTo>
                <a:cubicBezTo>
                  <a:pt x="145" y="151"/>
                  <a:pt x="150" y="169"/>
                  <a:pt x="147" y="181"/>
                </a:cubicBezTo>
                <a:cubicBezTo>
                  <a:pt x="144" y="193"/>
                  <a:pt x="130" y="204"/>
                  <a:pt x="126" y="217"/>
                </a:cubicBezTo>
                <a:cubicBezTo>
                  <a:pt x="122" y="230"/>
                  <a:pt x="126" y="249"/>
                  <a:pt x="123" y="259"/>
                </a:cubicBezTo>
                <a:cubicBezTo>
                  <a:pt x="120" y="269"/>
                  <a:pt x="106" y="268"/>
                  <a:pt x="108" y="277"/>
                </a:cubicBezTo>
                <a:cubicBezTo>
                  <a:pt x="110" y="286"/>
                  <a:pt x="132" y="303"/>
                  <a:pt x="135" y="316"/>
                </a:cubicBezTo>
                <a:cubicBezTo>
                  <a:pt x="138" y="329"/>
                  <a:pt x="127" y="342"/>
                  <a:pt x="129" y="358"/>
                </a:cubicBezTo>
                <a:cubicBezTo>
                  <a:pt x="131" y="374"/>
                  <a:pt x="143" y="394"/>
                  <a:pt x="144" y="412"/>
                </a:cubicBezTo>
                <a:cubicBezTo>
                  <a:pt x="145" y="430"/>
                  <a:pt x="140" y="455"/>
                  <a:pt x="138" y="469"/>
                </a:cubicBezTo>
                <a:cubicBezTo>
                  <a:pt x="136" y="483"/>
                  <a:pt x="134" y="490"/>
                  <a:pt x="129" y="496"/>
                </a:cubicBezTo>
                <a:cubicBezTo>
                  <a:pt x="124" y="502"/>
                  <a:pt x="114" y="500"/>
                  <a:pt x="108" y="505"/>
                </a:cubicBezTo>
                <a:cubicBezTo>
                  <a:pt x="102" y="510"/>
                  <a:pt x="99" y="523"/>
                  <a:pt x="90" y="526"/>
                </a:cubicBezTo>
                <a:cubicBezTo>
                  <a:pt x="81" y="529"/>
                  <a:pt x="69" y="527"/>
                  <a:pt x="54" y="523"/>
                </a:cubicBezTo>
                <a:cubicBezTo>
                  <a:pt x="39" y="519"/>
                  <a:pt x="11" y="504"/>
                  <a:pt x="0" y="499"/>
                </a:cubicBezTo>
              </a:path>
            </a:pathLst>
          </a:custGeom>
          <a:noFill/>
          <a:ln w="9525" cmpd="sng">
            <a:solidFill>
              <a:srgbClr val="66FFCC"/>
            </a:solidFill>
            <a:round/>
            <a:headEnd/>
            <a:tailEnd/>
          </a:ln>
          <a:effectLst/>
        </p:spPr>
        <p:txBody>
          <a:bodyPr/>
          <a:lstStyle/>
          <a:p>
            <a:endParaRPr lang="ru-RU"/>
          </a:p>
        </p:txBody>
      </p:sp>
      <p:sp>
        <p:nvSpPr>
          <p:cNvPr id="23612" name="Freeform 60"/>
          <p:cNvSpPr>
            <a:spLocks/>
          </p:cNvSpPr>
          <p:nvPr/>
        </p:nvSpPr>
        <p:spPr bwMode="auto">
          <a:xfrm>
            <a:off x="4124325" y="1684338"/>
            <a:ext cx="228600" cy="200025"/>
          </a:xfrm>
          <a:custGeom>
            <a:avLst/>
            <a:gdLst/>
            <a:ahLst/>
            <a:cxnLst>
              <a:cxn ang="0">
                <a:pos x="144" y="0"/>
              </a:cxn>
              <a:cxn ang="0">
                <a:pos x="117" y="30"/>
              </a:cxn>
              <a:cxn ang="0">
                <a:pos x="102" y="69"/>
              </a:cxn>
              <a:cxn ang="0">
                <a:pos x="60" y="84"/>
              </a:cxn>
              <a:cxn ang="0">
                <a:pos x="0" y="126"/>
              </a:cxn>
            </a:cxnLst>
            <a:rect l="0" t="0" r="r" b="b"/>
            <a:pathLst>
              <a:path w="144" h="126">
                <a:moveTo>
                  <a:pt x="144" y="0"/>
                </a:moveTo>
                <a:cubicBezTo>
                  <a:pt x="140" y="5"/>
                  <a:pt x="124" y="18"/>
                  <a:pt x="117" y="30"/>
                </a:cubicBezTo>
                <a:cubicBezTo>
                  <a:pt x="110" y="42"/>
                  <a:pt x="112" y="60"/>
                  <a:pt x="102" y="69"/>
                </a:cubicBezTo>
                <a:cubicBezTo>
                  <a:pt x="92" y="78"/>
                  <a:pt x="77" y="74"/>
                  <a:pt x="60" y="84"/>
                </a:cubicBezTo>
                <a:cubicBezTo>
                  <a:pt x="43" y="94"/>
                  <a:pt x="12" y="117"/>
                  <a:pt x="0" y="126"/>
                </a:cubicBezTo>
              </a:path>
            </a:pathLst>
          </a:custGeom>
          <a:noFill/>
          <a:ln w="12700" cmpd="sng">
            <a:solidFill>
              <a:srgbClr val="66FFCC"/>
            </a:solidFill>
            <a:round/>
            <a:headEnd/>
            <a:tailEnd/>
          </a:ln>
          <a:effectLst/>
        </p:spPr>
        <p:txBody>
          <a:bodyPr/>
          <a:lstStyle/>
          <a:p>
            <a:endParaRPr lang="ru-RU"/>
          </a:p>
        </p:txBody>
      </p:sp>
      <p:sp>
        <p:nvSpPr>
          <p:cNvPr id="23613" name="Freeform 61"/>
          <p:cNvSpPr>
            <a:spLocks/>
          </p:cNvSpPr>
          <p:nvPr/>
        </p:nvSpPr>
        <p:spPr bwMode="auto">
          <a:xfrm>
            <a:off x="3708400" y="1879600"/>
            <a:ext cx="420688" cy="141288"/>
          </a:xfrm>
          <a:custGeom>
            <a:avLst/>
            <a:gdLst/>
            <a:ahLst/>
            <a:cxnLst>
              <a:cxn ang="0">
                <a:pos x="265" y="0"/>
              </a:cxn>
              <a:cxn ang="0">
                <a:pos x="187" y="21"/>
              </a:cxn>
              <a:cxn ang="0">
                <a:pos x="145" y="42"/>
              </a:cxn>
              <a:cxn ang="0">
                <a:pos x="90" y="86"/>
              </a:cxn>
              <a:cxn ang="0">
                <a:pos x="46" y="63"/>
              </a:cxn>
              <a:cxn ang="0">
                <a:pos x="0" y="40"/>
              </a:cxn>
            </a:cxnLst>
            <a:rect l="0" t="0" r="r" b="b"/>
            <a:pathLst>
              <a:path w="265" h="89">
                <a:moveTo>
                  <a:pt x="265" y="0"/>
                </a:moveTo>
                <a:cubicBezTo>
                  <a:pt x="251" y="4"/>
                  <a:pt x="207" y="14"/>
                  <a:pt x="187" y="21"/>
                </a:cubicBezTo>
                <a:cubicBezTo>
                  <a:pt x="167" y="28"/>
                  <a:pt x="161" y="31"/>
                  <a:pt x="145" y="42"/>
                </a:cubicBezTo>
                <a:cubicBezTo>
                  <a:pt x="129" y="53"/>
                  <a:pt x="106" y="83"/>
                  <a:pt x="90" y="86"/>
                </a:cubicBezTo>
                <a:cubicBezTo>
                  <a:pt x="74" y="89"/>
                  <a:pt x="61" y="71"/>
                  <a:pt x="46" y="63"/>
                </a:cubicBezTo>
                <a:cubicBezTo>
                  <a:pt x="31" y="55"/>
                  <a:pt x="10" y="45"/>
                  <a:pt x="0" y="40"/>
                </a:cubicBezTo>
              </a:path>
            </a:pathLst>
          </a:custGeom>
          <a:noFill/>
          <a:ln w="9525" cmpd="sng">
            <a:solidFill>
              <a:srgbClr val="66FFCC"/>
            </a:solidFill>
            <a:round/>
            <a:headEnd/>
            <a:tailEnd/>
          </a:ln>
          <a:effectLst/>
        </p:spPr>
        <p:txBody>
          <a:bodyPr/>
          <a:lstStyle/>
          <a:p>
            <a:endParaRPr lang="ru-RU"/>
          </a:p>
        </p:txBody>
      </p:sp>
      <p:sp>
        <p:nvSpPr>
          <p:cNvPr id="23614" name="Freeform 62"/>
          <p:cNvSpPr>
            <a:spLocks/>
          </p:cNvSpPr>
          <p:nvPr/>
        </p:nvSpPr>
        <p:spPr bwMode="auto">
          <a:xfrm>
            <a:off x="3635375" y="1870075"/>
            <a:ext cx="512763" cy="765175"/>
          </a:xfrm>
          <a:custGeom>
            <a:avLst/>
            <a:gdLst/>
            <a:ahLst/>
            <a:cxnLst>
              <a:cxn ang="0">
                <a:pos x="320" y="0"/>
              </a:cxn>
              <a:cxn ang="0">
                <a:pos x="305" y="30"/>
              </a:cxn>
              <a:cxn ang="0">
                <a:pos x="323" y="63"/>
              </a:cxn>
              <a:cxn ang="0">
                <a:pos x="305" y="96"/>
              </a:cxn>
              <a:cxn ang="0">
                <a:pos x="308" y="138"/>
              </a:cxn>
              <a:cxn ang="0">
                <a:pos x="320" y="171"/>
              </a:cxn>
              <a:cxn ang="0">
                <a:pos x="299" y="216"/>
              </a:cxn>
              <a:cxn ang="0">
                <a:pos x="311" y="267"/>
              </a:cxn>
              <a:cxn ang="0">
                <a:pos x="314" y="318"/>
              </a:cxn>
              <a:cxn ang="0">
                <a:pos x="272" y="364"/>
              </a:cxn>
              <a:cxn ang="0">
                <a:pos x="227" y="409"/>
              </a:cxn>
              <a:cxn ang="0">
                <a:pos x="182" y="455"/>
              </a:cxn>
              <a:cxn ang="0">
                <a:pos x="149" y="474"/>
              </a:cxn>
              <a:cxn ang="0">
                <a:pos x="110" y="408"/>
              </a:cxn>
              <a:cxn ang="0">
                <a:pos x="113" y="372"/>
              </a:cxn>
              <a:cxn ang="0">
                <a:pos x="80" y="330"/>
              </a:cxn>
              <a:cxn ang="0">
                <a:pos x="71" y="288"/>
              </a:cxn>
              <a:cxn ang="0">
                <a:pos x="41" y="273"/>
              </a:cxn>
              <a:cxn ang="0">
                <a:pos x="0" y="228"/>
              </a:cxn>
            </a:cxnLst>
            <a:rect l="0" t="0" r="r" b="b"/>
            <a:pathLst>
              <a:path w="323" h="482">
                <a:moveTo>
                  <a:pt x="320" y="0"/>
                </a:moveTo>
                <a:cubicBezTo>
                  <a:pt x="318" y="5"/>
                  <a:pt x="305" y="20"/>
                  <a:pt x="305" y="30"/>
                </a:cubicBezTo>
                <a:cubicBezTo>
                  <a:pt x="305" y="40"/>
                  <a:pt x="323" y="52"/>
                  <a:pt x="323" y="63"/>
                </a:cubicBezTo>
                <a:cubicBezTo>
                  <a:pt x="323" y="74"/>
                  <a:pt x="307" y="84"/>
                  <a:pt x="305" y="96"/>
                </a:cubicBezTo>
                <a:cubicBezTo>
                  <a:pt x="303" y="108"/>
                  <a:pt x="306" y="126"/>
                  <a:pt x="308" y="138"/>
                </a:cubicBezTo>
                <a:cubicBezTo>
                  <a:pt x="310" y="150"/>
                  <a:pt x="322" y="158"/>
                  <a:pt x="320" y="171"/>
                </a:cubicBezTo>
                <a:cubicBezTo>
                  <a:pt x="318" y="184"/>
                  <a:pt x="300" y="200"/>
                  <a:pt x="299" y="216"/>
                </a:cubicBezTo>
                <a:cubicBezTo>
                  <a:pt x="298" y="232"/>
                  <a:pt x="309" y="250"/>
                  <a:pt x="311" y="267"/>
                </a:cubicBezTo>
                <a:cubicBezTo>
                  <a:pt x="313" y="284"/>
                  <a:pt x="320" y="302"/>
                  <a:pt x="314" y="318"/>
                </a:cubicBezTo>
                <a:cubicBezTo>
                  <a:pt x="308" y="334"/>
                  <a:pt x="286" y="349"/>
                  <a:pt x="272" y="364"/>
                </a:cubicBezTo>
                <a:cubicBezTo>
                  <a:pt x="258" y="379"/>
                  <a:pt x="242" y="394"/>
                  <a:pt x="227" y="409"/>
                </a:cubicBezTo>
                <a:cubicBezTo>
                  <a:pt x="212" y="424"/>
                  <a:pt x="195" y="444"/>
                  <a:pt x="182" y="455"/>
                </a:cubicBezTo>
                <a:cubicBezTo>
                  <a:pt x="169" y="466"/>
                  <a:pt x="161" y="482"/>
                  <a:pt x="149" y="474"/>
                </a:cubicBezTo>
                <a:cubicBezTo>
                  <a:pt x="137" y="466"/>
                  <a:pt x="116" y="425"/>
                  <a:pt x="110" y="408"/>
                </a:cubicBezTo>
                <a:cubicBezTo>
                  <a:pt x="104" y="391"/>
                  <a:pt x="118" y="385"/>
                  <a:pt x="113" y="372"/>
                </a:cubicBezTo>
                <a:cubicBezTo>
                  <a:pt x="108" y="359"/>
                  <a:pt x="87" y="344"/>
                  <a:pt x="80" y="330"/>
                </a:cubicBezTo>
                <a:cubicBezTo>
                  <a:pt x="73" y="316"/>
                  <a:pt x="77" y="297"/>
                  <a:pt x="71" y="288"/>
                </a:cubicBezTo>
                <a:cubicBezTo>
                  <a:pt x="65" y="279"/>
                  <a:pt x="53" y="283"/>
                  <a:pt x="41" y="273"/>
                </a:cubicBezTo>
                <a:cubicBezTo>
                  <a:pt x="29" y="263"/>
                  <a:pt x="9" y="237"/>
                  <a:pt x="0" y="228"/>
                </a:cubicBezTo>
              </a:path>
            </a:pathLst>
          </a:custGeom>
          <a:noFill/>
          <a:ln w="9525" cmpd="sng">
            <a:solidFill>
              <a:srgbClr val="66FFCC"/>
            </a:solidFill>
            <a:round/>
            <a:headEnd/>
            <a:tailEnd/>
          </a:ln>
          <a:effectLst/>
        </p:spPr>
        <p:txBody>
          <a:bodyPr/>
          <a:lstStyle/>
          <a:p>
            <a:endParaRPr lang="ru-RU"/>
          </a:p>
        </p:txBody>
      </p:sp>
      <p:sp>
        <p:nvSpPr>
          <p:cNvPr id="23615" name="Freeform 63"/>
          <p:cNvSpPr>
            <a:spLocks/>
          </p:cNvSpPr>
          <p:nvPr/>
        </p:nvSpPr>
        <p:spPr bwMode="auto">
          <a:xfrm>
            <a:off x="4211638" y="1727200"/>
            <a:ext cx="977900" cy="950913"/>
          </a:xfrm>
          <a:custGeom>
            <a:avLst/>
            <a:gdLst/>
            <a:ahLst/>
            <a:cxnLst>
              <a:cxn ang="0">
                <a:pos x="477" y="0"/>
              </a:cxn>
              <a:cxn ang="0">
                <a:pos x="511" y="33"/>
              </a:cxn>
              <a:cxn ang="0">
                <a:pos x="572" y="46"/>
              </a:cxn>
              <a:cxn ang="0">
                <a:pos x="607" y="89"/>
              </a:cxn>
              <a:cxn ang="0">
                <a:pos x="615" y="125"/>
              </a:cxn>
              <a:cxn ang="0">
                <a:pos x="599" y="161"/>
              </a:cxn>
              <a:cxn ang="0">
                <a:pos x="579" y="193"/>
              </a:cxn>
              <a:cxn ang="0">
                <a:pos x="575" y="249"/>
              </a:cxn>
              <a:cxn ang="0">
                <a:pos x="527" y="245"/>
              </a:cxn>
              <a:cxn ang="0">
                <a:pos x="459" y="273"/>
              </a:cxn>
              <a:cxn ang="0">
                <a:pos x="495" y="313"/>
              </a:cxn>
              <a:cxn ang="0">
                <a:pos x="467" y="385"/>
              </a:cxn>
              <a:cxn ang="0">
                <a:pos x="475" y="453"/>
              </a:cxn>
              <a:cxn ang="0">
                <a:pos x="435" y="497"/>
              </a:cxn>
              <a:cxn ang="0">
                <a:pos x="415" y="521"/>
              </a:cxn>
              <a:cxn ang="0">
                <a:pos x="381" y="499"/>
              </a:cxn>
              <a:cxn ang="0">
                <a:pos x="299" y="481"/>
              </a:cxn>
              <a:cxn ang="0">
                <a:pos x="247" y="473"/>
              </a:cxn>
              <a:cxn ang="0">
                <a:pos x="235" y="529"/>
              </a:cxn>
              <a:cxn ang="0">
                <a:pos x="191" y="545"/>
              </a:cxn>
              <a:cxn ang="0">
                <a:pos x="191" y="590"/>
              </a:cxn>
              <a:cxn ang="0">
                <a:pos x="139" y="597"/>
              </a:cxn>
              <a:cxn ang="0">
                <a:pos x="96" y="590"/>
              </a:cxn>
              <a:cxn ang="0">
                <a:pos x="39" y="581"/>
              </a:cxn>
              <a:cxn ang="0">
                <a:pos x="0" y="545"/>
              </a:cxn>
            </a:cxnLst>
            <a:rect l="0" t="0" r="r" b="b"/>
            <a:pathLst>
              <a:path w="616" h="599">
                <a:moveTo>
                  <a:pt x="477" y="0"/>
                </a:moveTo>
                <a:cubicBezTo>
                  <a:pt x="483" y="5"/>
                  <a:pt x="495" y="25"/>
                  <a:pt x="511" y="33"/>
                </a:cubicBezTo>
                <a:cubicBezTo>
                  <a:pt x="527" y="41"/>
                  <a:pt x="556" y="37"/>
                  <a:pt x="572" y="46"/>
                </a:cubicBezTo>
                <a:cubicBezTo>
                  <a:pt x="588" y="55"/>
                  <a:pt x="600" y="76"/>
                  <a:pt x="607" y="89"/>
                </a:cubicBezTo>
                <a:cubicBezTo>
                  <a:pt x="614" y="102"/>
                  <a:pt x="616" y="113"/>
                  <a:pt x="615" y="125"/>
                </a:cubicBezTo>
                <a:cubicBezTo>
                  <a:pt x="614" y="137"/>
                  <a:pt x="605" y="150"/>
                  <a:pt x="599" y="161"/>
                </a:cubicBezTo>
                <a:cubicBezTo>
                  <a:pt x="593" y="172"/>
                  <a:pt x="583" y="178"/>
                  <a:pt x="579" y="193"/>
                </a:cubicBezTo>
                <a:cubicBezTo>
                  <a:pt x="575" y="208"/>
                  <a:pt x="584" y="240"/>
                  <a:pt x="575" y="249"/>
                </a:cubicBezTo>
                <a:cubicBezTo>
                  <a:pt x="566" y="258"/>
                  <a:pt x="546" y="241"/>
                  <a:pt x="527" y="245"/>
                </a:cubicBezTo>
                <a:cubicBezTo>
                  <a:pt x="508" y="249"/>
                  <a:pt x="464" y="262"/>
                  <a:pt x="459" y="273"/>
                </a:cubicBezTo>
                <a:cubicBezTo>
                  <a:pt x="454" y="284"/>
                  <a:pt x="494" y="294"/>
                  <a:pt x="495" y="313"/>
                </a:cubicBezTo>
                <a:cubicBezTo>
                  <a:pt x="496" y="332"/>
                  <a:pt x="470" y="362"/>
                  <a:pt x="467" y="385"/>
                </a:cubicBezTo>
                <a:cubicBezTo>
                  <a:pt x="464" y="408"/>
                  <a:pt x="480" y="434"/>
                  <a:pt x="475" y="453"/>
                </a:cubicBezTo>
                <a:cubicBezTo>
                  <a:pt x="470" y="472"/>
                  <a:pt x="445" y="486"/>
                  <a:pt x="435" y="497"/>
                </a:cubicBezTo>
                <a:cubicBezTo>
                  <a:pt x="425" y="508"/>
                  <a:pt x="424" y="521"/>
                  <a:pt x="415" y="521"/>
                </a:cubicBezTo>
                <a:cubicBezTo>
                  <a:pt x="406" y="521"/>
                  <a:pt x="400" y="506"/>
                  <a:pt x="381" y="499"/>
                </a:cubicBezTo>
                <a:cubicBezTo>
                  <a:pt x="362" y="492"/>
                  <a:pt x="321" y="485"/>
                  <a:pt x="299" y="481"/>
                </a:cubicBezTo>
                <a:cubicBezTo>
                  <a:pt x="277" y="477"/>
                  <a:pt x="258" y="465"/>
                  <a:pt x="247" y="473"/>
                </a:cubicBezTo>
                <a:cubicBezTo>
                  <a:pt x="236" y="481"/>
                  <a:pt x="244" y="517"/>
                  <a:pt x="235" y="529"/>
                </a:cubicBezTo>
                <a:cubicBezTo>
                  <a:pt x="226" y="541"/>
                  <a:pt x="198" y="535"/>
                  <a:pt x="191" y="545"/>
                </a:cubicBezTo>
                <a:cubicBezTo>
                  <a:pt x="184" y="555"/>
                  <a:pt x="200" y="581"/>
                  <a:pt x="191" y="590"/>
                </a:cubicBezTo>
                <a:cubicBezTo>
                  <a:pt x="182" y="599"/>
                  <a:pt x="155" y="597"/>
                  <a:pt x="139" y="597"/>
                </a:cubicBezTo>
                <a:cubicBezTo>
                  <a:pt x="123" y="597"/>
                  <a:pt x="113" y="593"/>
                  <a:pt x="96" y="590"/>
                </a:cubicBezTo>
                <a:cubicBezTo>
                  <a:pt x="79" y="587"/>
                  <a:pt x="55" y="588"/>
                  <a:pt x="39" y="581"/>
                </a:cubicBezTo>
                <a:cubicBezTo>
                  <a:pt x="23" y="574"/>
                  <a:pt x="8" y="553"/>
                  <a:pt x="0" y="545"/>
                </a:cubicBezTo>
              </a:path>
            </a:pathLst>
          </a:custGeom>
          <a:noFill/>
          <a:ln w="9525" cmpd="sng">
            <a:solidFill>
              <a:srgbClr val="66FFCC"/>
            </a:solidFill>
            <a:round/>
            <a:headEnd/>
            <a:tailEnd/>
          </a:ln>
          <a:effectLst/>
        </p:spPr>
        <p:txBody>
          <a:bodyPr/>
          <a:lstStyle/>
          <a:p>
            <a:endParaRPr lang="ru-RU"/>
          </a:p>
        </p:txBody>
      </p:sp>
      <p:sp>
        <p:nvSpPr>
          <p:cNvPr id="23616" name="Freeform 64"/>
          <p:cNvSpPr>
            <a:spLocks/>
          </p:cNvSpPr>
          <p:nvPr/>
        </p:nvSpPr>
        <p:spPr bwMode="auto">
          <a:xfrm>
            <a:off x="4643438" y="1639888"/>
            <a:ext cx="77787" cy="520700"/>
          </a:xfrm>
          <a:custGeom>
            <a:avLst/>
            <a:gdLst/>
            <a:ahLst/>
            <a:cxnLst>
              <a:cxn ang="0">
                <a:pos x="19" y="0"/>
              </a:cxn>
              <a:cxn ang="0">
                <a:pos x="23" y="52"/>
              </a:cxn>
              <a:cxn ang="0">
                <a:pos x="31" y="96"/>
              </a:cxn>
              <a:cxn ang="0">
                <a:pos x="47" y="124"/>
              </a:cxn>
              <a:cxn ang="0">
                <a:pos x="19" y="148"/>
              </a:cxn>
              <a:cxn ang="0">
                <a:pos x="35" y="200"/>
              </a:cxn>
              <a:cxn ang="0">
                <a:pos x="23" y="276"/>
              </a:cxn>
              <a:cxn ang="0">
                <a:pos x="0" y="328"/>
              </a:cxn>
            </a:cxnLst>
            <a:rect l="0" t="0" r="r" b="b"/>
            <a:pathLst>
              <a:path w="49" h="328">
                <a:moveTo>
                  <a:pt x="19" y="0"/>
                </a:moveTo>
                <a:cubicBezTo>
                  <a:pt x="20" y="9"/>
                  <a:pt x="21" y="36"/>
                  <a:pt x="23" y="52"/>
                </a:cubicBezTo>
                <a:cubicBezTo>
                  <a:pt x="25" y="68"/>
                  <a:pt x="27" y="84"/>
                  <a:pt x="31" y="96"/>
                </a:cubicBezTo>
                <a:cubicBezTo>
                  <a:pt x="35" y="108"/>
                  <a:pt x="49" y="115"/>
                  <a:pt x="47" y="124"/>
                </a:cubicBezTo>
                <a:cubicBezTo>
                  <a:pt x="45" y="133"/>
                  <a:pt x="21" y="135"/>
                  <a:pt x="19" y="148"/>
                </a:cubicBezTo>
                <a:cubicBezTo>
                  <a:pt x="17" y="161"/>
                  <a:pt x="34" y="179"/>
                  <a:pt x="35" y="200"/>
                </a:cubicBezTo>
                <a:cubicBezTo>
                  <a:pt x="36" y="221"/>
                  <a:pt x="29" y="255"/>
                  <a:pt x="23" y="276"/>
                </a:cubicBezTo>
                <a:cubicBezTo>
                  <a:pt x="17" y="297"/>
                  <a:pt x="5" y="317"/>
                  <a:pt x="0" y="328"/>
                </a:cubicBezTo>
              </a:path>
            </a:pathLst>
          </a:custGeom>
          <a:noFill/>
          <a:ln w="9525" cmpd="sng">
            <a:solidFill>
              <a:srgbClr val="66FFCC"/>
            </a:solidFill>
            <a:round/>
            <a:headEnd/>
            <a:tailEnd/>
          </a:ln>
          <a:effectLst/>
        </p:spPr>
        <p:txBody>
          <a:bodyPr/>
          <a:lstStyle/>
          <a:p>
            <a:endParaRPr lang="ru-RU"/>
          </a:p>
        </p:txBody>
      </p:sp>
      <p:sp>
        <p:nvSpPr>
          <p:cNvPr id="23617" name="Freeform 65"/>
          <p:cNvSpPr>
            <a:spLocks/>
          </p:cNvSpPr>
          <p:nvPr/>
        </p:nvSpPr>
        <p:spPr bwMode="auto">
          <a:xfrm>
            <a:off x="5788025" y="1804988"/>
            <a:ext cx="220663" cy="1146175"/>
          </a:xfrm>
          <a:custGeom>
            <a:avLst/>
            <a:gdLst/>
            <a:ahLst/>
            <a:cxnLst>
              <a:cxn ang="0">
                <a:pos x="2" y="0"/>
              </a:cxn>
              <a:cxn ang="0">
                <a:pos x="26" y="52"/>
              </a:cxn>
              <a:cxn ang="0">
                <a:pos x="5" y="87"/>
              </a:cxn>
              <a:cxn ang="0">
                <a:pos x="5" y="133"/>
              </a:cxn>
              <a:cxn ang="0">
                <a:pos x="38" y="152"/>
              </a:cxn>
              <a:cxn ang="0">
                <a:pos x="26" y="216"/>
              </a:cxn>
              <a:cxn ang="0">
                <a:pos x="66" y="296"/>
              </a:cxn>
              <a:cxn ang="0">
                <a:pos x="91" y="360"/>
              </a:cxn>
              <a:cxn ang="0">
                <a:pos x="48" y="405"/>
              </a:cxn>
              <a:cxn ang="0">
                <a:pos x="22" y="480"/>
              </a:cxn>
              <a:cxn ang="0">
                <a:pos x="70" y="524"/>
              </a:cxn>
              <a:cxn ang="0">
                <a:pos x="82" y="588"/>
              </a:cxn>
              <a:cxn ang="0">
                <a:pos x="106" y="624"/>
              </a:cxn>
              <a:cxn ang="0">
                <a:pos x="134" y="677"/>
              </a:cxn>
              <a:cxn ang="0">
                <a:pos x="134" y="722"/>
              </a:cxn>
            </a:cxnLst>
            <a:rect l="0" t="0" r="r" b="b"/>
            <a:pathLst>
              <a:path w="139" h="722">
                <a:moveTo>
                  <a:pt x="2" y="0"/>
                </a:moveTo>
                <a:cubicBezTo>
                  <a:pt x="6" y="9"/>
                  <a:pt x="26" y="38"/>
                  <a:pt x="26" y="52"/>
                </a:cubicBezTo>
                <a:cubicBezTo>
                  <a:pt x="26" y="66"/>
                  <a:pt x="8" y="74"/>
                  <a:pt x="5" y="87"/>
                </a:cubicBezTo>
                <a:cubicBezTo>
                  <a:pt x="2" y="100"/>
                  <a:pt x="0" y="122"/>
                  <a:pt x="5" y="133"/>
                </a:cubicBezTo>
                <a:cubicBezTo>
                  <a:pt x="10" y="144"/>
                  <a:pt x="35" y="138"/>
                  <a:pt x="38" y="152"/>
                </a:cubicBezTo>
                <a:cubicBezTo>
                  <a:pt x="41" y="166"/>
                  <a:pt x="21" y="192"/>
                  <a:pt x="26" y="216"/>
                </a:cubicBezTo>
                <a:cubicBezTo>
                  <a:pt x="31" y="240"/>
                  <a:pt x="55" y="272"/>
                  <a:pt x="66" y="296"/>
                </a:cubicBezTo>
                <a:cubicBezTo>
                  <a:pt x="77" y="320"/>
                  <a:pt x="94" y="342"/>
                  <a:pt x="91" y="360"/>
                </a:cubicBezTo>
                <a:cubicBezTo>
                  <a:pt x="88" y="378"/>
                  <a:pt x="60" y="385"/>
                  <a:pt x="48" y="405"/>
                </a:cubicBezTo>
                <a:cubicBezTo>
                  <a:pt x="36" y="425"/>
                  <a:pt x="18" y="460"/>
                  <a:pt x="22" y="480"/>
                </a:cubicBezTo>
                <a:cubicBezTo>
                  <a:pt x="26" y="500"/>
                  <a:pt x="60" y="506"/>
                  <a:pt x="70" y="524"/>
                </a:cubicBezTo>
                <a:cubicBezTo>
                  <a:pt x="80" y="542"/>
                  <a:pt x="76" y="571"/>
                  <a:pt x="82" y="588"/>
                </a:cubicBezTo>
                <a:cubicBezTo>
                  <a:pt x="88" y="605"/>
                  <a:pt x="97" y="609"/>
                  <a:pt x="106" y="624"/>
                </a:cubicBezTo>
                <a:cubicBezTo>
                  <a:pt x="115" y="639"/>
                  <a:pt x="129" y="661"/>
                  <a:pt x="134" y="677"/>
                </a:cubicBezTo>
                <a:cubicBezTo>
                  <a:pt x="139" y="693"/>
                  <a:pt x="137" y="711"/>
                  <a:pt x="134" y="722"/>
                </a:cubicBezTo>
              </a:path>
            </a:pathLst>
          </a:custGeom>
          <a:noFill/>
          <a:ln w="9525" cmpd="sng">
            <a:solidFill>
              <a:srgbClr val="66FFCC"/>
            </a:solidFill>
            <a:round/>
            <a:headEnd/>
            <a:tailEnd/>
          </a:ln>
          <a:effectLst/>
        </p:spPr>
        <p:txBody>
          <a:bodyPr/>
          <a:lstStyle/>
          <a:p>
            <a:endParaRPr lang="ru-RU"/>
          </a:p>
        </p:txBody>
      </p:sp>
      <p:sp>
        <p:nvSpPr>
          <p:cNvPr id="23618" name="Freeform 66"/>
          <p:cNvSpPr>
            <a:spLocks/>
          </p:cNvSpPr>
          <p:nvPr/>
        </p:nvSpPr>
        <p:spPr bwMode="auto">
          <a:xfrm>
            <a:off x="6391275" y="1455738"/>
            <a:ext cx="268288" cy="1352550"/>
          </a:xfrm>
          <a:custGeom>
            <a:avLst/>
            <a:gdLst/>
            <a:ahLst/>
            <a:cxnLst>
              <a:cxn ang="0">
                <a:pos x="34" y="0"/>
              </a:cxn>
              <a:cxn ang="0">
                <a:pos x="22" y="88"/>
              </a:cxn>
              <a:cxn ang="0">
                <a:pos x="2" y="156"/>
              </a:cxn>
              <a:cxn ang="0">
                <a:pos x="33" y="217"/>
              </a:cxn>
              <a:cxn ang="0">
                <a:pos x="79" y="262"/>
              </a:cxn>
              <a:cxn ang="0">
                <a:pos x="79" y="307"/>
              </a:cxn>
              <a:cxn ang="0">
                <a:pos x="50" y="340"/>
              </a:cxn>
              <a:cxn ang="0">
                <a:pos x="54" y="400"/>
              </a:cxn>
              <a:cxn ang="0">
                <a:pos x="46" y="452"/>
              </a:cxn>
              <a:cxn ang="0">
                <a:pos x="2" y="496"/>
              </a:cxn>
              <a:cxn ang="0">
                <a:pos x="33" y="580"/>
              </a:cxn>
              <a:cxn ang="0">
                <a:pos x="66" y="604"/>
              </a:cxn>
              <a:cxn ang="0">
                <a:pos x="98" y="672"/>
              </a:cxn>
              <a:cxn ang="0">
                <a:pos x="124" y="716"/>
              </a:cxn>
              <a:cxn ang="0">
                <a:pos x="146" y="752"/>
              </a:cxn>
              <a:cxn ang="0">
                <a:pos x="124" y="806"/>
              </a:cxn>
              <a:cxn ang="0">
                <a:pos x="169" y="852"/>
              </a:cxn>
            </a:cxnLst>
            <a:rect l="0" t="0" r="r" b="b"/>
            <a:pathLst>
              <a:path w="169" h="852">
                <a:moveTo>
                  <a:pt x="34" y="0"/>
                </a:moveTo>
                <a:cubicBezTo>
                  <a:pt x="32" y="15"/>
                  <a:pt x="27" y="62"/>
                  <a:pt x="22" y="88"/>
                </a:cubicBezTo>
                <a:cubicBezTo>
                  <a:pt x="17" y="114"/>
                  <a:pt x="0" y="135"/>
                  <a:pt x="2" y="156"/>
                </a:cubicBezTo>
                <a:cubicBezTo>
                  <a:pt x="4" y="177"/>
                  <a:pt x="20" y="199"/>
                  <a:pt x="33" y="217"/>
                </a:cubicBezTo>
                <a:cubicBezTo>
                  <a:pt x="46" y="235"/>
                  <a:pt x="71" y="247"/>
                  <a:pt x="79" y="262"/>
                </a:cubicBezTo>
                <a:cubicBezTo>
                  <a:pt x="87" y="277"/>
                  <a:pt x="84" y="294"/>
                  <a:pt x="79" y="307"/>
                </a:cubicBezTo>
                <a:cubicBezTo>
                  <a:pt x="74" y="320"/>
                  <a:pt x="54" y="325"/>
                  <a:pt x="50" y="340"/>
                </a:cubicBezTo>
                <a:cubicBezTo>
                  <a:pt x="46" y="355"/>
                  <a:pt x="55" y="381"/>
                  <a:pt x="54" y="400"/>
                </a:cubicBezTo>
                <a:cubicBezTo>
                  <a:pt x="53" y="419"/>
                  <a:pt x="55" y="436"/>
                  <a:pt x="46" y="452"/>
                </a:cubicBezTo>
                <a:cubicBezTo>
                  <a:pt x="37" y="468"/>
                  <a:pt x="4" y="475"/>
                  <a:pt x="2" y="496"/>
                </a:cubicBezTo>
                <a:cubicBezTo>
                  <a:pt x="0" y="517"/>
                  <a:pt x="22" y="562"/>
                  <a:pt x="33" y="580"/>
                </a:cubicBezTo>
                <a:cubicBezTo>
                  <a:pt x="44" y="598"/>
                  <a:pt x="55" y="589"/>
                  <a:pt x="66" y="604"/>
                </a:cubicBezTo>
                <a:cubicBezTo>
                  <a:pt x="77" y="619"/>
                  <a:pt x="88" y="653"/>
                  <a:pt x="98" y="672"/>
                </a:cubicBezTo>
                <a:cubicBezTo>
                  <a:pt x="108" y="691"/>
                  <a:pt x="116" y="703"/>
                  <a:pt x="124" y="716"/>
                </a:cubicBezTo>
                <a:cubicBezTo>
                  <a:pt x="132" y="729"/>
                  <a:pt x="146" y="737"/>
                  <a:pt x="146" y="752"/>
                </a:cubicBezTo>
                <a:cubicBezTo>
                  <a:pt x="146" y="767"/>
                  <a:pt x="120" y="789"/>
                  <a:pt x="124" y="806"/>
                </a:cubicBezTo>
                <a:cubicBezTo>
                  <a:pt x="128" y="823"/>
                  <a:pt x="150" y="836"/>
                  <a:pt x="169" y="852"/>
                </a:cubicBezTo>
              </a:path>
            </a:pathLst>
          </a:custGeom>
          <a:noFill/>
          <a:ln w="9525" cmpd="sng">
            <a:solidFill>
              <a:srgbClr val="66FFCC"/>
            </a:solidFill>
            <a:round/>
            <a:headEnd/>
            <a:tailEnd/>
          </a:ln>
          <a:effectLst/>
        </p:spPr>
        <p:txBody>
          <a:bodyPr/>
          <a:lstStyle/>
          <a:p>
            <a:endParaRPr lang="ru-RU"/>
          </a:p>
        </p:txBody>
      </p:sp>
      <p:sp>
        <p:nvSpPr>
          <p:cNvPr id="23619" name="Freeform 67"/>
          <p:cNvSpPr>
            <a:spLocks/>
          </p:cNvSpPr>
          <p:nvPr/>
        </p:nvSpPr>
        <p:spPr bwMode="auto">
          <a:xfrm>
            <a:off x="6886575" y="1366838"/>
            <a:ext cx="320675" cy="915987"/>
          </a:xfrm>
          <a:custGeom>
            <a:avLst/>
            <a:gdLst/>
            <a:ahLst/>
            <a:cxnLst>
              <a:cxn ang="0">
                <a:pos x="114" y="0"/>
              </a:cxn>
              <a:cxn ang="0">
                <a:pos x="154" y="40"/>
              </a:cxn>
              <a:cxn ang="0">
                <a:pos x="170" y="80"/>
              </a:cxn>
              <a:cxn ang="0">
                <a:pos x="130" y="91"/>
              </a:cxn>
              <a:cxn ang="0">
                <a:pos x="84" y="137"/>
              </a:cxn>
              <a:cxn ang="0">
                <a:pos x="98" y="188"/>
              </a:cxn>
              <a:cxn ang="0">
                <a:pos x="84" y="273"/>
              </a:cxn>
              <a:cxn ang="0">
                <a:pos x="39" y="318"/>
              </a:cxn>
              <a:cxn ang="0">
                <a:pos x="42" y="368"/>
              </a:cxn>
              <a:cxn ang="0">
                <a:pos x="38" y="476"/>
              </a:cxn>
              <a:cxn ang="0">
                <a:pos x="6" y="508"/>
              </a:cxn>
              <a:cxn ang="0">
                <a:pos x="74" y="548"/>
              </a:cxn>
              <a:cxn ang="0">
                <a:pos x="158" y="576"/>
              </a:cxn>
              <a:cxn ang="0">
                <a:pos x="202" y="552"/>
              </a:cxn>
            </a:cxnLst>
            <a:rect l="0" t="0" r="r" b="b"/>
            <a:pathLst>
              <a:path w="202" h="577">
                <a:moveTo>
                  <a:pt x="114" y="0"/>
                </a:moveTo>
                <a:cubicBezTo>
                  <a:pt x="121" y="7"/>
                  <a:pt x="145" y="27"/>
                  <a:pt x="154" y="40"/>
                </a:cubicBezTo>
                <a:cubicBezTo>
                  <a:pt x="163" y="53"/>
                  <a:pt x="174" y="72"/>
                  <a:pt x="170" y="80"/>
                </a:cubicBezTo>
                <a:cubicBezTo>
                  <a:pt x="166" y="88"/>
                  <a:pt x="144" y="82"/>
                  <a:pt x="130" y="91"/>
                </a:cubicBezTo>
                <a:cubicBezTo>
                  <a:pt x="116" y="100"/>
                  <a:pt x="89" y="121"/>
                  <a:pt x="84" y="137"/>
                </a:cubicBezTo>
                <a:cubicBezTo>
                  <a:pt x="79" y="153"/>
                  <a:pt x="98" y="165"/>
                  <a:pt x="98" y="188"/>
                </a:cubicBezTo>
                <a:cubicBezTo>
                  <a:pt x="98" y="211"/>
                  <a:pt x="94" y="251"/>
                  <a:pt x="84" y="273"/>
                </a:cubicBezTo>
                <a:cubicBezTo>
                  <a:pt x="74" y="295"/>
                  <a:pt x="46" y="302"/>
                  <a:pt x="39" y="318"/>
                </a:cubicBezTo>
                <a:cubicBezTo>
                  <a:pt x="32" y="334"/>
                  <a:pt x="42" y="342"/>
                  <a:pt x="42" y="368"/>
                </a:cubicBezTo>
                <a:cubicBezTo>
                  <a:pt x="42" y="394"/>
                  <a:pt x="44" y="453"/>
                  <a:pt x="38" y="476"/>
                </a:cubicBezTo>
                <a:cubicBezTo>
                  <a:pt x="32" y="499"/>
                  <a:pt x="0" y="496"/>
                  <a:pt x="6" y="508"/>
                </a:cubicBezTo>
                <a:cubicBezTo>
                  <a:pt x="12" y="520"/>
                  <a:pt x="49" y="537"/>
                  <a:pt x="74" y="548"/>
                </a:cubicBezTo>
                <a:cubicBezTo>
                  <a:pt x="99" y="559"/>
                  <a:pt x="137" y="575"/>
                  <a:pt x="158" y="576"/>
                </a:cubicBezTo>
                <a:cubicBezTo>
                  <a:pt x="179" y="577"/>
                  <a:pt x="193" y="557"/>
                  <a:pt x="202" y="552"/>
                </a:cubicBezTo>
              </a:path>
            </a:pathLst>
          </a:custGeom>
          <a:noFill/>
          <a:ln w="12700" cmpd="sng">
            <a:solidFill>
              <a:srgbClr val="66FFCC"/>
            </a:solidFill>
            <a:round/>
            <a:headEnd/>
            <a:tailEnd/>
          </a:ln>
          <a:effectLst/>
        </p:spPr>
        <p:txBody>
          <a:bodyPr/>
          <a:lstStyle/>
          <a:p>
            <a:endParaRPr lang="ru-RU"/>
          </a:p>
        </p:txBody>
      </p:sp>
      <p:sp>
        <p:nvSpPr>
          <p:cNvPr id="23620" name="Freeform 68"/>
          <p:cNvSpPr>
            <a:spLocks/>
          </p:cNvSpPr>
          <p:nvPr/>
        </p:nvSpPr>
        <p:spPr bwMode="auto">
          <a:xfrm>
            <a:off x="7092950" y="2241550"/>
            <a:ext cx="239713" cy="604838"/>
          </a:xfrm>
          <a:custGeom>
            <a:avLst/>
            <a:gdLst/>
            <a:ahLst/>
            <a:cxnLst>
              <a:cxn ang="0">
                <a:pos x="71" y="0"/>
              </a:cxn>
              <a:cxn ang="0">
                <a:pos x="108" y="21"/>
              </a:cxn>
              <a:cxn ang="0">
                <a:pos x="136" y="39"/>
              </a:cxn>
              <a:cxn ang="0">
                <a:pos x="128" y="69"/>
              </a:cxn>
              <a:cxn ang="0">
                <a:pos x="107" y="99"/>
              </a:cxn>
              <a:cxn ang="0">
                <a:pos x="110" y="129"/>
              </a:cxn>
              <a:cxn ang="0">
                <a:pos x="136" y="175"/>
              </a:cxn>
              <a:cxn ang="0">
                <a:pos x="144" y="229"/>
              </a:cxn>
              <a:cxn ang="0">
                <a:pos x="96" y="237"/>
              </a:cxn>
              <a:cxn ang="0">
                <a:pos x="90" y="266"/>
              </a:cxn>
              <a:cxn ang="0">
                <a:pos x="96" y="313"/>
              </a:cxn>
              <a:cxn ang="0">
                <a:pos x="90" y="357"/>
              </a:cxn>
              <a:cxn ang="0">
                <a:pos x="64" y="381"/>
              </a:cxn>
              <a:cxn ang="0">
                <a:pos x="0" y="357"/>
              </a:cxn>
            </a:cxnLst>
            <a:rect l="0" t="0" r="r" b="b"/>
            <a:pathLst>
              <a:path w="151" h="381">
                <a:moveTo>
                  <a:pt x="71" y="0"/>
                </a:moveTo>
                <a:cubicBezTo>
                  <a:pt x="77" y="4"/>
                  <a:pt x="97" y="15"/>
                  <a:pt x="108" y="21"/>
                </a:cubicBezTo>
                <a:cubicBezTo>
                  <a:pt x="119" y="27"/>
                  <a:pt x="133" y="31"/>
                  <a:pt x="136" y="39"/>
                </a:cubicBezTo>
                <a:cubicBezTo>
                  <a:pt x="139" y="47"/>
                  <a:pt x="133" y="59"/>
                  <a:pt x="128" y="69"/>
                </a:cubicBezTo>
                <a:cubicBezTo>
                  <a:pt x="123" y="79"/>
                  <a:pt x="110" y="89"/>
                  <a:pt x="107" y="99"/>
                </a:cubicBezTo>
                <a:cubicBezTo>
                  <a:pt x="104" y="109"/>
                  <a:pt x="105" y="116"/>
                  <a:pt x="110" y="129"/>
                </a:cubicBezTo>
                <a:cubicBezTo>
                  <a:pt x="115" y="142"/>
                  <a:pt x="130" y="158"/>
                  <a:pt x="136" y="175"/>
                </a:cubicBezTo>
                <a:cubicBezTo>
                  <a:pt x="142" y="192"/>
                  <a:pt x="151" y="219"/>
                  <a:pt x="144" y="229"/>
                </a:cubicBezTo>
                <a:cubicBezTo>
                  <a:pt x="137" y="239"/>
                  <a:pt x="105" y="231"/>
                  <a:pt x="96" y="237"/>
                </a:cubicBezTo>
                <a:cubicBezTo>
                  <a:pt x="87" y="243"/>
                  <a:pt x="90" y="253"/>
                  <a:pt x="90" y="266"/>
                </a:cubicBezTo>
                <a:cubicBezTo>
                  <a:pt x="90" y="279"/>
                  <a:pt x="96" y="298"/>
                  <a:pt x="96" y="313"/>
                </a:cubicBezTo>
                <a:cubicBezTo>
                  <a:pt x="96" y="328"/>
                  <a:pt x="95" y="346"/>
                  <a:pt x="90" y="357"/>
                </a:cubicBezTo>
                <a:cubicBezTo>
                  <a:pt x="85" y="368"/>
                  <a:pt x="79" y="381"/>
                  <a:pt x="64" y="381"/>
                </a:cubicBezTo>
                <a:cubicBezTo>
                  <a:pt x="49" y="381"/>
                  <a:pt x="13" y="362"/>
                  <a:pt x="0" y="357"/>
                </a:cubicBezTo>
              </a:path>
            </a:pathLst>
          </a:custGeom>
          <a:noFill/>
          <a:ln w="9525" cmpd="sng">
            <a:solidFill>
              <a:srgbClr val="66FFCC"/>
            </a:solidFill>
            <a:round/>
            <a:headEnd/>
            <a:tailEnd/>
          </a:ln>
          <a:effectLst/>
        </p:spPr>
        <p:txBody>
          <a:bodyPr/>
          <a:lstStyle/>
          <a:p>
            <a:endParaRPr lang="ru-RU"/>
          </a:p>
        </p:txBody>
      </p:sp>
      <p:sp>
        <p:nvSpPr>
          <p:cNvPr id="23621" name="Freeform 69"/>
          <p:cNvSpPr>
            <a:spLocks/>
          </p:cNvSpPr>
          <p:nvPr/>
        </p:nvSpPr>
        <p:spPr bwMode="auto">
          <a:xfrm>
            <a:off x="7048500" y="1550988"/>
            <a:ext cx="595313" cy="781050"/>
          </a:xfrm>
          <a:custGeom>
            <a:avLst/>
            <a:gdLst/>
            <a:ahLst/>
            <a:cxnLst>
              <a:cxn ang="0">
                <a:pos x="0" y="0"/>
              </a:cxn>
              <a:cxn ang="0">
                <a:pos x="32" y="66"/>
              </a:cxn>
              <a:cxn ang="0">
                <a:pos x="69" y="75"/>
              </a:cxn>
              <a:cxn ang="0">
                <a:pos x="80" y="111"/>
              </a:cxn>
              <a:cxn ang="0">
                <a:pos x="129" y="111"/>
              </a:cxn>
              <a:cxn ang="0">
                <a:pos x="165" y="150"/>
              </a:cxn>
              <a:cxn ang="0">
                <a:pos x="174" y="180"/>
              </a:cxn>
              <a:cxn ang="0">
                <a:pos x="210" y="210"/>
              </a:cxn>
              <a:cxn ang="0">
                <a:pos x="276" y="210"/>
              </a:cxn>
              <a:cxn ang="0">
                <a:pos x="348" y="255"/>
              </a:cxn>
              <a:cxn ang="0">
                <a:pos x="374" y="293"/>
              </a:cxn>
              <a:cxn ang="0">
                <a:pos x="357" y="336"/>
              </a:cxn>
              <a:cxn ang="0">
                <a:pos x="357" y="384"/>
              </a:cxn>
              <a:cxn ang="0">
                <a:pos x="339" y="408"/>
              </a:cxn>
              <a:cxn ang="0">
                <a:pos x="354" y="462"/>
              </a:cxn>
              <a:cxn ang="0">
                <a:pos x="351" y="492"/>
              </a:cxn>
            </a:cxnLst>
            <a:rect l="0" t="0" r="r" b="b"/>
            <a:pathLst>
              <a:path w="375" h="492">
                <a:moveTo>
                  <a:pt x="0" y="0"/>
                </a:moveTo>
                <a:cubicBezTo>
                  <a:pt x="5" y="10"/>
                  <a:pt x="21" y="54"/>
                  <a:pt x="32" y="66"/>
                </a:cubicBezTo>
                <a:cubicBezTo>
                  <a:pt x="43" y="78"/>
                  <a:pt x="61" y="68"/>
                  <a:pt x="69" y="75"/>
                </a:cubicBezTo>
                <a:cubicBezTo>
                  <a:pt x="77" y="82"/>
                  <a:pt x="70" y="105"/>
                  <a:pt x="80" y="111"/>
                </a:cubicBezTo>
                <a:cubicBezTo>
                  <a:pt x="90" y="117"/>
                  <a:pt x="115" y="105"/>
                  <a:pt x="129" y="111"/>
                </a:cubicBezTo>
                <a:cubicBezTo>
                  <a:pt x="143" y="117"/>
                  <a:pt x="158" y="138"/>
                  <a:pt x="165" y="150"/>
                </a:cubicBezTo>
                <a:cubicBezTo>
                  <a:pt x="172" y="162"/>
                  <a:pt x="167" y="170"/>
                  <a:pt x="174" y="180"/>
                </a:cubicBezTo>
                <a:cubicBezTo>
                  <a:pt x="181" y="190"/>
                  <a:pt x="193" y="205"/>
                  <a:pt x="210" y="210"/>
                </a:cubicBezTo>
                <a:cubicBezTo>
                  <a:pt x="227" y="215"/>
                  <a:pt x="253" y="203"/>
                  <a:pt x="276" y="210"/>
                </a:cubicBezTo>
                <a:cubicBezTo>
                  <a:pt x="299" y="217"/>
                  <a:pt x="332" y="241"/>
                  <a:pt x="348" y="255"/>
                </a:cubicBezTo>
                <a:cubicBezTo>
                  <a:pt x="364" y="269"/>
                  <a:pt x="373" y="280"/>
                  <a:pt x="374" y="293"/>
                </a:cubicBezTo>
                <a:cubicBezTo>
                  <a:pt x="375" y="306"/>
                  <a:pt x="360" y="321"/>
                  <a:pt x="357" y="336"/>
                </a:cubicBezTo>
                <a:cubicBezTo>
                  <a:pt x="354" y="351"/>
                  <a:pt x="360" y="372"/>
                  <a:pt x="357" y="384"/>
                </a:cubicBezTo>
                <a:cubicBezTo>
                  <a:pt x="354" y="396"/>
                  <a:pt x="340" y="395"/>
                  <a:pt x="339" y="408"/>
                </a:cubicBezTo>
                <a:cubicBezTo>
                  <a:pt x="338" y="421"/>
                  <a:pt x="352" y="448"/>
                  <a:pt x="354" y="462"/>
                </a:cubicBezTo>
                <a:cubicBezTo>
                  <a:pt x="356" y="476"/>
                  <a:pt x="352" y="486"/>
                  <a:pt x="351" y="492"/>
                </a:cubicBezTo>
              </a:path>
            </a:pathLst>
          </a:custGeom>
          <a:noFill/>
          <a:ln w="9525" cmpd="sng">
            <a:solidFill>
              <a:srgbClr val="66FFCC"/>
            </a:solidFill>
            <a:round/>
            <a:headEnd/>
            <a:tailEnd/>
          </a:ln>
          <a:effectLst/>
        </p:spPr>
        <p:txBody>
          <a:bodyPr/>
          <a:lstStyle/>
          <a:p>
            <a:endParaRPr lang="ru-RU"/>
          </a:p>
        </p:txBody>
      </p:sp>
      <p:sp>
        <p:nvSpPr>
          <p:cNvPr id="23622" name="Freeform 70"/>
          <p:cNvSpPr>
            <a:spLocks/>
          </p:cNvSpPr>
          <p:nvPr/>
        </p:nvSpPr>
        <p:spPr bwMode="auto">
          <a:xfrm>
            <a:off x="7735888" y="1055688"/>
            <a:ext cx="512762" cy="477837"/>
          </a:xfrm>
          <a:custGeom>
            <a:avLst/>
            <a:gdLst/>
            <a:ahLst/>
            <a:cxnLst>
              <a:cxn ang="0">
                <a:pos x="323" y="0"/>
              </a:cxn>
              <a:cxn ang="0">
                <a:pos x="281" y="9"/>
              </a:cxn>
              <a:cxn ang="0">
                <a:pos x="266" y="54"/>
              </a:cxn>
              <a:cxn ang="0">
                <a:pos x="242" y="93"/>
              </a:cxn>
              <a:cxn ang="0">
                <a:pos x="227" y="129"/>
              </a:cxn>
              <a:cxn ang="0">
                <a:pos x="191" y="123"/>
              </a:cxn>
              <a:cxn ang="0">
                <a:pos x="139" y="106"/>
              </a:cxn>
              <a:cxn ang="0">
                <a:pos x="146" y="144"/>
              </a:cxn>
              <a:cxn ang="0">
                <a:pos x="139" y="242"/>
              </a:cxn>
              <a:cxn ang="0">
                <a:pos x="116" y="285"/>
              </a:cxn>
              <a:cxn ang="0">
                <a:pos x="95" y="300"/>
              </a:cxn>
              <a:cxn ang="0">
                <a:pos x="59" y="279"/>
              </a:cxn>
              <a:cxn ang="0">
                <a:pos x="48" y="242"/>
              </a:cxn>
              <a:cxn ang="0">
                <a:pos x="48" y="197"/>
              </a:cxn>
              <a:cxn ang="0">
                <a:pos x="20" y="183"/>
              </a:cxn>
              <a:cxn ang="0">
                <a:pos x="3" y="151"/>
              </a:cxn>
              <a:cxn ang="0">
                <a:pos x="3" y="106"/>
              </a:cxn>
              <a:cxn ang="0">
                <a:pos x="3" y="61"/>
              </a:cxn>
            </a:cxnLst>
            <a:rect l="0" t="0" r="r" b="b"/>
            <a:pathLst>
              <a:path w="323" h="301">
                <a:moveTo>
                  <a:pt x="323" y="0"/>
                </a:moveTo>
                <a:cubicBezTo>
                  <a:pt x="316" y="1"/>
                  <a:pt x="291" y="0"/>
                  <a:pt x="281" y="9"/>
                </a:cubicBezTo>
                <a:cubicBezTo>
                  <a:pt x="271" y="18"/>
                  <a:pt x="272" y="40"/>
                  <a:pt x="266" y="54"/>
                </a:cubicBezTo>
                <a:cubicBezTo>
                  <a:pt x="260" y="68"/>
                  <a:pt x="248" y="81"/>
                  <a:pt x="242" y="93"/>
                </a:cubicBezTo>
                <a:cubicBezTo>
                  <a:pt x="236" y="105"/>
                  <a:pt x="235" y="124"/>
                  <a:pt x="227" y="129"/>
                </a:cubicBezTo>
                <a:cubicBezTo>
                  <a:pt x="219" y="134"/>
                  <a:pt x="206" y="127"/>
                  <a:pt x="191" y="123"/>
                </a:cubicBezTo>
                <a:cubicBezTo>
                  <a:pt x="176" y="119"/>
                  <a:pt x="146" y="103"/>
                  <a:pt x="139" y="106"/>
                </a:cubicBezTo>
                <a:cubicBezTo>
                  <a:pt x="132" y="109"/>
                  <a:pt x="146" y="121"/>
                  <a:pt x="146" y="144"/>
                </a:cubicBezTo>
                <a:cubicBezTo>
                  <a:pt x="146" y="167"/>
                  <a:pt x="144" y="219"/>
                  <a:pt x="139" y="242"/>
                </a:cubicBezTo>
                <a:cubicBezTo>
                  <a:pt x="134" y="265"/>
                  <a:pt x="123" y="275"/>
                  <a:pt x="116" y="285"/>
                </a:cubicBezTo>
                <a:cubicBezTo>
                  <a:pt x="109" y="295"/>
                  <a:pt x="104" y="301"/>
                  <a:pt x="95" y="300"/>
                </a:cubicBezTo>
                <a:cubicBezTo>
                  <a:pt x="86" y="299"/>
                  <a:pt x="67" y="289"/>
                  <a:pt x="59" y="279"/>
                </a:cubicBezTo>
                <a:cubicBezTo>
                  <a:pt x="51" y="269"/>
                  <a:pt x="50" y="256"/>
                  <a:pt x="48" y="242"/>
                </a:cubicBezTo>
                <a:cubicBezTo>
                  <a:pt x="46" y="228"/>
                  <a:pt x="53" y="207"/>
                  <a:pt x="48" y="197"/>
                </a:cubicBezTo>
                <a:cubicBezTo>
                  <a:pt x="43" y="187"/>
                  <a:pt x="27" y="191"/>
                  <a:pt x="20" y="183"/>
                </a:cubicBezTo>
                <a:cubicBezTo>
                  <a:pt x="13" y="175"/>
                  <a:pt x="6" y="164"/>
                  <a:pt x="3" y="151"/>
                </a:cubicBezTo>
                <a:cubicBezTo>
                  <a:pt x="0" y="138"/>
                  <a:pt x="3" y="121"/>
                  <a:pt x="3" y="106"/>
                </a:cubicBezTo>
                <a:cubicBezTo>
                  <a:pt x="3" y="91"/>
                  <a:pt x="3" y="76"/>
                  <a:pt x="3" y="61"/>
                </a:cubicBezTo>
              </a:path>
            </a:pathLst>
          </a:custGeom>
          <a:noFill/>
          <a:ln w="9525" cmpd="sng">
            <a:solidFill>
              <a:srgbClr val="66FFCC"/>
            </a:solidFill>
            <a:round/>
            <a:headEnd/>
            <a:tailEnd/>
          </a:ln>
          <a:effectLst/>
        </p:spPr>
        <p:txBody>
          <a:bodyPr/>
          <a:lstStyle/>
          <a:p>
            <a:endParaRPr lang="ru-RU"/>
          </a:p>
        </p:txBody>
      </p:sp>
      <p:sp>
        <p:nvSpPr>
          <p:cNvPr id="23623" name="Freeform 71"/>
          <p:cNvSpPr>
            <a:spLocks/>
          </p:cNvSpPr>
          <p:nvPr/>
        </p:nvSpPr>
        <p:spPr bwMode="auto">
          <a:xfrm>
            <a:off x="4284663" y="5180013"/>
            <a:ext cx="630237" cy="581025"/>
          </a:xfrm>
          <a:custGeom>
            <a:avLst/>
            <a:gdLst/>
            <a:ahLst/>
            <a:cxnLst>
              <a:cxn ang="0">
                <a:pos x="0" y="366"/>
              </a:cxn>
              <a:cxn ang="0">
                <a:pos x="121" y="348"/>
              </a:cxn>
              <a:cxn ang="0">
                <a:pos x="226" y="320"/>
              </a:cxn>
              <a:cxn ang="0">
                <a:pos x="331" y="270"/>
              </a:cxn>
              <a:cxn ang="0">
                <a:pos x="385" y="138"/>
              </a:cxn>
              <a:cxn ang="0">
                <a:pos x="397" y="0"/>
              </a:cxn>
            </a:cxnLst>
            <a:rect l="0" t="0" r="r" b="b"/>
            <a:pathLst>
              <a:path w="397" h="366">
                <a:moveTo>
                  <a:pt x="0" y="366"/>
                </a:moveTo>
                <a:cubicBezTo>
                  <a:pt x="20" y="363"/>
                  <a:pt x="83" y="356"/>
                  <a:pt x="121" y="348"/>
                </a:cubicBezTo>
                <a:cubicBezTo>
                  <a:pt x="159" y="340"/>
                  <a:pt x="191" y="333"/>
                  <a:pt x="226" y="320"/>
                </a:cubicBezTo>
                <a:cubicBezTo>
                  <a:pt x="261" y="307"/>
                  <a:pt x="305" y="300"/>
                  <a:pt x="331" y="270"/>
                </a:cubicBezTo>
                <a:cubicBezTo>
                  <a:pt x="357" y="240"/>
                  <a:pt x="374" y="183"/>
                  <a:pt x="385" y="138"/>
                </a:cubicBezTo>
                <a:cubicBezTo>
                  <a:pt x="396" y="93"/>
                  <a:pt x="395" y="29"/>
                  <a:pt x="397" y="0"/>
                </a:cubicBezTo>
              </a:path>
            </a:pathLst>
          </a:custGeom>
          <a:noFill/>
          <a:ln w="9525">
            <a:solidFill>
              <a:srgbClr val="66FFCC"/>
            </a:solidFill>
            <a:round/>
            <a:headEnd/>
            <a:tailEnd/>
          </a:ln>
          <a:effectLst/>
        </p:spPr>
        <p:txBody>
          <a:bodyPr/>
          <a:lstStyle/>
          <a:p>
            <a:endParaRPr lang="ru-RU"/>
          </a:p>
        </p:txBody>
      </p:sp>
      <p:sp>
        <p:nvSpPr>
          <p:cNvPr id="23624" name="Freeform 72"/>
          <p:cNvSpPr>
            <a:spLocks/>
          </p:cNvSpPr>
          <p:nvPr/>
        </p:nvSpPr>
        <p:spPr bwMode="auto">
          <a:xfrm>
            <a:off x="4910138" y="4819650"/>
            <a:ext cx="454025" cy="350838"/>
          </a:xfrm>
          <a:custGeom>
            <a:avLst/>
            <a:gdLst/>
            <a:ahLst/>
            <a:cxnLst>
              <a:cxn ang="0">
                <a:pos x="0" y="221"/>
              </a:cxn>
              <a:cxn ang="0">
                <a:pos x="81" y="149"/>
              </a:cxn>
              <a:cxn ang="0">
                <a:pos x="147" y="119"/>
              </a:cxn>
              <a:cxn ang="0">
                <a:pos x="183" y="71"/>
              </a:cxn>
              <a:cxn ang="0">
                <a:pos x="219" y="11"/>
              </a:cxn>
              <a:cxn ang="0">
                <a:pos x="286" y="3"/>
              </a:cxn>
            </a:cxnLst>
            <a:rect l="0" t="0" r="r" b="b"/>
            <a:pathLst>
              <a:path w="286" h="221">
                <a:moveTo>
                  <a:pt x="0" y="221"/>
                </a:moveTo>
                <a:cubicBezTo>
                  <a:pt x="13" y="209"/>
                  <a:pt x="57" y="166"/>
                  <a:pt x="81" y="149"/>
                </a:cubicBezTo>
                <a:cubicBezTo>
                  <a:pt x="105" y="132"/>
                  <a:pt x="130" y="132"/>
                  <a:pt x="147" y="119"/>
                </a:cubicBezTo>
                <a:cubicBezTo>
                  <a:pt x="164" y="106"/>
                  <a:pt x="171" y="89"/>
                  <a:pt x="183" y="71"/>
                </a:cubicBezTo>
                <a:cubicBezTo>
                  <a:pt x="195" y="53"/>
                  <a:pt x="202" y="22"/>
                  <a:pt x="219" y="11"/>
                </a:cubicBezTo>
                <a:cubicBezTo>
                  <a:pt x="236" y="0"/>
                  <a:pt x="272" y="5"/>
                  <a:pt x="286" y="3"/>
                </a:cubicBezTo>
              </a:path>
            </a:pathLst>
          </a:custGeom>
          <a:noFill/>
          <a:ln w="12700" cmpd="sng">
            <a:solidFill>
              <a:srgbClr val="66FFCC"/>
            </a:solidFill>
            <a:round/>
            <a:headEnd/>
            <a:tailEnd/>
          </a:ln>
          <a:effectLst/>
        </p:spPr>
        <p:txBody>
          <a:bodyPr/>
          <a:lstStyle/>
          <a:p>
            <a:endParaRPr lang="ru-RU"/>
          </a:p>
        </p:txBody>
      </p:sp>
      <p:sp>
        <p:nvSpPr>
          <p:cNvPr id="23625" name="Freeform 73"/>
          <p:cNvSpPr>
            <a:spLocks/>
          </p:cNvSpPr>
          <p:nvPr/>
        </p:nvSpPr>
        <p:spPr bwMode="auto">
          <a:xfrm>
            <a:off x="5075238" y="4824413"/>
            <a:ext cx="298450" cy="944562"/>
          </a:xfrm>
          <a:custGeom>
            <a:avLst/>
            <a:gdLst/>
            <a:ahLst/>
            <a:cxnLst>
              <a:cxn ang="0">
                <a:pos x="182" y="0"/>
              </a:cxn>
              <a:cxn ang="0">
                <a:pos x="148" y="35"/>
              </a:cxn>
              <a:cxn ang="0">
                <a:pos x="148" y="86"/>
              </a:cxn>
              <a:cxn ang="0">
                <a:pos x="184" y="137"/>
              </a:cxn>
              <a:cxn ang="0">
                <a:pos x="175" y="152"/>
              </a:cxn>
              <a:cxn ang="0">
                <a:pos x="151" y="179"/>
              </a:cxn>
              <a:cxn ang="0">
                <a:pos x="130" y="224"/>
              </a:cxn>
              <a:cxn ang="0">
                <a:pos x="91" y="317"/>
              </a:cxn>
              <a:cxn ang="0">
                <a:pos x="70" y="398"/>
              </a:cxn>
              <a:cxn ang="0">
                <a:pos x="49" y="497"/>
              </a:cxn>
              <a:cxn ang="0">
                <a:pos x="37" y="539"/>
              </a:cxn>
              <a:cxn ang="0">
                <a:pos x="28" y="557"/>
              </a:cxn>
              <a:cxn ang="0">
                <a:pos x="10" y="575"/>
              </a:cxn>
              <a:cxn ang="0">
                <a:pos x="91" y="590"/>
              </a:cxn>
              <a:cxn ang="0">
                <a:pos x="182" y="544"/>
              </a:cxn>
            </a:cxnLst>
            <a:rect l="0" t="0" r="r" b="b"/>
            <a:pathLst>
              <a:path w="188" h="595">
                <a:moveTo>
                  <a:pt x="182" y="0"/>
                </a:moveTo>
                <a:cubicBezTo>
                  <a:pt x="176" y="6"/>
                  <a:pt x="154" y="21"/>
                  <a:pt x="148" y="35"/>
                </a:cubicBezTo>
                <a:cubicBezTo>
                  <a:pt x="142" y="49"/>
                  <a:pt x="142" y="69"/>
                  <a:pt x="148" y="86"/>
                </a:cubicBezTo>
                <a:cubicBezTo>
                  <a:pt x="154" y="103"/>
                  <a:pt x="180" y="126"/>
                  <a:pt x="184" y="137"/>
                </a:cubicBezTo>
                <a:cubicBezTo>
                  <a:pt x="188" y="148"/>
                  <a:pt x="180" y="145"/>
                  <a:pt x="175" y="152"/>
                </a:cubicBezTo>
                <a:cubicBezTo>
                  <a:pt x="170" y="159"/>
                  <a:pt x="159" y="167"/>
                  <a:pt x="151" y="179"/>
                </a:cubicBezTo>
                <a:cubicBezTo>
                  <a:pt x="143" y="191"/>
                  <a:pt x="140" y="201"/>
                  <a:pt x="130" y="224"/>
                </a:cubicBezTo>
                <a:cubicBezTo>
                  <a:pt x="120" y="247"/>
                  <a:pt x="101" y="288"/>
                  <a:pt x="91" y="317"/>
                </a:cubicBezTo>
                <a:cubicBezTo>
                  <a:pt x="81" y="346"/>
                  <a:pt x="77" y="368"/>
                  <a:pt x="70" y="398"/>
                </a:cubicBezTo>
                <a:cubicBezTo>
                  <a:pt x="63" y="428"/>
                  <a:pt x="55" y="474"/>
                  <a:pt x="49" y="497"/>
                </a:cubicBezTo>
                <a:cubicBezTo>
                  <a:pt x="43" y="520"/>
                  <a:pt x="40" y="529"/>
                  <a:pt x="37" y="539"/>
                </a:cubicBezTo>
                <a:cubicBezTo>
                  <a:pt x="34" y="549"/>
                  <a:pt x="33" y="551"/>
                  <a:pt x="28" y="557"/>
                </a:cubicBezTo>
                <a:cubicBezTo>
                  <a:pt x="23" y="563"/>
                  <a:pt x="0" y="570"/>
                  <a:pt x="10" y="575"/>
                </a:cubicBezTo>
                <a:cubicBezTo>
                  <a:pt x="20" y="580"/>
                  <a:pt x="62" y="595"/>
                  <a:pt x="91" y="590"/>
                </a:cubicBezTo>
                <a:cubicBezTo>
                  <a:pt x="120" y="585"/>
                  <a:pt x="148" y="567"/>
                  <a:pt x="182" y="544"/>
                </a:cubicBezTo>
              </a:path>
            </a:pathLst>
          </a:custGeom>
          <a:noFill/>
          <a:ln w="12700" cmpd="sng">
            <a:solidFill>
              <a:srgbClr val="66FFCC"/>
            </a:solidFill>
            <a:round/>
            <a:headEnd/>
            <a:tailEnd/>
          </a:ln>
          <a:effectLst/>
        </p:spPr>
        <p:txBody>
          <a:bodyPr/>
          <a:lstStyle/>
          <a:p>
            <a:endParaRPr lang="ru-RU"/>
          </a:p>
        </p:txBody>
      </p:sp>
      <p:sp>
        <p:nvSpPr>
          <p:cNvPr id="23626" name="Freeform 74"/>
          <p:cNvSpPr>
            <a:spLocks/>
          </p:cNvSpPr>
          <p:nvPr/>
        </p:nvSpPr>
        <p:spPr bwMode="auto">
          <a:xfrm>
            <a:off x="5359400" y="4325938"/>
            <a:ext cx="1849438" cy="1141412"/>
          </a:xfrm>
          <a:custGeom>
            <a:avLst/>
            <a:gdLst/>
            <a:ahLst/>
            <a:cxnLst>
              <a:cxn ang="0">
                <a:pos x="0" y="312"/>
              </a:cxn>
              <a:cxn ang="0">
                <a:pos x="136" y="288"/>
              </a:cxn>
              <a:cxn ang="0">
                <a:pos x="276" y="300"/>
              </a:cxn>
              <a:cxn ang="0">
                <a:pos x="344" y="340"/>
              </a:cxn>
              <a:cxn ang="0">
                <a:pos x="409" y="450"/>
              </a:cxn>
              <a:cxn ang="0">
                <a:pos x="440" y="516"/>
              </a:cxn>
              <a:cxn ang="0">
                <a:pos x="464" y="564"/>
              </a:cxn>
              <a:cxn ang="0">
                <a:pos x="492" y="592"/>
              </a:cxn>
              <a:cxn ang="0">
                <a:pos x="544" y="592"/>
              </a:cxn>
              <a:cxn ang="0">
                <a:pos x="600" y="580"/>
              </a:cxn>
              <a:cxn ang="0">
                <a:pos x="644" y="600"/>
              </a:cxn>
              <a:cxn ang="0">
                <a:pos x="684" y="628"/>
              </a:cxn>
              <a:cxn ang="0">
                <a:pos x="712" y="684"/>
              </a:cxn>
              <a:cxn ang="0">
                <a:pos x="760" y="712"/>
              </a:cxn>
              <a:cxn ang="0">
                <a:pos x="812" y="712"/>
              </a:cxn>
              <a:cxn ang="0">
                <a:pos x="840" y="668"/>
              </a:cxn>
              <a:cxn ang="0">
                <a:pos x="864" y="624"/>
              </a:cxn>
              <a:cxn ang="0">
                <a:pos x="908" y="620"/>
              </a:cxn>
              <a:cxn ang="0">
                <a:pos x="950" y="586"/>
              </a:cxn>
              <a:cxn ang="0">
                <a:pos x="995" y="541"/>
              </a:cxn>
              <a:cxn ang="0">
                <a:pos x="1028" y="504"/>
              </a:cxn>
              <a:cxn ang="0">
                <a:pos x="1020" y="464"/>
              </a:cxn>
              <a:cxn ang="0">
                <a:pos x="1044" y="440"/>
              </a:cxn>
              <a:cxn ang="0">
                <a:pos x="1040" y="405"/>
              </a:cxn>
              <a:cxn ang="0">
                <a:pos x="1040" y="359"/>
              </a:cxn>
              <a:cxn ang="0">
                <a:pos x="1052" y="320"/>
              </a:cxn>
              <a:cxn ang="0">
                <a:pos x="1086" y="268"/>
              </a:cxn>
              <a:cxn ang="0">
                <a:pos x="1144" y="196"/>
              </a:cxn>
              <a:cxn ang="0">
                <a:pos x="1164" y="132"/>
              </a:cxn>
              <a:cxn ang="0">
                <a:pos x="1136" y="80"/>
              </a:cxn>
              <a:cxn ang="0">
                <a:pos x="1112" y="44"/>
              </a:cxn>
              <a:cxn ang="0">
                <a:pos x="1160" y="0"/>
              </a:cxn>
            </a:cxnLst>
            <a:rect l="0" t="0" r="r" b="b"/>
            <a:pathLst>
              <a:path w="1165" h="719">
                <a:moveTo>
                  <a:pt x="0" y="312"/>
                </a:moveTo>
                <a:cubicBezTo>
                  <a:pt x="23" y="308"/>
                  <a:pt x="90" y="290"/>
                  <a:pt x="136" y="288"/>
                </a:cubicBezTo>
                <a:cubicBezTo>
                  <a:pt x="182" y="286"/>
                  <a:pt x="241" y="291"/>
                  <a:pt x="276" y="300"/>
                </a:cubicBezTo>
                <a:cubicBezTo>
                  <a:pt x="311" y="309"/>
                  <a:pt x="322" y="315"/>
                  <a:pt x="344" y="340"/>
                </a:cubicBezTo>
                <a:cubicBezTo>
                  <a:pt x="366" y="365"/>
                  <a:pt x="393" y="421"/>
                  <a:pt x="409" y="450"/>
                </a:cubicBezTo>
                <a:cubicBezTo>
                  <a:pt x="425" y="479"/>
                  <a:pt x="431" y="497"/>
                  <a:pt x="440" y="516"/>
                </a:cubicBezTo>
                <a:cubicBezTo>
                  <a:pt x="449" y="535"/>
                  <a:pt x="455" y="551"/>
                  <a:pt x="464" y="564"/>
                </a:cubicBezTo>
                <a:cubicBezTo>
                  <a:pt x="473" y="577"/>
                  <a:pt x="479" y="587"/>
                  <a:pt x="492" y="592"/>
                </a:cubicBezTo>
                <a:cubicBezTo>
                  <a:pt x="505" y="597"/>
                  <a:pt x="526" y="594"/>
                  <a:pt x="544" y="592"/>
                </a:cubicBezTo>
                <a:cubicBezTo>
                  <a:pt x="562" y="590"/>
                  <a:pt x="583" y="579"/>
                  <a:pt x="600" y="580"/>
                </a:cubicBezTo>
                <a:cubicBezTo>
                  <a:pt x="617" y="581"/>
                  <a:pt x="630" y="592"/>
                  <a:pt x="644" y="600"/>
                </a:cubicBezTo>
                <a:cubicBezTo>
                  <a:pt x="658" y="608"/>
                  <a:pt x="673" y="614"/>
                  <a:pt x="684" y="628"/>
                </a:cubicBezTo>
                <a:cubicBezTo>
                  <a:pt x="695" y="642"/>
                  <a:pt x="699" y="670"/>
                  <a:pt x="712" y="684"/>
                </a:cubicBezTo>
                <a:cubicBezTo>
                  <a:pt x="725" y="698"/>
                  <a:pt x="743" y="707"/>
                  <a:pt x="760" y="712"/>
                </a:cubicBezTo>
                <a:cubicBezTo>
                  <a:pt x="777" y="717"/>
                  <a:pt x="799" y="719"/>
                  <a:pt x="812" y="712"/>
                </a:cubicBezTo>
                <a:cubicBezTo>
                  <a:pt x="825" y="705"/>
                  <a:pt x="831" y="683"/>
                  <a:pt x="840" y="668"/>
                </a:cubicBezTo>
                <a:cubicBezTo>
                  <a:pt x="849" y="653"/>
                  <a:pt x="853" y="632"/>
                  <a:pt x="864" y="624"/>
                </a:cubicBezTo>
                <a:cubicBezTo>
                  <a:pt x="875" y="616"/>
                  <a:pt x="894" y="626"/>
                  <a:pt x="908" y="620"/>
                </a:cubicBezTo>
                <a:cubicBezTo>
                  <a:pt x="922" y="614"/>
                  <a:pt x="936" y="599"/>
                  <a:pt x="950" y="586"/>
                </a:cubicBezTo>
                <a:cubicBezTo>
                  <a:pt x="964" y="573"/>
                  <a:pt x="982" y="555"/>
                  <a:pt x="995" y="541"/>
                </a:cubicBezTo>
                <a:cubicBezTo>
                  <a:pt x="1008" y="527"/>
                  <a:pt x="1024" y="517"/>
                  <a:pt x="1028" y="504"/>
                </a:cubicBezTo>
                <a:cubicBezTo>
                  <a:pt x="1032" y="491"/>
                  <a:pt x="1017" y="475"/>
                  <a:pt x="1020" y="464"/>
                </a:cubicBezTo>
                <a:cubicBezTo>
                  <a:pt x="1023" y="453"/>
                  <a:pt x="1041" y="450"/>
                  <a:pt x="1044" y="440"/>
                </a:cubicBezTo>
                <a:cubicBezTo>
                  <a:pt x="1047" y="430"/>
                  <a:pt x="1041" y="418"/>
                  <a:pt x="1040" y="405"/>
                </a:cubicBezTo>
                <a:cubicBezTo>
                  <a:pt x="1039" y="392"/>
                  <a:pt x="1038" y="373"/>
                  <a:pt x="1040" y="359"/>
                </a:cubicBezTo>
                <a:cubicBezTo>
                  <a:pt x="1042" y="345"/>
                  <a:pt x="1044" y="335"/>
                  <a:pt x="1052" y="320"/>
                </a:cubicBezTo>
                <a:cubicBezTo>
                  <a:pt x="1060" y="305"/>
                  <a:pt x="1071" y="289"/>
                  <a:pt x="1086" y="268"/>
                </a:cubicBezTo>
                <a:cubicBezTo>
                  <a:pt x="1101" y="247"/>
                  <a:pt x="1131" y="219"/>
                  <a:pt x="1144" y="196"/>
                </a:cubicBezTo>
                <a:cubicBezTo>
                  <a:pt x="1157" y="173"/>
                  <a:pt x="1165" y="151"/>
                  <a:pt x="1164" y="132"/>
                </a:cubicBezTo>
                <a:cubicBezTo>
                  <a:pt x="1163" y="113"/>
                  <a:pt x="1145" y="95"/>
                  <a:pt x="1136" y="80"/>
                </a:cubicBezTo>
                <a:cubicBezTo>
                  <a:pt x="1127" y="65"/>
                  <a:pt x="1108" y="57"/>
                  <a:pt x="1112" y="44"/>
                </a:cubicBezTo>
                <a:cubicBezTo>
                  <a:pt x="1116" y="31"/>
                  <a:pt x="1150" y="9"/>
                  <a:pt x="1160" y="0"/>
                </a:cubicBezTo>
              </a:path>
            </a:pathLst>
          </a:custGeom>
          <a:noFill/>
          <a:ln w="19050" cmpd="sng">
            <a:solidFill>
              <a:srgbClr val="66FFCC"/>
            </a:solidFill>
            <a:round/>
            <a:headEnd/>
            <a:tailEnd/>
          </a:ln>
          <a:effectLst/>
        </p:spPr>
        <p:txBody>
          <a:bodyPr/>
          <a:lstStyle/>
          <a:p>
            <a:endParaRPr lang="ru-RU"/>
          </a:p>
        </p:txBody>
      </p:sp>
      <p:sp>
        <p:nvSpPr>
          <p:cNvPr id="23627" name="Freeform 75"/>
          <p:cNvSpPr>
            <a:spLocks/>
          </p:cNvSpPr>
          <p:nvPr/>
        </p:nvSpPr>
        <p:spPr bwMode="auto">
          <a:xfrm>
            <a:off x="6877050" y="5256213"/>
            <a:ext cx="222250" cy="706437"/>
          </a:xfrm>
          <a:custGeom>
            <a:avLst/>
            <a:gdLst/>
            <a:ahLst/>
            <a:cxnLst>
              <a:cxn ang="0">
                <a:pos x="0" y="0"/>
              </a:cxn>
              <a:cxn ang="0">
                <a:pos x="24" y="82"/>
              </a:cxn>
              <a:cxn ang="0">
                <a:pos x="24" y="130"/>
              </a:cxn>
              <a:cxn ang="0">
                <a:pos x="44" y="178"/>
              </a:cxn>
              <a:cxn ang="0">
                <a:pos x="45" y="223"/>
              </a:cxn>
              <a:cxn ang="0">
                <a:pos x="36" y="326"/>
              </a:cxn>
              <a:cxn ang="0">
                <a:pos x="52" y="370"/>
              </a:cxn>
              <a:cxn ang="0">
                <a:pos x="104" y="434"/>
              </a:cxn>
              <a:cxn ang="0">
                <a:pos x="140" y="434"/>
              </a:cxn>
            </a:cxnLst>
            <a:rect l="0" t="0" r="r" b="b"/>
            <a:pathLst>
              <a:path w="140" h="445">
                <a:moveTo>
                  <a:pt x="0" y="0"/>
                </a:moveTo>
                <a:cubicBezTo>
                  <a:pt x="4" y="14"/>
                  <a:pt x="20" y="60"/>
                  <a:pt x="24" y="82"/>
                </a:cubicBezTo>
                <a:cubicBezTo>
                  <a:pt x="28" y="104"/>
                  <a:pt x="21" y="114"/>
                  <a:pt x="24" y="130"/>
                </a:cubicBezTo>
                <a:cubicBezTo>
                  <a:pt x="27" y="146"/>
                  <a:pt x="41" y="163"/>
                  <a:pt x="44" y="178"/>
                </a:cubicBezTo>
                <a:cubicBezTo>
                  <a:pt x="47" y="193"/>
                  <a:pt x="46" y="198"/>
                  <a:pt x="45" y="223"/>
                </a:cubicBezTo>
                <a:cubicBezTo>
                  <a:pt x="44" y="248"/>
                  <a:pt x="35" y="302"/>
                  <a:pt x="36" y="326"/>
                </a:cubicBezTo>
                <a:cubicBezTo>
                  <a:pt x="37" y="350"/>
                  <a:pt x="41" y="352"/>
                  <a:pt x="52" y="370"/>
                </a:cubicBezTo>
                <a:cubicBezTo>
                  <a:pt x="63" y="388"/>
                  <a:pt x="89" y="423"/>
                  <a:pt x="104" y="434"/>
                </a:cubicBezTo>
                <a:cubicBezTo>
                  <a:pt x="119" y="445"/>
                  <a:pt x="133" y="434"/>
                  <a:pt x="140" y="434"/>
                </a:cubicBezTo>
              </a:path>
            </a:pathLst>
          </a:custGeom>
          <a:noFill/>
          <a:ln w="12700" cmpd="sng">
            <a:solidFill>
              <a:srgbClr val="66FFCC"/>
            </a:solidFill>
            <a:round/>
            <a:headEnd/>
            <a:tailEnd/>
          </a:ln>
          <a:effectLst/>
        </p:spPr>
        <p:txBody>
          <a:bodyPr/>
          <a:lstStyle/>
          <a:p>
            <a:endParaRPr lang="ru-RU"/>
          </a:p>
        </p:txBody>
      </p:sp>
      <p:sp>
        <p:nvSpPr>
          <p:cNvPr id="23628" name="Freeform 76"/>
          <p:cNvSpPr>
            <a:spLocks/>
          </p:cNvSpPr>
          <p:nvPr/>
        </p:nvSpPr>
        <p:spPr bwMode="auto">
          <a:xfrm>
            <a:off x="5778500" y="5400675"/>
            <a:ext cx="898525" cy="798513"/>
          </a:xfrm>
          <a:custGeom>
            <a:avLst/>
            <a:gdLst/>
            <a:ahLst/>
            <a:cxnLst>
              <a:cxn ang="0">
                <a:pos x="556" y="39"/>
              </a:cxn>
              <a:cxn ang="0">
                <a:pos x="555" y="90"/>
              </a:cxn>
              <a:cxn ang="0">
                <a:pos x="492" y="155"/>
              </a:cxn>
              <a:cxn ang="0">
                <a:pos x="456" y="211"/>
              </a:cxn>
              <a:cxn ang="0">
                <a:pos x="436" y="271"/>
              </a:cxn>
              <a:cxn ang="0">
                <a:pos x="329" y="317"/>
              </a:cxn>
              <a:cxn ang="0">
                <a:pos x="283" y="363"/>
              </a:cxn>
              <a:cxn ang="0">
                <a:pos x="238" y="453"/>
              </a:cxn>
              <a:cxn ang="0">
                <a:pos x="147" y="499"/>
              </a:cxn>
              <a:cxn ang="0">
                <a:pos x="80" y="479"/>
              </a:cxn>
              <a:cxn ang="0">
                <a:pos x="11" y="408"/>
              </a:cxn>
              <a:cxn ang="0">
                <a:pos x="11" y="317"/>
              </a:cxn>
              <a:cxn ang="0">
                <a:pos x="44" y="231"/>
              </a:cxn>
              <a:cxn ang="0">
                <a:pos x="36" y="163"/>
              </a:cxn>
              <a:cxn ang="0">
                <a:pos x="56" y="90"/>
              </a:cxn>
              <a:cxn ang="0">
                <a:pos x="11" y="45"/>
              </a:cxn>
              <a:cxn ang="0">
                <a:pos x="11" y="0"/>
              </a:cxn>
            </a:cxnLst>
            <a:rect l="0" t="0" r="r" b="b"/>
            <a:pathLst>
              <a:path w="566" h="503">
                <a:moveTo>
                  <a:pt x="556" y="39"/>
                </a:moveTo>
                <a:cubicBezTo>
                  <a:pt x="556" y="47"/>
                  <a:pt x="566" y="71"/>
                  <a:pt x="555" y="90"/>
                </a:cubicBezTo>
                <a:cubicBezTo>
                  <a:pt x="544" y="109"/>
                  <a:pt x="509" y="135"/>
                  <a:pt x="492" y="155"/>
                </a:cubicBezTo>
                <a:cubicBezTo>
                  <a:pt x="475" y="175"/>
                  <a:pt x="465" y="192"/>
                  <a:pt x="456" y="211"/>
                </a:cubicBezTo>
                <a:cubicBezTo>
                  <a:pt x="447" y="230"/>
                  <a:pt x="457" y="253"/>
                  <a:pt x="436" y="271"/>
                </a:cubicBezTo>
                <a:cubicBezTo>
                  <a:pt x="415" y="289"/>
                  <a:pt x="354" y="302"/>
                  <a:pt x="329" y="317"/>
                </a:cubicBezTo>
                <a:cubicBezTo>
                  <a:pt x="304" y="332"/>
                  <a:pt x="298" y="340"/>
                  <a:pt x="283" y="363"/>
                </a:cubicBezTo>
                <a:cubicBezTo>
                  <a:pt x="268" y="386"/>
                  <a:pt x="261" y="430"/>
                  <a:pt x="238" y="453"/>
                </a:cubicBezTo>
                <a:cubicBezTo>
                  <a:pt x="215" y="476"/>
                  <a:pt x="173" y="495"/>
                  <a:pt x="147" y="499"/>
                </a:cubicBezTo>
                <a:cubicBezTo>
                  <a:pt x="121" y="503"/>
                  <a:pt x="103" y="494"/>
                  <a:pt x="80" y="479"/>
                </a:cubicBezTo>
                <a:cubicBezTo>
                  <a:pt x="57" y="464"/>
                  <a:pt x="22" y="435"/>
                  <a:pt x="11" y="408"/>
                </a:cubicBezTo>
                <a:cubicBezTo>
                  <a:pt x="0" y="381"/>
                  <a:pt x="6" y="346"/>
                  <a:pt x="11" y="317"/>
                </a:cubicBezTo>
                <a:cubicBezTo>
                  <a:pt x="16" y="288"/>
                  <a:pt x="40" y="257"/>
                  <a:pt x="44" y="231"/>
                </a:cubicBezTo>
                <a:cubicBezTo>
                  <a:pt x="48" y="205"/>
                  <a:pt x="34" y="186"/>
                  <a:pt x="36" y="163"/>
                </a:cubicBezTo>
                <a:cubicBezTo>
                  <a:pt x="38" y="140"/>
                  <a:pt x="60" y="110"/>
                  <a:pt x="56" y="90"/>
                </a:cubicBezTo>
                <a:cubicBezTo>
                  <a:pt x="52" y="70"/>
                  <a:pt x="18" y="60"/>
                  <a:pt x="11" y="45"/>
                </a:cubicBezTo>
                <a:cubicBezTo>
                  <a:pt x="4" y="30"/>
                  <a:pt x="7" y="15"/>
                  <a:pt x="11" y="0"/>
                </a:cubicBezTo>
              </a:path>
            </a:pathLst>
          </a:custGeom>
          <a:noFill/>
          <a:ln w="12700" cmpd="sng">
            <a:solidFill>
              <a:srgbClr val="66FFCC"/>
            </a:solidFill>
            <a:round/>
            <a:headEnd/>
            <a:tailEnd/>
          </a:ln>
          <a:effectLst/>
        </p:spPr>
        <p:txBody>
          <a:bodyPr/>
          <a:lstStyle/>
          <a:p>
            <a:endParaRPr lang="ru-RU"/>
          </a:p>
        </p:txBody>
      </p:sp>
      <p:sp>
        <p:nvSpPr>
          <p:cNvPr id="23629" name="Freeform 77"/>
          <p:cNvSpPr>
            <a:spLocks/>
          </p:cNvSpPr>
          <p:nvPr/>
        </p:nvSpPr>
        <p:spPr bwMode="auto">
          <a:xfrm>
            <a:off x="5929313" y="4319588"/>
            <a:ext cx="287337" cy="865187"/>
          </a:xfrm>
          <a:custGeom>
            <a:avLst/>
            <a:gdLst/>
            <a:ahLst/>
            <a:cxnLst>
              <a:cxn ang="0">
                <a:pos x="94" y="545"/>
              </a:cxn>
              <a:cxn ang="0">
                <a:pos x="105" y="464"/>
              </a:cxn>
              <a:cxn ang="0">
                <a:pos x="145" y="408"/>
              </a:cxn>
              <a:cxn ang="0">
                <a:pos x="101" y="356"/>
              </a:cxn>
              <a:cxn ang="0">
                <a:pos x="73" y="308"/>
              </a:cxn>
              <a:cxn ang="0">
                <a:pos x="7" y="272"/>
              </a:cxn>
              <a:cxn ang="0">
                <a:pos x="29" y="192"/>
              </a:cxn>
              <a:cxn ang="0">
                <a:pos x="33" y="140"/>
              </a:cxn>
              <a:cxn ang="0">
                <a:pos x="89" y="116"/>
              </a:cxn>
              <a:cxn ang="0">
                <a:pos x="157" y="112"/>
              </a:cxn>
              <a:cxn ang="0">
                <a:pos x="177" y="64"/>
              </a:cxn>
              <a:cxn ang="0">
                <a:pos x="153" y="28"/>
              </a:cxn>
              <a:cxn ang="0">
                <a:pos x="181" y="0"/>
              </a:cxn>
            </a:cxnLst>
            <a:rect l="0" t="0" r="r" b="b"/>
            <a:pathLst>
              <a:path w="181" h="545">
                <a:moveTo>
                  <a:pt x="94" y="545"/>
                </a:moveTo>
                <a:cubicBezTo>
                  <a:pt x="96" y="532"/>
                  <a:pt x="97" y="487"/>
                  <a:pt x="105" y="464"/>
                </a:cubicBezTo>
                <a:cubicBezTo>
                  <a:pt x="113" y="441"/>
                  <a:pt x="146" y="426"/>
                  <a:pt x="145" y="408"/>
                </a:cubicBezTo>
                <a:cubicBezTo>
                  <a:pt x="144" y="390"/>
                  <a:pt x="113" y="373"/>
                  <a:pt x="101" y="356"/>
                </a:cubicBezTo>
                <a:cubicBezTo>
                  <a:pt x="89" y="339"/>
                  <a:pt x="89" y="322"/>
                  <a:pt x="73" y="308"/>
                </a:cubicBezTo>
                <a:cubicBezTo>
                  <a:pt x="57" y="294"/>
                  <a:pt x="14" y="291"/>
                  <a:pt x="7" y="272"/>
                </a:cubicBezTo>
                <a:cubicBezTo>
                  <a:pt x="0" y="253"/>
                  <a:pt x="25" y="214"/>
                  <a:pt x="29" y="192"/>
                </a:cubicBezTo>
                <a:cubicBezTo>
                  <a:pt x="33" y="170"/>
                  <a:pt x="23" y="153"/>
                  <a:pt x="33" y="140"/>
                </a:cubicBezTo>
                <a:cubicBezTo>
                  <a:pt x="43" y="127"/>
                  <a:pt x="68" y="121"/>
                  <a:pt x="89" y="116"/>
                </a:cubicBezTo>
                <a:cubicBezTo>
                  <a:pt x="110" y="111"/>
                  <a:pt x="142" y="121"/>
                  <a:pt x="157" y="112"/>
                </a:cubicBezTo>
                <a:cubicBezTo>
                  <a:pt x="172" y="103"/>
                  <a:pt x="178" y="78"/>
                  <a:pt x="177" y="64"/>
                </a:cubicBezTo>
                <a:cubicBezTo>
                  <a:pt x="176" y="50"/>
                  <a:pt x="152" y="39"/>
                  <a:pt x="153" y="28"/>
                </a:cubicBezTo>
                <a:cubicBezTo>
                  <a:pt x="154" y="17"/>
                  <a:pt x="175" y="6"/>
                  <a:pt x="181" y="0"/>
                </a:cubicBezTo>
              </a:path>
            </a:pathLst>
          </a:custGeom>
          <a:noFill/>
          <a:ln w="12700" cmpd="sng">
            <a:solidFill>
              <a:srgbClr val="66FFCC"/>
            </a:solidFill>
            <a:round/>
            <a:headEnd/>
            <a:tailEnd/>
          </a:ln>
          <a:effectLst/>
        </p:spPr>
        <p:txBody>
          <a:bodyPr/>
          <a:lstStyle/>
          <a:p>
            <a:endParaRPr lang="ru-RU"/>
          </a:p>
        </p:txBody>
      </p:sp>
      <p:sp>
        <p:nvSpPr>
          <p:cNvPr id="23630" name="Freeform 78"/>
          <p:cNvSpPr>
            <a:spLocks/>
          </p:cNvSpPr>
          <p:nvPr/>
        </p:nvSpPr>
        <p:spPr bwMode="auto">
          <a:xfrm>
            <a:off x="6659563" y="4402138"/>
            <a:ext cx="471487" cy="566737"/>
          </a:xfrm>
          <a:custGeom>
            <a:avLst/>
            <a:gdLst/>
            <a:ahLst/>
            <a:cxnLst>
              <a:cxn ang="0">
                <a:pos x="297" y="0"/>
              </a:cxn>
              <a:cxn ang="0">
                <a:pos x="227" y="39"/>
              </a:cxn>
              <a:cxn ang="0">
                <a:pos x="189" y="80"/>
              </a:cxn>
              <a:cxn ang="0">
                <a:pos x="137" y="130"/>
              </a:cxn>
              <a:cxn ang="0">
                <a:pos x="117" y="188"/>
              </a:cxn>
              <a:cxn ang="0">
                <a:pos x="97" y="256"/>
              </a:cxn>
              <a:cxn ang="0">
                <a:pos x="53" y="268"/>
              </a:cxn>
              <a:cxn ang="0">
                <a:pos x="41" y="324"/>
              </a:cxn>
              <a:cxn ang="0">
                <a:pos x="0" y="357"/>
              </a:cxn>
            </a:cxnLst>
            <a:rect l="0" t="0" r="r" b="b"/>
            <a:pathLst>
              <a:path w="297" h="357">
                <a:moveTo>
                  <a:pt x="297" y="0"/>
                </a:moveTo>
                <a:cubicBezTo>
                  <a:pt x="285" y="6"/>
                  <a:pt x="245" y="26"/>
                  <a:pt x="227" y="39"/>
                </a:cubicBezTo>
                <a:cubicBezTo>
                  <a:pt x="209" y="52"/>
                  <a:pt x="204" y="65"/>
                  <a:pt x="189" y="80"/>
                </a:cubicBezTo>
                <a:cubicBezTo>
                  <a:pt x="174" y="95"/>
                  <a:pt x="149" y="112"/>
                  <a:pt x="137" y="130"/>
                </a:cubicBezTo>
                <a:cubicBezTo>
                  <a:pt x="125" y="148"/>
                  <a:pt x="124" y="167"/>
                  <a:pt x="117" y="188"/>
                </a:cubicBezTo>
                <a:cubicBezTo>
                  <a:pt x="110" y="209"/>
                  <a:pt x="108" y="243"/>
                  <a:pt x="97" y="256"/>
                </a:cubicBezTo>
                <a:cubicBezTo>
                  <a:pt x="86" y="269"/>
                  <a:pt x="62" y="257"/>
                  <a:pt x="53" y="268"/>
                </a:cubicBezTo>
                <a:cubicBezTo>
                  <a:pt x="44" y="279"/>
                  <a:pt x="50" y="309"/>
                  <a:pt x="41" y="324"/>
                </a:cubicBezTo>
                <a:cubicBezTo>
                  <a:pt x="32" y="339"/>
                  <a:pt x="9" y="350"/>
                  <a:pt x="0" y="357"/>
                </a:cubicBezTo>
              </a:path>
            </a:pathLst>
          </a:custGeom>
          <a:noFill/>
          <a:ln w="9525" cmpd="sng">
            <a:solidFill>
              <a:srgbClr val="66FFCC"/>
            </a:solidFill>
            <a:round/>
            <a:headEnd/>
            <a:tailEnd/>
          </a:ln>
          <a:effectLst/>
        </p:spPr>
        <p:txBody>
          <a:bodyPr/>
          <a:lstStyle/>
          <a:p>
            <a:endParaRPr lang="ru-RU"/>
          </a:p>
        </p:txBody>
      </p:sp>
      <p:sp>
        <p:nvSpPr>
          <p:cNvPr id="23631" name="Freeform 79"/>
          <p:cNvSpPr>
            <a:spLocks/>
          </p:cNvSpPr>
          <p:nvPr/>
        </p:nvSpPr>
        <p:spPr bwMode="auto">
          <a:xfrm>
            <a:off x="4787900" y="1646238"/>
            <a:ext cx="1108075" cy="2216150"/>
          </a:xfrm>
          <a:custGeom>
            <a:avLst/>
            <a:gdLst/>
            <a:ahLst/>
            <a:cxnLst>
              <a:cxn ang="0">
                <a:pos x="320" y="0"/>
              </a:cxn>
              <a:cxn ang="0">
                <a:pos x="318" y="51"/>
              </a:cxn>
              <a:cxn ang="0">
                <a:pos x="336" y="112"/>
              </a:cxn>
              <a:cxn ang="0">
                <a:pos x="363" y="187"/>
              </a:cxn>
              <a:cxn ang="0">
                <a:pos x="392" y="228"/>
              </a:cxn>
              <a:cxn ang="0">
                <a:pos x="348" y="324"/>
              </a:cxn>
              <a:cxn ang="0">
                <a:pos x="318" y="414"/>
              </a:cxn>
              <a:cxn ang="0">
                <a:pos x="312" y="508"/>
              </a:cxn>
              <a:cxn ang="0">
                <a:pos x="280" y="548"/>
              </a:cxn>
              <a:cxn ang="0">
                <a:pos x="308" y="616"/>
              </a:cxn>
              <a:cxn ang="0">
                <a:pos x="318" y="686"/>
              </a:cxn>
              <a:cxn ang="0">
                <a:pos x="363" y="777"/>
              </a:cxn>
              <a:cxn ang="0">
                <a:pos x="404" y="832"/>
              </a:cxn>
              <a:cxn ang="0">
                <a:pos x="454" y="868"/>
              </a:cxn>
              <a:cxn ang="0">
                <a:pos x="544" y="913"/>
              </a:cxn>
              <a:cxn ang="0">
                <a:pos x="592" y="944"/>
              </a:cxn>
              <a:cxn ang="0">
                <a:pos x="640" y="952"/>
              </a:cxn>
              <a:cxn ang="0">
                <a:pos x="668" y="1008"/>
              </a:cxn>
              <a:cxn ang="0">
                <a:pos x="692" y="1100"/>
              </a:cxn>
              <a:cxn ang="0">
                <a:pos x="632" y="1176"/>
              </a:cxn>
              <a:cxn ang="0">
                <a:pos x="508" y="1232"/>
              </a:cxn>
              <a:cxn ang="0">
                <a:pos x="364" y="1296"/>
              </a:cxn>
              <a:cxn ang="0">
                <a:pos x="280" y="1312"/>
              </a:cxn>
              <a:cxn ang="0">
                <a:pos x="248" y="1336"/>
              </a:cxn>
              <a:cxn ang="0">
                <a:pos x="200" y="1368"/>
              </a:cxn>
              <a:cxn ang="0">
                <a:pos x="144" y="1392"/>
              </a:cxn>
              <a:cxn ang="0">
                <a:pos x="100" y="1344"/>
              </a:cxn>
              <a:cxn ang="0">
                <a:pos x="45" y="1321"/>
              </a:cxn>
              <a:cxn ang="0">
                <a:pos x="0" y="1321"/>
              </a:cxn>
            </a:cxnLst>
            <a:rect l="0" t="0" r="r" b="b"/>
            <a:pathLst>
              <a:path w="698" h="1396">
                <a:moveTo>
                  <a:pt x="320" y="0"/>
                </a:moveTo>
                <a:cubicBezTo>
                  <a:pt x="320" y="7"/>
                  <a:pt x="315" y="32"/>
                  <a:pt x="318" y="51"/>
                </a:cubicBezTo>
                <a:cubicBezTo>
                  <a:pt x="321" y="70"/>
                  <a:pt x="329" y="89"/>
                  <a:pt x="336" y="112"/>
                </a:cubicBezTo>
                <a:cubicBezTo>
                  <a:pt x="343" y="135"/>
                  <a:pt x="354" y="168"/>
                  <a:pt x="363" y="187"/>
                </a:cubicBezTo>
                <a:cubicBezTo>
                  <a:pt x="372" y="206"/>
                  <a:pt x="394" y="205"/>
                  <a:pt x="392" y="228"/>
                </a:cubicBezTo>
                <a:cubicBezTo>
                  <a:pt x="390" y="251"/>
                  <a:pt x="360" y="293"/>
                  <a:pt x="348" y="324"/>
                </a:cubicBezTo>
                <a:cubicBezTo>
                  <a:pt x="336" y="355"/>
                  <a:pt x="324" y="383"/>
                  <a:pt x="318" y="414"/>
                </a:cubicBezTo>
                <a:cubicBezTo>
                  <a:pt x="312" y="445"/>
                  <a:pt x="318" y="486"/>
                  <a:pt x="312" y="508"/>
                </a:cubicBezTo>
                <a:cubicBezTo>
                  <a:pt x="306" y="530"/>
                  <a:pt x="281" y="530"/>
                  <a:pt x="280" y="548"/>
                </a:cubicBezTo>
                <a:cubicBezTo>
                  <a:pt x="279" y="566"/>
                  <a:pt x="302" y="593"/>
                  <a:pt x="308" y="616"/>
                </a:cubicBezTo>
                <a:cubicBezTo>
                  <a:pt x="314" y="639"/>
                  <a:pt x="309" y="659"/>
                  <a:pt x="318" y="686"/>
                </a:cubicBezTo>
                <a:cubicBezTo>
                  <a:pt x="327" y="713"/>
                  <a:pt x="349" y="753"/>
                  <a:pt x="363" y="777"/>
                </a:cubicBezTo>
                <a:cubicBezTo>
                  <a:pt x="377" y="801"/>
                  <a:pt x="389" y="817"/>
                  <a:pt x="404" y="832"/>
                </a:cubicBezTo>
                <a:cubicBezTo>
                  <a:pt x="419" y="847"/>
                  <a:pt x="431" y="855"/>
                  <a:pt x="454" y="868"/>
                </a:cubicBezTo>
                <a:cubicBezTo>
                  <a:pt x="477" y="881"/>
                  <a:pt x="521" y="900"/>
                  <a:pt x="544" y="913"/>
                </a:cubicBezTo>
                <a:cubicBezTo>
                  <a:pt x="567" y="926"/>
                  <a:pt x="576" y="938"/>
                  <a:pt x="592" y="944"/>
                </a:cubicBezTo>
                <a:cubicBezTo>
                  <a:pt x="608" y="950"/>
                  <a:pt x="627" y="941"/>
                  <a:pt x="640" y="952"/>
                </a:cubicBezTo>
                <a:cubicBezTo>
                  <a:pt x="653" y="963"/>
                  <a:pt x="659" y="983"/>
                  <a:pt x="668" y="1008"/>
                </a:cubicBezTo>
                <a:cubicBezTo>
                  <a:pt x="677" y="1033"/>
                  <a:pt x="698" y="1072"/>
                  <a:pt x="692" y="1100"/>
                </a:cubicBezTo>
                <a:cubicBezTo>
                  <a:pt x="686" y="1128"/>
                  <a:pt x="663" y="1154"/>
                  <a:pt x="632" y="1176"/>
                </a:cubicBezTo>
                <a:cubicBezTo>
                  <a:pt x="601" y="1198"/>
                  <a:pt x="552" y="1212"/>
                  <a:pt x="508" y="1232"/>
                </a:cubicBezTo>
                <a:cubicBezTo>
                  <a:pt x="464" y="1252"/>
                  <a:pt x="402" y="1283"/>
                  <a:pt x="364" y="1296"/>
                </a:cubicBezTo>
                <a:cubicBezTo>
                  <a:pt x="326" y="1309"/>
                  <a:pt x="299" y="1305"/>
                  <a:pt x="280" y="1312"/>
                </a:cubicBezTo>
                <a:cubicBezTo>
                  <a:pt x="261" y="1319"/>
                  <a:pt x="261" y="1327"/>
                  <a:pt x="248" y="1336"/>
                </a:cubicBezTo>
                <a:cubicBezTo>
                  <a:pt x="235" y="1345"/>
                  <a:pt x="217" y="1359"/>
                  <a:pt x="200" y="1368"/>
                </a:cubicBezTo>
                <a:cubicBezTo>
                  <a:pt x="183" y="1377"/>
                  <a:pt x="161" y="1396"/>
                  <a:pt x="144" y="1392"/>
                </a:cubicBezTo>
                <a:cubicBezTo>
                  <a:pt x="127" y="1388"/>
                  <a:pt x="116" y="1356"/>
                  <a:pt x="100" y="1344"/>
                </a:cubicBezTo>
                <a:cubicBezTo>
                  <a:pt x="84" y="1332"/>
                  <a:pt x="62" y="1325"/>
                  <a:pt x="45" y="1321"/>
                </a:cubicBezTo>
                <a:cubicBezTo>
                  <a:pt x="28" y="1317"/>
                  <a:pt x="11" y="1313"/>
                  <a:pt x="0" y="1321"/>
                </a:cubicBezTo>
              </a:path>
            </a:pathLst>
          </a:custGeom>
          <a:noFill/>
          <a:ln w="19050" cmpd="sng">
            <a:solidFill>
              <a:srgbClr val="66FFCC"/>
            </a:solidFill>
            <a:round/>
            <a:headEnd/>
            <a:tailEnd/>
          </a:ln>
          <a:effectLst/>
        </p:spPr>
        <p:txBody>
          <a:bodyPr/>
          <a:lstStyle/>
          <a:p>
            <a:endParaRPr lang="ru-RU"/>
          </a:p>
        </p:txBody>
      </p:sp>
      <p:sp>
        <p:nvSpPr>
          <p:cNvPr id="23632" name="Freeform 80"/>
          <p:cNvSpPr>
            <a:spLocks/>
          </p:cNvSpPr>
          <p:nvPr/>
        </p:nvSpPr>
        <p:spPr bwMode="auto">
          <a:xfrm>
            <a:off x="5148263" y="1727200"/>
            <a:ext cx="153987" cy="61913"/>
          </a:xfrm>
          <a:custGeom>
            <a:avLst/>
            <a:gdLst/>
            <a:ahLst/>
            <a:cxnLst>
              <a:cxn ang="0">
                <a:pos x="0" y="0"/>
              </a:cxn>
              <a:cxn ang="0">
                <a:pos x="33" y="33"/>
              </a:cxn>
              <a:cxn ang="0">
                <a:pos x="97" y="37"/>
              </a:cxn>
            </a:cxnLst>
            <a:rect l="0" t="0" r="r" b="b"/>
            <a:pathLst>
              <a:path w="97" h="39">
                <a:moveTo>
                  <a:pt x="0" y="0"/>
                </a:moveTo>
                <a:cubicBezTo>
                  <a:pt x="5" y="5"/>
                  <a:pt x="17" y="27"/>
                  <a:pt x="33" y="33"/>
                </a:cubicBezTo>
                <a:cubicBezTo>
                  <a:pt x="49" y="39"/>
                  <a:pt x="84" y="36"/>
                  <a:pt x="97" y="37"/>
                </a:cubicBezTo>
              </a:path>
            </a:pathLst>
          </a:custGeom>
          <a:noFill/>
          <a:ln w="19050" cmpd="sng">
            <a:solidFill>
              <a:srgbClr val="66FFCC"/>
            </a:solidFill>
            <a:round/>
            <a:headEnd/>
            <a:tailEnd/>
          </a:ln>
          <a:effectLst/>
        </p:spPr>
        <p:txBody>
          <a:bodyPr/>
          <a:lstStyle/>
          <a:p>
            <a:endParaRPr lang="ru-RU"/>
          </a:p>
        </p:txBody>
      </p:sp>
      <p:sp>
        <p:nvSpPr>
          <p:cNvPr id="23633" name="Freeform 81"/>
          <p:cNvSpPr>
            <a:spLocks/>
          </p:cNvSpPr>
          <p:nvPr/>
        </p:nvSpPr>
        <p:spPr bwMode="auto">
          <a:xfrm>
            <a:off x="5205413" y="1620838"/>
            <a:ext cx="90487" cy="158750"/>
          </a:xfrm>
          <a:custGeom>
            <a:avLst/>
            <a:gdLst/>
            <a:ahLst/>
            <a:cxnLst>
              <a:cxn ang="0">
                <a:pos x="5" y="0"/>
              </a:cxn>
              <a:cxn ang="0">
                <a:pos x="9" y="56"/>
              </a:cxn>
              <a:cxn ang="0">
                <a:pos x="57" y="100"/>
              </a:cxn>
            </a:cxnLst>
            <a:rect l="0" t="0" r="r" b="b"/>
            <a:pathLst>
              <a:path w="57" h="100">
                <a:moveTo>
                  <a:pt x="5" y="0"/>
                </a:moveTo>
                <a:cubicBezTo>
                  <a:pt x="6" y="9"/>
                  <a:pt x="0" y="39"/>
                  <a:pt x="9" y="56"/>
                </a:cubicBezTo>
                <a:cubicBezTo>
                  <a:pt x="18" y="73"/>
                  <a:pt x="47" y="91"/>
                  <a:pt x="57" y="100"/>
                </a:cubicBezTo>
              </a:path>
            </a:pathLst>
          </a:custGeom>
          <a:noFill/>
          <a:ln w="19050" cmpd="sng">
            <a:solidFill>
              <a:srgbClr val="66FFCC"/>
            </a:solidFill>
            <a:round/>
            <a:headEnd/>
            <a:tailEnd/>
          </a:ln>
          <a:effectLst/>
        </p:spPr>
        <p:txBody>
          <a:bodyPr/>
          <a:lstStyle/>
          <a:p>
            <a:endParaRPr lang="ru-RU"/>
          </a:p>
        </p:txBody>
      </p:sp>
      <p:sp>
        <p:nvSpPr>
          <p:cNvPr id="23634" name="Freeform 82"/>
          <p:cNvSpPr>
            <a:spLocks/>
          </p:cNvSpPr>
          <p:nvPr/>
        </p:nvSpPr>
        <p:spPr bwMode="auto">
          <a:xfrm>
            <a:off x="5308600" y="1785938"/>
            <a:ext cx="127000" cy="34925"/>
          </a:xfrm>
          <a:custGeom>
            <a:avLst/>
            <a:gdLst/>
            <a:ahLst/>
            <a:cxnLst>
              <a:cxn ang="0">
                <a:pos x="0" y="0"/>
              </a:cxn>
              <a:cxn ang="0">
                <a:pos x="44" y="20"/>
              </a:cxn>
              <a:cxn ang="0">
                <a:pos x="80" y="9"/>
              </a:cxn>
            </a:cxnLst>
            <a:rect l="0" t="0" r="r" b="b"/>
            <a:pathLst>
              <a:path w="80" h="22">
                <a:moveTo>
                  <a:pt x="0" y="0"/>
                </a:moveTo>
                <a:cubicBezTo>
                  <a:pt x="7" y="3"/>
                  <a:pt x="31" y="18"/>
                  <a:pt x="44" y="20"/>
                </a:cubicBezTo>
                <a:cubicBezTo>
                  <a:pt x="57" y="22"/>
                  <a:pt x="73" y="11"/>
                  <a:pt x="80" y="9"/>
                </a:cubicBezTo>
              </a:path>
            </a:pathLst>
          </a:custGeom>
          <a:noFill/>
          <a:ln w="19050" cmpd="sng">
            <a:solidFill>
              <a:srgbClr val="66FFCC"/>
            </a:solidFill>
            <a:round/>
            <a:headEnd/>
            <a:tailEnd/>
          </a:ln>
          <a:effectLst/>
        </p:spPr>
        <p:txBody>
          <a:bodyPr/>
          <a:lstStyle/>
          <a:p>
            <a:endParaRPr lang="ru-RU"/>
          </a:p>
        </p:txBody>
      </p:sp>
      <p:sp>
        <p:nvSpPr>
          <p:cNvPr id="23635" name="Freeform 83"/>
          <p:cNvSpPr>
            <a:spLocks/>
          </p:cNvSpPr>
          <p:nvPr/>
        </p:nvSpPr>
        <p:spPr bwMode="auto">
          <a:xfrm>
            <a:off x="5308600" y="1719263"/>
            <a:ext cx="120650" cy="66675"/>
          </a:xfrm>
          <a:custGeom>
            <a:avLst/>
            <a:gdLst/>
            <a:ahLst/>
            <a:cxnLst>
              <a:cxn ang="0">
                <a:pos x="76" y="6"/>
              </a:cxn>
              <a:cxn ang="0">
                <a:pos x="36" y="6"/>
              </a:cxn>
              <a:cxn ang="0">
                <a:pos x="0" y="42"/>
              </a:cxn>
            </a:cxnLst>
            <a:rect l="0" t="0" r="r" b="b"/>
            <a:pathLst>
              <a:path w="76" h="42">
                <a:moveTo>
                  <a:pt x="76" y="6"/>
                </a:moveTo>
                <a:cubicBezTo>
                  <a:pt x="69" y="6"/>
                  <a:pt x="49" y="0"/>
                  <a:pt x="36" y="6"/>
                </a:cubicBezTo>
                <a:cubicBezTo>
                  <a:pt x="23" y="12"/>
                  <a:pt x="7" y="35"/>
                  <a:pt x="0" y="42"/>
                </a:cubicBezTo>
              </a:path>
            </a:pathLst>
          </a:custGeom>
          <a:noFill/>
          <a:ln w="19050" cmpd="sng">
            <a:solidFill>
              <a:srgbClr val="66FFCC"/>
            </a:solidFill>
            <a:round/>
            <a:headEnd/>
            <a:tailEnd/>
          </a:ln>
          <a:effectLst/>
        </p:spPr>
        <p:txBody>
          <a:bodyPr/>
          <a:lstStyle/>
          <a:p>
            <a:endParaRPr lang="ru-RU"/>
          </a:p>
        </p:txBody>
      </p:sp>
      <p:sp>
        <p:nvSpPr>
          <p:cNvPr id="23636" name="Freeform 84"/>
          <p:cNvSpPr>
            <a:spLocks/>
          </p:cNvSpPr>
          <p:nvPr/>
        </p:nvSpPr>
        <p:spPr bwMode="auto">
          <a:xfrm>
            <a:off x="5816600" y="3095625"/>
            <a:ext cx="517525" cy="404813"/>
          </a:xfrm>
          <a:custGeom>
            <a:avLst/>
            <a:gdLst/>
            <a:ahLst/>
            <a:cxnLst>
              <a:cxn ang="0">
                <a:pos x="0" y="43"/>
              </a:cxn>
              <a:cxn ang="0">
                <a:pos x="52" y="27"/>
              </a:cxn>
              <a:cxn ang="0">
                <a:pos x="100" y="27"/>
              </a:cxn>
              <a:cxn ang="0">
                <a:pos x="128" y="7"/>
              </a:cxn>
              <a:cxn ang="0">
                <a:pos x="164" y="11"/>
              </a:cxn>
              <a:cxn ang="0">
                <a:pos x="196" y="3"/>
              </a:cxn>
              <a:cxn ang="0">
                <a:pos x="216" y="31"/>
              </a:cxn>
              <a:cxn ang="0">
                <a:pos x="264" y="35"/>
              </a:cxn>
              <a:cxn ang="0">
                <a:pos x="296" y="55"/>
              </a:cxn>
              <a:cxn ang="0">
                <a:pos x="300" y="111"/>
              </a:cxn>
              <a:cxn ang="0">
                <a:pos x="305" y="153"/>
              </a:cxn>
              <a:cxn ang="0">
                <a:pos x="324" y="179"/>
              </a:cxn>
              <a:cxn ang="0">
                <a:pos x="320" y="219"/>
              </a:cxn>
              <a:cxn ang="0">
                <a:pos x="305" y="255"/>
              </a:cxn>
            </a:cxnLst>
            <a:rect l="0" t="0" r="r" b="b"/>
            <a:pathLst>
              <a:path w="326" h="255">
                <a:moveTo>
                  <a:pt x="0" y="43"/>
                </a:moveTo>
                <a:cubicBezTo>
                  <a:pt x="9" y="40"/>
                  <a:pt x="35" y="30"/>
                  <a:pt x="52" y="27"/>
                </a:cubicBezTo>
                <a:cubicBezTo>
                  <a:pt x="69" y="24"/>
                  <a:pt x="87" y="30"/>
                  <a:pt x="100" y="27"/>
                </a:cubicBezTo>
                <a:cubicBezTo>
                  <a:pt x="113" y="24"/>
                  <a:pt x="117" y="10"/>
                  <a:pt x="128" y="7"/>
                </a:cubicBezTo>
                <a:cubicBezTo>
                  <a:pt x="139" y="4"/>
                  <a:pt x="153" y="12"/>
                  <a:pt x="164" y="11"/>
                </a:cubicBezTo>
                <a:cubicBezTo>
                  <a:pt x="175" y="10"/>
                  <a:pt x="187" y="0"/>
                  <a:pt x="196" y="3"/>
                </a:cubicBezTo>
                <a:cubicBezTo>
                  <a:pt x="205" y="6"/>
                  <a:pt x="205" y="26"/>
                  <a:pt x="216" y="31"/>
                </a:cubicBezTo>
                <a:cubicBezTo>
                  <a:pt x="227" y="36"/>
                  <a:pt x="251" y="31"/>
                  <a:pt x="264" y="35"/>
                </a:cubicBezTo>
                <a:cubicBezTo>
                  <a:pt x="277" y="39"/>
                  <a:pt x="290" y="42"/>
                  <a:pt x="296" y="55"/>
                </a:cubicBezTo>
                <a:cubicBezTo>
                  <a:pt x="302" y="68"/>
                  <a:pt x="298" y="95"/>
                  <a:pt x="300" y="111"/>
                </a:cubicBezTo>
                <a:cubicBezTo>
                  <a:pt x="302" y="127"/>
                  <a:pt x="301" y="142"/>
                  <a:pt x="305" y="153"/>
                </a:cubicBezTo>
                <a:cubicBezTo>
                  <a:pt x="309" y="164"/>
                  <a:pt x="322" y="168"/>
                  <a:pt x="324" y="179"/>
                </a:cubicBezTo>
                <a:cubicBezTo>
                  <a:pt x="326" y="190"/>
                  <a:pt x="323" y="206"/>
                  <a:pt x="320" y="219"/>
                </a:cubicBezTo>
                <a:cubicBezTo>
                  <a:pt x="317" y="232"/>
                  <a:pt x="308" y="248"/>
                  <a:pt x="305" y="255"/>
                </a:cubicBezTo>
              </a:path>
            </a:pathLst>
          </a:custGeom>
          <a:noFill/>
          <a:ln w="19050" cmpd="sng">
            <a:solidFill>
              <a:srgbClr val="66FFCC"/>
            </a:solidFill>
            <a:round/>
            <a:headEnd/>
            <a:tailEnd/>
          </a:ln>
          <a:effectLst/>
        </p:spPr>
        <p:txBody>
          <a:bodyPr/>
          <a:lstStyle/>
          <a:p>
            <a:endParaRPr lang="ru-RU"/>
          </a:p>
        </p:txBody>
      </p:sp>
      <p:sp>
        <p:nvSpPr>
          <p:cNvPr id="23637" name="Freeform 85"/>
          <p:cNvSpPr>
            <a:spLocks/>
          </p:cNvSpPr>
          <p:nvPr/>
        </p:nvSpPr>
        <p:spPr bwMode="auto">
          <a:xfrm>
            <a:off x="4427538" y="3062288"/>
            <a:ext cx="1128712" cy="468312"/>
          </a:xfrm>
          <a:custGeom>
            <a:avLst/>
            <a:gdLst/>
            <a:ahLst/>
            <a:cxnLst>
              <a:cxn ang="0">
                <a:pos x="711" y="0"/>
              </a:cxn>
              <a:cxn ang="0">
                <a:pos x="695" y="48"/>
              </a:cxn>
              <a:cxn ang="0">
                <a:pos x="631" y="48"/>
              </a:cxn>
              <a:cxn ang="0">
                <a:pos x="515" y="84"/>
              </a:cxn>
              <a:cxn ang="0">
                <a:pos x="467" y="120"/>
              </a:cxn>
              <a:cxn ang="0">
                <a:pos x="415" y="132"/>
              </a:cxn>
              <a:cxn ang="0">
                <a:pos x="339" y="168"/>
              </a:cxn>
              <a:cxn ang="0">
                <a:pos x="347" y="268"/>
              </a:cxn>
              <a:cxn ang="0">
                <a:pos x="315" y="292"/>
              </a:cxn>
              <a:cxn ang="0">
                <a:pos x="259" y="248"/>
              </a:cxn>
              <a:cxn ang="0">
                <a:pos x="227" y="188"/>
              </a:cxn>
              <a:cxn ang="0">
                <a:pos x="187" y="168"/>
              </a:cxn>
              <a:cxn ang="0">
                <a:pos x="151" y="180"/>
              </a:cxn>
              <a:cxn ang="0">
                <a:pos x="83" y="192"/>
              </a:cxn>
              <a:cxn ang="0">
                <a:pos x="43" y="184"/>
              </a:cxn>
              <a:cxn ang="0">
                <a:pos x="0" y="157"/>
              </a:cxn>
            </a:cxnLst>
            <a:rect l="0" t="0" r="r" b="b"/>
            <a:pathLst>
              <a:path w="711" h="295">
                <a:moveTo>
                  <a:pt x="711" y="0"/>
                </a:moveTo>
                <a:cubicBezTo>
                  <a:pt x="708" y="8"/>
                  <a:pt x="708" y="40"/>
                  <a:pt x="695" y="48"/>
                </a:cubicBezTo>
                <a:cubicBezTo>
                  <a:pt x="682" y="56"/>
                  <a:pt x="661" y="42"/>
                  <a:pt x="631" y="48"/>
                </a:cubicBezTo>
                <a:cubicBezTo>
                  <a:pt x="601" y="54"/>
                  <a:pt x="542" y="72"/>
                  <a:pt x="515" y="84"/>
                </a:cubicBezTo>
                <a:cubicBezTo>
                  <a:pt x="488" y="96"/>
                  <a:pt x="484" y="112"/>
                  <a:pt x="467" y="120"/>
                </a:cubicBezTo>
                <a:cubicBezTo>
                  <a:pt x="450" y="128"/>
                  <a:pt x="436" y="124"/>
                  <a:pt x="415" y="132"/>
                </a:cubicBezTo>
                <a:cubicBezTo>
                  <a:pt x="394" y="140"/>
                  <a:pt x="350" y="145"/>
                  <a:pt x="339" y="168"/>
                </a:cubicBezTo>
                <a:cubicBezTo>
                  <a:pt x="328" y="191"/>
                  <a:pt x="351" y="247"/>
                  <a:pt x="347" y="268"/>
                </a:cubicBezTo>
                <a:cubicBezTo>
                  <a:pt x="343" y="289"/>
                  <a:pt x="330" y="295"/>
                  <a:pt x="315" y="292"/>
                </a:cubicBezTo>
                <a:cubicBezTo>
                  <a:pt x="300" y="289"/>
                  <a:pt x="274" y="265"/>
                  <a:pt x="259" y="248"/>
                </a:cubicBezTo>
                <a:cubicBezTo>
                  <a:pt x="244" y="231"/>
                  <a:pt x="239" y="201"/>
                  <a:pt x="227" y="188"/>
                </a:cubicBezTo>
                <a:cubicBezTo>
                  <a:pt x="215" y="175"/>
                  <a:pt x="200" y="169"/>
                  <a:pt x="187" y="168"/>
                </a:cubicBezTo>
                <a:cubicBezTo>
                  <a:pt x="174" y="167"/>
                  <a:pt x="168" y="176"/>
                  <a:pt x="151" y="180"/>
                </a:cubicBezTo>
                <a:cubicBezTo>
                  <a:pt x="134" y="184"/>
                  <a:pt x="101" y="191"/>
                  <a:pt x="83" y="192"/>
                </a:cubicBezTo>
                <a:cubicBezTo>
                  <a:pt x="65" y="193"/>
                  <a:pt x="57" y="190"/>
                  <a:pt x="43" y="184"/>
                </a:cubicBezTo>
                <a:cubicBezTo>
                  <a:pt x="29" y="178"/>
                  <a:pt x="9" y="163"/>
                  <a:pt x="0" y="157"/>
                </a:cubicBezTo>
              </a:path>
            </a:pathLst>
          </a:custGeom>
          <a:noFill/>
          <a:ln w="12700" cmpd="sng">
            <a:solidFill>
              <a:srgbClr val="66FFCC"/>
            </a:solidFill>
            <a:round/>
            <a:headEnd/>
            <a:tailEnd/>
          </a:ln>
          <a:effectLst/>
        </p:spPr>
        <p:txBody>
          <a:bodyPr/>
          <a:lstStyle/>
          <a:p>
            <a:endParaRPr lang="ru-RU"/>
          </a:p>
        </p:txBody>
      </p:sp>
      <p:sp>
        <p:nvSpPr>
          <p:cNvPr id="23638" name="Freeform 86"/>
          <p:cNvSpPr>
            <a:spLocks/>
          </p:cNvSpPr>
          <p:nvPr/>
        </p:nvSpPr>
        <p:spPr bwMode="auto">
          <a:xfrm>
            <a:off x="4300538" y="3354388"/>
            <a:ext cx="230187" cy="520700"/>
          </a:xfrm>
          <a:custGeom>
            <a:avLst/>
            <a:gdLst/>
            <a:ahLst/>
            <a:cxnLst>
              <a:cxn ang="0">
                <a:pos x="130" y="0"/>
              </a:cxn>
              <a:cxn ang="0">
                <a:pos x="144" y="49"/>
              </a:cxn>
              <a:cxn ang="0">
                <a:pos x="120" y="102"/>
              </a:cxn>
              <a:cxn ang="0">
                <a:pos x="72" y="91"/>
              </a:cxn>
              <a:cxn ang="0">
                <a:pos x="36" y="118"/>
              </a:cxn>
              <a:cxn ang="0">
                <a:pos x="36" y="205"/>
              </a:cxn>
              <a:cxn ang="0">
                <a:pos x="0" y="328"/>
              </a:cxn>
            </a:cxnLst>
            <a:rect l="0" t="0" r="r" b="b"/>
            <a:pathLst>
              <a:path w="145" h="328">
                <a:moveTo>
                  <a:pt x="130" y="0"/>
                </a:moveTo>
                <a:cubicBezTo>
                  <a:pt x="132" y="8"/>
                  <a:pt x="145" y="32"/>
                  <a:pt x="144" y="49"/>
                </a:cubicBezTo>
                <a:cubicBezTo>
                  <a:pt x="143" y="66"/>
                  <a:pt x="132" y="95"/>
                  <a:pt x="120" y="102"/>
                </a:cubicBezTo>
                <a:cubicBezTo>
                  <a:pt x="108" y="109"/>
                  <a:pt x="86" y="88"/>
                  <a:pt x="72" y="91"/>
                </a:cubicBezTo>
                <a:cubicBezTo>
                  <a:pt x="58" y="94"/>
                  <a:pt x="42" y="99"/>
                  <a:pt x="36" y="118"/>
                </a:cubicBezTo>
                <a:cubicBezTo>
                  <a:pt x="30" y="137"/>
                  <a:pt x="42" y="170"/>
                  <a:pt x="36" y="205"/>
                </a:cubicBezTo>
                <a:cubicBezTo>
                  <a:pt x="30" y="240"/>
                  <a:pt x="7" y="303"/>
                  <a:pt x="0" y="328"/>
                </a:cubicBezTo>
              </a:path>
            </a:pathLst>
          </a:custGeom>
          <a:noFill/>
          <a:ln w="9525" cmpd="sng">
            <a:solidFill>
              <a:srgbClr val="66FFCC"/>
            </a:solidFill>
            <a:round/>
            <a:headEnd/>
            <a:tailEnd/>
          </a:ln>
          <a:effectLst/>
        </p:spPr>
        <p:txBody>
          <a:bodyPr/>
          <a:lstStyle/>
          <a:p>
            <a:endParaRPr lang="ru-RU"/>
          </a:p>
        </p:txBody>
      </p:sp>
      <p:sp>
        <p:nvSpPr>
          <p:cNvPr id="23639" name="Freeform 87"/>
          <p:cNvSpPr>
            <a:spLocks/>
          </p:cNvSpPr>
          <p:nvPr/>
        </p:nvSpPr>
        <p:spPr bwMode="auto">
          <a:xfrm>
            <a:off x="4033838" y="2822575"/>
            <a:ext cx="393700" cy="488950"/>
          </a:xfrm>
          <a:custGeom>
            <a:avLst/>
            <a:gdLst/>
            <a:ahLst/>
            <a:cxnLst>
              <a:cxn ang="0">
                <a:pos x="248" y="308"/>
              </a:cxn>
              <a:cxn ang="0">
                <a:pos x="222" y="270"/>
              </a:cxn>
              <a:cxn ang="0">
                <a:pos x="215" y="243"/>
              </a:cxn>
              <a:cxn ang="0">
                <a:pos x="215" y="199"/>
              </a:cxn>
              <a:cxn ang="0">
                <a:pos x="231" y="163"/>
              </a:cxn>
              <a:cxn ang="0">
                <a:pos x="204" y="123"/>
              </a:cxn>
              <a:cxn ang="0">
                <a:pos x="161" y="81"/>
              </a:cxn>
              <a:cxn ang="0">
                <a:pos x="117" y="81"/>
              </a:cxn>
              <a:cxn ang="0">
                <a:pos x="78" y="69"/>
              </a:cxn>
              <a:cxn ang="0">
                <a:pos x="63" y="42"/>
              </a:cxn>
              <a:cxn ang="0">
                <a:pos x="30" y="36"/>
              </a:cxn>
              <a:cxn ang="0">
                <a:pos x="0" y="0"/>
              </a:cxn>
            </a:cxnLst>
            <a:rect l="0" t="0" r="r" b="b"/>
            <a:pathLst>
              <a:path w="248" h="308">
                <a:moveTo>
                  <a:pt x="248" y="308"/>
                </a:moveTo>
                <a:cubicBezTo>
                  <a:pt x="244" y="302"/>
                  <a:pt x="227" y="281"/>
                  <a:pt x="222" y="270"/>
                </a:cubicBezTo>
                <a:cubicBezTo>
                  <a:pt x="217" y="259"/>
                  <a:pt x="216" y="255"/>
                  <a:pt x="215" y="243"/>
                </a:cubicBezTo>
                <a:cubicBezTo>
                  <a:pt x="214" y="231"/>
                  <a:pt x="212" y="212"/>
                  <a:pt x="215" y="199"/>
                </a:cubicBezTo>
                <a:cubicBezTo>
                  <a:pt x="218" y="186"/>
                  <a:pt x="233" y="176"/>
                  <a:pt x="231" y="163"/>
                </a:cubicBezTo>
                <a:cubicBezTo>
                  <a:pt x="229" y="150"/>
                  <a:pt x="216" y="137"/>
                  <a:pt x="204" y="123"/>
                </a:cubicBezTo>
                <a:cubicBezTo>
                  <a:pt x="192" y="109"/>
                  <a:pt x="175" y="88"/>
                  <a:pt x="161" y="81"/>
                </a:cubicBezTo>
                <a:cubicBezTo>
                  <a:pt x="147" y="74"/>
                  <a:pt x="131" y="83"/>
                  <a:pt x="117" y="81"/>
                </a:cubicBezTo>
                <a:cubicBezTo>
                  <a:pt x="103" y="79"/>
                  <a:pt x="87" y="75"/>
                  <a:pt x="78" y="69"/>
                </a:cubicBezTo>
                <a:cubicBezTo>
                  <a:pt x="69" y="63"/>
                  <a:pt x="71" y="47"/>
                  <a:pt x="63" y="42"/>
                </a:cubicBezTo>
                <a:cubicBezTo>
                  <a:pt x="55" y="37"/>
                  <a:pt x="40" y="43"/>
                  <a:pt x="30" y="36"/>
                </a:cubicBezTo>
                <a:cubicBezTo>
                  <a:pt x="20" y="29"/>
                  <a:pt x="6" y="8"/>
                  <a:pt x="0" y="0"/>
                </a:cubicBezTo>
              </a:path>
            </a:pathLst>
          </a:custGeom>
          <a:noFill/>
          <a:ln w="9525" cmpd="sng">
            <a:solidFill>
              <a:srgbClr val="66FFCC"/>
            </a:solidFill>
            <a:round/>
            <a:headEnd/>
            <a:tailEnd/>
          </a:ln>
          <a:effectLst/>
        </p:spPr>
        <p:txBody>
          <a:bodyPr/>
          <a:lstStyle/>
          <a:p>
            <a:endParaRPr lang="ru-RU"/>
          </a:p>
        </p:txBody>
      </p:sp>
      <p:sp>
        <p:nvSpPr>
          <p:cNvPr id="23640" name="Freeform 88"/>
          <p:cNvSpPr>
            <a:spLocks/>
          </p:cNvSpPr>
          <p:nvPr/>
        </p:nvSpPr>
        <p:spPr bwMode="auto">
          <a:xfrm>
            <a:off x="3890963" y="3732213"/>
            <a:ext cx="909637" cy="1038225"/>
          </a:xfrm>
          <a:custGeom>
            <a:avLst/>
            <a:gdLst/>
            <a:ahLst/>
            <a:cxnLst>
              <a:cxn ang="0">
                <a:pos x="573" y="0"/>
              </a:cxn>
              <a:cxn ang="0">
                <a:pos x="525" y="33"/>
              </a:cxn>
              <a:cxn ang="0">
                <a:pos x="498" y="69"/>
              </a:cxn>
              <a:cxn ang="0">
                <a:pos x="462" y="81"/>
              </a:cxn>
              <a:cxn ang="0">
                <a:pos x="431" y="142"/>
              </a:cxn>
              <a:cxn ang="0">
                <a:pos x="396" y="147"/>
              </a:cxn>
              <a:cxn ang="0">
                <a:pos x="372" y="177"/>
              </a:cxn>
              <a:cxn ang="0">
                <a:pos x="348" y="189"/>
              </a:cxn>
              <a:cxn ang="0">
                <a:pos x="312" y="195"/>
              </a:cxn>
              <a:cxn ang="0">
                <a:pos x="296" y="231"/>
              </a:cxn>
              <a:cxn ang="0">
                <a:pos x="252" y="231"/>
              </a:cxn>
              <a:cxn ang="0">
                <a:pos x="207" y="277"/>
              </a:cxn>
              <a:cxn ang="0">
                <a:pos x="162" y="321"/>
              </a:cxn>
              <a:cxn ang="0">
                <a:pos x="72" y="357"/>
              </a:cxn>
              <a:cxn ang="0">
                <a:pos x="84" y="396"/>
              </a:cxn>
              <a:cxn ang="0">
                <a:pos x="69" y="426"/>
              </a:cxn>
              <a:cxn ang="0">
                <a:pos x="28" y="501"/>
              </a:cxn>
              <a:cxn ang="0">
                <a:pos x="3" y="543"/>
              </a:cxn>
              <a:cxn ang="0">
                <a:pos x="12" y="594"/>
              </a:cxn>
              <a:cxn ang="0">
                <a:pos x="28" y="635"/>
              </a:cxn>
              <a:cxn ang="0">
                <a:pos x="84" y="645"/>
              </a:cxn>
              <a:cxn ang="0">
                <a:pos x="117" y="645"/>
              </a:cxn>
              <a:cxn ang="0">
                <a:pos x="162" y="591"/>
              </a:cxn>
            </a:cxnLst>
            <a:rect l="0" t="0" r="r" b="b"/>
            <a:pathLst>
              <a:path w="573" h="654">
                <a:moveTo>
                  <a:pt x="573" y="0"/>
                </a:moveTo>
                <a:cubicBezTo>
                  <a:pt x="565" y="6"/>
                  <a:pt x="537" y="22"/>
                  <a:pt x="525" y="33"/>
                </a:cubicBezTo>
                <a:cubicBezTo>
                  <a:pt x="513" y="44"/>
                  <a:pt x="509" y="61"/>
                  <a:pt x="498" y="69"/>
                </a:cubicBezTo>
                <a:cubicBezTo>
                  <a:pt x="487" y="77"/>
                  <a:pt x="473" y="69"/>
                  <a:pt x="462" y="81"/>
                </a:cubicBezTo>
                <a:cubicBezTo>
                  <a:pt x="451" y="93"/>
                  <a:pt x="442" y="131"/>
                  <a:pt x="431" y="142"/>
                </a:cubicBezTo>
                <a:cubicBezTo>
                  <a:pt x="420" y="153"/>
                  <a:pt x="406" y="141"/>
                  <a:pt x="396" y="147"/>
                </a:cubicBezTo>
                <a:cubicBezTo>
                  <a:pt x="386" y="153"/>
                  <a:pt x="380" y="170"/>
                  <a:pt x="372" y="177"/>
                </a:cubicBezTo>
                <a:cubicBezTo>
                  <a:pt x="364" y="184"/>
                  <a:pt x="358" y="186"/>
                  <a:pt x="348" y="189"/>
                </a:cubicBezTo>
                <a:cubicBezTo>
                  <a:pt x="338" y="192"/>
                  <a:pt x="321" y="188"/>
                  <a:pt x="312" y="195"/>
                </a:cubicBezTo>
                <a:cubicBezTo>
                  <a:pt x="303" y="202"/>
                  <a:pt x="306" y="225"/>
                  <a:pt x="296" y="231"/>
                </a:cubicBezTo>
                <a:cubicBezTo>
                  <a:pt x="286" y="237"/>
                  <a:pt x="267" y="224"/>
                  <a:pt x="252" y="231"/>
                </a:cubicBezTo>
                <a:cubicBezTo>
                  <a:pt x="237" y="239"/>
                  <a:pt x="221" y="262"/>
                  <a:pt x="207" y="277"/>
                </a:cubicBezTo>
                <a:cubicBezTo>
                  <a:pt x="192" y="292"/>
                  <a:pt x="184" y="308"/>
                  <a:pt x="162" y="321"/>
                </a:cubicBezTo>
                <a:cubicBezTo>
                  <a:pt x="140" y="334"/>
                  <a:pt x="85" y="345"/>
                  <a:pt x="72" y="357"/>
                </a:cubicBezTo>
                <a:cubicBezTo>
                  <a:pt x="59" y="369"/>
                  <a:pt x="84" y="385"/>
                  <a:pt x="84" y="396"/>
                </a:cubicBezTo>
                <a:cubicBezTo>
                  <a:pt x="84" y="407"/>
                  <a:pt x="78" y="409"/>
                  <a:pt x="69" y="426"/>
                </a:cubicBezTo>
                <a:cubicBezTo>
                  <a:pt x="60" y="443"/>
                  <a:pt x="39" y="482"/>
                  <a:pt x="28" y="501"/>
                </a:cubicBezTo>
                <a:cubicBezTo>
                  <a:pt x="17" y="520"/>
                  <a:pt x="6" y="528"/>
                  <a:pt x="3" y="543"/>
                </a:cubicBezTo>
                <a:cubicBezTo>
                  <a:pt x="0" y="558"/>
                  <a:pt x="8" y="579"/>
                  <a:pt x="12" y="594"/>
                </a:cubicBezTo>
                <a:cubicBezTo>
                  <a:pt x="16" y="609"/>
                  <a:pt x="16" y="626"/>
                  <a:pt x="28" y="635"/>
                </a:cubicBezTo>
                <a:cubicBezTo>
                  <a:pt x="40" y="644"/>
                  <a:pt x="69" y="643"/>
                  <a:pt x="84" y="645"/>
                </a:cubicBezTo>
                <a:cubicBezTo>
                  <a:pt x="99" y="647"/>
                  <a:pt x="104" y="654"/>
                  <a:pt x="117" y="645"/>
                </a:cubicBezTo>
                <a:cubicBezTo>
                  <a:pt x="130" y="636"/>
                  <a:pt x="153" y="602"/>
                  <a:pt x="162" y="591"/>
                </a:cubicBezTo>
              </a:path>
            </a:pathLst>
          </a:custGeom>
          <a:noFill/>
          <a:ln w="12700" cmpd="sng">
            <a:solidFill>
              <a:srgbClr val="66FFCC"/>
            </a:solidFill>
            <a:round/>
            <a:headEnd/>
            <a:tailEnd/>
          </a:ln>
          <a:effectLst/>
        </p:spPr>
        <p:txBody>
          <a:bodyPr/>
          <a:lstStyle/>
          <a:p>
            <a:endParaRPr lang="ru-RU"/>
          </a:p>
        </p:txBody>
      </p:sp>
      <p:sp>
        <p:nvSpPr>
          <p:cNvPr id="23641" name="Freeform 89"/>
          <p:cNvSpPr>
            <a:spLocks/>
          </p:cNvSpPr>
          <p:nvPr/>
        </p:nvSpPr>
        <p:spPr bwMode="auto">
          <a:xfrm>
            <a:off x="4476750" y="3937000"/>
            <a:ext cx="492125" cy="969963"/>
          </a:xfrm>
          <a:custGeom>
            <a:avLst/>
            <a:gdLst/>
            <a:ahLst/>
            <a:cxnLst>
              <a:cxn ang="0">
                <a:pos x="72" y="0"/>
              </a:cxn>
              <a:cxn ang="0">
                <a:pos x="69" y="27"/>
              </a:cxn>
              <a:cxn ang="0">
                <a:pos x="96" y="51"/>
              </a:cxn>
              <a:cxn ang="0">
                <a:pos x="78" y="84"/>
              </a:cxn>
              <a:cxn ang="0">
                <a:pos x="120" y="129"/>
              </a:cxn>
              <a:cxn ang="0">
                <a:pos x="150" y="150"/>
              </a:cxn>
              <a:cxn ang="0">
                <a:pos x="189" y="153"/>
              </a:cxn>
              <a:cxn ang="0">
                <a:pos x="219" y="177"/>
              </a:cxn>
              <a:cxn ang="0">
                <a:pos x="258" y="159"/>
              </a:cxn>
              <a:cxn ang="0">
                <a:pos x="287" y="196"/>
              </a:cxn>
              <a:cxn ang="0">
                <a:pos x="241" y="241"/>
              </a:cxn>
              <a:cxn ang="0">
                <a:pos x="241" y="287"/>
              </a:cxn>
              <a:cxn ang="0">
                <a:pos x="258" y="327"/>
              </a:cxn>
              <a:cxn ang="0">
                <a:pos x="255" y="375"/>
              </a:cxn>
              <a:cxn ang="0">
                <a:pos x="300" y="417"/>
              </a:cxn>
              <a:cxn ang="0">
                <a:pos x="300" y="474"/>
              </a:cxn>
              <a:cxn ang="0">
                <a:pos x="240" y="501"/>
              </a:cxn>
              <a:cxn ang="0">
                <a:pos x="192" y="525"/>
              </a:cxn>
              <a:cxn ang="0">
                <a:pos x="151" y="559"/>
              </a:cxn>
              <a:cxn ang="0">
                <a:pos x="105" y="604"/>
              </a:cxn>
              <a:cxn ang="0">
                <a:pos x="15" y="604"/>
              </a:cxn>
              <a:cxn ang="0">
                <a:pos x="15" y="559"/>
              </a:cxn>
              <a:cxn ang="0">
                <a:pos x="60" y="513"/>
              </a:cxn>
            </a:cxnLst>
            <a:rect l="0" t="0" r="r" b="b"/>
            <a:pathLst>
              <a:path w="310" h="611">
                <a:moveTo>
                  <a:pt x="72" y="0"/>
                </a:moveTo>
                <a:cubicBezTo>
                  <a:pt x="72" y="4"/>
                  <a:pt x="65" y="19"/>
                  <a:pt x="69" y="27"/>
                </a:cubicBezTo>
                <a:cubicBezTo>
                  <a:pt x="73" y="35"/>
                  <a:pt x="95" y="42"/>
                  <a:pt x="96" y="51"/>
                </a:cubicBezTo>
                <a:cubicBezTo>
                  <a:pt x="97" y="60"/>
                  <a:pt x="74" y="71"/>
                  <a:pt x="78" y="84"/>
                </a:cubicBezTo>
                <a:cubicBezTo>
                  <a:pt x="82" y="97"/>
                  <a:pt x="108" y="118"/>
                  <a:pt x="120" y="129"/>
                </a:cubicBezTo>
                <a:cubicBezTo>
                  <a:pt x="132" y="140"/>
                  <a:pt x="139" y="146"/>
                  <a:pt x="150" y="150"/>
                </a:cubicBezTo>
                <a:cubicBezTo>
                  <a:pt x="161" y="154"/>
                  <a:pt x="178" y="149"/>
                  <a:pt x="189" y="153"/>
                </a:cubicBezTo>
                <a:cubicBezTo>
                  <a:pt x="200" y="157"/>
                  <a:pt x="208" y="176"/>
                  <a:pt x="219" y="177"/>
                </a:cubicBezTo>
                <a:cubicBezTo>
                  <a:pt x="230" y="178"/>
                  <a:pt x="247" y="156"/>
                  <a:pt x="258" y="159"/>
                </a:cubicBezTo>
                <a:cubicBezTo>
                  <a:pt x="269" y="162"/>
                  <a:pt x="290" y="182"/>
                  <a:pt x="287" y="196"/>
                </a:cubicBezTo>
                <a:cubicBezTo>
                  <a:pt x="284" y="210"/>
                  <a:pt x="249" y="226"/>
                  <a:pt x="241" y="241"/>
                </a:cubicBezTo>
                <a:cubicBezTo>
                  <a:pt x="233" y="256"/>
                  <a:pt x="238" y="273"/>
                  <a:pt x="241" y="287"/>
                </a:cubicBezTo>
                <a:cubicBezTo>
                  <a:pt x="244" y="301"/>
                  <a:pt x="256" y="312"/>
                  <a:pt x="258" y="327"/>
                </a:cubicBezTo>
                <a:cubicBezTo>
                  <a:pt x="260" y="342"/>
                  <a:pt x="248" y="360"/>
                  <a:pt x="255" y="375"/>
                </a:cubicBezTo>
                <a:cubicBezTo>
                  <a:pt x="262" y="390"/>
                  <a:pt x="293" y="401"/>
                  <a:pt x="300" y="417"/>
                </a:cubicBezTo>
                <a:cubicBezTo>
                  <a:pt x="307" y="433"/>
                  <a:pt x="310" y="460"/>
                  <a:pt x="300" y="474"/>
                </a:cubicBezTo>
                <a:cubicBezTo>
                  <a:pt x="290" y="488"/>
                  <a:pt x="258" y="493"/>
                  <a:pt x="240" y="501"/>
                </a:cubicBezTo>
                <a:cubicBezTo>
                  <a:pt x="222" y="509"/>
                  <a:pt x="207" y="515"/>
                  <a:pt x="192" y="525"/>
                </a:cubicBezTo>
                <a:cubicBezTo>
                  <a:pt x="177" y="535"/>
                  <a:pt x="165" y="546"/>
                  <a:pt x="151" y="559"/>
                </a:cubicBezTo>
                <a:cubicBezTo>
                  <a:pt x="137" y="572"/>
                  <a:pt x="128" y="597"/>
                  <a:pt x="105" y="604"/>
                </a:cubicBezTo>
                <a:cubicBezTo>
                  <a:pt x="82" y="611"/>
                  <a:pt x="30" y="611"/>
                  <a:pt x="15" y="604"/>
                </a:cubicBezTo>
                <a:cubicBezTo>
                  <a:pt x="0" y="597"/>
                  <a:pt x="8" y="574"/>
                  <a:pt x="15" y="559"/>
                </a:cubicBezTo>
                <a:cubicBezTo>
                  <a:pt x="22" y="544"/>
                  <a:pt x="41" y="528"/>
                  <a:pt x="60" y="513"/>
                </a:cubicBezTo>
              </a:path>
            </a:pathLst>
          </a:custGeom>
          <a:noFill/>
          <a:ln w="12700" cmpd="sng">
            <a:solidFill>
              <a:srgbClr val="66FFCC"/>
            </a:solidFill>
            <a:round/>
            <a:headEnd/>
            <a:tailEnd/>
          </a:ln>
          <a:effectLst/>
        </p:spPr>
        <p:txBody>
          <a:bodyPr/>
          <a:lstStyle/>
          <a:p>
            <a:endParaRPr lang="ru-RU"/>
          </a:p>
        </p:txBody>
      </p:sp>
      <p:sp>
        <p:nvSpPr>
          <p:cNvPr id="23642" name="Freeform 90"/>
          <p:cNvSpPr>
            <a:spLocks/>
          </p:cNvSpPr>
          <p:nvPr/>
        </p:nvSpPr>
        <p:spPr bwMode="auto">
          <a:xfrm>
            <a:off x="5076825" y="3736975"/>
            <a:ext cx="327025" cy="1014413"/>
          </a:xfrm>
          <a:custGeom>
            <a:avLst/>
            <a:gdLst/>
            <a:ahLst/>
            <a:cxnLst>
              <a:cxn ang="0">
                <a:pos x="96" y="0"/>
              </a:cxn>
              <a:cxn ang="0">
                <a:pos x="132" y="39"/>
              </a:cxn>
              <a:cxn ang="0">
                <a:pos x="144" y="66"/>
              </a:cxn>
              <a:cxn ang="0">
                <a:pos x="135" y="102"/>
              </a:cxn>
              <a:cxn ang="0">
                <a:pos x="171" y="120"/>
              </a:cxn>
              <a:cxn ang="0">
                <a:pos x="159" y="156"/>
              </a:cxn>
              <a:cxn ang="0">
                <a:pos x="171" y="228"/>
              </a:cxn>
              <a:cxn ang="0">
                <a:pos x="181" y="277"/>
              </a:cxn>
              <a:cxn ang="0">
                <a:pos x="165" y="306"/>
              </a:cxn>
              <a:cxn ang="0">
                <a:pos x="156" y="324"/>
              </a:cxn>
              <a:cxn ang="0">
                <a:pos x="177" y="378"/>
              </a:cxn>
              <a:cxn ang="0">
                <a:pos x="198" y="405"/>
              </a:cxn>
              <a:cxn ang="0">
                <a:pos x="204" y="447"/>
              </a:cxn>
              <a:cxn ang="0">
                <a:pos x="186" y="465"/>
              </a:cxn>
              <a:cxn ang="0">
                <a:pos x="138" y="492"/>
              </a:cxn>
              <a:cxn ang="0">
                <a:pos x="102" y="513"/>
              </a:cxn>
              <a:cxn ang="0">
                <a:pos x="90" y="549"/>
              </a:cxn>
              <a:cxn ang="0">
                <a:pos x="90" y="594"/>
              </a:cxn>
              <a:cxn ang="0">
                <a:pos x="0" y="639"/>
              </a:cxn>
            </a:cxnLst>
            <a:rect l="0" t="0" r="r" b="b"/>
            <a:pathLst>
              <a:path w="206" h="639">
                <a:moveTo>
                  <a:pt x="96" y="0"/>
                </a:moveTo>
                <a:cubicBezTo>
                  <a:pt x="102" y="7"/>
                  <a:pt x="124" y="28"/>
                  <a:pt x="132" y="39"/>
                </a:cubicBezTo>
                <a:cubicBezTo>
                  <a:pt x="140" y="50"/>
                  <a:pt x="144" y="56"/>
                  <a:pt x="144" y="66"/>
                </a:cubicBezTo>
                <a:cubicBezTo>
                  <a:pt x="144" y="76"/>
                  <a:pt x="130" y="93"/>
                  <a:pt x="135" y="102"/>
                </a:cubicBezTo>
                <a:cubicBezTo>
                  <a:pt x="140" y="111"/>
                  <a:pt x="167" y="111"/>
                  <a:pt x="171" y="120"/>
                </a:cubicBezTo>
                <a:cubicBezTo>
                  <a:pt x="175" y="129"/>
                  <a:pt x="159" y="138"/>
                  <a:pt x="159" y="156"/>
                </a:cubicBezTo>
                <a:cubicBezTo>
                  <a:pt x="159" y="174"/>
                  <a:pt x="167" y="208"/>
                  <a:pt x="171" y="228"/>
                </a:cubicBezTo>
                <a:cubicBezTo>
                  <a:pt x="175" y="248"/>
                  <a:pt x="182" y="264"/>
                  <a:pt x="181" y="277"/>
                </a:cubicBezTo>
                <a:cubicBezTo>
                  <a:pt x="180" y="290"/>
                  <a:pt x="169" y="298"/>
                  <a:pt x="165" y="306"/>
                </a:cubicBezTo>
                <a:cubicBezTo>
                  <a:pt x="161" y="314"/>
                  <a:pt x="154" y="312"/>
                  <a:pt x="156" y="324"/>
                </a:cubicBezTo>
                <a:cubicBezTo>
                  <a:pt x="158" y="336"/>
                  <a:pt x="170" y="365"/>
                  <a:pt x="177" y="378"/>
                </a:cubicBezTo>
                <a:cubicBezTo>
                  <a:pt x="184" y="391"/>
                  <a:pt x="194" y="394"/>
                  <a:pt x="198" y="405"/>
                </a:cubicBezTo>
                <a:cubicBezTo>
                  <a:pt x="202" y="416"/>
                  <a:pt x="206" y="437"/>
                  <a:pt x="204" y="447"/>
                </a:cubicBezTo>
                <a:cubicBezTo>
                  <a:pt x="202" y="457"/>
                  <a:pt x="197" y="458"/>
                  <a:pt x="186" y="465"/>
                </a:cubicBezTo>
                <a:cubicBezTo>
                  <a:pt x="175" y="472"/>
                  <a:pt x="152" y="484"/>
                  <a:pt x="138" y="492"/>
                </a:cubicBezTo>
                <a:cubicBezTo>
                  <a:pt x="124" y="500"/>
                  <a:pt x="110" y="504"/>
                  <a:pt x="102" y="513"/>
                </a:cubicBezTo>
                <a:cubicBezTo>
                  <a:pt x="94" y="522"/>
                  <a:pt x="92" y="536"/>
                  <a:pt x="90" y="549"/>
                </a:cubicBezTo>
                <a:cubicBezTo>
                  <a:pt x="88" y="562"/>
                  <a:pt x="105" y="579"/>
                  <a:pt x="90" y="594"/>
                </a:cubicBezTo>
                <a:cubicBezTo>
                  <a:pt x="75" y="609"/>
                  <a:pt x="37" y="624"/>
                  <a:pt x="0" y="639"/>
                </a:cubicBezTo>
              </a:path>
            </a:pathLst>
          </a:custGeom>
          <a:noFill/>
          <a:ln w="12700" cmpd="sng">
            <a:solidFill>
              <a:srgbClr val="66FFCC"/>
            </a:solidFill>
            <a:round/>
            <a:headEnd/>
            <a:tailEnd/>
          </a:ln>
          <a:effectLst/>
        </p:spPr>
        <p:txBody>
          <a:bodyPr/>
          <a:lstStyle/>
          <a:p>
            <a:endParaRPr lang="ru-RU"/>
          </a:p>
        </p:txBody>
      </p:sp>
      <p:sp>
        <p:nvSpPr>
          <p:cNvPr id="23643" name="Freeform 91"/>
          <p:cNvSpPr>
            <a:spLocks/>
          </p:cNvSpPr>
          <p:nvPr/>
        </p:nvSpPr>
        <p:spPr bwMode="auto">
          <a:xfrm>
            <a:off x="5505450" y="3498850"/>
            <a:ext cx="790575" cy="820738"/>
          </a:xfrm>
          <a:custGeom>
            <a:avLst/>
            <a:gdLst/>
            <a:ahLst/>
            <a:cxnLst>
              <a:cxn ang="0">
                <a:pos x="498" y="0"/>
              </a:cxn>
              <a:cxn ang="0">
                <a:pos x="477" y="45"/>
              </a:cxn>
              <a:cxn ang="0">
                <a:pos x="455" y="109"/>
              </a:cxn>
              <a:cxn ang="0">
                <a:pos x="411" y="165"/>
              </a:cxn>
              <a:cxn ang="0">
                <a:pos x="363" y="195"/>
              </a:cxn>
              <a:cxn ang="0">
                <a:pos x="319" y="245"/>
              </a:cxn>
              <a:cxn ang="0">
                <a:pos x="267" y="258"/>
              </a:cxn>
              <a:cxn ang="0">
                <a:pos x="228" y="245"/>
              </a:cxn>
              <a:cxn ang="0">
                <a:pos x="174" y="258"/>
              </a:cxn>
              <a:cxn ang="0">
                <a:pos x="138" y="245"/>
              </a:cxn>
              <a:cxn ang="0">
                <a:pos x="92" y="245"/>
              </a:cxn>
              <a:cxn ang="0">
                <a:pos x="47" y="291"/>
              </a:cxn>
              <a:cxn ang="0">
                <a:pos x="18" y="348"/>
              </a:cxn>
              <a:cxn ang="0">
                <a:pos x="24" y="384"/>
              </a:cxn>
              <a:cxn ang="0">
                <a:pos x="15" y="426"/>
              </a:cxn>
              <a:cxn ang="0">
                <a:pos x="2" y="472"/>
              </a:cxn>
              <a:cxn ang="0">
                <a:pos x="2" y="517"/>
              </a:cxn>
            </a:cxnLst>
            <a:rect l="0" t="0" r="r" b="b"/>
            <a:pathLst>
              <a:path w="498" h="517">
                <a:moveTo>
                  <a:pt x="498" y="0"/>
                </a:moveTo>
                <a:cubicBezTo>
                  <a:pt x="495" y="7"/>
                  <a:pt x="484" y="27"/>
                  <a:pt x="477" y="45"/>
                </a:cubicBezTo>
                <a:cubicBezTo>
                  <a:pt x="470" y="63"/>
                  <a:pt x="466" y="89"/>
                  <a:pt x="455" y="109"/>
                </a:cubicBezTo>
                <a:cubicBezTo>
                  <a:pt x="444" y="129"/>
                  <a:pt x="426" y="151"/>
                  <a:pt x="411" y="165"/>
                </a:cubicBezTo>
                <a:cubicBezTo>
                  <a:pt x="396" y="179"/>
                  <a:pt x="378" y="182"/>
                  <a:pt x="363" y="195"/>
                </a:cubicBezTo>
                <a:cubicBezTo>
                  <a:pt x="348" y="208"/>
                  <a:pt x="335" y="235"/>
                  <a:pt x="319" y="245"/>
                </a:cubicBezTo>
                <a:cubicBezTo>
                  <a:pt x="303" y="255"/>
                  <a:pt x="282" y="258"/>
                  <a:pt x="267" y="258"/>
                </a:cubicBezTo>
                <a:cubicBezTo>
                  <a:pt x="252" y="258"/>
                  <a:pt x="243" y="245"/>
                  <a:pt x="228" y="245"/>
                </a:cubicBezTo>
                <a:cubicBezTo>
                  <a:pt x="213" y="245"/>
                  <a:pt x="189" y="258"/>
                  <a:pt x="174" y="258"/>
                </a:cubicBezTo>
                <a:cubicBezTo>
                  <a:pt x="159" y="258"/>
                  <a:pt x="152" y="247"/>
                  <a:pt x="138" y="245"/>
                </a:cubicBezTo>
                <a:cubicBezTo>
                  <a:pt x="124" y="243"/>
                  <a:pt x="107" y="237"/>
                  <a:pt x="92" y="245"/>
                </a:cubicBezTo>
                <a:cubicBezTo>
                  <a:pt x="77" y="253"/>
                  <a:pt x="59" y="274"/>
                  <a:pt x="47" y="291"/>
                </a:cubicBezTo>
                <a:cubicBezTo>
                  <a:pt x="35" y="308"/>
                  <a:pt x="22" y="333"/>
                  <a:pt x="18" y="348"/>
                </a:cubicBezTo>
                <a:cubicBezTo>
                  <a:pt x="14" y="363"/>
                  <a:pt x="24" y="371"/>
                  <a:pt x="24" y="384"/>
                </a:cubicBezTo>
                <a:cubicBezTo>
                  <a:pt x="24" y="397"/>
                  <a:pt x="19" y="411"/>
                  <a:pt x="15" y="426"/>
                </a:cubicBezTo>
                <a:cubicBezTo>
                  <a:pt x="11" y="441"/>
                  <a:pt x="4" y="457"/>
                  <a:pt x="2" y="472"/>
                </a:cubicBezTo>
                <a:cubicBezTo>
                  <a:pt x="0" y="487"/>
                  <a:pt x="2" y="502"/>
                  <a:pt x="2" y="517"/>
                </a:cubicBezTo>
              </a:path>
            </a:pathLst>
          </a:custGeom>
          <a:noFill/>
          <a:ln w="12700" cmpd="sng">
            <a:solidFill>
              <a:srgbClr val="66FFCC"/>
            </a:solidFill>
            <a:round/>
            <a:headEnd/>
            <a:tailEnd/>
          </a:ln>
          <a:effectLst/>
        </p:spPr>
        <p:txBody>
          <a:bodyPr/>
          <a:lstStyle/>
          <a:p>
            <a:endParaRPr lang="ru-RU"/>
          </a:p>
        </p:txBody>
      </p:sp>
      <p:sp>
        <p:nvSpPr>
          <p:cNvPr id="23644" name="Freeform 92"/>
          <p:cNvSpPr>
            <a:spLocks/>
          </p:cNvSpPr>
          <p:nvPr/>
        </p:nvSpPr>
        <p:spPr bwMode="auto">
          <a:xfrm>
            <a:off x="5410200" y="3151188"/>
            <a:ext cx="814388" cy="909637"/>
          </a:xfrm>
          <a:custGeom>
            <a:avLst/>
            <a:gdLst/>
            <a:ahLst/>
            <a:cxnLst>
              <a:cxn ang="0">
                <a:pos x="513" y="0"/>
              </a:cxn>
              <a:cxn ang="0">
                <a:pos x="477" y="96"/>
              </a:cxn>
              <a:cxn ang="0">
                <a:pos x="453" y="123"/>
              </a:cxn>
              <a:cxn ang="0">
                <a:pos x="429" y="189"/>
              </a:cxn>
              <a:cxn ang="0">
                <a:pos x="379" y="283"/>
              </a:cxn>
              <a:cxn ang="0">
                <a:pos x="334" y="328"/>
              </a:cxn>
              <a:cxn ang="0">
                <a:pos x="249" y="390"/>
              </a:cxn>
              <a:cxn ang="0">
                <a:pos x="152" y="419"/>
              </a:cxn>
              <a:cxn ang="0">
                <a:pos x="108" y="459"/>
              </a:cxn>
              <a:cxn ang="0">
                <a:pos x="16" y="464"/>
              </a:cxn>
              <a:cxn ang="0">
                <a:pos x="15" y="507"/>
              </a:cxn>
              <a:cxn ang="0">
                <a:pos x="0" y="573"/>
              </a:cxn>
            </a:cxnLst>
            <a:rect l="0" t="0" r="r" b="b"/>
            <a:pathLst>
              <a:path w="513" h="573">
                <a:moveTo>
                  <a:pt x="513" y="0"/>
                </a:moveTo>
                <a:cubicBezTo>
                  <a:pt x="507" y="16"/>
                  <a:pt x="487" y="76"/>
                  <a:pt x="477" y="96"/>
                </a:cubicBezTo>
                <a:cubicBezTo>
                  <a:pt x="467" y="116"/>
                  <a:pt x="461" y="108"/>
                  <a:pt x="453" y="123"/>
                </a:cubicBezTo>
                <a:cubicBezTo>
                  <a:pt x="445" y="138"/>
                  <a:pt x="441" y="162"/>
                  <a:pt x="429" y="189"/>
                </a:cubicBezTo>
                <a:cubicBezTo>
                  <a:pt x="417" y="216"/>
                  <a:pt x="395" y="260"/>
                  <a:pt x="379" y="283"/>
                </a:cubicBezTo>
                <a:cubicBezTo>
                  <a:pt x="363" y="306"/>
                  <a:pt x="356" y="310"/>
                  <a:pt x="334" y="328"/>
                </a:cubicBezTo>
                <a:cubicBezTo>
                  <a:pt x="312" y="346"/>
                  <a:pt x="279" y="375"/>
                  <a:pt x="249" y="390"/>
                </a:cubicBezTo>
                <a:cubicBezTo>
                  <a:pt x="219" y="405"/>
                  <a:pt x="175" y="408"/>
                  <a:pt x="152" y="419"/>
                </a:cubicBezTo>
                <a:cubicBezTo>
                  <a:pt x="129" y="430"/>
                  <a:pt x="131" y="452"/>
                  <a:pt x="108" y="459"/>
                </a:cubicBezTo>
                <a:cubicBezTo>
                  <a:pt x="85" y="466"/>
                  <a:pt x="31" y="456"/>
                  <a:pt x="16" y="464"/>
                </a:cubicBezTo>
                <a:cubicBezTo>
                  <a:pt x="1" y="472"/>
                  <a:pt x="18" y="489"/>
                  <a:pt x="15" y="507"/>
                </a:cubicBezTo>
                <a:cubicBezTo>
                  <a:pt x="12" y="525"/>
                  <a:pt x="3" y="559"/>
                  <a:pt x="0" y="573"/>
                </a:cubicBezTo>
              </a:path>
            </a:pathLst>
          </a:custGeom>
          <a:noFill/>
          <a:ln w="12700" cmpd="sng">
            <a:solidFill>
              <a:srgbClr val="66FFCC"/>
            </a:solidFill>
            <a:round/>
            <a:headEnd/>
            <a:tailEnd/>
          </a:ln>
          <a:effectLst/>
        </p:spPr>
        <p:txBody>
          <a:bodyPr/>
          <a:lstStyle/>
          <a:p>
            <a:endParaRPr lang="ru-RU"/>
          </a:p>
        </p:txBody>
      </p:sp>
      <p:sp>
        <p:nvSpPr>
          <p:cNvPr id="23645" name="Text Box 93"/>
          <p:cNvSpPr txBox="1">
            <a:spLocks noChangeArrowheads="1"/>
          </p:cNvSpPr>
          <p:nvPr/>
        </p:nvSpPr>
        <p:spPr bwMode="auto">
          <a:xfrm rot="1157295">
            <a:off x="4074897" y="694974"/>
            <a:ext cx="1368425" cy="274637"/>
          </a:xfrm>
          <a:prstGeom prst="rect">
            <a:avLst/>
          </a:prstGeom>
          <a:noFill/>
          <a:ln w="9525">
            <a:noFill/>
            <a:miter lim="800000"/>
            <a:headEnd/>
            <a:tailEnd/>
          </a:ln>
          <a:effectLst/>
        </p:spPr>
        <p:txBody>
          <a:bodyPr>
            <a:spAutoFit/>
          </a:bodyPr>
          <a:lstStyle/>
          <a:p>
            <a:pPr>
              <a:spcBef>
                <a:spcPct val="50000"/>
              </a:spcBef>
            </a:pPr>
            <a:r>
              <a:rPr lang="ru-RU" sz="1200" i="1"/>
              <a:t>Баренцево море</a:t>
            </a:r>
          </a:p>
        </p:txBody>
      </p:sp>
      <p:sp>
        <p:nvSpPr>
          <p:cNvPr id="23646" name="Text Box 94"/>
          <p:cNvSpPr txBox="1">
            <a:spLocks noChangeArrowheads="1"/>
          </p:cNvSpPr>
          <p:nvPr/>
        </p:nvSpPr>
        <p:spPr bwMode="auto">
          <a:xfrm rot="-808307">
            <a:off x="2771775" y="647700"/>
            <a:ext cx="1127125" cy="182563"/>
          </a:xfrm>
          <a:prstGeom prst="rect">
            <a:avLst/>
          </a:prstGeom>
          <a:noFill/>
          <a:ln w="9525">
            <a:noFill/>
            <a:miter lim="800000"/>
            <a:headEnd/>
            <a:tailEnd/>
          </a:ln>
          <a:effectLst/>
        </p:spPr>
        <p:txBody>
          <a:bodyPr lIns="0" tIns="0" rIns="0" bIns="0">
            <a:spAutoFit/>
          </a:bodyPr>
          <a:lstStyle/>
          <a:p>
            <a:pPr>
              <a:spcBef>
                <a:spcPct val="50000"/>
              </a:spcBef>
            </a:pPr>
            <a:r>
              <a:rPr lang="ru-RU" sz="1200" i="1"/>
              <a:t>Карское море</a:t>
            </a:r>
          </a:p>
        </p:txBody>
      </p:sp>
      <p:sp>
        <p:nvSpPr>
          <p:cNvPr id="23647" name="Text Box 95"/>
          <p:cNvSpPr txBox="1">
            <a:spLocks noChangeArrowheads="1"/>
          </p:cNvSpPr>
          <p:nvPr/>
        </p:nvSpPr>
        <p:spPr bwMode="auto">
          <a:xfrm rot="1176246">
            <a:off x="4575175" y="1108075"/>
            <a:ext cx="1316038" cy="182563"/>
          </a:xfrm>
          <a:prstGeom prst="rect">
            <a:avLst/>
          </a:prstGeom>
          <a:noFill/>
          <a:ln w="9525">
            <a:noFill/>
            <a:miter lim="800000"/>
            <a:headEnd/>
            <a:tailEnd/>
          </a:ln>
          <a:effectLst/>
        </p:spPr>
        <p:txBody>
          <a:bodyPr lIns="0" tIns="0" rIns="0" bIns="0">
            <a:spAutoFit/>
          </a:bodyPr>
          <a:lstStyle/>
          <a:p>
            <a:pPr>
              <a:spcBef>
                <a:spcPct val="50000"/>
              </a:spcBef>
            </a:pPr>
            <a:r>
              <a:rPr lang="ru-RU" sz="1200" i="1"/>
              <a:t>Море Лаптевых</a:t>
            </a:r>
          </a:p>
        </p:txBody>
      </p:sp>
      <p:sp>
        <p:nvSpPr>
          <p:cNvPr id="23648" name="Text Box 96"/>
          <p:cNvSpPr txBox="1">
            <a:spLocks noChangeArrowheads="1"/>
          </p:cNvSpPr>
          <p:nvPr/>
        </p:nvSpPr>
        <p:spPr bwMode="auto">
          <a:xfrm rot="-2042037">
            <a:off x="5822950" y="406400"/>
            <a:ext cx="1711325" cy="365125"/>
          </a:xfrm>
          <a:prstGeom prst="rect">
            <a:avLst/>
          </a:prstGeom>
          <a:noFill/>
          <a:ln w="9525">
            <a:noFill/>
            <a:miter lim="800000"/>
            <a:headEnd/>
            <a:tailEnd/>
          </a:ln>
          <a:effectLst/>
        </p:spPr>
        <p:txBody>
          <a:bodyPr lIns="0" tIns="0" rIns="0" bIns="0">
            <a:spAutoFit/>
          </a:bodyPr>
          <a:lstStyle/>
          <a:p>
            <a:pPr algn="ctr">
              <a:spcBef>
                <a:spcPct val="50000"/>
              </a:spcBef>
            </a:pPr>
            <a:r>
              <a:rPr lang="ru-RU" sz="1200" i="1"/>
              <a:t>Восточно-сибирское море</a:t>
            </a:r>
          </a:p>
        </p:txBody>
      </p:sp>
      <p:sp>
        <p:nvSpPr>
          <p:cNvPr id="23649" name="Text Box 97"/>
          <p:cNvSpPr txBox="1">
            <a:spLocks noChangeArrowheads="1"/>
          </p:cNvSpPr>
          <p:nvPr/>
        </p:nvSpPr>
        <p:spPr bwMode="auto">
          <a:xfrm rot="-1493269">
            <a:off x="7445375" y="28575"/>
            <a:ext cx="865188" cy="365125"/>
          </a:xfrm>
          <a:prstGeom prst="rect">
            <a:avLst/>
          </a:prstGeom>
          <a:noFill/>
          <a:ln w="9525">
            <a:noFill/>
            <a:miter lim="800000"/>
            <a:headEnd/>
            <a:tailEnd/>
          </a:ln>
          <a:effectLst/>
        </p:spPr>
        <p:txBody>
          <a:bodyPr lIns="0" tIns="0" rIns="0" bIns="0">
            <a:spAutoFit/>
          </a:bodyPr>
          <a:lstStyle/>
          <a:p>
            <a:pPr>
              <a:spcBef>
                <a:spcPct val="50000"/>
              </a:spcBef>
            </a:pPr>
            <a:r>
              <a:rPr lang="ru-RU" sz="1200" i="1"/>
              <a:t>Чукотское море</a:t>
            </a:r>
          </a:p>
        </p:txBody>
      </p:sp>
      <p:sp>
        <p:nvSpPr>
          <p:cNvPr id="23650" name="Text Box 98"/>
          <p:cNvSpPr txBox="1">
            <a:spLocks noChangeArrowheads="1"/>
          </p:cNvSpPr>
          <p:nvPr/>
        </p:nvSpPr>
        <p:spPr bwMode="auto">
          <a:xfrm rot="16200000">
            <a:off x="8083550" y="1597025"/>
            <a:ext cx="1223963" cy="182563"/>
          </a:xfrm>
          <a:prstGeom prst="rect">
            <a:avLst/>
          </a:prstGeom>
          <a:noFill/>
          <a:ln w="9525">
            <a:noFill/>
            <a:miter lim="800000"/>
            <a:headEnd/>
            <a:tailEnd/>
          </a:ln>
          <a:effectLst/>
        </p:spPr>
        <p:txBody>
          <a:bodyPr lIns="0" tIns="0" rIns="0" bIns="0">
            <a:spAutoFit/>
          </a:bodyPr>
          <a:lstStyle/>
          <a:p>
            <a:pPr>
              <a:spcBef>
                <a:spcPct val="50000"/>
              </a:spcBef>
            </a:pPr>
            <a:r>
              <a:rPr lang="ru-RU" sz="1200" i="1"/>
              <a:t>Берингово море</a:t>
            </a:r>
          </a:p>
        </p:txBody>
      </p:sp>
      <p:sp>
        <p:nvSpPr>
          <p:cNvPr id="23651" name="Text Box 99"/>
          <p:cNvSpPr txBox="1">
            <a:spLocks noChangeArrowheads="1"/>
          </p:cNvSpPr>
          <p:nvPr/>
        </p:nvSpPr>
        <p:spPr bwMode="auto">
          <a:xfrm rot="1713083">
            <a:off x="7180263" y="3676650"/>
            <a:ext cx="1295400" cy="182563"/>
          </a:xfrm>
          <a:prstGeom prst="rect">
            <a:avLst/>
          </a:prstGeom>
          <a:noFill/>
          <a:ln w="9525">
            <a:noFill/>
            <a:miter lim="800000"/>
            <a:headEnd/>
            <a:tailEnd/>
          </a:ln>
          <a:effectLst/>
        </p:spPr>
        <p:txBody>
          <a:bodyPr lIns="0" tIns="0" rIns="0" bIns="0">
            <a:spAutoFit/>
          </a:bodyPr>
          <a:lstStyle/>
          <a:p>
            <a:pPr>
              <a:spcBef>
                <a:spcPct val="50000"/>
              </a:spcBef>
            </a:pPr>
            <a:r>
              <a:rPr lang="ru-RU" sz="1200" i="1"/>
              <a:t>Охотское море</a:t>
            </a:r>
          </a:p>
        </p:txBody>
      </p:sp>
      <p:sp>
        <p:nvSpPr>
          <p:cNvPr id="23652" name="Text Box 100"/>
          <p:cNvSpPr txBox="1">
            <a:spLocks noChangeArrowheads="1"/>
          </p:cNvSpPr>
          <p:nvPr/>
        </p:nvSpPr>
        <p:spPr bwMode="auto">
          <a:xfrm rot="-2731538">
            <a:off x="6873082" y="6111081"/>
            <a:ext cx="1079500" cy="182563"/>
          </a:xfrm>
          <a:prstGeom prst="rect">
            <a:avLst/>
          </a:prstGeom>
          <a:noFill/>
          <a:ln w="9525">
            <a:noFill/>
            <a:miter lim="800000"/>
            <a:headEnd/>
            <a:tailEnd/>
          </a:ln>
          <a:effectLst/>
        </p:spPr>
        <p:txBody>
          <a:bodyPr lIns="0" tIns="0" rIns="0" bIns="0">
            <a:spAutoFit/>
          </a:bodyPr>
          <a:lstStyle/>
          <a:p>
            <a:pPr>
              <a:spcBef>
                <a:spcPct val="50000"/>
              </a:spcBef>
            </a:pPr>
            <a:r>
              <a:rPr lang="ru-RU" sz="1200" i="1"/>
              <a:t>Японское море</a:t>
            </a:r>
          </a:p>
        </p:txBody>
      </p:sp>
      <p:sp>
        <p:nvSpPr>
          <p:cNvPr id="23653" name="Text Box 101"/>
          <p:cNvSpPr txBox="1">
            <a:spLocks noChangeArrowheads="1"/>
          </p:cNvSpPr>
          <p:nvPr/>
        </p:nvSpPr>
        <p:spPr bwMode="auto">
          <a:xfrm rot="-4061317">
            <a:off x="117475" y="690563"/>
            <a:ext cx="10445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Северная Двина</a:t>
            </a:r>
          </a:p>
        </p:txBody>
      </p:sp>
      <p:sp>
        <p:nvSpPr>
          <p:cNvPr id="23654" name="Text Box 102"/>
          <p:cNvSpPr txBox="1">
            <a:spLocks noChangeArrowheads="1"/>
          </p:cNvSpPr>
          <p:nvPr/>
        </p:nvSpPr>
        <p:spPr bwMode="auto">
          <a:xfrm rot="-1667496">
            <a:off x="1187450" y="1511300"/>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Печора</a:t>
            </a:r>
          </a:p>
        </p:txBody>
      </p:sp>
      <p:sp>
        <p:nvSpPr>
          <p:cNvPr id="23655" name="Text Box 103"/>
          <p:cNvSpPr txBox="1">
            <a:spLocks noChangeArrowheads="1"/>
          </p:cNvSpPr>
          <p:nvPr/>
        </p:nvSpPr>
        <p:spPr bwMode="auto">
          <a:xfrm rot="-1840637">
            <a:off x="1547813" y="1800225"/>
            <a:ext cx="3587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Обь</a:t>
            </a:r>
          </a:p>
        </p:txBody>
      </p:sp>
      <p:sp>
        <p:nvSpPr>
          <p:cNvPr id="23656" name="Text Box 104"/>
          <p:cNvSpPr txBox="1">
            <a:spLocks noChangeArrowheads="1"/>
          </p:cNvSpPr>
          <p:nvPr/>
        </p:nvSpPr>
        <p:spPr bwMode="auto">
          <a:xfrm rot="3167525">
            <a:off x="1192212" y="2946401"/>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Иртыш</a:t>
            </a:r>
          </a:p>
        </p:txBody>
      </p:sp>
      <p:sp>
        <p:nvSpPr>
          <p:cNvPr id="23657" name="Text Box 105"/>
          <p:cNvSpPr txBox="1">
            <a:spLocks noChangeArrowheads="1"/>
          </p:cNvSpPr>
          <p:nvPr/>
        </p:nvSpPr>
        <p:spPr bwMode="auto">
          <a:xfrm rot="-2496693">
            <a:off x="2555875" y="2232025"/>
            <a:ext cx="360363" cy="152400"/>
          </a:xfrm>
          <a:prstGeom prst="rect">
            <a:avLst/>
          </a:prstGeom>
          <a:noFill/>
          <a:ln w="9525">
            <a:noFill/>
            <a:miter lim="800000"/>
            <a:headEnd/>
            <a:tailEnd/>
          </a:ln>
          <a:effectLst/>
        </p:spPr>
        <p:txBody>
          <a:bodyPr lIns="0" tIns="0" rIns="0" bIns="0">
            <a:spAutoFit/>
          </a:bodyPr>
          <a:lstStyle/>
          <a:p>
            <a:pPr>
              <a:spcBef>
                <a:spcPct val="50000"/>
              </a:spcBef>
            </a:pPr>
            <a:r>
              <a:rPr lang="ru-RU" sz="1000" i="1"/>
              <a:t>Таз</a:t>
            </a:r>
          </a:p>
        </p:txBody>
      </p:sp>
      <p:sp>
        <p:nvSpPr>
          <p:cNvPr id="23658" name="Text Box 106"/>
          <p:cNvSpPr txBox="1">
            <a:spLocks noChangeArrowheads="1"/>
          </p:cNvSpPr>
          <p:nvPr/>
        </p:nvSpPr>
        <p:spPr bwMode="auto">
          <a:xfrm rot="-3397344">
            <a:off x="2677319" y="2534444"/>
            <a:ext cx="503238" cy="152400"/>
          </a:xfrm>
          <a:prstGeom prst="rect">
            <a:avLst/>
          </a:prstGeom>
          <a:noFill/>
          <a:ln w="9525">
            <a:noFill/>
            <a:miter lim="800000"/>
            <a:headEnd/>
            <a:tailEnd/>
          </a:ln>
          <a:effectLst/>
        </p:spPr>
        <p:txBody>
          <a:bodyPr lIns="0" tIns="0" rIns="0" bIns="0">
            <a:spAutoFit/>
          </a:bodyPr>
          <a:lstStyle/>
          <a:p>
            <a:pPr>
              <a:spcBef>
                <a:spcPct val="50000"/>
              </a:spcBef>
            </a:pPr>
            <a:r>
              <a:rPr lang="ru-RU" sz="1000" i="1"/>
              <a:t>Енисей</a:t>
            </a:r>
          </a:p>
        </p:txBody>
      </p:sp>
      <p:sp>
        <p:nvSpPr>
          <p:cNvPr id="23659" name="Text Box 107"/>
          <p:cNvSpPr txBox="1">
            <a:spLocks noChangeArrowheads="1"/>
          </p:cNvSpPr>
          <p:nvPr/>
        </p:nvSpPr>
        <p:spPr bwMode="auto">
          <a:xfrm rot="1227643">
            <a:off x="3132138" y="2808288"/>
            <a:ext cx="1081087" cy="152400"/>
          </a:xfrm>
          <a:prstGeom prst="rect">
            <a:avLst/>
          </a:prstGeom>
          <a:noFill/>
          <a:ln w="9525">
            <a:noFill/>
            <a:miter lim="800000"/>
            <a:headEnd/>
            <a:tailEnd/>
          </a:ln>
          <a:effectLst/>
        </p:spPr>
        <p:txBody>
          <a:bodyPr lIns="0" tIns="0" rIns="0" bIns="0">
            <a:spAutoFit/>
          </a:bodyPr>
          <a:lstStyle/>
          <a:p>
            <a:pPr>
              <a:spcBef>
                <a:spcPct val="50000"/>
              </a:spcBef>
            </a:pPr>
            <a:r>
              <a:rPr lang="ru-RU" sz="1000" i="1"/>
              <a:t>Нижняя Тунгузка</a:t>
            </a:r>
          </a:p>
        </p:txBody>
      </p:sp>
      <p:sp>
        <p:nvSpPr>
          <p:cNvPr id="23660" name="Text Box 108"/>
          <p:cNvSpPr txBox="1">
            <a:spLocks noChangeArrowheads="1"/>
          </p:cNvSpPr>
          <p:nvPr/>
        </p:nvSpPr>
        <p:spPr bwMode="auto">
          <a:xfrm rot="-4176831">
            <a:off x="3497262" y="4027488"/>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Ангара</a:t>
            </a:r>
          </a:p>
        </p:txBody>
      </p:sp>
      <p:sp>
        <p:nvSpPr>
          <p:cNvPr id="23661" name="Text Box 109"/>
          <p:cNvSpPr txBox="1">
            <a:spLocks noChangeArrowheads="1"/>
          </p:cNvSpPr>
          <p:nvPr/>
        </p:nvSpPr>
        <p:spPr bwMode="auto">
          <a:xfrm rot="-1678096">
            <a:off x="3924300" y="1655763"/>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i="1"/>
              <a:t>Хатанга</a:t>
            </a:r>
          </a:p>
        </p:txBody>
      </p:sp>
      <p:sp>
        <p:nvSpPr>
          <p:cNvPr id="23662" name="Text Box 110"/>
          <p:cNvSpPr txBox="1">
            <a:spLocks noChangeArrowheads="1"/>
          </p:cNvSpPr>
          <p:nvPr/>
        </p:nvSpPr>
        <p:spPr bwMode="auto">
          <a:xfrm rot="-4840088">
            <a:off x="4973638" y="2255838"/>
            <a:ext cx="431800" cy="152400"/>
          </a:xfrm>
          <a:prstGeom prst="rect">
            <a:avLst/>
          </a:prstGeom>
          <a:noFill/>
          <a:ln w="9525">
            <a:noFill/>
            <a:miter lim="800000"/>
            <a:headEnd/>
            <a:tailEnd/>
          </a:ln>
          <a:effectLst/>
        </p:spPr>
        <p:txBody>
          <a:bodyPr lIns="0" tIns="0" rIns="0" bIns="0">
            <a:spAutoFit/>
          </a:bodyPr>
          <a:lstStyle/>
          <a:p>
            <a:pPr>
              <a:spcBef>
                <a:spcPct val="50000"/>
              </a:spcBef>
            </a:pPr>
            <a:r>
              <a:rPr lang="ru-RU" sz="1000" i="1"/>
              <a:t>Лена</a:t>
            </a:r>
          </a:p>
        </p:txBody>
      </p:sp>
      <p:sp>
        <p:nvSpPr>
          <p:cNvPr id="23663" name="Text Box 111"/>
          <p:cNvSpPr txBox="1">
            <a:spLocks noChangeArrowheads="1"/>
          </p:cNvSpPr>
          <p:nvPr/>
        </p:nvSpPr>
        <p:spPr bwMode="auto">
          <a:xfrm rot="-1011504">
            <a:off x="4932363" y="3024188"/>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Вилюй</a:t>
            </a:r>
          </a:p>
        </p:txBody>
      </p:sp>
      <p:sp>
        <p:nvSpPr>
          <p:cNvPr id="23664" name="Text Box 112"/>
          <p:cNvSpPr txBox="1">
            <a:spLocks noChangeArrowheads="1"/>
          </p:cNvSpPr>
          <p:nvPr/>
        </p:nvSpPr>
        <p:spPr bwMode="auto">
          <a:xfrm rot="-25858555">
            <a:off x="4759325" y="1890713"/>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Оленек</a:t>
            </a:r>
          </a:p>
        </p:txBody>
      </p:sp>
      <p:sp>
        <p:nvSpPr>
          <p:cNvPr id="23665" name="Text Box 113"/>
          <p:cNvSpPr txBox="1">
            <a:spLocks noChangeArrowheads="1"/>
          </p:cNvSpPr>
          <p:nvPr/>
        </p:nvSpPr>
        <p:spPr bwMode="auto">
          <a:xfrm rot="3766202">
            <a:off x="5749132" y="2108994"/>
            <a:ext cx="360362" cy="152400"/>
          </a:xfrm>
          <a:prstGeom prst="rect">
            <a:avLst/>
          </a:prstGeom>
          <a:noFill/>
          <a:ln w="9525">
            <a:noFill/>
            <a:miter lim="800000"/>
            <a:headEnd/>
            <a:tailEnd/>
          </a:ln>
          <a:effectLst/>
        </p:spPr>
        <p:txBody>
          <a:bodyPr lIns="0" tIns="0" rIns="0" bIns="0">
            <a:spAutoFit/>
          </a:bodyPr>
          <a:lstStyle/>
          <a:p>
            <a:pPr>
              <a:spcBef>
                <a:spcPct val="50000"/>
              </a:spcBef>
            </a:pPr>
            <a:r>
              <a:rPr lang="ru-RU" sz="1000" i="1"/>
              <a:t>Яна</a:t>
            </a:r>
          </a:p>
        </p:txBody>
      </p:sp>
      <p:sp>
        <p:nvSpPr>
          <p:cNvPr id="23666" name="Text Box 114"/>
          <p:cNvSpPr txBox="1">
            <a:spLocks noChangeArrowheads="1"/>
          </p:cNvSpPr>
          <p:nvPr/>
        </p:nvSpPr>
        <p:spPr bwMode="auto">
          <a:xfrm rot="-4641302">
            <a:off x="6015832" y="1934369"/>
            <a:ext cx="728662" cy="152400"/>
          </a:xfrm>
          <a:prstGeom prst="rect">
            <a:avLst/>
          </a:prstGeom>
          <a:noFill/>
          <a:ln w="9525">
            <a:noFill/>
            <a:miter lim="800000"/>
            <a:headEnd/>
            <a:tailEnd/>
          </a:ln>
          <a:effectLst/>
        </p:spPr>
        <p:txBody>
          <a:bodyPr lIns="0" tIns="0" rIns="0" bIns="0">
            <a:spAutoFit/>
          </a:bodyPr>
          <a:lstStyle/>
          <a:p>
            <a:pPr>
              <a:spcBef>
                <a:spcPct val="50000"/>
              </a:spcBef>
            </a:pPr>
            <a:r>
              <a:rPr lang="ru-RU" sz="1000" i="1"/>
              <a:t>Индигирка</a:t>
            </a:r>
          </a:p>
        </p:txBody>
      </p:sp>
      <p:sp>
        <p:nvSpPr>
          <p:cNvPr id="23667" name="Text Box 115"/>
          <p:cNvSpPr txBox="1">
            <a:spLocks noChangeArrowheads="1"/>
          </p:cNvSpPr>
          <p:nvPr/>
        </p:nvSpPr>
        <p:spPr bwMode="auto">
          <a:xfrm rot="-4847495">
            <a:off x="6593682" y="1788319"/>
            <a:ext cx="576262" cy="152400"/>
          </a:xfrm>
          <a:prstGeom prst="rect">
            <a:avLst/>
          </a:prstGeom>
          <a:noFill/>
          <a:ln w="9525">
            <a:noFill/>
            <a:miter lim="800000"/>
            <a:headEnd/>
            <a:tailEnd/>
          </a:ln>
          <a:effectLst/>
        </p:spPr>
        <p:txBody>
          <a:bodyPr lIns="0" tIns="0" rIns="0" bIns="0">
            <a:spAutoFit/>
          </a:bodyPr>
          <a:lstStyle/>
          <a:p>
            <a:pPr>
              <a:spcBef>
                <a:spcPct val="50000"/>
              </a:spcBef>
            </a:pPr>
            <a:r>
              <a:rPr lang="ru-RU" sz="1000" i="1"/>
              <a:t>Колыма</a:t>
            </a:r>
          </a:p>
        </p:txBody>
      </p:sp>
      <p:sp>
        <p:nvSpPr>
          <p:cNvPr id="23668" name="Text Box 116"/>
          <p:cNvSpPr txBox="1">
            <a:spLocks noChangeArrowheads="1"/>
          </p:cNvSpPr>
          <p:nvPr/>
        </p:nvSpPr>
        <p:spPr bwMode="auto">
          <a:xfrm rot="-1728647">
            <a:off x="5278438" y="3459163"/>
            <a:ext cx="431800" cy="152400"/>
          </a:xfrm>
          <a:prstGeom prst="rect">
            <a:avLst/>
          </a:prstGeom>
          <a:noFill/>
          <a:ln w="9525">
            <a:noFill/>
            <a:miter lim="800000"/>
            <a:headEnd/>
            <a:tailEnd/>
          </a:ln>
          <a:effectLst/>
        </p:spPr>
        <p:txBody>
          <a:bodyPr lIns="0" tIns="0" rIns="0" bIns="0">
            <a:spAutoFit/>
          </a:bodyPr>
          <a:lstStyle/>
          <a:p>
            <a:pPr>
              <a:spcBef>
                <a:spcPct val="50000"/>
              </a:spcBef>
            </a:pPr>
            <a:r>
              <a:rPr lang="ru-RU" sz="1000" i="1"/>
              <a:t>Лена</a:t>
            </a:r>
          </a:p>
        </p:txBody>
      </p:sp>
      <p:sp>
        <p:nvSpPr>
          <p:cNvPr id="23669" name="Text Box 117"/>
          <p:cNvSpPr txBox="1">
            <a:spLocks noChangeArrowheads="1"/>
          </p:cNvSpPr>
          <p:nvPr/>
        </p:nvSpPr>
        <p:spPr bwMode="auto">
          <a:xfrm rot="-2663299">
            <a:off x="5846763" y="3608388"/>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Алдан</a:t>
            </a:r>
          </a:p>
        </p:txBody>
      </p:sp>
      <p:sp>
        <p:nvSpPr>
          <p:cNvPr id="23670" name="Text Box 118"/>
          <p:cNvSpPr txBox="1">
            <a:spLocks noChangeArrowheads="1"/>
          </p:cNvSpPr>
          <p:nvPr/>
        </p:nvSpPr>
        <p:spPr bwMode="auto">
          <a:xfrm rot="4857950">
            <a:off x="5008562" y="4027488"/>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Олекма</a:t>
            </a:r>
          </a:p>
        </p:txBody>
      </p:sp>
      <p:sp>
        <p:nvSpPr>
          <p:cNvPr id="23671" name="Text Box 119"/>
          <p:cNvSpPr txBox="1">
            <a:spLocks noChangeArrowheads="1"/>
          </p:cNvSpPr>
          <p:nvPr/>
        </p:nvSpPr>
        <p:spPr bwMode="auto">
          <a:xfrm rot="2730033">
            <a:off x="4468019" y="4207669"/>
            <a:ext cx="503238" cy="152400"/>
          </a:xfrm>
          <a:prstGeom prst="rect">
            <a:avLst/>
          </a:prstGeom>
          <a:noFill/>
          <a:ln w="9525">
            <a:noFill/>
            <a:miter lim="800000"/>
            <a:headEnd/>
            <a:tailEnd/>
          </a:ln>
          <a:effectLst/>
        </p:spPr>
        <p:txBody>
          <a:bodyPr lIns="0" tIns="0" rIns="0" bIns="0">
            <a:spAutoFit/>
          </a:bodyPr>
          <a:lstStyle/>
          <a:p>
            <a:pPr>
              <a:spcBef>
                <a:spcPct val="50000"/>
              </a:spcBef>
            </a:pPr>
            <a:r>
              <a:rPr lang="ru-RU" sz="1000" i="1"/>
              <a:t>Витим</a:t>
            </a:r>
          </a:p>
        </p:txBody>
      </p:sp>
      <p:sp>
        <p:nvSpPr>
          <p:cNvPr id="23672" name="Text Box 120"/>
          <p:cNvSpPr txBox="1">
            <a:spLocks noChangeArrowheads="1"/>
          </p:cNvSpPr>
          <p:nvPr/>
        </p:nvSpPr>
        <p:spPr bwMode="auto">
          <a:xfrm rot="-2593712">
            <a:off x="6638925" y="5048250"/>
            <a:ext cx="431800" cy="152400"/>
          </a:xfrm>
          <a:prstGeom prst="rect">
            <a:avLst/>
          </a:prstGeom>
          <a:noFill/>
          <a:ln w="9525">
            <a:noFill/>
            <a:miter lim="800000"/>
            <a:headEnd/>
            <a:tailEnd/>
          </a:ln>
          <a:effectLst/>
        </p:spPr>
        <p:txBody>
          <a:bodyPr lIns="0" tIns="0" rIns="0" bIns="0">
            <a:spAutoFit/>
          </a:bodyPr>
          <a:lstStyle/>
          <a:p>
            <a:pPr>
              <a:spcBef>
                <a:spcPct val="50000"/>
              </a:spcBef>
            </a:pPr>
            <a:r>
              <a:rPr lang="ru-RU" sz="1000" i="1"/>
              <a:t>Амур</a:t>
            </a:r>
          </a:p>
        </p:txBody>
      </p:sp>
      <p:sp>
        <p:nvSpPr>
          <p:cNvPr id="23673" name="Text Box 121"/>
          <p:cNvSpPr txBox="1">
            <a:spLocks noChangeArrowheads="1"/>
          </p:cNvSpPr>
          <p:nvPr/>
        </p:nvSpPr>
        <p:spPr bwMode="auto">
          <a:xfrm rot="2182395">
            <a:off x="6011863" y="4751388"/>
            <a:ext cx="360362" cy="152400"/>
          </a:xfrm>
          <a:prstGeom prst="rect">
            <a:avLst/>
          </a:prstGeom>
          <a:noFill/>
          <a:ln w="9525">
            <a:noFill/>
            <a:miter lim="800000"/>
            <a:headEnd/>
            <a:tailEnd/>
          </a:ln>
          <a:effectLst/>
        </p:spPr>
        <p:txBody>
          <a:bodyPr lIns="0" tIns="0" rIns="0" bIns="0">
            <a:spAutoFit/>
          </a:bodyPr>
          <a:lstStyle/>
          <a:p>
            <a:pPr>
              <a:spcBef>
                <a:spcPct val="50000"/>
              </a:spcBef>
            </a:pPr>
            <a:r>
              <a:rPr lang="ru-RU" sz="1000" i="1"/>
              <a:t>Зея</a:t>
            </a:r>
          </a:p>
        </p:txBody>
      </p:sp>
      <p:sp>
        <p:nvSpPr>
          <p:cNvPr id="23674" name="Text Box 122"/>
          <p:cNvSpPr txBox="1">
            <a:spLocks noChangeArrowheads="1"/>
          </p:cNvSpPr>
          <p:nvPr/>
        </p:nvSpPr>
        <p:spPr bwMode="auto">
          <a:xfrm rot="18937214">
            <a:off x="6084888" y="5616575"/>
            <a:ext cx="576262" cy="152400"/>
          </a:xfrm>
          <a:prstGeom prst="rect">
            <a:avLst/>
          </a:prstGeom>
          <a:noFill/>
          <a:ln w="9525">
            <a:noFill/>
            <a:miter lim="800000"/>
            <a:headEnd/>
            <a:tailEnd/>
          </a:ln>
          <a:effectLst/>
        </p:spPr>
        <p:txBody>
          <a:bodyPr lIns="0" tIns="0" rIns="0" bIns="0">
            <a:spAutoFit/>
          </a:bodyPr>
          <a:lstStyle/>
          <a:p>
            <a:pPr>
              <a:spcBef>
                <a:spcPct val="50000"/>
              </a:spcBef>
            </a:pPr>
            <a:r>
              <a:rPr lang="ru-RU" sz="1000" i="1"/>
              <a:t>Сунгари</a:t>
            </a:r>
          </a:p>
        </p:txBody>
      </p:sp>
      <p:sp>
        <p:nvSpPr>
          <p:cNvPr id="23675" name="Text Box 123"/>
          <p:cNvSpPr txBox="1">
            <a:spLocks noChangeArrowheads="1"/>
          </p:cNvSpPr>
          <p:nvPr/>
        </p:nvSpPr>
        <p:spPr bwMode="auto">
          <a:xfrm rot="5400000">
            <a:off x="6762750" y="5576888"/>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Уссури</a:t>
            </a:r>
          </a:p>
        </p:txBody>
      </p:sp>
      <p:sp>
        <p:nvSpPr>
          <p:cNvPr id="23676" name="Text Box 124"/>
          <p:cNvSpPr txBox="1">
            <a:spLocks noChangeArrowheads="1"/>
          </p:cNvSpPr>
          <p:nvPr/>
        </p:nvSpPr>
        <p:spPr bwMode="auto">
          <a:xfrm rot="-2630771">
            <a:off x="4859338" y="4824413"/>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i="1"/>
              <a:t>Шилка</a:t>
            </a:r>
          </a:p>
        </p:txBody>
      </p:sp>
      <p:sp>
        <p:nvSpPr>
          <p:cNvPr id="23677" name="Text Box 125"/>
          <p:cNvSpPr txBox="1">
            <a:spLocks noChangeArrowheads="1"/>
          </p:cNvSpPr>
          <p:nvPr/>
        </p:nvSpPr>
        <p:spPr bwMode="auto">
          <a:xfrm rot="-4594138">
            <a:off x="4865687" y="5251451"/>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i="1"/>
              <a:t>Аргунь</a:t>
            </a:r>
          </a:p>
        </p:txBody>
      </p:sp>
      <p:sp>
        <p:nvSpPr>
          <p:cNvPr id="23678" name="Oval 126"/>
          <p:cNvSpPr>
            <a:spLocks noChangeArrowheads="1"/>
          </p:cNvSpPr>
          <p:nvPr/>
        </p:nvSpPr>
        <p:spPr bwMode="auto">
          <a:xfrm>
            <a:off x="900113" y="503238"/>
            <a:ext cx="71437" cy="73025"/>
          </a:xfrm>
          <a:prstGeom prst="ellipse">
            <a:avLst/>
          </a:prstGeom>
          <a:noFill/>
          <a:ln w="9525">
            <a:solidFill>
              <a:srgbClr val="CC0000"/>
            </a:solidFill>
            <a:round/>
            <a:headEnd/>
            <a:tailEnd/>
          </a:ln>
          <a:effectLst/>
        </p:spPr>
        <p:txBody>
          <a:bodyPr wrap="none" anchor="ctr"/>
          <a:lstStyle/>
          <a:p>
            <a:endParaRPr lang="ru-RU"/>
          </a:p>
        </p:txBody>
      </p:sp>
      <p:sp>
        <p:nvSpPr>
          <p:cNvPr id="23679" name="Text Box 127"/>
          <p:cNvSpPr txBox="1">
            <a:spLocks noChangeArrowheads="1"/>
          </p:cNvSpPr>
          <p:nvPr/>
        </p:nvSpPr>
        <p:spPr bwMode="auto">
          <a:xfrm>
            <a:off x="971550" y="431800"/>
            <a:ext cx="863600" cy="152400"/>
          </a:xfrm>
          <a:prstGeom prst="rect">
            <a:avLst/>
          </a:prstGeom>
          <a:noFill/>
          <a:ln w="9525">
            <a:noFill/>
            <a:miter lim="800000"/>
            <a:headEnd/>
            <a:tailEnd/>
          </a:ln>
          <a:effectLst/>
        </p:spPr>
        <p:txBody>
          <a:bodyPr lIns="0" tIns="0" rIns="0" bIns="0">
            <a:spAutoFit/>
          </a:bodyPr>
          <a:lstStyle/>
          <a:p>
            <a:pPr>
              <a:spcBef>
                <a:spcPct val="50000"/>
              </a:spcBef>
            </a:pPr>
            <a:r>
              <a:rPr lang="ru-RU" sz="1000"/>
              <a:t>Архангельск</a:t>
            </a:r>
          </a:p>
        </p:txBody>
      </p:sp>
      <p:sp>
        <p:nvSpPr>
          <p:cNvPr id="23680" name="Oval 128"/>
          <p:cNvSpPr>
            <a:spLocks noChangeArrowheads="1"/>
          </p:cNvSpPr>
          <p:nvPr/>
        </p:nvSpPr>
        <p:spPr bwMode="auto">
          <a:xfrm>
            <a:off x="539750" y="115252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681" name="Text Box 129"/>
          <p:cNvSpPr txBox="1">
            <a:spLocks noChangeArrowheads="1"/>
          </p:cNvSpPr>
          <p:nvPr/>
        </p:nvSpPr>
        <p:spPr bwMode="auto">
          <a:xfrm>
            <a:off x="611188" y="1079500"/>
            <a:ext cx="576262" cy="152400"/>
          </a:xfrm>
          <a:prstGeom prst="rect">
            <a:avLst/>
          </a:prstGeom>
          <a:noFill/>
          <a:ln w="9525">
            <a:noFill/>
            <a:miter lim="800000"/>
            <a:headEnd/>
            <a:tailEnd/>
          </a:ln>
          <a:effectLst/>
        </p:spPr>
        <p:txBody>
          <a:bodyPr lIns="0" tIns="0" rIns="0" bIns="0">
            <a:spAutoFit/>
          </a:bodyPr>
          <a:lstStyle/>
          <a:p>
            <a:pPr>
              <a:spcBef>
                <a:spcPct val="50000"/>
              </a:spcBef>
            </a:pPr>
            <a:r>
              <a:rPr lang="ru-RU" sz="1000"/>
              <a:t>Котлас</a:t>
            </a:r>
          </a:p>
        </p:txBody>
      </p:sp>
      <p:sp>
        <p:nvSpPr>
          <p:cNvPr id="23682" name="Oval 130"/>
          <p:cNvSpPr>
            <a:spLocks noChangeArrowheads="1"/>
          </p:cNvSpPr>
          <p:nvPr/>
        </p:nvSpPr>
        <p:spPr bwMode="auto">
          <a:xfrm>
            <a:off x="1619250" y="935038"/>
            <a:ext cx="73025" cy="73025"/>
          </a:xfrm>
          <a:prstGeom prst="ellipse">
            <a:avLst/>
          </a:prstGeom>
          <a:noFill/>
          <a:ln w="9525">
            <a:solidFill>
              <a:srgbClr val="CC0000"/>
            </a:solidFill>
            <a:round/>
            <a:headEnd/>
            <a:tailEnd/>
          </a:ln>
          <a:effectLst/>
        </p:spPr>
        <p:txBody>
          <a:bodyPr wrap="none" anchor="ctr"/>
          <a:lstStyle/>
          <a:p>
            <a:endParaRPr lang="ru-RU"/>
          </a:p>
        </p:txBody>
      </p:sp>
      <p:sp>
        <p:nvSpPr>
          <p:cNvPr id="23683" name="Text Box 131"/>
          <p:cNvSpPr txBox="1">
            <a:spLocks noChangeArrowheads="1"/>
          </p:cNvSpPr>
          <p:nvPr/>
        </p:nvSpPr>
        <p:spPr bwMode="auto">
          <a:xfrm>
            <a:off x="1692275" y="863600"/>
            <a:ext cx="792163" cy="152400"/>
          </a:xfrm>
          <a:prstGeom prst="rect">
            <a:avLst/>
          </a:prstGeom>
          <a:noFill/>
          <a:ln w="9525">
            <a:noFill/>
            <a:miter lim="800000"/>
            <a:headEnd/>
            <a:tailEnd/>
          </a:ln>
          <a:effectLst/>
        </p:spPr>
        <p:txBody>
          <a:bodyPr lIns="0" tIns="0" rIns="0" bIns="0">
            <a:spAutoFit/>
          </a:bodyPr>
          <a:lstStyle/>
          <a:p>
            <a:pPr>
              <a:spcBef>
                <a:spcPct val="50000"/>
              </a:spcBef>
            </a:pPr>
            <a:r>
              <a:rPr lang="ru-RU" sz="1000"/>
              <a:t>Нарьян-Мар</a:t>
            </a:r>
          </a:p>
        </p:txBody>
      </p:sp>
      <p:sp>
        <p:nvSpPr>
          <p:cNvPr id="23684" name="Oval 132"/>
          <p:cNvSpPr>
            <a:spLocks noChangeArrowheads="1"/>
          </p:cNvSpPr>
          <p:nvPr/>
        </p:nvSpPr>
        <p:spPr bwMode="auto">
          <a:xfrm>
            <a:off x="1979613" y="1439863"/>
            <a:ext cx="71437" cy="71437"/>
          </a:xfrm>
          <a:prstGeom prst="ellipse">
            <a:avLst/>
          </a:prstGeom>
          <a:noFill/>
          <a:ln w="9525">
            <a:solidFill>
              <a:srgbClr val="CC0000"/>
            </a:solidFill>
            <a:round/>
            <a:headEnd/>
            <a:tailEnd/>
          </a:ln>
          <a:effectLst/>
        </p:spPr>
        <p:txBody>
          <a:bodyPr wrap="none" anchor="ctr"/>
          <a:lstStyle/>
          <a:p>
            <a:endParaRPr lang="ru-RU"/>
          </a:p>
        </p:txBody>
      </p:sp>
      <p:sp>
        <p:nvSpPr>
          <p:cNvPr id="23685" name="Text Box 133"/>
          <p:cNvSpPr txBox="1">
            <a:spLocks noChangeArrowheads="1"/>
          </p:cNvSpPr>
          <p:nvPr/>
        </p:nvSpPr>
        <p:spPr bwMode="auto">
          <a:xfrm>
            <a:off x="2051050" y="1295400"/>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Воркута</a:t>
            </a:r>
          </a:p>
        </p:txBody>
      </p:sp>
      <p:sp>
        <p:nvSpPr>
          <p:cNvPr id="23686" name="Oval 134"/>
          <p:cNvSpPr>
            <a:spLocks noChangeArrowheads="1"/>
          </p:cNvSpPr>
          <p:nvPr/>
        </p:nvSpPr>
        <p:spPr bwMode="auto">
          <a:xfrm>
            <a:off x="539750" y="201612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687" name="Text Box 135"/>
          <p:cNvSpPr txBox="1">
            <a:spLocks noChangeArrowheads="1"/>
          </p:cNvSpPr>
          <p:nvPr/>
        </p:nvSpPr>
        <p:spPr bwMode="auto">
          <a:xfrm>
            <a:off x="611188" y="1871663"/>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a:t>Пермь</a:t>
            </a:r>
          </a:p>
        </p:txBody>
      </p:sp>
      <p:sp>
        <p:nvSpPr>
          <p:cNvPr id="23688" name="Oval 136"/>
          <p:cNvSpPr>
            <a:spLocks noChangeArrowheads="1"/>
          </p:cNvSpPr>
          <p:nvPr/>
        </p:nvSpPr>
        <p:spPr bwMode="auto">
          <a:xfrm>
            <a:off x="684213" y="2303463"/>
            <a:ext cx="71437" cy="73025"/>
          </a:xfrm>
          <a:prstGeom prst="ellipse">
            <a:avLst/>
          </a:prstGeom>
          <a:noFill/>
          <a:ln w="9525">
            <a:solidFill>
              <a:srgbClr val="CC0000"/>
            </a:solidFill>
            <a:round/>
            <a:headEnd/>
            <a:tailEnd/>
          </a:ln>
          <a:effectLst/>
        </p:spPr>
        <p:txBody>
          <a:bodyPr wrap="none" anchor="ctr"/>
          <a:lstStyle/>
          <a:p>
            <a:endParaRPr lang="ru-RU"/>
          </a:p>
        </p:txBody>
      </p:sp>
      <p:sp>
        <p:nvSpPr>
          <p:cNvPr id="23689" name="Text Box 137"/>
          <p:cNvSpPr txBox="1">
            <a:spLocks noChangeArrowheads="1"/>
          </p:cNvSpPr>
          <p:nvPr/>
        </p:nvSpPr>
        <p:spPr bwMode="auto">
          <a:xfrm>
            <a:off x="0" y="2160588"/>
            <a:ext cx="936625" cy="152400"/>
          </a:xfrm>
          <a:prstGeom prst="rect">
            <a:avLst/>
          </a:prstGeom>
          <a:noFill/>
          <a:ln w="9525">
            <a:noFill/>
            <a:miter lim="800000"/>
            <a:headEnd/>
            <a:tailEnd/>
          </a:ln>
          <a:effectLst/>
        </p:spPr>
        <p:txBody>
          <a:bodyPr lIns="0" tIns="0" rIns="0" bIns="0">
            <a:spAutoFit/>
          </a:bodyPr>
          <a:lstStyle/>
          <a:p>
            <a:pPr>
              <a:spcBef>
                <a:spcPct val="50000"/>
              </a:spcBef>
            </a:pPr>
            <a:r>
              <a:rPr lang="ru-RU" sz="1000"/>
              <a:t>Нижний Тагил</a:t>
            </a:r>
          </a:p>
        </p:txBody>
      </p:sp>
      <p:sp>
        <p:nvSpPr>
          <p:cNvPr id="23690" name="Oval 138"/>
          <p:cNvSpPr>
            <a:spLocks noChangeArrowheads="1"/>
          </p:cNvSpPr>
          <p:nvPr/>
        </p:nvSpPr>
        <p:spPr bwMode="auto">
          <a:xfrm>
            <a:off x="684213" y="2447925"/>
            <a:ext cx="71437" cy="71438"/>
          </a:xfrm>
          <a:prstGeom prst="ellipse">
            <a:avLst/>
          </a:prstGeom>
          <a:noFill/>
          <a:ln w="9525">
            <a:solidFill>
              <a:srgbClr val="CC0000"/>
            </a:solidFill>
            <a:round/>
            <a:headEnd/>
            <a:tailEnd/>
          </a:ln>
          <a:effectLst/>
        </p:spPr>
        <p:txBody>
          <a:bodyPr wrap="none" anchor="ctr"/>
          <a:lstStyle/>
          <a:p>
            <a:endParaRPr lang="ru-RU"/>
          </a:p>
        </p:txBody>
      </p:sp>
      <p:sp>
        <p:nvSpPr>
          <p:cNvPr id="23691" name="Text Box 139"/>
          <p:cNvSpPr txBox="1">
            <a:spLocks noChangeArrowheads="1"/>
          </p:cNvSpPr>
          <p:nvPr/>
        </p:nvSpPr>
        <p:spPr bwMode="auto">
          <a:xfrm>
            <a:off x="755650" y="2376488"/>
            <a:ext cx="1081088" cy="152400"/>
          </a:xfrm>
          <a:prstGeom prst="rect">
            <a:avLst/>
          </a:prstGeom>
          <a:noFill/>
          <a:ln w="9525">
            <a:noFill/>
            <a:miter lim="800000"/>
            <a:headEnd/>
            <a:tailEnd/>
          </a:ln>
          <a:effectLst/>
        </p:spPr>
        <p:txBody>
          <a:bodyPr lIns="0" tIns="0" rIns="0" bIns="0">
            <a:spAutoFit/>
          </a:bodyPr>
          <a:lstStyle/>
          <a:p>
            <a:pPr>
              <a:spcBef>
                <a:spcPct val="50000"/>
              </a:spcBef>
            </a:pPr>
            <a:r>
              <a:rPr lang="ru-RU" sz="1000"/>
              <a:t>Екатерининбург</a:t>
            </a:r>
          </a:p>
        </p:txBody>
      </p:sp>
      <p:sp>
        <p:nvSpPr>
          <p:cNvPr id="23692" name="Oval 140"/>
          <p:cNvSpPr>
            <a:spLocks noChangeArrowheads="1"/>
          </p:cNvSpPr>
          <p:nvPr/>
        </p:nvSpPr>
        <p:spPr bwMode="auto">
          <a:xfrm>
            <a:off x="468313" y="2663825"/>
            <a:ext cx="71437" cy="71438"/>
          </a:xfrm>
          <a:prstGeom prst="ellipse">
            <a:avLst/>
          </a:prstGeom>
          <a:noFill/>
          <a:ln w="9525">
            <a:solidFill>
              <a:srgbClr val="CC0000"/>
            </a:solidFill>
            <a:round/>
            <a:headEnd/>
            <a:tailEnd/>
          </a:ln>
          <a:effectLst/>
        </p:spPr>
        <p:txBody>
          <a:bodyPr wrap="none" anchor="ctr"/>
          <a:lstStyle/>
          <a:p>
            <a:endParaRPr lang="ru-RU"/>
          </a:p>
        </p:txBody>
      </p:sp>
      <p:sp>
        <p:nvSpPr>
          <p:cNvPr id="23693" name="Text Box 141"/>
          <p:cNvSpPr txBox="1">
            <a:spLocks noChangeArrowheads="1"/>
          </p:cNvSpPr>
          <p:nvPr/>
        </p:nvSpPr>
        <p:spPr bwMode="auto">
          <a:xfrm>
            <a:off x="395288" y="2519363"/>
            <a:ext cx="719137" cy="152400"/>
          </a:xfrm>
          <a:prstGeom prst="rect">
            <a:avLst/>
          </a:prstGeom>
          <a:noFill/>
          <a:ln w="9525">
            <a:noFill/>
            <a:miter lim="800000"/>
            <a:headEnd/>
            <a:tailEnd/>
          </a:ln>
          <a:effectLst/>
        </p:spPr>
        <p:txBody>
          <a:bodyPr lIns="0" tIns="0" rIns="0" bIns="0">
            <a:spAutoFit/>
          </a:bodyPr>
          <a:lstStyle/>
          <a:p>
            <a:pPr>
              <a:spcBef>
                <a:spcPct val="50000"/>
              </a:spcBef>
            </a:pPr>
            <a:r>
              <a:rPr lang="ru-RU" sz="1000"/>
              <a:t>Челябинск</a:t>
            </a:r>
          </a:p>
        </p:txBody>
      </p:sp>
      <p:sp>
        <p:nvSpPr>
          <p:cNvPr id="23694" name="Oval 142"/>
          <p:cNvSpPr>
            <a:spLocks noChangeArrowheads="1"/>
          </p:cNvSpPr>
          <p:nvPr/>
        </p:nvSpPr>
        <p:spPr bwMode="auto">
          <a:xfrm>
            <a:off x="971550" y="2735263"/>
            <a:ext cx="71438" cy="73025"/>
          </a:xfrm>
          <a:prstGeom prst="ellipse">
            <a:avLst/>
          </a:prstGeom>
          <a:noFill/>
          <a:ln w="9525">
            <a:solidFill>
              <a:srgbClr val="CC0000"/>
            </a:solidFill>
            <a:round/>
            <a:headEnd/>
            <a:tailEnd/>
          </a:ln>
          <a:effectLst/>
        </p:spPr>
        <p:txBody>
          <a:bodyPr wrap="none" anchor="ctr"/>
          <a:lstStyle/>
          <a:p>
            <a:endParaRPr lang="ru-RU"/>
          </a:p>
        </p:txBody>
      </p:sp>
      <p:sp>
        <p:nvSpPr>
          <p:cNvPr id="23695" name="Text Box 143"/>
          <p:cNvSpPr txBox="1">
            <a:spLocks noChangeArrowheads="1"/>
          </p:cNvSpPr>
          <p:nvPr/>
        </p:nvSpPr>
        <p:spPr bwMode="auto">
          <a:xfrm>
            <a:off x="539750" y="2735263"/>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a:t>Тюмень</a:t>
            </a:r>
          </a:p>
        </p:txBody>
      </p:sp>
      <p:sp>
        <p:nvSpPr>
          <p:cNvPr id="23696" name="Oval 144"/>
          <p:cNvSpPr>
            <a:spLocks noChangeArrowheads="1"/>
          </p:cNvSpPr>
          <p:nvPr/>
        </p:nvSpPr>
        <p:spPr bwMode="auto">
          <a:xfrm>
            <a:off x="1187450" y="2735263"/>
            <a:ext cx="71438" cy="73025"/>
          </a:xfrm>
          <a:prstGeom prst="ellipse">
            <a:avLst/>
          </a:prstGeom>
          <a:noFill/>
          <a:ln w="9525">
            <a:solidFill>
              <a:srgbClr val="CC0000"/>
            </a:solidFill>
            <a:round/>
            <a:headEnd/>
            <a:tailEnd/>
          </a:ln>
          <a:effectLst/>
        </p:spPr>
        <p:txBody>
          <a:bodyPr wrap="none" anchor="ctr"/>
          <a:lstStyle/>
          <a:p>
            <a:endParaRPr lang="ru-RU"/>
          </a:p>
        </p:txBody>
      </p:sp>
      <p:sp>
        <p:nvSpPr>
          <p:cNvPr id="23697" name="Text Box 145"/>
          <p:cNvSpPr txBox="1">
            <a:spLocks noChangeArrowheads="1"/>
          </p:cNvSpPr>
          <p:nvPr/>
        </p:nvSpPr>
        <p:spPr bwMode="auto">
          <a:xfrm>
            <a:off x="1187450" y="2592388"/>
            <a:ext cx="649288" cy="152400"/>
          </a:xfrm>
          <a:prstGeom prst="rect">
            <a:avLst/>
          </a:prstGeom>
          <a:noFill/>
          <a:ln w="9525">
            <a:noFill/>
            <a:miter lim="800000"/>
            <a:headEnd/>
            <a:tailEnd/>
          </a:ln>
          <a:effectLst/>
        </p:spPr>
        <p:txBody>
          <a:bodyPr lIns="0" tIns="0" rIns="0" bIns="0">
            <a:spAutoFit/>
          </a:bodyPr>
          <a:lstStyle/>
          <a:p>
            <a:pPr>
              <a:spcBef>
                <a:spcPct val="50000"/>
              </a:spcBef>
            </a:pPr>
            <a:r>
              <a:rPr lang="ru-RU" sz="1000"/>
              <a:t>Тобольск</a:t>
            </a:r>
          </a:p>
        </p:txBody>
      </p:sp>
      <p:sp>
        <p:nvSpPr>
          <p:cNvPr id="23698" name="Oval 146"/>
          <p:cNvSpPr>
            <a:spLocks noChangeArrowheads="1"/>
          </p:cNvSpPr>
          <p:nvPr/>
        </p:nvSpPr>
        <p:spPr bwMode="auto">
          <a:xfrm>
            <a:off x="1979613" y="1727200"/>
            <a:ext cx="71437" cy="71438"/>
          </a:xfrm>
          <a:prstGeom prst="ellipse">
            <a:avLst/>
          </a:prstGeom>
          <a:noFill/>
          <a:ln w="9525">
            <a:solidFill>
              <a:srgbClr val="CC0000"/>
            </a:solidFill>
            <a:round/>
            <a:headEnd/>
            <a:tailEnd/>
          </a:ln>
          <a:effectLst/>
        </p:spPr>
        <p:txBody>
          <a:bodyPr wrap="none" anchor="ctr"/>
          <a:lstStyle/>
          <a:p>
            <a:endParaRPr lang="ru-RU"/>
          </a:p>
        </p:txBody>
      </p:sp>
      <p:sp>
        <p:nvSpPr>
          <p:cNvPr id="23699" name="Text Box 147"/>
          <p:cNvSpPr txBox="1">
            <a:spLocks noChangeArrowheads="1"/>
          </p:cNvSpPr>
          <p:nvPr/>
        </p:nvSpPr>
        <p:spPr bwMode="auto">
          <a:xfrm>
            <a:off x="1979613" y="1584325"/>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Салехард</a:t>
            </a:r>
          </a:p>
        </p:txBody>
      </p:sp>
      <p:sp>
        <p:nvSpPr>
          <p:cNvPr id="23700" name="Oval 148"/>
          <p:cNvSpPr>
            <a:spLocks noChangeArrowheads="1"/>
          </p:cNvSpPr>
          <p:nvPr/>
        </p:nvSpPr>
        <p:spPr bwMode="auto">
          <a:xfrm>
            <a:off x="3203575" y="1295400"/>
            <a:ext cx="71438" cy="73025"/>
          </a:xfrm>
          <a:prstGeom prst="ellipse">
            <a:avLst/>
          </a:prstGeom>
          <a:noFill/>
          <a:ln w="9525">
            <a:solidFill>
              <a:srgbClr val="CC0000"/>
            </a:solidFill>
            <a:round/>
            <a:headEnd/>
            <a:tailEnd/>
          </a:ln>
          <a:effectLst/>
        </p:spPr>
        <p:txBody>
          <a:bodyPr wrap="none" anchor="ctr"/>
          <a:lstStyle/>
          <a:p>
            <a:endParaRPr lang="ru-RU"/>
          </a:p>
        </p:txBody>
      </p:sp>
      <p:sp>
        <p:nvSpPr>
          <p:cNvPr id="23701" name="Text Box 149"/>
          <p:cNvSpPr txBox="1">
            <a:spLocks noChangeArrowheads="1"/>
          </p:cNvSpPr>
          <p:nvPr/>
        </p:nvSpPr>
        <p:spPr bwMode="auto">
          <a:xfrm>
            <a:off x="3203575" y="1152525"/>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Диксон</a:t>
            </a:r>
          </a:p>
        </p:txBody>
      </p:sp>
      <p:sp>
        <p:nvSpPr>
          <p:cNvPr id="23702" name="Text Box 150"/>
          <p:cNvSpPr txBox="1">
            <a:spLocks noChangeArrowheads="1"/>
          </p:cNvSpPr>
          <p:nvPr/>
        </p:nvSpPr>
        <p:spPr bwMode="auto">
          <a:xfrm>
            <a:off x="3348038" y="1943100"/>
            <a:ext cx="574675" cy="152400"/>
          </a:xfrm>
          <a:prstGeom prst="rect">
            <a:avLst/>
          </a:prstGeom>
          <a:noFill/>
          <a:ln w="9525">
            <a:noFill/>
            <a:miter lim="800000"/>
            <a:headEnd/>
            <a:tailEnd/>
          </a:ln>
          <a:effectLst/>
        </p:spPr>
        <p:txBody>
          <a:bodyPr lIns="0" tIns="0" rIns="0" bIns="0">
            <a:spAutoFit/>
          </a:bodyPr>
          <a:lstStyle/>
          <a:p>
            <a:pPr>
              <a:spcBef>
                <a:spcPct val="50000"/>
              </a:spcBef>
            </a:pPr>
            <a:r>
              <a:rPr lang="ru-RU" sz="1000"/>
              <a:t>Норильск</a:t>
            </a:r>
          </a:p>
        </p:txBody>
      </p:sp>
      <p:sp>
        <p:nvSpPr>
          <p:cNvPr id="23703" name="Oval 151"/>
          <p:cNvSpPr>
            <a:spLocks noChangeArrowheads="1"/>
          </p:cNvSpPr>
          <p:nvPr/>
        </p:nvSpPr>
        <p:spPr bwMode="auto">
          <a:xfrm>
            <a:off x="3203575" y="1943100"/>
            <a:ext cx="71438" cy="73025"/>
          </a:xfrm>
          <a:prstGeom prst="ellipse">
            <a:avLst/>
          </a:prstGeom>
          <a:noFill/>
          <a:ln w="9525">
            <a:solidFill>
              <a:srgbClr val="CC0000"/>
            </a:solidFill>
            <a:round/>
            <a:headEnd/>
            <a:tailEnd/>
          </a:ln>
          <a:effectLst/>
        </p:spPr>
        <p:txBody>
          <a:bodyPr wrap="none" anchor="ctr"/>
          <a:lstStyle/>
          <a:p>
            <a:endParaRPr lang="ru-RU"/>
          </a:p>
        </p:txBody>
      </p:sp>
      <p:sp>
        <p:nvSpPr>
          <p:cNvPr id="23704" name="Text Box 152"/>
          <p:cNvSpPr txBox="1">
            <a:spLocks noChangeArrowheads="1"/>
          </p:cNvSpPr>
          <p:nvPr/>
        </p:nvSpPr>
        <p:spPr bwMode="auto">
          <a:xfrm>
            <a:off x="3132138" y="1800225"/>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Дудинка</a:t>
            </a:r>
          </a:p>
        </p:txBody>
      </p:sp>
      <p:sp>
        <p:nvSpPr>
          <p:cNvPr id="23705" name="Oval 153"/>
          <p:cNvSpPr>
            <a:spLocks noChangeArrowheads="1"/>
          </p:cNvSpPr>
          <p:nvPr/>
        </p:nvSpPr>
        <p:spPr bwMode="auto">
          <a:xfrm>
            <a:off x="3059113" y="2303463"/>
            <a:ext cx="73025" cy="73025"/>
          </a:xfrm>
          <a:prstGeom prst="ellipse">
            <a:avLst/>
          </a:prstGeom>
          <a:noFill/>
          <a:ln w="9525">
            <a:solidFill>
              <a:srgbClr val="CC0000"/>
            </a:solidFill>
            <a:round/>
            <a:headEnd/>
            <a:tailEnd/>
          </a:ln>
          <a:effectLst/>
        </p:spPr>
        <p:txBody>
          <a:bodyPr wrap="none" anchor="ctr"/>
          <a:lstStyle/>
          <a:p>
            <a:endParaRPr lang="ru-RU"/>
          </a:p>
        </p:txBody>
      </p:sp>
      <p:sp>
        <p:nvSpPr>
          <p:cNvPr id="23706" name="Text Box 154"/>
          <p:cNvSpPr txBox="1">
            <a:spLocks noChangeArrowheads="1"/>
          </p:cNvSpPr>
          <p:nvPr/>
        </p:nvSpPr>
        <p:spPr bwMode="auto">
          <a:xfrm>
            <a:off x="3132138" y="2160588"/>
            <a:ext cx="433387" cy="152400"/>
          </a:xfrm>
          <a:prstGeom prst="rect">
            <a:avLst/>
          </a:prstGeom>
          <a:noFill/>
          <a:ln w="9525">
            <a:noFill/>
            <a:miter lim="800000"/>
            <a:headEnd/>
            <a:tailEnd/>
          </a:ln>
          <a:effectLst/>
        </p:spPr>
        <p:txBody>
          <a:bodyPr lIns="0" tIns="0" rIns="0" bIns="0">
            <a:spAutoFit/>
          </a:bodyPr>
          <a:lstStyle/>
          <a:p>
            <a:pPr>
              <a:spcBef>
                <a:spcPct val="50000"/>
              </a:spcBef>
            </a:pPr>
            <a:r>
              <a:rPr lang="ru-RU" sz="1000"/>
              <a:t>Игарка</a:t>
            </a:r>
          </a:p>
        </p:txBody>
      </p:sp>
      <p:sp>
        <p:nvSpPr>
          <p:cNvPr id="23707" name="Oval 155"/>
          <p:cNvSpPr>
            <a:spLocks noChangeArrowheads="1"/>
          </p:cNvSpPr>
          <p:nvPr/>
        </p:nvSpPr>
        <p:spPr bwMode="auto">
          <a:xfrm>
            <a:off x="4067175" y="1871663"/>
            <a:ext cx="73025" cy="71437"/>
          </a:xfrm>
          <a:prstGeom prst="ellipse">
            <a:avLst/>
          </a:prstGeom>
          <a:noFill/>
          <a:ln w="9525">
            <a:solidFill>
              <a:srgbClr val="CC0000"/>
            </a:solidFill>
            <a:round/>
            <a:headEnd/>
            <a:tailEnd/>
          </a:ln>
          <a:effectLst/>
        </p:spPr>
        <p:txBody>
          <a:bodyPr wrap="none" anchor="ctr"/>
          <a:lstStyle/>
          <a:p>
            <a:endParaRPr lang="ru-RU"/>
          </a:p>
        </p:txBody>
      </p:sp>
      <p:sp>
        <p:nvSpPr>
          <p:cNvPr id="23708" name="Text Box 156"/>
          <p:cNvSpPr txBox="1">
            <a:spLocks noChangeArrowheads="1"/>
          </p:cNvSpPr>
          <p:nvPr/>
        </p:nvSpPr>
        <p:spPr bwMode="auto">
          <a:xfrm>
            <a:off x="4140200" y="1800225"/>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Хатанга</a:t>
            </a:r>
          </a:p>
        </p:txBody>
      </p:sp>
      <p:sp>
        <p:nvSpPr>
          <p:cNvPr id="23709" name="Oval 157"/>
          <p:cNvSpPr>
            <a:spLocks noChangeArrowheads="1"/>
          </p:cNvSpPr>
          <p:nvPr/>
        </p:nvSpPr>
        <p:spPr bwMode="auto">
          <a:xfrm>
            <a:off x="5435600" y="1871663"/>
            <a:ext cx="73025" cy="71437"/>
          </a:xfrm>
          <a:prstGeom prst="ellipse">
            <a:avLst/>
          </a:prstGeom>
          <a:noFill/>
          <a:ln w="9525">
            <a:solidFill>
              <a:srgbClr val="CC0000"/>
            </a:solidFill>
            <a:round/>
            <a:headEnd/>
            <a:tailEnd/>
          </a:ln>
          <a:effectLst/>
        </p:spPr>
        <p:txBody>
          <a:bodyPr wrap="none" anchor="ctr"/>
          <a:lstStyle/>
          <a:p>
            <a:endParaRPr lang="ru-RU"/>
          </a:p>
        </p:txBody>
      </p:sp>
      <p:sp>
        <p:nvSpPr>
          <p:cNvPr id="23710" name="Text Box 158"/>
          <p:cNvSpPr txBox="1">
            <a:spLocks noChangeArrowheads="1"/>
          </p:cNvSpPr>
          <p:nvPr/>
        </p:nvSpPr>
        <p:spPr bwMode="auto">
          <a:xfrm>
            <a:off x="5292725" y="1717675"/>
            <a:ext cx="503238" cy="152400"/>
          </a:xfrm>
          <a:prstGeom prst="rect">
            <a:avLst/>
          </a:prstGeom>
          <a:noFill/>
          <a:ln w="9525">
            <a:noFill/>
            <a:miter lim="800000"/>
            <a:headEnd/>
            <a:tailEnd/>
          </a:ln>
          <a:effectLst/>
        </p:spPr>
        <p:txBody>
          <a:bodyPr lIns="0" tIns="0" rIns="0" bIns="0">
            <a:spAutoFit/>
          </a:bodyPr>
          <a:lstStyle/>
          <a:p>
            <a:pPr>
              <a:spcBef>
                <a:spcPct val="50000"/>
              </a:spcBef>
            </a:pPr>
            <a:r>
              <a:rPr lang="ru-RU" sz="1000"/>
              <a:t>Тикси</a:t>
            </a:r>
          </a:p>
        </p:txBody>
      </p:sp>
      <p:sp>
        <p:nvSpPr>
          <p:cNvPr id="23711" name="Oval 159"/>
          <p:cNvSpPr>
            <a:spLocks noChangeArrowheads="1"/>
          </p:cNvSpPr>
          <p:nvPr/>
        </p:nvSpPr>
        <p:spPr bwMode="auto">
          <a:xfrm>
            <a:off x="7092950" y="136842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712" name="Text Box 160"/>
          <p:cNvSpPr txBox="1">
            <a:spLocks noChangeArrowheads="1"/>
          </p:cNvSpPr>
          <p:nvPr/>
        </p:nvSpPr>
        <p:spPr bwMode="auto">
          <a:xfrm>
            <a:off x="7164388" y="1368425"/>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Черский</a:t>
            </a:r>
          </a:p>
        </p:txBody>
      </p:sp>
      <p:sp>
        <p:nvSpPr>
          <p:cNvPr id="23713" name="Oval 161"/>
          <p:cNvSpPr>
            <a:spLocks noChangeArrowheads="1"/>
          </p:cNvSpPr>
          <p:nvPr/>
        </p:nvSpPr>
        <p:spPr bwMode="auto">
          <a:xfrm>
            <a:off x="7308850" y="935038"/>
            <a:ext cx="71438" cy="73025"/>
          </a:xfrm>
          <a:prstGeom prst="ellipse">
            <a:avLst/>
          </a:prstGeom>
          <a:noFill/>
          <a:ln w="9525">
            <a:solidFill>
              <a:srgbClr val="CC0000"/>
            </a:solidFill>
            <a:round/>
            <a:headEnd/>
            <a:tailEnd/>
          </a:ln>
          <a:effectLst/>
        </p:spPr>
        <p:txBody>
          <a:bodyPr wrap="none" anchor="ctr"/>
          <a:lstStyle/>
          <a:p>
            <a:endParaRPr lang="ru-RU"/>
          </a:p>
        </p:txBody>
      </p:sp>
      <p:sp>
        <p:nvSpPr>
          <p:cNvPr id="23714" name="Text Box 162"/>
          <p:cNvSpPr txBox="1">
            <a:spLocks noChangeArrowheads="1"/>
          </p:cNvSpPr>
          <p:nvPr/>
        </p:nvSpPr>
        <p:spPr bwMode="auto">
          <a:xfrm>
            <a:off x="7380288" y="792163"/>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a:t>Певек</a:t>
            </a:r>
          </a:p>
        </p:txBody>
      </p:sp>
      <p:sp>
        <p:nvSpPr>
          <p:cNvPr id="23715" name="Oval 163"/>
          <p:cNvSpPr>
            <a:spLocks noChangeArrowheads="1"/>
          </p:cNvSpPr>
          <p:nvPr/>
        </p:nvSpPr>
        <p:spPr bwMode="auto">
          <a:xfrm>
            <a:off x="8243888" y="215900"/>
            <a:ext cx="73025" cy="71438"/>
          </a:xfrm>
          <a:prstGeom prst="ellipse">
            <a:avLst/>
          </a:prstGeom>
          <a:noFill/>
          <a:ln w="9525">
            <a:solidFill>
              <a:srgbClr val="CC0000"/>
            </a:solidFill>
            <a:round/>
            <a:headEnd/>
            <a:tailEnd/>
          </a:ln>
          <a:effectLst/>
        </p:spPr>
        <p:txBody>
          <a:bodyPr wrap="none" anchor="ctr"/>
          <a:lstStyle/>
          <a:p>
            <a:endParaRPr lang="ru-RU"/>
          </a:p>
        </p:txBody>
      </p:sp>
      <p:sp>
        <p:nvSpPr>
          <p:cNvPr id="23716" name="Text Box 164"/>
          <p:cNvSpPr txBox="1">
            <a:spLocks noChangeArrowheads="1"/>
          </p:cNvSpPr>
          <p:nvPr/>
        </p:nvSpPr>
        <p:spPr bwMode="auto">
          <a:xfrm>
            <a:off x="8316913" y="142875"/>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a:t>Уэлен</a:t>
            </a:r>
          </a:p>
        </p:txBody>
      </p:sp>
      <p:sp>
        <p:nvSpPr>
          <p:cNvPr id="23717" name="Oval 165"/>
          <p:cNvSpPr>
            <a:spLocks noChangeArrowheads="1"/>
          </p:cNvSpPr>
          <p:nvPr/>
        </p:nvSpPr>
        <p:spPr bwMode="auto">
          <a:xfrm>
            <a:off x="8172450" y="100806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18" name="Text Box 166"/>
          <p:cNvSpPr txBox="1">
            <a:spLocks noChangeArrowheads="1"/>
          </p:cNvSpPr>
          <p:nvPr/>
        </p:nvSpPr>
        <p:spPr bwMode="auto">
          <a:xfrm>
            <a:off x="8243888" y="863600"/>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Анадырь</a:t>
            </a:r>
          </a:p>
        </p:txBody>
      </p:sp>
      <p:sp>
        <p:nvSpPr>
          <p:cNvPr id="23719" name="Text Box 167"/>
          <p:cNvSpPr txBox="1">
            <a:spLocks noChangeArrowheads="1"/>
          </p:cNvSpPr>
          <p:nvPr/>
        </p:nvSpPr>
        <p:spPr bwMode="auto">
          <a:xfrm>
            <a:off x="7019925" y="2808288"/>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Магадан</a:t>
            </a:r>
          </a:p>
        </p:txBody>
      </p:sp>
      <p:sp>
        <p:nvSpPr>
          <p:cNvPr id="23720" name="Oval 168"/>
          <p:cNvSpPr>
            <a:spLocks noChangeArrowheads="1"/>
          </p:cNvSpPr>
          <p:nvPr/>
        </p:nvSpPr>
        <p:spPr bwMode="auto">
          <a:xfrm>
            <a:off x="8532813" y="3384550"/>
            <a:ext cx="71437" cy="71438"/>
          </a:xfrm>
          <a:prstGeom prst="ellipse">
            <a:avLst/>
          </a:prstGeom>
          <a:noFill/>
          <a:ln w="9525">
            <a:solidFill>
              <a:srgbClr val="CC0000"/>
            </a:solidFill>
            <a:round/>
            <a:headEnd/>
            <a:tailEnd/>
          </a:ln>
          <a:effectLst/>
        </p:spPr>
        <p:txBody>
          <a:bodyPr wrap="none" anchor="ctr"/>
          <a:lstStyle/>
          <a:p>
            <a:endParaRPr lang="ru-RU"/>
          </a:p>
        </p:txBody>
      </p:sp>
      <p:sp>
        <p:nvSpPr>
          <p:cNvPr id="23721" name="Text Box 169"/>
          <p:cNvSpPr txBox="1">
            <a:spLocks noChangeArrowheads="1"/>
          </p:cNvSpPr>
          <p:nvPr/>
        </p:nvSpPr>
        <p:spPr bwMode="auto">
          <a:xfrm>
            <a:off x="7308850" y="3240088"/>
            <a:ext cx="1835150" cy="152400"/>
          </a:xfrm>
          <a:prstGeom prst="rect">
            <a:avLst/>
          </a:prstGeom>
          <a:noFill/>
          <a:ln w="9525">
            <a:noFill/>
            <a:miter lim="800000"/>
            <a:headEnd/>
            <a:tailEnd/>
          </a:ln>
          <a:effectLst/>
        </p:spPr>
        <p:txBody>
          <a:bodyPr lIns="0" tIns="0" rIns="0" bIns="0">
            <a:spAutoFit/>
          </a:bodyPr>
          <a:lstStyle/>
          <a:p>
            <a:pPr>
              <a:spcBef>
                <a:spcPct val="50000"/>
              </a:spcBef>
            </a:pPr>
            <a:r>
              <a:rPr lang="ru-RU" sz="1000"/>
              <a:t>Петропавловск-Камчатский</a:t>
            </a:r>
          </a:p>
        </p:txBody>
      </p:sp>
      <p:sp>
        <p:nvSpPr>
          <p:cNvPr id="23722" name="Oval 170"/>
          <p:cNvSpPr>
            <a:spLocks noChangeArrowheads="1"/>
          </p:cNvSpPr>
          <p:nvPr/>
        </p:nvSpPr>
        <p:spPr bwMode="auto">
          <a:xfrm>
            <a:off x="7308850" y="417671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23" name="Text Box 171"/>
          <p:cNvSpPr txBox="1">
            <a:spLocks noChangeArrowheads="1"/>
          </p:cNvSpPr>
          <p:nvPr/>
        </p:nvSpPr>
        <p:spPr bwMode="auto">
          <a:xfrm>
            <a:off x="7308850" y="4032250"/>
            <a:ext cx="431800" cy="244475"/>
          </a:xfrm>
          <a:prstGeom prst="rect">
            <a:avLst/>
          </a:prstGeom>
          <a:noFill/>
          <a:ln w="9525">
            <a:noFill/>
            <a:miter lim="800000"/>
            <a:headEnd/>
            <a:tailEnd/>
          </a:ln>
          <a:effectLst/>
        </p:spPr>
        <p:txBody>
          <a:bodyPr>
            <a:spAutoFit/>
          </a:bodyPr>
          <a:lstStyle/>
          <a:p>
            <a:pPr>
              <a:spcBef>
                <a:spcPct val="50000"/>
              </a:spcBef>
            </a:pPr>
            <a:r>
              <a:rPr lang="ru-RU" sz="1000"/>
              <a:t>Оха</a:t>
            </a:r>
          </a:p>
        </p:txBody>
      </p:sp>
      <p:sp>
        <p:nvSpPr>
          <p:cNvPr id="23724" name="Oval 172"/>
          <p:cNvSpPr>
            <a:spLocks noChangeArrowheads="1"/>
          </p:cNvSpPr>
          <p:nvPr/>
        </p:nvSpPr>
        <p:spPr bwMode="auto">
          <a:xfrm>
            <a:off x="7667625" y="5040313"/>
            <a:ext cx="73025" cy="73025"/>
          </a:xfrm>
          <a:prstGeom prst="ellipse">
            <a:avLst/>
          </a:prstGeom>
          <a:noFill/>
          <a:ln w="9525">
            <a:solidFill>
              <a:srgbClr val="CC0000"/>
            </a:solidFill>
            <a:round/>
            <a:headEnd/>
            <a:tailEnd/>
          </a:ln>
          <a:effectLst/>
        </p:spPr>
        <p:txBody>
          <a:bodyPr wrap="none" anchor="ctr"/>
          <a:lstStyle/>
          <a:p>
            <a:endParaRPr lang="ru-RU"/>
          </a:p>
        </p:txBody>
      </p:sp>
      <p:sp>
        <p:nvSpPr>
          <p:cNvPr id="23725" name="Text Box 173"/>
          <p:cNvSpPr txBox="1">
            <a:spLocks noChangeArrowheads="1"/>
          </p:cNvSpPr>
          <p:nvPr/>
        </p:nvSpPr>
        <p:spPr bwMode="auto">
          <a:xfrm>
            <a:off x="7524750" y="4895850"/>
            <a:ext cx="1079500" cy="152400"/>
          </a:xfrm>
          <a:prstGeom prst="rect">
            <a:avLst/>
          </a:prstGeom>
          <a:noFill/>
          <a:ln w="9525">
            <a:noFill/>
            <a:miter lim="800000"/>
            <a:headEnd/>
            <a:tailEnd/>
          </a:ln>
          <a:effectLst/>
        </p:spPr>
        <p:txBody>
          <a:bodyPr lIns="0" tIns="0" rIns="0" bIns="0">
            <a:spAutoFit/>
          </a:bodyPr>
          <a:lstStyle/>
          <a:p>
            <a:pPr>
              <a:spcBef>
                <a:spcPct val="50000"/>
              </a:spcBef>
            </a:pPr>
            <a:r>
              <a:rPr lang="ru-RU" sz="1000"/>
              <a:t>Южно-Сахалинск</a:t>
            </a:r>
          </a:p>
        </p:txBody>
      </p:sp>
      <p:sp>
        <p:nvSpPr>
          <p:cNvPr id="23726" name="Oval 174"/>
          <p:cNvSpPr>
            <a:spLocks noChangeArrowheads="1"/>
          </p:cNvSpPr>
          <p:nvPr/>
        </p:nvSpPr>
        <p:spPr bwMode="auto">
          <a:xfrm>
            <a:off x="7164388" y="4319588"/>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27" name="Text Box 175"/>
          <p:cNvSpPr txBox="1">
            <a:spLocks noChangeArrowheads="1"/>
          </p:cNvSpPr>
          <p:nvPr/>
        </p:nvSpPr>
        <p:spPr bwMode="auto">
          <a:xfrm>
            <a:off x="5867400" y="4176713"/>
            <a:ext cx="1296988" cy="152400"/>
          </a:xfrm>
          <a:prstGeom prst="rect">
            <a:avLst/>
          </a:prstGeom>
          <a:noFill/>
          <a:ln w="9525">
            <a:noFill/>
            <a:miter lim="800000"/>
            <a:headEnd/>
            <a:tailEnd/>
          </a:ln>
          <a:effectLst/>
        </p:spPr>
        <p:txBody>
          <a:bodyPr lIns="0" tIns="0" rIns="0" bIns="0">
            <a:spAutoFit/>
          </a:bodyPr>
          <a:lstStyle/>
          <a:p>
            <a:pPr>
              <a:spcBef>
                <a:spcPct val="50000"/>
              </a:spcBef>
            </a:pPr>
            <a:r>
              <a:rPr lang="ru-RU" sz="1000"/>
              <a:t>Николаевск-на-Амуре</a:t>
            </a:r>
          </a:p>
        </p:txBody>
      </p:sp>
      <p:sp>
        <p:nvSpPr>
          <p:cNvPr id="23728" name="Oval 176"/>
          <p:cNvSpPr>
            <a:spLocks noChangeArrowheads="1"/>
          </p:cNvSpPr>
          <p:nvPr/>
        </p:nvSpPr>
        <p:spPr bwMode="auto">
          <a:xfrm>
            <a:off x="6948488" y="4824413"/>
            <a:ext cx="71437" cy="71437"/>
          </a:xfrm>
          <a:prstGeom prst="ellipse">
            <a:avLst/>
          </a:prstGeom>
          <a:noFill/>
          <a:ln w="9525">
            <a:solidFill>
              <a:srgbClr val="CC0000"/>
            </a:solidFill>
            <a:round/>
            <a:headEnd/>
            <a:tailEnd/>
          </a:ln>
          <a:effectLst/>
        </p:spPr>
        <p:txBody>
          <a:bodyPr wrap="none" anchor="ctr"/>
          <a:lstStyle/>
          <a:p>
            <a:endParaRPr lang="ru-RU"/>
          </a:p>
        </p:txBody>
      </p:sp>
      <p:sp>
        <p:nvSpPr>
          <p:cNvPr id="23729" name="Text Box 177"/>
          <p:cNvSpPr txBox="1">
            <a:spLocks noChangeArrowheads="1"/>
          </p:cNvSpPr>
          <p:nvPr/>
        </p:nvSpPr>
        <p:spPr bwMode="auto">
          <a:xfrm>
            <a:off x="6300788" y="4679950"/>
            <a:ext cx="1439862" cy="152400"/>
          </a:xfrm>
          <a:prstGeom prst="rect">
            <a:avLst/>
          </a:prstGeom>
          <a:noFill/>
          <a:ln w="9525">
            <a:noFill/>
            <a:miter lim="800000"/>
            <a:headEnd/>
            <a:tailEnd/>
          </a:ln>
          <a:effectLst/>
        </p:spPr>
        <p:txBody>
          <a:bodyPr lIns="0" tIns="0" rIns="0" bIns="0">
            <a:spAutoFit/>
          </a:bodyPr>
          <a:lstStyle/>
          <a:p>
            <a:pPr>
              <a:spcBef>
                <a:spcPct val="50000"/>
              </a:spcBef>
            </a:pPr>
            <a:r>
              <a:rPr lang="ru-RU" sz="1000"/>
              <a:t>Комсомольск-на-Амуре</a:t>
            </a:r>
          </a:p>
        </p:txBody>
      </p:sp>
      <p:sp>
        <p:nvSpPr>
          <p:cNvPr id="23730" name="Oval 178"/>
          <p:cNvSpPr>
            <a:spLocks noChangeArrowheads="1"/>
          </p:cNvSpPr>
          <p:nvPr/>
        </p:nvSpPr>
        <p:spPr bwMode="auto">
          <a:xfrm>
            <a:off x="6877050" y="518477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731" name="Text Box 179"/>
          <p:cNvSpPr txBox="1">
            <a:spLocks noChangeArrowheads="1"/>
          </p:cNvSpPr>
          <p:nvPr/>
        </p:nvSpPr>
        <p:spPr bwMode="auto">
          <a:xfrm>
            <a:off x="6948488" y="5111750"/>
            <a:ext cx="719137" cy="152400"/>
          </a:xfrm>
          <a:prstGeom prst="rect">
            <a:avLst/>
          </a:prstGeom>
          <a:noFill/>
          <a:ln w="9525">
            <a:noFill/>
            <a:miter lim="800000"/>
            <a:headEnd/>
            <a:tailEnd/>
          </a:ln>
          <a:effectLst/>
        </p:spPr>
        <p:txBody>
          <a:bodyPr lIns="0" tIns="0" rIns="0" bIns="0">
            <a:spAutoFit/>
          </a:bodyPr>
          <a:lstStyle/>
          <a:p>
            <a:pPr>
              <a:spcBef>
                <a:spcPct val="50000"/>
              </a:spcBef>
            </a:pPr>
            <a:r>
              <a:rPr lang="ru-RU" sz="1000"/>
              <a:t>Хабаровск</a:t>
            </a:r>
          </a:p>
        </p:txBody>
      </p:sp>
      <p:sp>
        <p:nvSpPr>
          <p:cNvPr id="23732" name="Oval 180"/>
          <p:cNvSpPr>
            <a:spLocks noChangeArrowheads="1"/>
          </p:cNvSpPr>
          <p:nvPr/>
        </p:nvSpPr>
        <p:spPr bwMode="auto">
          <a:xfrm>
            <a:off x="6948488" y="6119813"/>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33" name="Text Box 181"/>
          <p:cNvSpPr txBox="1">
            <a:spLocks noChangeArrowheads="1"/>
          </p:cNvSpPr>
          <p:nvPr/>
        </p:nvSpPr>
        <p:spPr bwMode="auto">
          <a:xfrm>
            <a:off x="6732588" y="5976938"/>
            <a:ext cx="792162" cy="152400"/>
          </a:xfrm>
          <a:prstGeom prst="rect">
            <a:avLst/>
          </a:prstGeom>
          <a:noFill/>
          <a:ln w="9525">
            <a:noFill/>
            <a:miter lim="800000"/>
            <a:headEnd/>
            <a:tailEnd/>
          </a:ln>
          <a:effectLst/>
        </p:spPr>
        <p:txBody>
          <a:bodyPr lIns="0" tIns="0" rIns="0" bIns="0">
            <a:spAutoFit/>
          </a:bodyPr>
          <a:lstStyle/>
          <a:p>
            <a:pPr>
              <a:spcBef>
                <a:spcPct val="50000"/>
              </a:spcBef>
            </a:pPr>
            <a:r>
              <a:rPr lang="ru-RU" sz="1000"/>
              <a:t>Владивосток</a:t>
            </a:r>
          </a:p>
        </p:txBody>
      </p:sp>
      <p:sp>
        <p:nvSpPr>
          <p:cNvPr id="23734" name="Oval 182"/>
          <p:cNvSpPr>
            <a:spLocks noChangeArrowheads="1"/>
          </p:cNvSpPr>
          <p:nvPr/>
        </p:nvSpPr>
        <p:spPr bwMode="auto">
          <a:xfrm>
            <a:off x="6156325" y="5976938"/>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35" name="Text Box 183"/>
          <p:cNvSpPr txBox="1">
            <a:spLocks noChangeArrowheads="1"/>
          </p:cNvSpPr>
          <p:nvPr/>
        </p:nvSpPr>
        <p:spPr bwMode="auto">
          <a:xfrm>
            <a:off x="5724525" y="5832475"/>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Харбин</a:t>
            </a:r>
          </a:p>
        </p:txBody>
      </p:sp>
      <p:sp>
        <p:nvSpPr>
          <p:cNvPr id="23736" name="Oval 184"/>
          <p:cNvSpPr>
            <a:spLocks noChangeArrowheads="1"/>
          </p:cNvSpPr>
          <p:nvPr/>
        </p:nvSpPr>
        <p:spPr bwMode="auto">
          <a:xfrm>
            <a:off x="6011863" y="6769100"/>
            <a:ext cx="73025" cy="71438"/>
          </a:xfrm>
          <a:prstGeom prst="ellipse">
            <a:avLst/>
          </a:prstGeom>
          <a:noFill/>
          <a:ln w="9525">
            <a:solidFill>
              <a:srgbClr val="CC0000"/>
            </a:solidFill>
            <a:round/>
            <a:headEnd/>
            <a:tailEnd/>
          </a:ln>
          <a:effectLst/>
        </p:spPr>
        <p:txBody>
          <a:bodyPr wrap="none" anchor="ctr"/>
          <a:lstStyle/>
          <a:p>
            <a:endParaRPr lang="ru-RU"/>
          </a:p>
        </p:txBody>
      </p:sp>
      <p:sp>
        <p:nvSpPr>
          <p:cNvPr id="23737" name="Text Box 185"/>
          <p:cNvSpPr txBox="1">
            <a:spLocks noChangeArrowheads="1"/>
          </p:cNvSpPr>
          <p:nvPr/>
        </p:nvSpPr>
        <p:spPr bwMode="auto">
          <a:xfrm>
            <a:off x="5435600" y="6551613"/>
            <a:ext cx="1079500" cy="244475"/>
          </a:xfrm>
          <a:prstGeom prst="rect">
            <a:avLst/>
          </a:prstGeom>
          <a:noFill/>
          <a:ln w="9525">
            <a:noFill/>
            <a:miter lim="800000"/>
            <a:headEnd/>
            <a:tailEnd/>
          </a:ln>
          <a:effectLst/>
        </p:spPr>
        <p:txBody>
          <a:bodyPr lIns="0" rIns="0">
            <a:spAutoFit/>
          </a:bodyPr>
          <a:lstStyle/>
          <a:p>
            <a:pPr>
              <a:spcBef>
                <a:spcPct val="50000"/>
              </a:spcBef>
            </a:pPr>
            <a:r>
              <a:rPr lang="ru-RU" sz="1000"/>
              <a:t>Шеньян (Мукден)</a:t>
            </a:r>
          </a:p>
        </p:txBody>
      </p:sp>
      <p:sp>
        <p:nvSpPr>
          <p:cNvPr id="23738" name="Oval 186"/>
          <p:cNvSpPr>
            <a:spLocks noChangeArrowheads="1"/>
          </p:cNvSpPr>
          <p:nvPr/>
        </p:nvSpPr>
        <p:spPr bwMode="auto">
          <a:xfrm>
            <a:off x="5580063" y="4679950"/>
            <a:ext cx="71437" cy="71438"/>
          </a:xfrm>
          <a:prstGeom prst="ellipse">
            <a:avLst/>
          </a:prstGeom>
          <a:noFill/>
          <a:ln w="9525">
            <a:solidFill>
              <a:srgbClr val="CC0000"/>
            </a:solidFill>
            <a:round/>
            <a:headEnd/>
            <a:tailEnd/>
          </a:ln>
          <a:effectLst/>
        </p:spPr>
        <p:txBody>
          <a:bodyPr wrap="none" anchor="ctr"/>
          <a:lstStyle/>
          <a:p>
            <a:endParaRPr lang="ru-RU"/>
          </a:p>
        </p:txBody>
      </p:sp>
      <p:sp>
        <p:nvSpPr>
          <p:cNvPr id="23739" name="Text Box 187"/>
          <p:cNvSpPr txBox="1">
            <a:spLocks noChangeArrowheads="1"/>
          </p:cNvSpPr>
          <p:nvPr/>
        </p:nvSpPr>
        <p:spPr bwMode="auto">
          <a:xfrm>
            <a:off x="5580063" y="4535488"/>
            <a:ext cx="863600" cy="152400"/>
          </a:xfrm>
          <a:prstGeom prst="rect">
            <a:avLst/>
          </a:prstGeom>
          <a:noFill/>
          <a:ln w="9525">
            <a:noFill/>
            <a:miter lim="800000"/>
            <a:headEnd/>
            <a:tailEnd/>
          </a:ln>
          <a:effectLst/>
        </p:spPr>
        <p:txBody>
          <a:bodyPr lIns="0" tIns="0" rIns="0" bIns="0">
            <a:spAutoFit/>
          </a:bodyPr>
          <a:lstStyle/>
          <a:p>
            <a:pPr>
              <a:spcBef>
                <a:spcPct val="50000"/>
              </a:spcBef>
            </a:pPr>
            <a:r>
              <a:rPr lang="ru-RU" sz="1000"/>
              <a:t>Сковородино</a:t>
            </a:r>
          </a:p>
        </p:txBody>
      </p:sp>
      <p:sp>
        <p:nvSpPr>
          <p:cNvPr id="23740" name="Oval 188"/>
          <p:cNvSpPr>
            <a:spLocks noChangeArrowheads="1"/>
          </p:cNvSpPr>
          <p:nvPr/>
        </p:nvSpPr>
        <p:spPr bwMode="auto">
          <a:xfrm>
            <a:off x="5580063" y="3887788"/>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41" name="Text Box 189"/>
          <p:cNvSpPr txBox="1">
            <a:spLocks noChangeArrowheads="1"/>
          </p:cNvSpPr>
          <p:nvPr/>
        </p:nvSpPr>
        <p:spPr bwMode="auto">
          <a:xfrm>
            <a:off x="5292725" y="3743325"/>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a:t>Алдан</a:t>
            </a:r>
          </a:p>
        </p:txBody>
      </p:sp>
      <p:sp>
        <p:nvSpPr>
          <p:cNvPr id="23742" name="Oval 190"/>
          <p:cNvSpPr>
            <a:spLocks noChangeArrowheads="1"/>
          </p:cNvSpPr>
          <p:nvPr/>
        </p:nvSpPr>
        <p:spPr bwMode="auto">
          <a:xfrm>
            <a:off x="5795963" y="3311525"/>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43" name="Text Box 191"/>
          <p:cNvSpPr txBox="1">
            <a:spLocks noChangeArrowheads="1"/>
          </p:cNvSpPr>
          <p:nvPr/>
        </p:nvSpPr>
        <p:spPr bwMode="auto">
          <a:xfrm>
            <a:off x="5867400" y="3168650"/>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Якутск</a:t>
            </a:r>
          </a:p>
        </p:txBody>
      </p:sp>
      <p:sp>
        <p:nvSpPr>
          <p:cNvPr id="23744" name="Text Box 192"/>
          <p:cNvSpPr txBox="1">
            <a:spLocks noChangeArrowheads="1"/>
          </p:cNvSpPr>
          <p:nvPr/>
        </p:nvSpPr>
        <p:spPr bwMode="auto">
          <a:xfrm>
            <a:off x="4643438" y="3311525"/>
            <a:ext cx="649287" cy="152400"/>
          </a:xfrm>
          <a:prstGeom prst="rect">
            <a:avLst/>
          </a:prstGeom>
          <a:noFill/>
          <a:ln w="9525">
            <a:noFill/>
            <a:miter lim="800000"/>
            <a:headEnd/>
            <a:tailEnd/>
          </a:ln>
          <a:effectLst/>
        </p:spPr>
        <p:txBody>
          <a:bodyPr lIns="0" tIns="0" rIns="0" bIns="0">
            <a:spAutoFit/>
          </a:bodyPr>
          <a:lstStyle/>
          <a:p>
            <a:pPr>
              <a:spcBef>
                <a:spcPct val="50000"/>
              </a:spcBef>
            </a:pPr>
            <a:r>
              <a:rPr lang="ru-RU" sz="1000"/>
              <a:t>Мирный</a:t>
            </a:r>
          </a:p>
        </p:txBody>
      </p:sp>
      <p:sp>
        <p:nvSpPr>
          <p:cNvPr id="23745" name="Oval 193"/>
          <p:cNvSpPr>
            <a:spLocks noChangeArrowheads="1"/>
          </p:cNvSpPr>
          <p:nvPr/>
        </p:nvSpPr>
        <p:spPr bwMode="auto">
          <a:xfrm>
            <a:off x="4716463" y="3671888"/>
            <a:ext cx="71437" cy="71437"/>
          </a:xfrm>
          <a:prstGeom prst="ellipse">
            <a:avLst/>
          </a:prstGeom>
          <a:noFill/>
          <a:ln w="9525">
            <a:solidFill>
              <a:srgbClr val="CC0000"/>
            </a:solidFill>
            <a:round/>
            <a:headEnd/>
            <a:tailEnd/>
          </a:ln>
          <a:effectLst/>
        </p:spPr>
        <p:txBody>
          <a:bodyPr wrap="none" anchor="ctr"/>
          <a:lstStyle/>
          <a:p>
            <a:endParaRPr lang="ru-RU"/>
          </a:p>
        </p:txBody>
      </p:sp>
      <p:sp>
        <p:nvSpPr>
          <p:cNvPr id="23746" name="Text Box 194"/>
          <p:cNvSpPr txBox="1">
            <a:spLocks noChangeArrowheads="1"/>
          </p:cNvSpPr>
          <p:nvPr/>
        </p:nvSpPr>
        <p:spPr bwMode="auto">
          <a:xfrm>
            <a:off x="4716463" y="3527425"/>
            <a:ext cx="504825" cy="152400"/>
          </a:xfrm>
          <a:prstGeom prst="rect">
            <a:avLst/>
          </a:prstGeom>
          <a:noFill/>
          <a:ln w="9525">
            <a:noFill/>
            <a:miter lim="800000"/>
            <a:headEnd/>
            <a:tailEnd/>
          </a:ln>
          <a:effectLst/>
        </p:spPr>
        <p:txBody>
          <a:bodyPr lIns="0" tIns="0" rIns="0" bIns="0">
            <a:spAutoFit/>
          </a:bodyPr>
          <a:lstStyle/>
          <a:p>
            <a:pPr>
              <a:spcBef>
                <a:spcPct val="50000"/>
              </a:spcBef>
            </a:pPr>
            <a:r>
              <a:rPr lang="ru-RU" sz="1000"/>
              <a:t>Ленск</a:t>
            </a:r>
          </a:p>
        </p:txBody>
      </p:sp>
      <p:sp>
        <p:nvSpPr>
          <p:cNvPr id="23747" name="Oval 195"/>
          <p:cNvSpPr>
            <a:spLocks noChangeArrowheads="1"/>
          </p:cNvSpPr>
          <p:nvPr/>
        </p:nvSpPr>
        <p:spPr bwMode="auto">
          <a:xfrm>
            <a:off x="3708400" y="3024188"/>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48" name="Text Box 196"/>
          <p:cNvSpPr txBox="1">
            <a:spLocks noChangeArrowheads="1"/>
          </p:cNvSpPr>
          <p:nvPr/>
        </p:nvSpPr>
        <p:spPr bwMode="auto">
          <a:xfrm>
            <a:off x="3419475" y="3024188"/>
            <a:ext cx="431800" cy="152400"/>
          </a:xfrm>
          <a:prstGeom prst="rect">
            <a:avLst/>
          </a:prstGeom>
          <a:noFill/>
          <a:ln w="9525">
            <a:noFill/>
            <a:miter lim="800000"/>
            <a:headEnd/>
            <a:tailEnd/>
          </a:ln>
          <a:effectLst/>
        </p:spPr>
        <p:txBody>
          <a:bodyPr lIns="0" tIns="0" rIns="0" bIns="0">
            <a:spAutoFit/>
          </a:bodyPr>
          <a:lstStyle/>
          <a:p>
            <a:pPr>
              <a:spcBef>
                <a:spcPct val="50000"/>
              </a:spcBef>
            </a:pPr>
            <a:r>
              <a:rPr lang="ru-RU" sz="1000"/>
              <a:t>Тура</a:t>
            </a:r>
          </a:p>
        </p:txBody>
      </p:sp>
      <p:sp>
        <p:nvSpPr>
          <p:cNvPr id="23749" name="Oval 197"/>
          <p:cNvSpPr>
            <a:spLocks noChangeArrowheads="1"/>
          </p:cNvSpPr>
          <p:nvPr/>
        </p:nvSpPr>
        <p:spPr bwMode="auto">
          <a:xfrm>
            <a:off x="3708400" y="4895850"/>
            <a:ext cx="71438" cy="73025"/>
          </a:xfrm>
          <a:prstGeom prst="ellipse">
            <a:avLst/>
          </a:prstGeom>
          <a:noFill/>
          <a:ln w="9525">
            <a:solidFill>
              <a:srgbClr val="CC0000"/>
            </a:solidFill>
            <a:round/>
            <a:headEnd/>
            <a:tailEnd/>
          </a:ln>
          <a:effectLst/>
        </p:spPr>
        <p:txBody>
          <a:bodyPr wrap="none" anchor="ctr"/>
          <a:lstStyle/>
          <a:p>
            <a:endParaRPr lang="ru-RU"/>
          </a:p>
        </p:txBody>
      </p:sp>
      <p:sp>
        <p:nvSpPr>
          <p:cNvPr id="23750" name="Text Box 198"/>
          <p:cNvSpPr txBox="1">
            <a:spLocks noChangeArrowheads="1"/>
          </p:cNvSpPr>
          <p:nvPr/>
        </p:nvSpPr>
        <p:spPr bwMode="auto">
          <a:xfrm>
            <a:off x="3708400" y="4824413"/>
            <a:ext cx="647700" cy="244475"/>
          </a:xfrm>
          <a:prstGeom prst="rect">
            <a:avLst/>
          </a:prstGeom>
          <a:noFill/>
          <a:ln w="9525">
            <a:noFill/>
            <a:miter lim="800000"/>
            <a:headEnd/>
            <a:tailEnd/>
          </a:ln>
          <a:effectLst/>
        </p:spPr>
        <p:txBody>
          <a:bodyPr>
            <a:spAutoFit/>
          </a:bodyPr>
          <a:lstStyle/>
          <a:p>
            <a:pPr>
              <a:spcBef>
                <a:spcPct val="50000"/>
              </a:spcBef>
            </a:pPr>
            <a:r>
              <a:rPr lang="ru-RU" sz="1000"/>
              <a:t>Иркутск</a:t>
            </a:r>
          </a:p>
        </p:txBody>
      </p:sp>
      <p:sp>
        <p:nvSpPr>
          <p:cNvPr id="23751" name="Oval 199"/>
          <p:cNvSpPr>
            <a:spLocks noChangeArrowheads="1"/>
          </p:cNvSpPr>
          <p:nvPr/>
        </p:nvSpPr>
        <p:spPr bwMode="auto">
          <a:xfrm>
            <a:off x="4067175" y="5040313"/>
            <a:ext cx="73025" cy="71437"/>
          </a:xfrm>
          <a:prstGeom prst="ellipse">
            <a:avLst/>
          </a:prstGeom>
          <a:noFill/>
          <a:ln w="9525">
            <a:solidFill>
              <a:srgbClr val="CC0000"/>
            </a:solidFill>
            <a:round/>
            <a:headEnd/>
            <a:tailEnd/>
          </a:ln>
          <a:effectLst/>
        </p:spPr>
        <p:txBody>
          <a:bodyPr wrap="none" anchor="ctr"/>
          <a:lstStyle/>
          <a:p>
            <a:endParaRPr lang="ru-RU"/>
          </a:p>
        </p:txBody>
      </p:sp>
      <p:sp>
        <p:nvSpPr>
          <p:cNvPr id="23752" name="Text Box 200"/>
          <p:cNvSpPr txBox="1">
            <a:spLocks noChangeArrowheads="1"/>
          </p:cNvSpPr>
          <p:nvPr/>
        </p:nvSpPr>
        <p:spPr bwMode="auto">
          <a:xfrm>
            <a:off x="3995738" y="5111750"/>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Улан-Удэ</a:t>
            </a:r>
          </a:p>
        </p:txBody>
      </p:sp>
      <p:sp>
        <p:nvSpPr>
          <p:cNvPr id="23753" name="Oval 201"/>
          <p:cNvSpPr>
            <a:spLocks noChangeArrowheads="1"/>
          </p:cNvSpPr>
          <p:nvPr/>
        </p:nvSpPr>
        <p:spPr bwMode="auto">
          <a:xfrm>
            <a:off x="4643438" y="5040313"/>
            <a:ext cx="73025" cy="71437"/>
          </a:xfrm>
          <a:prstGeom prst="ellipse">
            <a:avLst/>
          </a:prstGeom>
          <a:noFill/>
          <a:ln w="9525">
            <a:solidFill>
              <a:srgbClr val="CC0000"/>
            </a:solidFill>
            <a:round/>
            <a:headEnd/>
            <a:tailEnd/>
          </a:ln>
          <a:effectLst/>
        </p:spPr>
        <p:txBody>
          <a:bodyPr wrap="none" anchor="ctr"/>
          <a:lstStyle/>
          <a:p>
            <a:endParaRPr lang="ru-RU"/>
          </a:p>
        </p:txBody>
      </p:sp>
      <p:sp>
        <p:nvSpPr>
          <p:cNvPr id="23754" name="Text Box 202"/>
          <p:cNvSpPr txBox="1">
            <a:spLocks noChangeArrowheads="1"/>
          </p:cNvSpPr>
          <p:nvPr/>
        </p:nvSpPr>
        <p:spPr bwMode="auto">
          <a:xfrm>
            <a:off x="4572000" y="4895850"/>
            <a:ext cx="431800" cy="152400"/>
          </a:xfrm>
          <a:prstGeom prst="rect">
            <a:avLst/>
          </a:prstGeom>
          <a:noFill/>
          <a:ln w="9525">
            <a:noFill/>
            <a:miter lim="800000"/>
            <a:headEnd/>
            <a:tailEnd/>
          </a:ln>
          <a:effectLst/>
        </p:spPr>
        <p:txBody>
          <a:bodyPr lIns="0" tIns="0" rIns="0" bIns="0">
            <a:spAutoFit/>
          </a:bodyPr>
          <a:lstStyle/>
          <a:p>
            <a:pPr>
              <a:spcBef>
                <a:spcPct val="50000"/>
              </a:spcBef>
            </a:pPr>
            <a:r>
              <a:rPr lang="ru-RU" sz="1000"/>
              <a:t>Чита</a:t>
            </a:r>
          </a:p>
        </p:txBody>
      </p:sp>
      <p:sp>
        <p:nvSpPr>
          <p:cNvPr id="23755" name="Oval 203"/>
          <p:cNvSpPr>
            <a:spLocks noChangeArrowheads="1"/>
          </p:cNvSpPr>
          <p:nvPr/>
        </p:nvSpPr>
        <p:spPr bwMode="auto">
          <a:xfrm>
            <a:off x="6084888" y="5111750"/>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56" name="Text Box 204"/>
          <p:cNvSpPr txBox="1">
            <a:spLocks noChangeArrowheads="1"/>
          </p:cNvSpPr>
          <p:nvPr/>
        </p:nvSpPr>
        <p:spPr bwMode="auto">
          <a:xfrm>
            <a:off x="6011863" y="4968875"/>
            <a:ext cx="863600" cy="152400"/>
          </a:xfrm>
          <a:prstGeom prst="rect">
            <a:avLst/>
          </a:prstGeom>
          <a:noFill/>
          <a:ln w="9525">
            <a:noFill/>
            <a:miter lim="800000"/>
            <a:headEnd/>
            <a:tailEnd/>
          </a:ln>
          <a:effectLst/>
        </p:spPr>
        <p:txBody>
          <a:bodyPr lIns="0" tIns="0" rIns="0" bIns="0">
            <a:spAutoFit/>
          </a:bodyPr>
          <a:lstStyle/>
          <a:p>
            <a:pPr>
              <a:spcBef>
                <a:spcPct val="50000"/>
              </a:spcBef>
            </a:pPr>
            <a:r>
              <a:rPr lang="ru-RU" sz="1000"/>
              <a:t>Благовещенск</a:t>
            </a:r>
          </a:p>
        </p:txBody>
      </p:sp>
      <p:sp>
        <p:nvSpPr>
          <p:cNvPr id="23757" name="Oval 205"/>
          <p:cNvSpPr>
            <a:spLocks noChangeArrowheads="1"/>
          </p:cNvSpPr>
          <p:nvPr/>
        </p:nvSpPr>
        <p:spPr bwMode="auto">
          <a:xfrm>
            <a:off x="2843213" y="4103688"/>
            <a:ext cx="73025" cy="73025"/>
          </a:xfrm>
          <a:prstGeom prst="ellipse">
            <a:avLst/>
          </a:prstGeom>
          <a:noFill/>
          <a:ln w="9525">
            <a:solidFill>
              <a:srgbClr val="CC0000"/>
            </a:solidFill>
            <a:round/>
            <a:headEnd/>
            <a:tailEnd/>
          </a:ln>
          <a:effectLst/>
        </p:spPr>
        <p:txBody>
          <a:bodyPr wrap="none" anchor="ctr"/>
          <a:lstStyle/>
          <a:p>
            <a:endParaRPr lang="ru-RU"/>
          </a:p>
        </p:txBody>
      </p:sp>
      <p:sp>
        <p:nvSpPr>
          <p:cNvPr id="23758" name="Text Box 206"/>
          <p:cNvSpPr txBox="1">
            <a:spLocks noChangeArrowheads="1"/>
          </p:cNvSpPr>
          <p:nvPr/>
        </p:nvSpPr>
        <p:spPr bwMode="auto">
          <a:xfrm>
            <a:off x="2916238" y="3960813"/>
            <a:ext cx="792162" cy="152400"/>
          </a:xfrm>
          <a:prstGeom prst="rect">
            <a:avLst/>
          </a:prstGeom>
          <a:noFill/>
          <a:ln w="9525">
            <a:noFill/>
            <a:miter lim="800000"/>
            <a:headEnd/>
            <a:tailEnd/>
          </a:ln>
          <a:effectLst/>
        </p:spPr>
        <p:txBody>
          <a:bodyPr lIns="0" tIns="0" rIns="0" bIns="0">
            <a:spAutoFit/>
          </a:bodyPr>
          <a:lstStyle/>
          <a:p>
            <a:pPr>
              <a:spcBef>
                <a:spcPct val="50000"/>
              </a:spcBef>
            </a:pPr>
            <a:r>
              <a:rPr lang="ru-RU" sz="1000"/>
              <a:t>Красноярск</a:t>
            </a:r>
          </a:p>
        </p:txBody>
      </p:sp>
      <p:sp>
        <p:nvSpPr>
          <p:cNvPr id="23759" name="Oval 207"/>
          <p:cNvSpPr>
            <a:spLocks noChangeArrowheads="1"/>
          </p:cNvSpPr>
          <p:nvPr/>
        </p:nvSpPr>
        <p:spPr bwMode="auto">
          <a:xfrm>
            <a:off x="2555875" y="439261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60" name="Text Box 208"/>
          <p:cNvSpPr txBox="1">
            <a:spLocks noChangeArrowheads="1"/>
          </p:cNvSpPr>
          <p:nvPr/>
        </p:nvSpPr>
        <p:spPr bwMode="auto">
          <a:xfrm>
            <a:off x="2627313" y="4392613"/>
            <a:ext cx="576262" cy="152400"/>
          </a:xfrm>
          <a:prstGeom prst="rect">
            <a:avLst/>
          </a:prstGeom>
          <a:noFill/>
          <a:ln w="9525">
            <a:noFill/>
            <a:miter lim="800000"/>
            <a:headEnd/>
            <a:tailEnd/>
          </a:ln>
          <a:effectLst/>
        </p:spPr>
        <p:txBody>
          <a:bodyPr lIns="0" tIns="0" rIns="0" bIns="0">
            <a:spAutoFit/>
          </a:bodyPr>
          <a:lstStyle/>
          <a:p>
            <a:pPr>
              <a:spcBef>
                <a:spcPct val="50000"/>
              </a:spcBef>
            </a:pPr>
            <a:r>
              <a:rPr lang="ru-RU" sz="1000"/>
              <a:t>Абакан</a:t>
            </a:r>
          </a:p>
        </p:txBody>
      </p:sp>
      <p:sp>
        <p:nvSpPr>
          <p:cNvPr id="23761" name="Oval 209"/>
          <p:cNvSpPr>
            <a:spLocks noChangeArrowheads="1"/>
          </p:cNvSpPr>
          <p:nvPr/>
        </p:nvSpPr>
        <p:spPr bwMode="auto">
          <a:xfrm>
            <a:off x="2268538" y="3743325"/>
            <a:ext cx="73025" cy="71438"/>
          </a:xfrm>
          <a:prstGeom prst="ellipse">
            <a:avLst/>
          </a:prstGeom>
          <a:noFill/>
          <a:ln w="9525">
            <a:solidFill>
              <a:srgbClr val="CC0000"/>
            </a:solidFill>
            <a:round/>
            <a:headEnd/>
            <a:tailEnd/>
          </a:ln>
          <a:effectLst/>
        </p:spPr>
        <p:txBody>
          <a:bodyPr wrap="none" anchor="ctr"/>
          <a:lstStyle/>
          <a:p>
            <a:endParaRPr lang="ru-RU"/>
          </a:p>
        </p:txBody>
      </p:sp>
      <p:sp>
        <p:nvSpPr>
          <p:cNvPr id="23762" name="Text Box 210"/>
          <p:cNvSpPr txBox="1">
            <a:spLocks noChangeArrowheads="1"/>
          </p:cNvSpPr>
          <p:nvPr/>
        </p:nvSpPr>
        <p:spPr bwMode="auto">
          <a:xfrm>
            <a:off x="2339975" y="3671888"/>
            <a:ext cx="503238" cy="152400"/>
          </a:xfrm>
          <a:prstGeom prst="rect">
            <a:avLst/>
          </a:prstGeom>
          <a:noFill/>
          <a:ln w="9525">
            <a:noFill/>
            <a:miter lim="800000"/>
            <a:headEnd/>
            <a:tailEnd/>
          </a:ln>
          <a:effectLst/>
        </p:spPr>
        <p:txBody>
          <a:bodyPr lIns="0" tIns="0" rIns="0" bIns="0">
            <a:spAutoFit/>
          </a:bodyPr>
          <a:lstStyle/>
          <a:p>
            <a:pPr>
              <a:spcBef>
                <a:spcPct val="50000"/>
              </a:spcBef>
            </a:pPr>
            <a:r>
              <a:rPr lang="ru-RU" sz="1000"/>
              <a:t>Томск</a:t>
            </a:r>
          </a:p>
        </p:txBody>
      </p:sp>
      <p:sp>
        <p:nvSpPr>
          <p:cNvPr id="23763" name="Text Box 211"/>
          <p:cNvSpPr txBox="1">
            <a:spLocks noChangeArrowheads="1"/>
          </p:cNvSpPr>
          <p:nvPr/>
        </p:nvSpPr>
        <p:spPr bwMode="auto">
          <a:xfrm>
            <a:off x="2339975" y="3887788"/>
            <a:ext cx="647700" cy="152400"/>
          </a:xfrm>
          <a:prstGeom prst="rect">
            <a:avLst/>
          </a:prstGeom>
          <a:noFill/>
          <a:ln w="9525">
            <a:noFill/>
            <a:miter lim="800000"/>
            <a:headEnd/>
            <a:tailEnd/>
          </a:ln>
          <a:effectLst/>
        </p:spPr>
        <p:txBody>
          <a:bodyPr lIns="0" tIns="0" rIns="0" bIns="0">
            <a:spAutoFit/>
          </a:bodyPr>
          <a:lstStyle/>
          <a:p>
            <a:pPr>
              <a:spcBef>
                <a:spcPct val="50000"/>
              </a:spcBef>
            </a:pPr>
            <a:r>
              <a:rPr lang="ru-RU" sz="1000"/>
              <a:t>Кемерово</a:t>
            </a:r>
          </a:p>
        </p:txBody>
      </p:sp>
      <p:sp>
        <p:nvSpPr>
          <p:cNvPr id="23764" name="Oval 212"/>
          <p:cNvSpPr>
            <a:spLocks noChangeArrowheads="1"/>
          </p:cNvSpPr>
          <p:nvPr/>
        </p:nvSpPr>
        <p:spPr bwMode="auto">
          <a:xfrm>
            <a:off x="1908175" y="417671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65" name="Text Box 213"/>
          <p:cNvSpPr txBox="1">
            <a:spLocks noChangeArrowheads="1"/>
          </p:cNvSpPr>
          <p:nvPr/>
        </p:nvSpPr>
        <p:spPr bwMode="auto">
          <a:xfrm>
            <a:off x="1908175" y="4248150"/>
            <a:ext cx="576263" cy="152400"/>
          </a:xfrm>
          <a:prstGeom prst="rect">
            <a:avLst/>
          </a:prstGeom>
          <a:noFill/>
          <a:ln w="9525">
            <a:noFill/>
            <a:miter lim="800000"/>
            <a:headEnd/>
            <a:tailEnd/>
          </a:ln>
          <a:effectLst/>
        </p:spPr>
        <p:txBody>
          <a:bodyPr lIns="0" tIns="0" rIns="0" bIns="0">
            <a:spAutoFit/>
          </a:bodyPr>
          <a:lstStyle/>
          <a:p>
            <a:pPr>
              <a:spcBef>
                <a:spcPct val="50000"/>
              </a:spcBef>
            </a:pPr>
            <a:r>
              <a:rPr lang="ru-RU" sz="1000"/>
              <a:t>Барнаул</a:t>
            </a:r>
          </a:p>
        </p:txBody>
      </p:sp>
      <p:sp>
        <p:nvSpPr>
          <p:cNvPr id="23766" name="Oval 214"/>
          <p:cNvSpPr>
            <a:spLocks noChangeArrowheads="1"/>
          </p:cNvSpPr>
          <p:nvPr/>
        </p:nvSpPr>
        <p:spPr bwMode="auto">
          <a:xfrm>
            <a:off x="1979613" y="3887788"/>
            <a:ext cx="71437" cy="73025"/>
          </a:xfrm>
          <a:prstGeom prst="ellipse">
            <a:avLst/>
          </a:prstGeom>
          <a:noFill/>
          <a:ln w="9525">
            <a:solidFill>
              <a:srgbClr val="CC0000"/>
            </a:solidFill>
            <a:round/>
            <a:headEnd/>
            <a:tailEnd/>
          </a:ln>
          <a:effectLst/>
        </p:spPr>
        <p:txBody>
          <a:bodyPr wrap="none" anchor="ctr"/>
          <a:lstStyle/>
          <a:p>
            <a:endParaRPr lang="ru-RU"/>
          </a:p>
        </p:txBody>
      </p:sp>
      <p:sp>
        <p:nvSpPr>
          <p:cNvPr id="23767" name="Text Box 215"/>
          <p:cNvSpPr txBox="1">
            <a:spLocks noChangeArrowheads="1"/>
          </p:cNvSpPr>
          <p:nvPr/>
        </p:nvSpPr>
        <p:spPr bwMode="auto">
          <a:xfrm>
            <a:off x="1258888" y="3743325"/>
            <a:ext cx="792162" cy="152400"/>
          </a:xfrm>
          <a:prstGeom prst="rect">
            <a:avLst/>
          </a:prstGeom>
          <a:noFill/>
          <a:ln w="9525">
            <a:noFill/>
            <a:miter lim="800000"/>
            <a:headEnd/>
            <a:tailEnd/>
          </a:ln>
          <a:effectLst/>
        </p:spPr>
        <p:txBody>
          <a:bodyPr lIns="0" tIns="0" rIns="0" bIns="0">
            <a:spAutoFit/>
          </a:bodyPr>
          <a:lstStyle/>
          <a:p>
            <a:pPr>
              <a:spcBef>
                <a:spcPct val="50000"/>
              </a:spcBef>
            </a:pPr>
            <a:r>
              <a:rPr lang="ru-RU" sz="1000"/>
              <a:t>Новосибирск</a:t>
            </a:r>
          </a:p>
        </p:txBody>
      </p:sp>
      <p:sp>
        <p:nvSpPr>
          <p:cNvPr id="23768" name="Oval 216"/>
          <p:cNvSpPr>
            <a:spLocks noChangeArrowheads="1"/>
          </p:cNvSpPr>
          <p:nvPr/>
        </p:nvSpPr>
        <p:spPr bwMode="auto">
          <a:xfrm>
            <a:off x="755650" y="3816350"/>
            <a:ext cx="71438" cy="71438"/>
          </a:xfrm>
          <a:prstGeom prst="ellipse">
            <a:avLst/>
          </a:prstGeom>
          <a:noFill/>
          <a:ln w="9525">
            <a:solidFill>
              <a:srgbClr val="CC0000"/>
            </a:solidFill>
            <a:round/>
            <a:headEnd/>
            <a:tailEnd/>
          </a:ln>
          <a:effectLst/>
        </p:spPr>
        <p:txBody>
          <a:bodyPr wrap="none" anchor="ctr"/>
          <a:lstStyle/>
          <a:p>
            <a:endParaRPr lang="ru-RU"/>
          </a:p>
        </p:txBody>
      </p:sp>
      <p:sp>
        <p:nvSpPr>
          <p:cNvPr id="23769" name="Text Box 217"/>
          <p:cNvSpPr txBox="1">
            <a:spLocks noChangeArrowheads="1"/>
          </p:cNvSpPr>
          <p:nvPr/>
        </p:nvSpPr>
        <p:spPr bwMode="auto">
          <a:xfrm>
            <a:off x="250825" y="3671888"/>
            <a:ext cx="792163" cy="244475"/>
          </a:xfrm>
          <a:prstGeom prst="rect">
            <a:avLst/>
          </a:prstGeom>
          <a:noFill/>
          <a:ln w="9525">
            <a:noFill/>
            <a:miter lim="800000"/>
            <a:headEnd/>
            <a:tailEnd/>
          </a:ln>
          <a:effectLst/>
        </p:spPr>
        <p:txBody>
          <a:bodyPr>
            <a:spAutoFit/>
          </a:bodyPr>
          <a:lstStyle/>
          <a:p>
            <a:pPr>
              <a:spcBef>
                <a:spcPct val="50000"/>
              </a:spcBef>
            </a:pPr>
            <a:r>
              <a:rPr lang="ru-RU" sz="1000"/>
              <a:t>Астана</a:t>
            </a:r>
          </a:p>
        </p:txBody>
      </p:sp>
      <p:sp>
        <p:nvSpPr>
          <p:cNvPr id="23770" name="Oval 218"/>
          <p:cNvSpPr>
            <a:spLocks noChangeArrowheads="1"/>
          </p:cNvSpPr>
          <p:nvPr/>
        </p:nvSpPr>
        <p:spPr bwMode="auto">
          <a:xfrm>
            <a:off x="1258888" y="3455988"/>
            <a:ext cx="73025" cy="71437"/>
          </a:xfrm>
          <a:prstGeom prst="ellipse">
            <a:avLst/>
          </a:prstGeom>
          <a:noFill/>
          <a:ln w="9525">
            <a:solidFill>
              <a:srgbClr val="CC0000"/>
            </a:solidFill>
            <a:round/>
            <a:headEnd/>
            <a:tailEnd/>
          </a:ln>
          <a:effectLst/>
        </p:spPr>
        <p:txBody>
          <a:bodyPr wrap="none" anchor="ctr"/>
          <a:lstStyle/>
          <a:p>
            <a:endParaRPr lang="ru-RU"/>
          </a:p>
        </p:txBody>
      </p:sp>
      <p:sp>
        <p:nvSpPr>
          <p:cNvPr id="23771" name="Text Box 219"/>
          <p:cNvSpPr txBox="1">
            <a:spLocks noChangeArrowheads="1"/>
          </p:cNvSpPr>
          <p:nvPr/>
        </p:nvSpPr>
        <p:spPr bwMode="auto">
          <a:xfrm>
            <a:off x="1258888" y="3373438"/>
            <a:ext cx="504825" cy="244475"/>
          </a:xfrm>
          <a:prstGeom prst="rect">
            <a:avLst/>
          </a:prstGeom>
          <a:noFill/>
          <a:ln w="9525">
            <a:noFill/>
            <a:miter lim="800000"/>
            <a:headEnd/>
            <a:tailEnd/>
          </a:ln>
          <a:effectLst/>
        </p:spPr>
        <p:txBody>
          <a:bodyPr>
            <a:spAutoFit/>
          </a:bodyPr>
          <a:lstStyle/>
          <a:p>
            <a:pPr>
              <a:spcBef>
                <a:spcPct val="50000"/>
              </a:spcBef>
            </a:pPr>
            <a:r>
              <a:rPr lang="ru-RU" sz="1000"/>
              <a:t>Омск</a:t>
            </a:r>
          </a:p>
        </p:txBody>
      </p:sp>
      <p:sp>
        <p:nvSpPr>
          <p:cNvPr id="23772" name="Oval 220"/>
          <p:cNvSpPr>
            <a:spLocks noChangeArrowheads="1"/>
          </p:cNvSpPr>
          <p:nvPr/>
        </p:nvSpPr>
        <p:spPr bwMode="auto">
          <a:xfrm>
            <a:off x="1908175" y="273526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73" name="Text Box 221"/>
          <p:cNvSpPr txBox="1">
            <a:spLocks noChangeArrowheads="1"/>
          </p:cNvSpPr>
          <p:nvPr/>
        </p:nvSpPr>
        <p:spPr bwMode="auto">
          <a:xfrm>
            <a:off x="1835150" y="2592388"/>
            <a:ext cx="935038" cy="152400"/>
          </a:xfrm>
          <a:prstGeom prst="rect">
            <a:avLst/>
          </a:prstGeom>
          <a:noFill/>
          <a:ln w="9525">
            <a:noFill/>
            <a:miter lim="800000"/>
            <a:headEnd/>
            <a:tailEnd/>
          </a:ln>
          <a:effectLst/>
        </p:spPr>
        <p:txBody>
          <a:bodyPr lIns="0" tIns="0" rIns="0" bIns="0">
            <a:spAutoFit/>
          </a:bodyPr>
          <a:lstStyle/>
          <a:p>
            <a:pPr>
              <a:spcBef>
                <a:spcPct val="50000"/>
              </a:spcBef>
            </a:pPr>
            <a:r>
              <a:rPr lang="ru-RU" sz="1000"/>
              <a:t>Нижневартовск</a:t>
            </a:r>
          </a:p>
        </p:txBody>
      </p:sp>
      <p:sp>
        <p:nvSpPr>
          <p:cNvPr id="23774" name="Oval 222"/>
          <p:cNvSpPr>
            <a:spLocks noChangeArrowheads="1"/>
          </p:cNvSpPr>
          <p:nvPr/>
        </p:nvSpPr>
        <p:spPr bwMode="auto">
          <a:xfrm>
            <a:off x="1692275" y="2519363"/>
            <a:ext cx="71438" cy="73025"/>
          </a:xfrm>
          <a:prstGeom prst="ellipse">
            <a:avLst/>
          </a:prstGeom>
          <a:noFill/>
          <a:ln w="9525">
            <a:solidFill>
              <a:srgbClr val="CC0000"/>
            </a:solidFill>
            <a:round/>
            <a:headEnd/>
            <a:tailEnd/>
          </a:ln>
          <a:effectLst/>
        </p:spPr>
        <p:txBody>
          <a:bodyPr wrap="none" anchor="ctr"/>
          <a:lstStyle/>
          <a:p>
            <a:endParaRPr lang="ru-RU"/>
          </a:p>
        </p:txBody>
      </p:sp>
      <p:sp>
        <p:nvSpPr>
          <p:cNvPr id="23775" name="Text Box 223"/>
          <p:cNvSpPr txBox="1">
            <a:spLocks noChangeArrowheads="1"/>
          </p:cNvSpPr>
          <p:nvPr/>
        </p:nvSpPr>
        <p:spPr bwMode="auto">
          <a:xfrm>
            <a:off x="1763713" y="2376488"/>
            <a:ext cx="576262" cy="152400"/>
          </a:xfrm>
          <a:prstGeom prst="rect">
            <a:avLst/>
          </a:prstGeom>
          <a:noFill/>
          <a:ln w="9525">
            <a:noFill/>
            <a:miter lim="800000"/>
            <a:headEnd/>
            <a:tailEnd/>
          </a:ln>
          <a:effectLst/>
        </p:spPr>
        <p:txBody>
          <a:bodyPr lIns="0" tIns="0" rIns="0" bIns="0">
            <a:spAutoFit/>
          </a:bodyPr>
          <a:lstStyle/>
          <a:p>
            <a:pPr>
              <a:spcBef>
                <a:spcPct val="50000"/>
              </a:spcBef>
            </a:pPr>
            <a:r>
              <a:rPr lang="ru-RU" sz="1000"/>
              <a:t>Сургут</a:t>
            </a:r>
          </a:p>
        </p:txBody>
      </p:sp>
      <p:sp>
        <p:nvSpPr>
          <p:cNvPr id="23776" name="Oval 224"/>
          <p:cNvSpPr>
            <a:spLocks noChangeArrowheads="1"/>
          </p:cNvSpPr>
          <p:nvPr/>
        </p:nvSpPr>
        <p:spPr bwMode="auto">
          <a:xfrm>
            <a:off x="2339975" y="2160588"/>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77" name="Text Box 225"/>
          <p:cNvSpPr txBox="1">
            <a:spLocks noChangeArrowheads="1"/>
          </p:cNvSpPr>
          <p:nvPr/>
        </p:nvSpPr>
        <p:spPr bwMode="auto">
          <a:xfrm>
            <a:off x="1619250" y="2016125"/>
            <a:ext cx="1008063" cy="152400"/>
          </a:xfrm>
          <a:prstGeom prst="rect">
            <a:avLst/>
          </a:prstGeom>
          <a:noFill/>
          <a:ln w="9525">
            <a:noFill/>
            <a:miter lim="800000"/>
            <a:headEnd/>
            <a:tailEnd/>
          </a:ln>
          <a:effectLst/>
        </p:spPr>
        <p:txBody>
          <a:bodyPr lIns="0" tIns="0" rIns="0" bIns="0">
            <a:spAutoFit/>
          </a:bodyPr>
          <a:lstStyle/>
          <a:p>
            <a:pPr>
              <a:spcBef>
                <a:spcPct val="50000"/>
              </a:spcBef>
            </a:pPr>
            <a:r>
              <a:rPr lang="ru-RU" sz="1000"/>
              <a:t>Новый Уренгой</a:t>
            </a:r>
          </a:p>
        </p:txBody>
      </p:sp>
      <p:sp>
        <p:nvSpPr>
          <p:cNvPr id="23778" name="Freeform 226"/>
          <p:cNvSpPr>
            <a:spLocks/>
          </p:cNvSpPr>
          <p:nvPr/>
        </p:nvSpPr>
        <p:spPr bwMode="auto">
          <a:xfrm>
            <a:off x="2555875" y="4176713"/>
            <a:ext cx="503238" cy="819150"/>
          </a:xfrm>
          <a:custGeom>
            <a:avLst/>
            <a:gdLst/>
            <a:ahLst/>
            <a:cxnLst>
              <a:cxn ang="0">
                <a:pos x="180" y="0"/>
              </a:cxn>
              <a:cxn ang="0">
                <a:pos x="144" y="18"/>
              </a:cxn>
              <a:cxn ang="0">
                <a:pos x="129" y="52"/>
              </a:cxn>
              <a:cxn ang="0">
                <a:pos x="84" y="52"/>
              </a:cxn>
              <a:cxn ang="0">
                <a:pos x="54" y="60"/>
              </a:cxn>
              <a:cxn ang="0">
                <a:pos x="48" y="93"/>
              </a:cxn>
              <a:cxn ang="0">
                <a:pos x="51" y="138"/>
              </a:cxn>
              <a:cxn ang="0">
                <a:pos x="38" y="188"/>
              </a:cxn>
              <a:cxn ang="0">
                <a:pos x="51" y="219"/>
              </a:cxn>
              <a:cxn ang="0">
                <a:pos x="18" y="231"/>
              </a:cxn>
              <a:cxn ang="0">
                <a:pos x="3" y="270"/>
              </a:cxn>
              <a:cxn ang="0">
                <a:pos x="36" y="288"/>
              </a:cxn>
              <a:cxn ang="0">
                <a:pos x="51" y="327"/>
              </a:cxn>
              <a:cxn ang="0">
                <a:pos x="30" y="363"/>
              </a:cxn>
              <a:cxn ang="0">
                <a:pos x="45" y="393"/>
              </a:cxn>
              <a:cxn ang="0">
                <a:pos x="84" y="415"/>
              </a:cxn>
              <a:cxn ang="0">
                <a:pos x="120" y="429"/>
              </a:cxn>
              <a:cxn ang="0">
                <a:pos x="183" y="447"/>
              </a:cxn>
              <a:cxn ang="0">
                <a:pos x="265" y="506"/>
              </a:cxn>
              <a:cxn ang="0">
                <a:pos x="310" y="506"/>
              </a:cxn>
              <a:cxn ang="0">
                <a:pos x="310" y="506"/>
              </a:cxn>
            </a:cxnLst>
            <a:rect l="0" t="0" r="r" b="b"/>
            <a:pathLst>
              <a:path w="317" h="516">
                <a:moveTo>
                  <a:pt x="180" y="0"/>
                </a:moveTo>
                <a:cubicBezTo>
                  <a:pt x="174" y="3"/>
                  <a:pt x="152" y="9"/>
                  <a:pt x="144" y="18"/>
                </a:cubicBezTo>
                <a:cubicBezTo>
                  <a:pt x="136" y="27"/>
                  <a:pt x="139" y="46"/>
                  <a:pt x="129" y="52"/>
                </a:cubicBezTo>
                <a:cubicBezTo>
                  <a:pt x="119" y="58"/>
                  <a:pt x="96" y="51"/>
                  <a:pt x="84" y="52"/>
                </a:cubicBezTo>
                <a:cubicBezTo>
                  <a:pt x="72" y="53"/>
                  <a:pt x="60" y="53"/>
                  <a:pt x="54" y="60"/>
                </a:cubicBezTo>
                <a:cubicBezTo>
                  <a:pt x="48" y="67"/>
                  <a:pt x="49" y="80"/>
                  <a:pt x="48" y="93"/>
                </a:cubicBezTo>
                <a:cubicBezTo>
                  <a:pt x="47" y="106"/>
                  <a:pt x="53" y="122"/>
                  <a:pt x="51" y="138"/>
                </a:cubicBezTo>
                <a:cubicBezTo>
                  <a:pt x="49" y="154"/>
                  <a:pt x="38" y="175"/>
                  <a:pt x="38" y="188"/>
                </a:cubicBezTo>
                <a:cubicBezTo>
                  <a:pt x="38" y="201"/>
                  <a:pt x="54" y="212"/>
                  <a:pt x="51" y="219"/>
                </a:cubicBezTo>
                <a:cubicBezTo>
                  <a:pt x="48" y="226"/>
                  <a:pt x="26" y="222"/>
                  <a:pt x="18" y="231"/>
                </a:cubicBezTo>
                <a:cubicBezTo>
                  <a:pt x="10" y="240"/>
                  <a:pt x="0" y="261"/>
                  <a:pt x="3" y="270"/>
                </a:cubicBezTo>
                <a:cubicBezTo>
                  <a:pt x="6" y="279"/>
                  <a:pt x="28" y="279"/>
                  <a:pt x="36" y="288"/>
                </a:cubicBezTo>
                <a:cubicBezTo>
                  <a:pt x="44" y="297"/>
                  <a:pt x="52" y="315"/>
                  <a:pt x="51" y="327"/>
                </a:cubicBezTo>
                <a:cubicBezTo>
                  <a:pt x="50" y="339"/>
                  <a:pt x="31" y="352"/>
                  <a:pt x="30" y="363"/>
                </a:cubicBezTo>
                <a:cubicBezTo>
                  <a:pt x="29" y="374"/>
                  <a:pt x="36" y="384"/>
                  <a:pt x="45" y="393"/>
                </a:cubicBezTo>
                <a:cubicBezTo>
                  <a:pt x="54" y="402"/>
                  <a:pt x="71" y="409"/>
                  <a:pt x="84" y="415"/>
                </a:cubicBezTo>
                <a:cubicBezTo>
                  <a:pt x="97" y="421"/>
                  <a:pt x="104" y="424"/>
                  <a:pt x="120" y="429"/>
                </a:cubicBezTo>
                <a:cubicBezTo>
                  <a:pt x="136" y="434"/>
                  <a:pt x="159" y="434"/>
                  <a:pt x="183" y="447"/>
                </a:cubicBezTo>
                <a:cubicBezTo>
                  <a:pt x="207" y="460"/>
                  <a:pt x="244" y="496"/>
                  <a:pt x="265" y="506"/>
                </a:cubicBezTo>
                <a:cubicBezTo>
                  <a:pt x="286" y="516"/>
                  <a:pt x="303" y="506"/>
                  <a:pt x="310" y="506"/>
                </a:cubicBezTo>
                <a:cubicBezTo>
                  <a:pt x="317" y="506"/>
                  <a:pt x="310" y="506"/>
                  <a:pt x="310" y="506"/>
                </a:cubicBezTo>
              </a:path>
            </a:pathLst>
          </a:custGeom>
          <a:noFill/>
          <a:ln w="12700" cmpd="sng">
            <a:solidFill>
              <a:srgbClr val="66FFCC"/>
            </a:solidFill>
            <a:round/>
            <a:headEnd/>
            <a:tailEnd/>
          </a:ln>
          <a:effectLst/>
        </p:spPr>
        <p:txBody>
          <a:bodyPr/>
          <a:lstStyle/>
          <a:p>
            <a:endParaRPr lang="ru-RU"/>
          </a:p>
        </p:txBody>
      </p:sp>
      <p:sp>
        <p:nvSpPr>
          <p:cNvPr id="23779" name="Oval 227"/>
          <p:cNvSpPr>
            <a:spLocks noChangeArrowheads="1"/>
          </p:cNvSpPr>
          <p:nvPr/>
        </p:nvSpPr>
        <p:spPr bwMode="auto">
          <a:xfrm>
            <a:off x="1835150" y="5472113"/>
            <a:ext cx="71438" cy="71437"/>
          </a:xfrm>
          <a:prstGeom prst="ellipse">
            <a:avLst/>
          </a:prstGeom>
          <a:noFill/>
          <a:ln w="9525">
            <a:solidFill>
              <a:srgbClr val="CC0000"/>
            </a:solidFill>
            <a:round/>
            <a:headEnd/>
            <a:tailEnd/>
          </a:ln>
          <a:effectLst/>
        </p:spPr>
        <p:txBody>
          <a:bodyPr wrap="none" anchor="ctr"/>
          <a:lstStyle/>
          <a:p>
            <a:endParaRPr lang="ru-RU"/>
          </a:p>
        </p:txBody>
      </p:sp>
      <p:sp>
        <p:nvSpPr>
          <p:cNvPr id="23780" name="Oval 228"/>
          <p:cNvSpPr>
            <a:spLocks noChangeArrowheads="1"/>
          </p:cNvSpPr>
          <p:nvPr/>
        </p:nvSpPr>
        <p:spPr bwMode="auto">
          <a:xfrm>
            <a:off x="323850" y="604837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781" name="Text Box 229"/>
          <p:cNvSpPr txBox="1">
            <a:spLocks noChangeArrowheads="1"/>
          </p:cNvSpPr>
          <p:nvPr/>
        </p:nvSpPr>
        <p:spPr bwMode="auto">
          <a:xfrm>
            <a:off x="1835150" y="5400675"/>
            <a:ext cx="719138" cy="244475"/>
          </a:xfrm>
          <a:prstGeom prst="rect">
            <a:avLst/>
          </a:prstGeom>
          <a:noFill/>
          <a:ln w="9525">
            <a:noFill/>
            <a:miter lim="800000"/>
            <a:headEnd/>
            <a:tailEnd/>
          </a:ln>
          <a:effectLst/>
        </p:spPr>
        <p:txBody>
          <a:bodyPr>
            <a:spAutoFit/>
          </a:bodyPr>
          <a:lstStyle/>
          <a:p>
            <a:pPr>
              <a:spcBef>
                <a:spcPct val="50000"/>
              </a:spcBef>
            </a:pPr>
            <a:r>
              <a:rPr lang="ru-RU" sz="1000"/>
              <a:t>Урумчи</a:t>
            </a:r>
          </a:p>
        </p:txBody>
      </p:sp>
      <p:sp>
        <p:nvSpPr>
          <p:cNvPr id="23782" name="Text Box 230"/>
          <p:cNvSpPr txBox="1">
            <a:spLocks noChangeArrowheads="1"/>
          </p:cNvSpPr>
          <p:nvPr/>
        </p:nvSpPr>
        <p:spPr bwMode="auto">
          <a:xfrm>
            <a:off x="323850" y="6048375"/>
            <a:ext cx="649288" cy="244475"/>
          </a:xfrm>
          <a:prstGeom prst="rect">
            <a:avLst/>
          </a:prstGeom>
          <a:noFill/>
          <a:ln w="9525">
            <a:noFill/>
            <a:miter lim="800000"/>
            <a:headEnd/>
            <a:tailEnd/>
          </a:ln>
          <a:effectLst/>
        </p:spPr>
        <p:txBody>
          <a:bodyPr>
            <a:spAutoFit/>
          </a:bodyPr>
          <a:lstStyle/>
          <a:p>
            <a:pPr>
              <a:spcBef>
                <a:spcPct val="50000"/>
              </a:spcBef>
            </a:pPr>
            <a:r>
              <a:rPr lang="ru-RU" sz="1000"/>
              <a:t>Кашгар</a:t>
            </a:r>
          </a:p>
        </p:txBody>
      </p:sp>
      <p:sp>
        <p:nvSpPr>
          <p:cNvPr id="23783" name="Freeform 231"/>
          <p:cNvSpPr>
            <a:spLocks/>
          </p:cNvSpPr>
          <p:nvPr/>
        </p:nvSpPr>
        <p:spPr bwMode="auto">
          <a:xfrm>
            <a:off x="684213" y="2492375"/>
            <a:ext cx="287337" cy="288925"/>
          </a:xfrm>
          <a:custGeom>
            <a:avLst/>
            <a:gdLst/>
            <a:ahLst/>
            <a:cxnLst>
              <a:cxn ang="0">
                <a:pos x="0" y="0"/>
              </a:cxn>
              <a:cxn ang="0">
                <a:pos x="37" y="80"/>
              </a:cxn>
              <a:cxn ang="0">
                <a:pos x="133" y="104"/>
              </a:cxn>
              <a:cxn ang="0">
                <a:pos x="181" y="182"/>
              </a:cxn>
            </a:cxnLst>
            <a:rect l="0" t="0" r="r" b="b"/>
            <a:pathLst>
              <a:path w="181" h="182">
                <a:moveTo>
                  <a:pt x="0" y="0"/>
                </a:moveTo>
                <a:lnTo>
                  <a:pt x="37" y="80"/>
                </a:lnTo>
                <a:lnTo>
                  <a:pt x="133" y="104"/>
                </a:lnTo>
                <a:lnTo>
                  <a:pt x="181" y="182"/>
                </a:lnTo>
              </a:path>
            </a:pathLst>
          </a:custGeom>
          <a:noFill/>
          <a:ln w="19050" cmpd="sng">
            <a:solidFill>
              <a:srgbClr val="FF0000"/>
            </a:solidFill>
            <a:round/>
            <a:headEnd type="none" w="med" len="med"/>
            <a:tailEnd type="none" w="med" len="med"/>
          </a:ln>
          <a:effectLst/>
        </p:spPr>
        <p:txBody>
          <a:bodyPr/>
          <a:lstStyle/>
          <a:p>
            <a:endParaRPr lang="ru-RU"/>
          </a:p>
        </p:txBody>
      </p:sp>
      <p:sp>
        <p:nvSpPr>
          <p:cNvPr id="23784" name="Freeform 232"/>
          <p:cNvSpPr>
            <a:spLocks/>
          </p:cNvSpPr>
          <p:nvPr/>
        </p:nvSpPr>
        <p:spPr bwMode="auto">
          <a:xfrm>
            <a:off x="6877050" y="5229225"/>
            <a:ext cx="106363" cy="936625"/>
          </a:xfrm>
          <a:custGeom>
            <a:avLst/>
            <a:gdLst/>
            <a:ahLst/>
            <a:cxnLst>
              <a:cxn ang="0">
                <a:pos x="45" y="590"/>
              </a:cxn>
              <a:cxn ang="0">
                <a:pos x="45" y="454"/>
              </a:cxn>
              <a:cxn ang="0">
                <a:pos x="45" y="408"/>
              </a:cxn>
              <a:cxn ang="0">
                <a:pos x="54" y="300"/>
              </a:cxn>
              <a:cxn ang="0">
                <a:pos x="66" y="210"/>
              </a:cxn>
              <a:cxn ang="0">
                <a:pos x="45" y="91"/>
              </a:cxn>
              <a:cxn ang="0">
                <a:pos x="0" y="0"/>
              </a:cxn>
            </a:cxnLst>
            <a:rect l="0" t="0" r="r" b="b"/>
            <a:pathLst>
              <a:path w="67" h="590">
                <a:moveTo>
                  <a:pt x="45" y="590"/>
                </a:moveTo>
                <a:cubicBezTo>
                  <a:pt x="45" y="537"/>
                  <a:pt x="45" y="484"/>
                  <a:pt x="45" y="454"/>
                </a:cubicBezTo>
                <a:cubicBezTo>
                  <a:pt x="45" y="424"/>
                  <a:pt x="44" y="434"/>
                  <a:pt x="45" y="408"/>
                </a:cubicBezTo>
                <a:cubicBezTo>
                  <a:pt x="46" y="382"/>
                  <a:pt x="51" y="333"/>
                  <a:pt x="54" y="300"/>
                </a:cubicBezTo>
                <a:cubicBezTo>
                  <a:pt x="57" y="267"/>
                  <a:pt x="67" y="245"/>
                  <a:pt x="66" y="210"/>
                </a:cubicBezTo>
                <a:cubicBezTo>
                  <a:pt x="65" y="175"/>
                  <a:pt x="56" y="126"/>
                  <a:pt x="45" y="91"/>
                </a:cubicBezTo>
                <a:cubicBezTo>
                  <a:pt x="34" y="56"/>
                  <a:pt x="19" y="26"/>
                  <a:pt x="0" y="0"/>
                </a:cubicBezTo>
              </a:path>
            </a:pathLst>
          </a:custGeom>
          <a:noFill/>
          <a:ln w="19050" cmpd="sng">
            <a:solidFill>
              <a:srgbClr val="FF0000"/>
            </a:solidFill>
            <a:round/>
            <a:headEnd/>
            <a:tailEnd/>
          </a:ln>
          <a:effectLst/>
        </p:spPr>
        <p:txBody>
          <a:bodyPr/>
          <a:lstStyle/>
          <a:p>
            <a:endParaRPr lang="ru-RU"/>
          </a:p>
        </p:txBody>
      </p:sp>
      <p:sp>
        <p:nvSpPr>
          <p:cNvPr id="23785" name="Freeform 233"/>
          <p:cNvSpPr>
            <a:spLocks/>
          </p:cNvSpPr>
          <p:nvPr/>
        </p:nvSpPr>
        <p:spPr bwMode="auto">
          <a:xfrm>
            <a:off x="539750" y="2708275"/>
            <a:ext cx="1439863" cy="1225550"/>
          </a:xfrm>
          <a:custGeom>
            <a:avLst/>
            <a:gdLst/>
            <a:ahLst/>
            <a:cxnLst>
              <a:cxn ang="0">
                <a:pos x="0" y="0"/>
              </a:cxn>
              <a:cxn ang="0">
                <a:pos x="136" y="136"/>
              </a:cxn>
              <a:cxn ang="0">
                <a:pos x="317" y="363"/>
              </a:cxn>
              <a:cxn ang="0">
                <a:pos x="499" y="499"/>
              </a:cxn>
              <a:cxn ang="0">
                <a:pos x="771" y="635"/>
              </a:cxn>
              <a:cxn ang="0">
                <a:pos x="907" y="772"/>
              </a:cxn>
            </a:cxnLst>
            <a:rect l="0" t="0" r="r" b="b"/>
            <a:pathLst>
              <a:path w="907" h="772">
                <a:moveTo>
                  <a:pt x="0" y="0"/>
                </a:moveTo>
                <a:cubicBezTo>
                  <a:pt x="41" y="37"/>
                  <a:pt x="83" y="75"/>
                  <a:pt x="136" y="136"/>
                </a:cubicBezTo>
                <a:cubicBezTo>
                  <a:pt x="189" y="197"/>
                  <a:pt x="257" y="303"/>
                  <a:pt x="317" y="363"/>
                </a:cubicBezTo>
                <a:cubicBezTo>
                  <a:pt x="377" y="423"/>
                  <a:pt x="423" y="454"/>
                  <a:pt x="499" y="499"/>
                </a:cubicBezTo>
                <a:cubicBezTo>
                  <a:pt x="575" y="544"/>
                  <a:pt x="703" y="590"/>
                  <a:pt x="771" y="635"/>
                </a:cubicBezTo>
                <a:cubicBezTo>
                  <a:pt x="839" y="680"/>
                  <a:pt x="873" y="726"/>
                  <a:pt x="907" y="772"/>
                </a:cubicBezTo>
              </a:path>
            </a:pathLst>
          </a:custGeom>
          <a:noFill/>
          <a:ln w="19050" cmpd="sng">
            <a:solidFill>
              <a:srgbClr val="FF0000"/>
            </a:solidFill>
            <a:round/>
            <a:headEnd/>
            <a:tailEnd/>
          </a:ln>
          <a:effectLst/>
        </p:spPr>
        <p:txBody>
          <a:bodyPr/>
          <a:lstStyle/>
          <a:p>
            <a:endParaRPr lang="ru-RU"/>
          </a:p>
        </p:txBody>
      </p:sp>
      <p:sp>
        <p:nvSpPr>
          <p:cNvPr id="23786" name="Freeform 234"/>
          <p:cNvSpPr>
            <a:spLocks/>
          </p:cNvSpPr>
          <p:nvPr/>
        </p:nvSpPr>
        <p:spPr bwMode="auto">
          <a:xfrm>
            <a:off x="539750" y="2492375"/>
            <a:ext cx="144463" cy="215900"/>
          </a:xfrm>
          <a:custGeom>
            <a:avLst/>
            <a:gdLst/>
            <a:ahLst/>
            <a:cxnLst>
              <a:cxn ang="0">
                <a:pos x="0" y="136"/>
              </a:cxn>
              <a:cxn ang="0">
                <a:pos x="26" y="62"/>
              </a:cxn>
              <a:cxn ang="0">
                <a:pos x="91" y="0"/>
              </a:cxn>
            </a:cxnLst>
            <a:rect l="0" t="0" r="r" b="b"/>
            <a:pathLst>
              <a:path w="91" h="136">
                <a:moveTo>
                  <a:pt x="0" y="136"/>
                </a:moveTo>
                <a:cubicBezTo>
                  <a:pt x="4" y="124"/>
                  <a:pt x="11" y="85"/>
                  <a:pt x="26" y="62"/>
                </a:cubicBezTo>
                <a:cubicBezTo>
                  <a:pt x="41" y="39"/>
                  <a:pt x="78" y="13"/>
                  <a:pt x="91" y="0"/>
                </a:cubicBezTo>
              </a:path>
            </a:pathLst>
          </a:custGeom>
          <a:noFill/>
          <a:ln w="19050" cmpd="sng">
            <a:solidFill>
              <a:srgbClr val="FF0000"/>
            </a:solidFill>
            <a:round/>
            <a:headEnd/>
            <a:tailEnd/>
          </a:ln>
          <a:effectLst/>
        </p:spPr>
        <p:txBody>
          <a:bodyPr/>
          <a:lstStyle/>
          <a:p>
            <a:endParaRPr lang="ru-RU"/>
          </a:p>
        </p:txBody>
      </p:sp>
      <p:sp>
        <p:nvSpPr>
          <p:cNvPr id="23787" name="Freeform 235"/>
          <p:cNvSpPr>
            <a:spLocks/>
          </p:cNvSpPr>
          <p:nvPr/>
        </p:nvSpPr>
        <p:spPr bwMode="auto">
          <a:xfrm>
            <a:off x="1979613" y="3887788"/>
            <a:ext cx="1773237" cy="1065212"/>
          </a:xfrm>
          <a:custGeom>
            <a:avLst/>
            <a:gdLst/>
            <a:ahLst/>
            <a:cxnLst>
              <a:cxn ang="0">
                <a:pos x="0" y="29"/>
              </a:cxn>
              <a:cxn ang="0">
                <a:pos x="241" y="23"/>
              </a:cxn>
              <a:cxn ang="0">
                <a:pos x="544" y="165"/>
              </a:cxn>
              <a:cxn ang="0">
                <a:pos x="771" y="210"/>
              </a:cxn>
              <a:cxn ang="0">
                <a:pos x="889" y="269"/>
              </a:cxn>
              <a:cxn ang="0">
                <a:pos x="949" y="401"/>
              </a:cxn>
              <a:cxn ang="0">
                <a:pos x="1027" y="491"/>
              </a:cxn>
              <a:cxn ang="0">
                <a:pos x="1063" y="611"/>
              </a:cxn>
              <a:cxn ang="0">
                <a:pos x="1117" y="671"/>
              </a:cxn>
            </a:cxnLst>
            <a:rect l="0" t="0" r="r" b="b"/>
            <a:pathLst>
              <a:path w="1117" h="671">
                <a:moveTo>
                  <a:pt x="0" y="29"/>
                </a:moveTo>
                <a:cubicBezTo>
                  <a:pt x="40" y="28"/>
                  <a:pt x="150" y="0"/>
                  <a:pt x="241" y="23"/>
                </a:cubicBezTo>
                <a:cubicBezTo>
                  <a:pt x="332" y="46"/>
                  <a:pt x="456" y="134"/>
                  <a:pt x="544" y="165"/>
                </a:cubicBezTo>
                <a:cubicBezTo>
                  <a:pt x="632" y="196"/>
                  <a:pt x="713" y="193"/>
                  <a:pt x="771" y="210"/>
                </a:cubicBezTo>
                <a:cubicBezTo>
                  <a:pt x="829" y="227"/>
                  <a:pt x="859" y="237"/>
                  <a:pt x="889" y="269"/>
                </a:cubicBezTo>
                <a:cubicBezTo>
                  <a:pt x="919" y="301"/>
                  <a:pt x="926" y="364"/>
                  <a:pt x="949" y="401"/>
                </a:cubicBezTo>
                <a:cubicBezTo>
                  <a:pt x="972" y="438"/>
                  <a:pt x="1008" y="456"/>
                  <a:pt x="1027" y="491"/>
                </a:cubicBezTo>
                <a:cubicBezTo>
                  <a:pt x="1046" y="526"/>
                  <a:pt x="1048" y="581"/>
                  <a:pt x="1063" y="611"/>
                </a:cubicBezTo>
                <a:cubicBezTo>
                  <a:pt x="1078" y="641"/>
                  <a:pt x="1106" y="659"/>
                  <a:pt x="1117" y="671"/>
                </a:cubicBezTo>
              </a:path>
            </a:pathLst>
          </a:custGeom>
          <a:noFill/>
          <a:ln w="19050" cmpd="sng">
            <a:solidFill>
              <a:srgbClr val="FF0000"/>
            </a:solidFill>
            <a:round/>
            <a:headEnd/>
            <a:tailEnd/>
          </a:ln>
          <a:effectLst/>
        </p:spPr>
        <p:txBody>
          <a:bodyPr/>
          <a:lstStyle/>
          <a:p>
            <a:endParaRPr lang="ru-RU"/>
          </a:p>
        </p:txBody>
      </p:sp>
      <p:sp>
        <p:nvSpPr>
          <p:cNvPr id="23788" name="Freeform 236"/>
          <p:cNvSpPr>
            <a:spLocks/>
          </p:cNvSpPr>
          <p:nvPr/>
        </p:nvSpPr>
        <p:spPr bwMode="auto">
          <a:xfrm>
            <a:off x="2268538" y="3789363"/>
            <a:ext cx="1587" cy="144462"/>
          </a:xfrm>
          <a:custGeom>
            <a:avLst/>
            <a:gdLst/>
            <a:ahLst/>
            <a:cxnLst>
              <a:cxn ang="0">
                <a:pos x="0" y="91"/>
              </a:cxn>
              <a:cxn ang="0">
                <a:pos x="0" y="45"/>
              </a:cxn>
              <a:cxn ang="0">
                <a:pos x="0" y="0"/>
              </a:cxn>
            </a:cxnLst>
            <a:rect l="0" t="0" r="r" b="b"/>
            <a:pathLst>
              <a:path w="1" h="91">
                <a:moveTo>
                  <a:pt x="0" y="91"/>
                </a:moveTo>
                <a:cubicBezTo>
                  <a:pt x="0" y="75"/>
                  <a:pt x="0" y="60"/>
                  <a:pt x="0" y="45"/>
                </a:cubicBezTo>
                <a:cubicBezTo>
                  <a:pt x="0" y="30"/>
                  <a:pt x="0" y="7"/>
                  <a:pt x="0" y="0"/>
                </a:cubicBezTo>
              </a:path>
            </a:pathLst>
          </a:custGeom>
          <a:noFill/>
          <a:ln w="19050" cmpd="sng">
            <a:solidFill>
              <a:srgbClr val="FF0000"/>
            </a:solidFill>
            <a:round/>
            <a:headEnd/>
            <a:tailEnd/>
          </a:ln>
          <a:effectLst/>
        </p:spPr>
        <p:txBody>
          <a:bodyPr/>
          <a:lstStyle/>
          <a:p>
            <a:endParaRPr lang="ru-RU"/>
          </a:p>
        </p:txBody>
      </p:sp>
      <p:sp>
        <p:nvSpPr>
          <p:cNvPr id="23789" name="Freeform 237"/>
          <p:cNvSpPr>
            <a:spLocks/>
          </p:cNvSpPr>
          <p:nvPr/>
        </p:nvSpPr>
        <p:spPr bwMode="auto">
          <a:xfrm>
            <a:off x="3752850" y="4953000"/>
            <a:ext cx="52388" cy="161925"/>
          </a:xfrm>
          <a:custGeom>
            <a:avLst/>
            <a:gdLst/>
            <a:ahLst/>
            <a:cxnLst>
              <a:cxn ang="0">
                <a:pos x="0" y="0"/>
              </a:cxn>
              <a:cxn ang="0">
                <a:pos x="15" y="42"/>
              </a:cxn>
              <a:cxn ang="0">
                <a:pos x="33" y="102"/>
              </a:cxn>
            </a:cxnLst>
            <a:rect l="0" t="0" r="r" b="b"/>
            <a:pathLst>
              <a:path w="33" h="102">
                <a:moveTo>
                  <a:pt x="0" y="0"/>
                </a:moveTo>
                <a:cubicBezTo>
                  <a:pt x="2" y="7"/>
                  <a:pt x="10" y="25"/>
                  <a:pt x="15" y="42"/>
                </a:cubicBezTo>
                <a:cubicBezTo>
                  <a:pt x="20" y="59"/>
                  <a:pt x="29" y="90"/>
                  <a:pt x="33" y="102"/>
                </a:cubicBezTo>
              </a:path>
            </a:pathLst>
          </a:custGeom>
          <a:noFill/>
          <a:ln w="19050" cmpd="sng">
            <a:solidFill>
              <a:srgbClr val="FF0000"/>
            </a:solidFill>
            <a:round/>
            <a:headEnd/>
            <a:tailEnd/>
          </a:ln>
          <a:effectLst/>
        </p:spPr>
        <p:txBody>
          <a:bodyPr/>
          <a:lstStyle/>
          <a:p>
            <a:endParaRPr lang="ru-RU"/>
          </a:p>
        </p:txBody>
      </p:sp>
      <p:sp>
        <p:nvSpPr>
          <p:cNvPr id="23790" name="Freeform 238"/>
          <p:cNvSpPr>
            <a:spLocks/>
          </p:cNvSpPr>
          <p:nvPr/>
        </p:nvSpPr>
        <p:spPr bwMode="auto">
          <a:xfrm>
            <a:off x="3814763" y="5038725"/>
            <a:ext cx="1300162" cy="133350"/>
          </a:xfrm>
          <a:custGeom>
            <a:avLst/>
            <a:gdLst/>
            <a:ahLst/>
            <a:cxnLst>
              <a:cxn ang="0">
                <a:pos x="0" y="51"/>
              </a:cxn>
              <a:cxn ang="0">
                <a:pos x="78" y="51"/>
              </a:cxn>
              <a:cxn ang="0">
                <a:pos x="102" y="27"/>
              </a:cxn>
              <a:cxn ang="0">
                <a:pos x="183" y="21"/>
              </a:cxn>
              <a:cxn ang="0">
                <a:pos x="296" y="75"/>
              </a:cxn>
              <a:cxn ang="0">
                <a:pos x="432" y="75"/>
              </a:cxn>
              <a:cxn ang="0">
                <a:pos x="522" y="29"/>
              </a:cxn>
              <a:cxn ang="0">
                <a:pos x="663" y="66"/>
              </a:cxn>
              <a:cxn ang="0">
                <a:pos x="759" y="45"/>
              </a:cxn>
              <a:cxn ang="0">
                <a:pos x="819" y="0"/>
              </a:cxn>
            </a:cxnLst>
            <a:rect l="0" t="0" r="r" b="b"/>
            <a:pathLst>
              <a:path w="819" h="84">
                <a:moveTo>
                  <a:pt x="0" y="51"/>
                </a:moveTo>
                <a:cubicBezTo>
                  <a:pt x="13" y="51"/>
                  <a:pt x="61" y="55"/>
                  <a:pt x="78" y="51"/>
                </a:cubicBezTo>
                <a:cubicBezTo>
                  <a:pt x="95" y="47"/>
                  <a:pt x="85" y="32"/>
                  <a:pt x="102" y="27"/>
                </a:cubicBezTo>
                <a:cubicBezTo>
                  <a:pt x="119" y="22"/>
                  <a:pt x="151" y="13"/>
                  <a:pt x="183" y="21"/>
                </a:cubicBezTo>
                <a:cubicBezTo>
                  <a:pt x="215" y="29"/>
                  <a:pt x="255" y="66"/>
                  <a:pt x="296" y="75"/>
                </a:cubicBezTo>
                <a:cubicBezTo>
                  <a:pt x="337" y="84"/>
                  <a:pt x="394" y="83"/>
                  <a:pt x="432" y="75"/>
                </a:cubicBezTo>
                <a:cubicBezTo>
                  <a:pt x="470" y="67"/>
                  <a:pt x="484" y="30"/>
                  <a:pt x="522" y="29"/>
                </a:cubicBezTo>
                <a:cubicBezTo>
                  <a:pt x="560" y="28"/>
                  <a:pt x="624" y="63"/>
                  <a:pt x="663" y="66"/>
                </a:cubicBezTo>
                <a:cubicBezTo>
                  <a:pt x="702" y="69"/>
                  <a:pt x="733" y="56"/>
                  <a:pt x="759" y="45"/>
                </a:cubicBezTo>
                <a:cubicBezTo>
                  <a:pt x="785" y="34"/>
                  <a:pt x="807" y="9"/>
                  <a:pt x="819" y="0"/>
                </a:cubicBezTo>
              </a:path>
            </a:pathLst>
          </a:custGeom>
          <a:noFill/>
          <a:ln w="19050" cmpd="sng">
            <a:solidFill>
              <a:srgbClr val="FF0000"/>
            </a:solidFill>
            <a:round/>
            <a:headEnd/>
            <a:tailEnd/>
          </a:ln>
          <a:effectLst/>
        </p:spPr>
        <p:txBody>
          <a:bodyPr/>
          <a:lstStyle/>
          <a:p>
            <a:endParaRPr lang="ru-RU"/>
          </a:p>
        </p:txBody>
      </p:sp>
      <p:sp>
        <p:nvSpPr>
          <p:cNvPr id="23791" name="Freeform 239"/>
          <p:cNvSpPr>
            <a:spLocks/>
          </p:cNvSpPr>
          <p:nvPr/>
        </p:nvSpPr>
        <p:spPr bwMode="auto">
          <a:xfrm>
            <a:off x="4800600" y="5114925"/>
            <a:ext cx="2147888" cy="1050925"/>
          </a:xfrm>
          <a:custGeom>
            <a:avLst/>
            <a:gdLst/>
            <a:ahLst/>
            <a:cxnLst>
              <a:cxn ang="0">
                <a:pos x="0" y="0"/>
              </a:cxn>
              <a:cxn ang="0">
                <a:pos x="90" y="216"/>
              </a:cxn>
              <a:cxn ang="0">
                <a:pos x="156" y="342"/>
              </a:cxn>
              <a:cxn ang="0">
                <a:pos x="234" y="402"/>
              </a:cxn>
              <a:cxn ang="0">
                <a:pos x="468" y="378"/>
              </a:cxn>
              <a:cxn ang="0">
                <a:pos x="650" y="461"/>
              </a:cxn>
              <a:cxn ang="0">
                <a:pos x="806" y="542"/>
              </a:cxn>
              <a:cxn ang="0">
                <a:pos x="955" y="579"/>
              </a:cxn>
              <a:cxn ang="0">
                <a:pos x="1127" y="614"/>
              </a:cxn>
              <a:cxn ang="0">
                <a:pos x="1230" y="560"/>
              </a:cxn>
              <a:cxn ang="0">
                <a:pos x="1308" y="573"/>
              </a:cxn>
              <a:cxn ang="0">
                <a:pos x="1353" y="662"/>
              </a:cxn>
            </a:cxnLst>
            <a:rect l="0" t="0" r="r" b="b"/>
            <a:pathLst>
              <a:path w="1353" h="662">
                <a:moveTo>
                  <a:pt x="0" y="0"/>
                </a:moveTo>
                <a:cubicBezTo>
                  <a:pt x="15" y="36"/>
                  <a:pt x="64" y="159"/>
                  <a:pt x="90" y="216"/>
                </a:cubicBezTo>
                <a:cubicBezTo>
                  <a:pt x="116" y="273"/>
                  <a:pt x="132" y="311"/>
                  <a:pt x="156" y="342"/>
                </a:cubicBezTo>
                <a:cubicBezTo>
                  <a:pt x="180" y="373"/>
                  <a:pt x="182" y="396"/>
                  <a:pt x="234" y="402"/>
                </a:cubicBezTo>
                <a:cubicBezTo>
                  <a:pt x="286" y="408"/>
                  <a:pt x="399" y="368"/>
                  <a:pt x="468" y="378"/>
                </a:cubicBezTo>
                <a:cubicBezTo>
                  <a:pt x="537" y="388"/>
                  <a:pt x="594" y="434"/>
                  <a:pt x="650" y="461"/>
                </a:cubicBezTo>
                <a:cubicBezTo>
                  <a:pt x="706" y="488"/>
                  <a:pt x="755" y="522"/>
                  <a:pt x="806" y="542"/>
                </a:cubicBezTo>
                <a:cubicBezTo>
                  <a:pt x="856" y="561"/>
                  <a:pt x="901" y="566"/>
                  <a:pt x="955" y="579"/>
                </a:cubicBezTo>
                <a:cubicBezTo>
                  <a:pt x="1009" y="591"/>
                  <a:pt x="1081" y="617"/>
                  <a:pt x="1127" y="614"/>
                </a:cubicBezTo>
                <a:cubicBezTo>
                  <a:pt x="1173" y="611"/>
                  <a:pt x="1200" y="568"/>
                  <a:pt x="1230" y="560"/>
                </a:cubicBezTo>
                <a:cubicBezTo>
                  <a:pt x="1260" y="553"/>
                  <a:pt x="1288" y="556"/>
                  <a:pt x="1308" y="573"/>
                </a:cubicBezTo>
                <a:cubicBezTo>
                  <a:pt x="1328" y="589"/>
                  <a:pt x="1344" y="643"/>
                  <a:pt x="1353" y="662"/>
                </a:cubicBezTo>
              </a:path>
            </a:pathLst>
          </a:custGeom>
          <a:noFill/>
          <a:ln w="19050" cmpd="sng">
            <a:solidFill>
              <a:srgbClr val="FF0000"/>
            </a:solidFill>
            <a:round/>
            <a:headEnd/>
            <a:tailEnd/>
          </a:ln>
          <a:effectLst/>
        </p:spPr>
        <p:txBody>
          <a:bodyPr/>
          <a:lstStyle/>
          <a:p>
            <a:endParaRPr lang="ru-RU"/>
          </a:p>
        </p:txBody>
      </p:sp>
      <p:sp>
        <p:nvSpPr>
          <p:cNvPr id="23792" name="Freeform 240"/>
          <p:cNvSpPr>
            <a:spLocks/>
          </p:cNvSpPr>
          <p:nvPr/>
        </p:nvSpPr>
        <p:spPr bwMode="auto">
          <a:xfrm>
            <a:off x="5981700" y="6021388"/>
            <a:ext cx="246063" cy="874712"/>
          </a:xfrm>
          <a:custGeom>
            <a:avLst/>
            <a:gdLst/>
            <a:ahLst/>
            <a:cxnLst>
              <a:cxn ang="0">
                <a:pos x="155" y="0"/>
              </a:cxn>
              <a:cxn ang="0">
                <a:pos x="132" y="119"/>
              </a:cxn>
              <a:cxn ang="0">
                <a:pos x="78" y="239"/>
              </a:cxn>
              <a:cxn ang="0">
                <a:pos x="19" y="408"/>
              </a:cxn>
              <a:cxn ang="0">
                <a:pos x="0" y="551"/>
              </a:cxn>
            </a:cxnLst>
            <a:rect l="0" t="0" r="r" b="b"/>
            <a:pathLst>
              <a:path w="155" h="551">
                <a:moveTo>
                  <a:pt x="155" y="0"/>
                </a:moveTo>
                <a:cubicBezTo>
                  <a:pt x="151" y="20"/>
                  <a:pt x="145" y="79"/>
                  <a:pt x="132" y="119"/>
                </a:cubicBezTo>
                <a:cubicBezTo>
                  <a:pt x="119" y="159"/>
                  <a:pt x="97" y="191"/>
                  <a:pt x="78" y="239"/>
                </a:cubicBezTo>
                <a:cubicBezTo>
                  <a:pt x="59" y="287"/>
                  <a:pt x="32" y="356"/>
                  <a:pt x="19" y="408"/>
                </a:cubicBezTo>
                <a:cubicBezTo>
                  <a:pt x="6" y="460"/>
                  <a:pt x="4" y="521"/>
                  <a:pt x="0" y="551"/>
                </a:cubicBezTo>
              </a:path>
            </a:pathLst>
          </a:custGeom>
          <a:noFill/>
          <a:ln w="19050" cmpd="sng">
            <a:solidFill>
              <a:srgbClr val="FF0000"/>
            </a:solidFill>
            <a:round/>
            <a:headEnd/>
            <a:tailEnd/>
          </a:ln>
          <a:effectLst/>
        </p:spPr>
        <p:txBody>
          <a:bodyPr/>
          <a:lstStyle/>
          <a:p>
            <a:endParaRPr lang="ru-RU"/>
          </a:p>
        </p:txBody>
      </p:sp>
      <p:sp>
        <p:nvSpPr>
          <p:cNvPr id="23793" name="Freeform 241"/>
          <p:cNvSpPr>
            <a:spLocks/>
          </p:cNvSpPr>
          <p:nvPr/>
        </p:nvSpPr>
        <p:spPr bwMode="auto">
          <a:xfrm>
            <a:off x="3678238" y="5026025"/>
            <a:ext cx="136525" cy="101600"/>
          </a:xfrm>
          <a:custGeom>
            <a:avLst/>
            <a:gdLst/>
            <a:ahLst/>
            <a:cxnLst>
              <a:cxn ang="0">
                <a:pos x="53" y="5"/>
              </a:cxn>
              <a:cxn ang="0">
                <a:pos x="5" y="8"/>
              </a:cxn>
              <a:cxn ang="0">
                <a:pos x="20" y="53"/>
              </a:cxn>
              <a:cxn ang="0">
                <a:pos x="53" y="62"/>
              </a:cxn>
              <a:cxn ang="0">
                <a:pos x="86" y="62"/>
              </a:cxn>
            </a:cxnLst>
            <a:rect l="0" t="0" r="r" b="b"/>
            <a:pathLst>
              <a:path w="86" h="64">
                <a:moveTo>
                  <a:pt x="53" y="5"/>
                </a:moveTo>
                <a:cubicBezTo>
                  <a:pt x="45" y="6"/>
                  <a:pt x="10" y="0"/>
                  <a:pt x="5" y="8"/>
                </a:cubicBezTo>
                <a:cubicBezTo>
                  <a:pt x="0" y="16"/>
                  <a:pt x="12" y="44"/>
                  <a:pt x="20" y="53"/>
                </a:cubicBezTo>
                <a:cubicBezTo>
                  <a:pt x="28" y="62"/>
                  <a:pt x="42" y="60"/>
                  <a:pt x="53" y="62"/>
                </a:cubicBezTo>
                <a:cubicBezTo>
                  <a:pt x="64" y="64"/>
                  <a:pt x="79" y="62"/>
                  <a:pt x="86" y="62"/>
                </a:cubicBezTo>
              </a:path>
            </a:pathLst>
          </a:custGeom>
          <a:noFill/>
          <a:ln w="19050" cmpd="sng">
            <a:solidFill>
              <a:srgbClr val="FF0000"/>
            </a:solidFill>
            <a:round/>
            <a:headEnd/>
            <a:tailEnd/>
          </a:ln>
          <a:effectLst/>
        </p:spPr>
        <p:txBody>
          <a:bodyPr/>
          <a:lstStyle/>
          <a:p>
            <a:endParaRPr lang="ru-RU"/>
          </a:p>
        </p:txBody>
      </p:sp>
      <p:sp>
        <p:nvSpPr>
          <p:cNvPr id="23794" name="Freeform 242"/>
          <p:cNvSpPr>
            <a:spLocks/>
          </p:cNvSpPr>
          <p:nvPr/>
        </p:nvSpPr>
        <p:spPr bwMode="auto">
          <a:xfrm>
            <a:off x="5076825" y="4652963"/>
            <a:ext cx="1800225" cy="644525"/>
          </a:xfrm>
          <a:custGeom>
            <a:avLst/>
            <a:gdLst/>
            <a:ahLst/>
            <a:cxnLst>
              <a:cxn ang="0">
                <a:pos x="0" y="252"/>
              </a:cxn>
              <a:cxn ang="0">
                <a:pos x="29" y="171"/>
              </a:cxn>
              <a:cxn ang="0">
                <a:pos x="73" y="80"/>
              </a:cxn>
              <a:cxn ang="0">
                <a:pos x="206" y="33"/>
              </a:cxn>
              <a:cxn ang="0">
                <a:pos x="368" y="8"/>
              </a:cxn>
              <a:cxn ang="0">
                <a:pos x="559" y="80"/>
              </a:cxn>
              <a:cxn ang="0">
                <a:pos x="648" y="171"/>
              </a:cxn>
              <a:cxn ang="0">
                <a:pos x="666" y="258"/>
              </a:cxn>
              <a:cxn ang="0">
                <a:pos x="663" y="315"/>
              </a:cxn>
              <a:cxn ang="0">
                <a:pos x="726" y="318"/>
              </a:cxn>
              <a:cxn ang="0">
                <a:pos x="789" y="337"/>
              </a:cxn>
              <a:cxn ang="0">
                <a:pos x="877" y="380"/>
              </a:cxn>
              <a:cxn ang="0">
                <a:pos x="1001" y="402"/>
              </a:cxn>
              <a:cxn ang="0">
                <a:pos x="1134" y="356"/>
              </a:cxn>
            </a:cxnLst>
            <a:rect l="0" t="0" r="r" b="b"/>
            <a:pathLst>
              <a:path w="1134" h="406">
                <a:moveTo>
                  <a:pt x="0" y="252"/>
                </a:moveTo>
                <a:cubicBezTo>
                  <a:pt x="6" y="239"/>
                  <a:pt x="18" y="200"/>
                  <a:pt x="29" y="171"/>
                </a:cubicBezTo>
                <a:cubicBezTo>
                  <a:pt x="41" y="144"/>
                  <a:pt x="44" y="102"/>
                  <a:pt x="73" y="80"/>
                </a:cubicBezTo>
                <a:cubicBezTo>
                  <a:pt x="102" y="56"/>
                  <a:pt x="157" y="44"/>
                  <a:pt x="206" y="33"/>
                </a:cubicBezTo>
                <a:cubicBezTo>
                  <a:pt x="254" y="21"/>
                  <a:pt x="310" y="0"/>
                  <a:pt x="368" y="8"/>
                </a:cubicBezTo>
                <a:cubicBezTo>
                  <a:pt x="427" y="17"/>
                  <a:pt x="512" y="52"/>
                  <a:pt x="559" y="80"/>
                </a:cubicBezTo>
                <a:cubicBezTo>
                  <a:pt x="606" y="106"/>
                  <a:pt x="630" y="141"/>
                  <a:pt x="648" y="171"/>
                </a:cubicBezTo>
                <a:cubicBezTo>
                  <a:pt x="666" y="201"/>
                  <a:pt x="664" y="234"/>
                  <a:pt x="666" y="258"/>
                </a:cubicBezTo>
                <a:cubicBezTo>
                  <a:pt x="668" y="282"/>
                  <a:pt x="653" y="305"/>
                  <a:pt x="663" y="315"/>
                </a:cubicBezTo>
                <a:cubicBezTo>
                  <a:pt x="673" y="325"/>
                  <a:pt x="705" y="314"/>
                  <a:pt x="726" y="318"/>
                </a:cubicBezTo>
                <a:cubicBezTo>
                  <a:pt x="747" y="322"/>
                  <a:pt x="764" y="327"/>
                  <a:pt x="789" y="337"/>
                </a:cubicBezTo>
                <a:cubicBezTo>
                  <a:pt x="814" y="347"/>
                  <a:pt x="842" y="370"/>
                  <a:pt x="877" y="380"/>
                </a:cubicBezTo>
                <a:cubicBezTo>
                  <a:pt x="912" y="391"/>
                  <a:pt x="958" y="406"/>
                  <a:pt x="1001" y="402"/>
                </a:cubicBezTo>
                <a:cubicBezTo>
                  <a:pt x="1043" y="398"/>
                  <a:pt x="1089" y="375"/>
                  <a:pt x="1134" y="356"/>
                </a:cubicBezTo>
              </a:path>
            </a:pathLst>
          </a:custGeom>
          <a:noFill/>
          <a:ln w="19050" cmpd="sng">
            <a:solidFill>
              <a:srgbClr val="FF0000"/>
            </a:solidFill>
            <a:round/>
            <a:headEnd/>
            <a:tailEnd/>
          </a:ln>
          <a:effectLst/>
        </p:spPr>
        <p:txBody>
          <a:bodyPr/>
          <a:lstStyle/>
          <a:p>
            <a:endParaRPr lang="ru-RU"/>
          </a:p>
        </p:txBody>
      </p:sp>
      <p:sp>
        <p:nvSpPr>
          <p:cNvPr id="23795" name="Freeform 243"/>
          <p:cNvSpPr>
            <a:spLocks/>
          </p:cNvSpPr>
          <p:nvPr/>
        </p:nvSpPr>
        <p:spPr bwMode="auto">
          <a:xfrm>
            <a:off x="7688263" y="5048250"/>
            <a:ext cx="52387" cy="109538"/>
          </a:xfrm>
          <a:custGeom>
            <a:avLst/>
            <a:gdLst/>
            <a:ahLst/>
            <a:cxnLst>
              <a:cxn ang="0">
                <a:pos x="33" y="69"/>
              </a:cxn>
              <a:cxn ang="0">
                <a:pos x="5" y="48"/>
              </a:cxn>
              <a:cxn ang="0">
                <a:pos x="2" y="0"/>
              </a:cxn>
            </a:cxnLst>
            <a:rect l="0" t="0" r="r" b="b"/>
            <a:pathLst>
              <a:path w="33" h="69">
                <a:moveTo>
                  <a:pt x="33" y="69"/>
                </a:moveTo>
                <a:cubicBezTo>
                  <a:pt x="28" y="66"/>
                  <a:pt x="10" y="59"/>
                  <a:pt x="5" y="48"/>
                </a:cubicBezTo>
                <a:cubicBezTo>
                  <a:pt x="0" y="37"/>
                  <a:pt x="3" y="8"/>
                  <a:pt x="2" y="0"/>
                </a:cubicBezTo>
              </a:path>
            </a:pathLst>
          </a:custGeom>
          <a:noFill/>
          <a:ln w="19050" cmpd="sng">
            <a:solidFill>
              <a:srgbClr val="FF0000"/>
            </a:solidFill>
            <a:round/>
            <a:headEnd/>
            <a:tailEnd/>
          </a:ln>
          <a:effectLst/>
        </p:spPr>
        <p:txBody>
          <a:bodyPr/>
          <a:lstStyle/>
          <a:p>
            <a:endParaRPr lang="ru-RU"/>
          </a:p>
        </p:txBody>
      </p:sp>
      <p:sp>
        <p:nvSpPr>
          <p:cNvPr id="23796" name="Freeform 244"/>
          <p:cNvSpPr>
            <a:spLocks/>
          </p:cNvSpPr>
          <p:nvPr/>
        </p:nvSpPr>
        <p:spPr bwMode="auto">
          <a:xfrm>
            <a:off x="952500" y="2781300"/>
            <a:ext cx="306388" cy="647700"/>
          </a:xfrm>
          <a:custGeom>
            <a:avLst/>
            <a:gdLst/>
            <a:ahLst/>
            <a:cxnLst>
              <a:cxn ang="0">
                <a:pos x="12" y="0"/>
              </a:cxn>
              <a:cxn ang="0">
                <a:pos x="12" y="90"/>
              </a:cxn>
              <a:cxn ang="0">
                <a:pos x="84" y="180"/>
              </a:cxn>
              <a:cxn ang="0">
                <a:pos x="132" y="258"/>
              </a:cxn>
              <a:cxn ang="0">
                <a:pos x="193" y="408"/>
              </a:cxn>
            </a:cxnLst>
            <a:rect l="0" t="0" r="r" b="b"/>
            <a:pathLst>
              <a:path w="193" h="408">
                <a:moveTo>
                  <a:pt x="12" y="0"/>
                </a:moveTo>
                <a:cubicBezTo>
                  <a:pt x="8" y="30"/>
                  <a:pt x="0" y="60"/>
                  <a:pt x="12" y="90"/>
                </a:cubicBezTo>
                <a:cubicBezTo>
                  <a:pt x="24" y="120"/>
                  <a:pt x="64" y="152"/>
                  <a:pt x="84" y="180"/>
                </a:cubicBezTo>
                <a:cubicBezTo>
                  <a:pt x="104" y="208"/>
                  <a:pt x="114" y="220"/>
                  <a:pt x="132" y="258"/>
                </a:cubicBezTo>
                <a:cubicBezTo>
                  <a:pt x="150" y="296"/>
                  <a:pt x="180" y="377"/>
                  <a:pt x="193" y="408"/>
                </a:cubicBezTo>
              </a:path>
            </a:pathLst>
          </a:custGeom>
          <a:noFill/>
          <a:ln w="19050" cmpd="sng">
            <a:solidFill>
              <a:srgbClr val="FF0000"/>
            </a:solidFill>
            <a:round/>
            <a:headEnd/>
            <a:tailEnd/>
          </a:ln>
          <a:effectLst/>
        </p:spPr>
        <p:txBody>
          <a:bodyPr/>
          <a:lstStyle/>
          <a:p>
            <a:endParaRPr lang="ru-RU"/>
          </a:p>
        </p:txBody>
      </p:sp>
      <p:sp>
        <p:nvSpPr>
          <p:cNvPr id="23797" name="Freeform 245"/>
          <p:cNvSpPr>
            <a:spLocks/>
          </p:cNvSpPr>
          <p:nvPr/>
        </p:nvSpPr>
        <p:spPr bwMode="auto">
          <a:xfrm>
            <a:off x="2171700" y="3905250"/>
            <a:ext cx="85725" cy="352425"/>
          </a:xfrm>
          <a:custGeom>
            <a:avLst/>
            <a:gdLst/>
            <a:ahLst/>
            <a:cxnLst>
              <a:cxn ang="0">
                <a:pos x="12" y="0"/>
              </a:cxn>
              <a:cxn ang="0">
                <a:pos x="0" y="48"/>
              </a:cxn>
              <a:cxn ang="0">
                <a:pos x="15" y="108"/>
              </a:cxn>
              <a:cxn ang="0">
                <a:pos x="18" y="174"/>
              </a:cxn>
              <a:cxn ang="0">
                <a:pos x="54" y="222"/>
              </a:cxn>
            </a:cxnLst>
            <a:rect l="0" t="0" r="r" b="b"/>
            <a:pathLst>
              <a:path w="54" h="222">
                <a:moveTo>
                  <a:pt x="12" y="0"/>
                </a:moveTo>
                <a:cubicBezTo>
                  <a:pt x="10" y="8"/>
                  <a:pt x="0" y="30"/>
                  <a:pt x="0" y="48"/>
                </a:cubicBezTo>
                <a:cubicBezTo>
                  <a:pt x="0" y="66"/>
                  <a:pt x="12" y="87"/>
                  <a:pt x="15" y="108"/>
                </a:cubicBezTo>
                <a:cubicBezTo>
                  <a:pt x="18" y="129"/>
                  <a:pt x="12" y="155"/>
                  <a:pt x="18" y="174"/>
                </a:cubicBezTo>
                <a:cubicBezTo>
                  <a:pt x="24" y="193"/>
                  <a:pt x="47" y="212"/>
                  <a:pt x="54" y="222"/>
                </a:cubicBezTo>
              </a:path>
            </a:pathLst>
          </a:custGeom>
          <a:noFill/>
          <a:ln w="19050" cmpd="sng">
            <a:solidFill>
              <a:srgbClr val="FF0000"/>
            </a:solidFill>
            <a:round/>
            <a:headEnd/>
            <a:tailEnd/>
          </a:ln>
          <a:effectLst/>
        </p:spPr>
        <p:txBody>
          <a:bodyPr/>
          <a:lstStyle/>
          <a:p>
            <a:endParaRPr lang="ru-RU"/>
          </a:p>
        </p:txBody>
      </p:sp>
      <p:sp>
        <p:nvSpPr>
          <p:cNvPr id="23798" name="Freeform 246"/>
          <p:cNvSpPr>
            <a:spLocks/>
          </p:cNvSpPr>
          <p:nvPr/>
        </p:nvSpPr>
        <p:spPr bwMode="auto">
          <a:xfrm>
            <a:off x="1979613" y="3933825"/>
            <a:ext cx="115887" cy="523875"/>
          </a:xfrm>
          <a:custGeom>
            <a:avLst/>
            <a:gdLst/>
            <a:ahLst/>
            <a:cxnLst>
              <a:cxn ang="0">
                <a:pos x="16" y="0"/>
              </a:cxn>
              <a:cxn ang="0">
                <a:pos x="1" y="52"/>
              </a:cxn>
              <a:cxn ang="0">
                <a:pos x="12" y="116"/>
              </a:cxn>
              <a:cxn ang="0">
                <a:pos x="16" y="175"/>
              </a:cxn>
              <a:cxn ang="0">
                <a:pos x="39" y="191"/>
              </a:cxn>
              <a:cxn ang="0">
                <a:pos x="73" y="330"/>
              </a:cxn>
            </a:cxnLst>
            <a:rect l="0" t="0" r="r" b="b"/>
            <a:pathLst>
              <a:path w="73" h="330">
                <a:moveTo>
                  <a:pt x="16" y="0"/>
                </a:moveTo>
                <a:cubicBezTo>
                  <a:pt x="13" y="9"/>
                  <a:pt x="1" y="33"/>
                  <a:pt x="1" y="52"/>
                </a:cubicBezTo>
                <a:cubicBezTo>
                  <a:pt x="0" y="71"/>
                  <a:pt x="10" y="96"/>
                  <a:pt x="12" y="116"/>
                </a:cubicBezTo>
                <a:cubicBezTo>
                  <a:pt x="15" y="136"/>
                  <a:pt x="11" y="162"/>
                  <a:pt x="16" y="175"/>
                </a:cubicBezTo>
                <a:cubicBezTo>
                  <a:pt x="20" y="187"/>
                  <a:pt x="29" y="165"/>
                  <a:pt x="39" y="191"/>
                </a:cubicBezTo>
                <a:cubicBezTo>
                  <a:pt x="49" y="217"/>
                  <a:pt x="66" y="301"/>
                  <a:pt x="73" y="330"/>
                </a:cubicBezTo>
              </a:path>
            </a:pathLst>
          </a:custGeom>
          <a:noFill/>
          <a:ln w="19050" cmpd="sng">
            <a:solidFill>
              <a:srgbClr val="FF0000"/>
            </a:solidFill>
            <a:round/>
            <a:headEnd/>
            <a:tailEnd/>
          </a:ln>
          <a:effectLst/>
        </p:spPr>
        <p:txBody>
          <a:bodyPr/>
          <a:lstStyle/>
          <a:p>
            <a:endParaRPr lang="ru-RU"/>
          </a:p>
        </p:txBody>
      </p:sp>
      <p:sp>
        <p:nvSpPr>
          <p:cNvPr id="23799" name="Freeform 247"/>
          <p:cNvSpPr>
            <a:spLocks/>
          </p:cNvSpPr>
          <p:nvPr/>
        </p:nvSpPr>
        <p:spPr bwMode="auto">
          <a:xfrm>
            <a:off x="1547813" y="4149725"/>
            <a:ext cx="431800" cy="215900"/>
          </a:xfrm>
          <a:custGeom>
            <a:avLst/>
            <a:gdLst/>
            <a:ahLst/>
            <a:cxnLst>
              <a:cxn ang="0">
                <a:pos x="272" y="0"/>
              </a:cxn>
              <a:cxn ang="0">
                <a:pos x="181" y="90"/>
              </a:cxn>
              <a:cxn ang="0">
                <a:pos x="136" y="90"/>
              </a:cxn>
              <a:cxn ang="0">
                <a:pos x="91" y="90"/>
              </a:cxn>
              <a:cxn ang="0">
                <a:pos x="0" y="136"/>
              </a:cxn>
            </a:cxnLst>
            <a:rect l="0" t="0" r="r" b="b"/>
            <a:pathLst>
              <a:path w="272" h="136">
                <a:moveTo>
                  <a:pt x="272" y="0"/>
                </a:moveTo>
                <a:cubicBezTo>
                  <a:pt x="238" y="37"/>
                  <a:pt x="204" y="75"/>
                  <a:pt x="181" y="90"/>
                </a:cubicBezTo>
                <a:cubicBezTo>
                  <a:pt x="158" y="105"/>
                  <a:pt x="151" y="90"/>
                  <a:pt x="136" y="90"/>
                </a:cubicBezTo>
                <a:cubicBezTo>
                  <a:pt x="121" y="90"/>
                  <a:pt x="114" y="82"/>
                  <a:pt x="91" y="90"/>
                </a:cubicBezTo>
                <a:cubicBezTo>
                  <a:pt x="68" y="98"/>
                  <a:pt x="15" y="128"/>
                  <a:pt x="0" y="136"/>
                </a:cubicBezTo>
              </a:path>
            </a:pathLst>
          </a:custGeom>
          <a:noFill/>
          <a:ln w="19050" cmpd="sng">
            <a:solidFill>
              <a:srgbClr val="FF0000"/>
            </a:solidFill>
            <a:round/>
            <a:headEnd/>
            <a:tailEnd/>
          </a:ln>
          <a:effectLst/>
        </p:spPr>
        <p:txBody>
          <a:bodyPr/>
          <a:lstStyle/>
          <a:p>
            <a:endParaRPr lang="ru-RU"/>
          </a:p>
        </p:txBody>
      </p:sp>
      <p:sp>
        <p:nvSpPr>
          <p:cNvPr id="23800" name="Freeform 248"/>
          <p:cNvSpPr>
            <a:spLocks/>
          </p:cNvSpPr>
          <p:nvPr/>
        </p:nvSpPr>
        <p:spPr bwMode="auto">
          <a:xfrm>
            <a:off x="1403350" y="3552825"/>
            <a:ext cx="187325" cy="488950"/>
          </a:xfrm>
          <a:custGeom>
            <a:avLst/>
            <a:gdLst/>
            <a:ahLst/>
            <a:cxnLst>
              <a:cxn ang="0">
                <a:pos x="10" y="0"/>
              </a:cxn>
              <a:cxn ang="0">
                <a:pos x="76" y="72"/>
              </a:cxn>
              <a:cxn ang="0">
                <a:pos x="100" y="174"/>
              </a:cxn>
              <a:cxn ang="0">
                <a:pos x="106" y="234"/>
              </a:cxn>
              <a:cxn ang="0">
                <a:pos x="100" y="300"/>
              </a:cxn>
              <a:cxn ang="0">
                <a:pos x="0" y="285"/>
              </a:cxn>
            </a:cxnLst>
            <a:rect l="0" t="0" r="r" b="b"/>
            <a:pathLst>
              <a:path w="118" h="308">
                <a:moveTo>
                  <a:pt x="10" y="0"/>
                </a:moveTo>
                <a:cubicBezTo>
                  <a:pt x="22" y="12"/>
                  <a:pt x="61" y="43"/>
                  <a:pt x="76" y="72"/>
                </a:cubicBezTo>
                <a:cubicBezTo>
                  <a:pt x="91" y="101"/>
                  <a:pt x="95" y="147"/>
                  <a:pt x="100" y="174"/>
                </a:cubicBezTo>
                <a:cubicBezTo>
                  <a:pt x="105" y="201"/>
                  <a:pt x="106" y="213"/>
                  <a:pt x="106" y="234"/>
                </a:cubicBezTo>
                <a:cubicBezTo>
                  <a:pt x="106" y="255"/>
                  <a:pt x="118" y="292"/>
                  <a:pt x="100" y="300"/>
                </a:cubicBezTo>
                <a:cubicBezTo>
                  <a:pt x="82" y="308"/>
                  <a:pt x="21" y="288"/>
                  <a:pt x="0" y="285"/>
                </a:cubicBezTo>
              </a:path>
            </a:pathLst>
          </a:custGeom>
          <a:noFill/>
          <a:ln w="19050" cmpd="sng">
            <a:solidFill>
              <a:srgbClr val="FF0000"/>
            </a:solidFill>
            <a:round/>
            <a:headEnd/>
            <a:tailEnd/>
          </a:ln>
          <a:effectLst/>
        </p:spPr>
        <p:txBody>
          <a:bodyPr/>
          <a:lstStyle/>
          <a:p>
            <a:endParaRPr lang="ru-RU"/>
          </a:p>
        </p:txBody>
      </p:sp>
      <p:sp>
        <p:nvSpPr>
          <p:cNvPr id="23801" name="Freeform 249"/>
          <p:cNvSpPr>
            <a:spLocks/>
          </p:cNvSpPr>
          <p:nvPr/>
        </p:nvSpPr>
        <p:spPr bwMode="auto">
          <a:xfrm>
            <a:off x="1971675" y="3914775"/>
            <a:ext cx="228600" cy="180975"/>
          </a:xfrm>
          <a:custGeom>
            <a:avLst/>
            <a:gdLst/>
            <a:ahLst/>
            <a:cxnLst>
              <a:cxn ang="0">
                <a:pos x="0" y="0"/>
              </a:cxn>
              <a:cxn ang="0">
                <a:pos x="66" y="30"/>
              </a:cxn>
              <a:cxn ang="0">
                <a:pos x="96" y="57"/>
              </a:cxn>
              <a:cxn ang="0">
                <a:pos x="144" y="114"/>
              </a:cxn>
            </a:cxnLst>
            <a:rect l="0" t="0" r="r" b="b"/>
            <a:pathLst>
              <a:path w="144" h="114">
                <a:moveTo>
                  <a:pt x="0" y="0"/>
                </a:moveTo>
                <a:cubicBezTo>
                  <a:pt x="12" y="5"/>
                  <a:pt x="50" y="21"/>
                  <a:pt x="66" y="30"/>
                </a:cubicBezTo>
                <a:cubicBezTo>
                  <a:pt x="82" y="39"/>
                  <a:pt x="83" y="43"/>
                  <a:pt x="96" y="57"/>
                </a:cubicBezTo>
                <a:cubicBezTo>
                  <a:pt x="109" y="71"/>
                  <a:pt x="134" y="102"/>
                  <a:pt x="144" y="114"/>
                </a:cubicBezTo>
              </a:path>
            </a:pathLst>
          </a:custGeom>
          <a:noFill/>
          <a:ln w="19050" cmpd="sng">
            <a:solidFill>
              <a:srgbClr val="FF0000"/>
            </a:solidFill>
            <a:round/>
            <a:headEnd/>
            <a:tailEnd/>
          </a:ln>
          <a:effectLst/>
        </p:spPr>
        <p:txBody>
          <a:bodyPr/>
          <a:lstStyle/>
          <a:p>
            <a:endParaRPr lang="ru-RU"/>
          </a:p>
        </p:txBody>
      </p:sp>
      <p:sp>
        <p:nvSpPr>
          <p:cNvPr id="23802" name="Freeform 250"/>
          <p:cNvSpPr>
            <a:spLocks/>
          </p:cNvSpPr>
          <p:nvPr/>
        </p:nvSpPr>
        <p:spPr bwMode="auto">
          <a:xfrm>
            <a:off x="2268538" y="3644900"/>
            <a:ext cx="122237" cy="112713"/>
          </a:xfrm>
          <a:custGeom>
            <a:avLst/>
            <a:gdLst/>
            <a:ahLst/>
            <a:cxnLst>
              <a:cxn ang="0">
                <a:pos x="0" y="71"/>
              </a:cxn>
              <a:cxn ang="0">
                <a:pos x="23" y="30"/>
              </a:cxn>
              <a:cxn ang="0">
                <a:pos x="77" y="0"/>
              </a:cxn>
            </a:cxnLst>
            <a:rect l="0" t="0" r="r" b="b"/>
            <a:pathLst>
              <a:path w="77" h="71">
                <a:moveTo>
                  <a:pt x="0" y="71"/>
                </a:moveTo>
                <a:cubicBezTo>
                  <a:pt x="4" y="64"/>
                  <a:pt x="10" y="42"/>
                  <a:pt x="23" y="30"/>
                </a:cubicBezTo>
                <a:cubicBezTo>
                  <a:pt x="36" y="18"/>
                  <a:pt x="66" y="6"/>
                  <a:pt x="77" y="0"/>
                </a:cubicBezTo>
              </a:path>
            </a:pathLst>
          </a:custGeom>
          <a:noFill/>
          <a:ln w="19050" cmpd="sng">
            <a:solidFill>
              <a:srgbClr val="FF0000"/>
            </a:solidFill>
            <a:round/>
            <a:headEnd/>
            <a:tailEnd/>
          </a:ln>
          <a:effectLst/>
        </p:spPr>
        <p:txBody>
          <a:bodyPr/>
          <a:lstStyle/>
          <a:p>
            <a:endParaRPr lang="ru-RU"/>
          </a:p>
        </p:txBody>
      </p:sp>
      <p:sp>
        <p:nvSpPr>
          <p:cNvPr id="23803" name="Freeform 251"/>
          <p:cNvSpPr>
            <a:spLocks/>
          </p:cNvSpPr>
          <p:nvPr/>
        </p:nvSpPr>
        <p:spPr bwMode="auto">
          <a:xfrm>
            <a:off x="2552700" y="4076700"/>
            <a:ext cx="147638" cy="360363"/>
          </a:xfrm>
          <a:custGeom>
            <a:avLst/>
            <a:gdLst/>
            <a:ahLst/>
            <a:cxnLst>
              <a:cxn ang="0">
                <a:pos x="93" y="0"/>
              </a:cxn>
              <a:cxn ang="0">
                <a:pos x="47" y="46"/>
              </a:cxn>
              <a:cxn ang="0">
                <a:pos x="12" y="138"/>
              </a:cxn>
              <a:cxn ang="0">
                <a:pos x="6" y="204"/>
              </a:cxn>
              <a:cxn ang="0">
                <a:pos x="47" y="227"/>
              </a:cxn>
            </a:cxnLst>
            <a:rect l="0" t="0" r="r" b="b"/>
            <a:pathLst>
              <a:path w="93" h="227">
                <a:moveTo>
                  <a:pt x="93" y="0"/>
                </a:moveTo>
                <a:cubicBezTo>
                  <a:pt x="77" y="11"/>
                  <a:pt x="61" y="23"/>
                  <a:pt x="47" y="46"/>
                </a:cubicBezTo>
                <a:cubicBezTo>
                  <a:pt x="33" y="69"/>
                  <a:pt x="19" y="112"/>
                  <a:pt x="12" y="138"/>
                </a:cubicBezTo>
                <a:cubicBezTo>
                  <a:pt x="5" y="164"/>
                  <a:pt x="0" y="189"/>
                  <a:pt x="6" y="204"/>
                </a:cubicBezTo>
                <a:cubicBezTo>
                  <a:pt x="12" y="219"/>
                  <a:pt x="38" y="222"/>
                  <a:pt x="47" y="227"/>
                </a:cubicBezTo>
              </a:path>
            </a:pathLst>
          </a:custGeom>
          <a:noFill/>
          <a:ln w="19050" cmpd="sng">
            <a:solidFill>
              <a:srgbClr val="FF0000"/>
            </a:solidFill>
            <a:round/>
            <a:headEnd/>
            <a:tailEnd/>
          </a:ln>
          <a:effectLst/>
        </p:spPr>
        <p:txBody>
          <a:bodyPr/>
          <a:lstStyle/>
          <a:p>
            <a:endParaRPr lang="ru-RU"/>
          </a:p>
        </p:txBody>
      </p:sp>
      <p:sp>
        <p:nvSpPr>
          <p:cNvPr id="23804" name="Freeform 252"/>
          <p:cNvSpPr>
            <a:spLocks/>
          </p:cNvSpPr>
          <p:nvPr/>
        </p:nvSpPr>
        <p:spPr bwMode="auto">
          <a:xfrm>
            <a:off x="3203575" y="1989138"/>
            <a:ext cx="158750" cy="65087"/>
          </a:xfrm>
          <a:custGeom>
            <a:avLst/>
            <a:gdLst/>
            <a:ahLst/>
            <a:cxnLst>
              <a:cxn ang="0">
                <a:pos x="0" y="0"/>
              </a:cxn>
              <a:cxn ang="0">
                <a:pos x="52" y="37"/>
              </a:cxn>
              <a:cxn ang="0">
                <a:pos x="100" y="25"/>
              </a:cxn>
            </a:cxnLst>
            <a:rect l="0" t="0" r="r" b="b"/>
            <a:pathLst>
              <a:path w="100" h="41">
                <a:moveTo>
                  <a:pt x="0" y="0"/>
                </a:moveTo>
                <a:cubicBezTo>
                  <a:pt x="9" y="6"/>
                  <a:pt x="35" y="33"/>
                  <a:pt x="52" y="37"/>
                </a:cubicBezTo>
                <a:cubicBezTo>
                  <a:pt x="69" y="41"/>
                  <a:pt x="90" y="28"/>
                  <a:pt x="100" y="25"/>
                </a:cubicBezTo>
              </a:path>
            </a:pathLst>
          </a:custGeom>
          <a:noFill/>
          <a:ln w="19050" cmpd="sng">
            <a:solidFill>
              <a:srgbClr val="FF0000"/>
            </a:solidFill>
            <a:round/>
            <a:headEnd/>
            <a:tailEnd/>
          </a:ln>
          <a:effectLst/>
        </p:spPr>
        <p:txBody>
          <a:bodyPr/>
          <a:lstStyle/>
          <a:p>
            <a:endParaRPr lang="ru-RU"/>
          </a:p>
        </p:txBody>
      </p:sp>
      <p:sp>
        <p:nvSpPr>
          <p:cNvPr id="23805" name="Freeform 253"/>
          <p:cNvSpPr>
            <a:spLocks/>
          </p:cNvSpPr>
          <p:nvPr/>
        </p:nvSpPr>
        <p:spPr bwMode="auto">
          <a:xfrm>
            <a:off x="7586663" y="4800600"/>
            <a:ext cx="95250" cy="266700"/>
          </a:xfrm>
          <a:custGeom>
            <a:avLst/>
            <a:gdLst/>
            <a:ahLst/>
            <a:cxnLst>
              <a:cxn ang="0">
                <a:pos x="21" y="165"/>
              </a:cxn>
              <a:cxn ang="0">
                <a:pos x="60" y="159"/>
              </a:cxn>
              <a:cxn ang="0">
                <a:pos x="21" y="111"/>
              </a:cxn>
              <a:cxn ang="0">
                <a:pos x="10" y="42"/>
              </a:cxn>
              <a:cxn ang="0">
                <a:pos x="0" y="0"/>
              </a:cxn>
            </a:cxnLst>
            <a:rect l="0" t="0" r="r" b="b"/>
            <a:pathLst>
              <a:path w="60" h="168">
                <a:moveTo>
                  <a:pt x="21" y="165"/>
                </a:moveTo>
                <a:cubicBezTo>
                  <a:pt x="27" y="164"/>
                  <a:pt x="60" y="168"/>
                  <a:pt x="60" y="159"/>
                </a:cubicBezTo>
                <a:cubicBezTo>
                  <a:pt x="60" y="150"/>
                  <a:pt x="29" y="131"/>
                  <a:pt x="21" y="111"/>
                </a:cubicBezTo>
                <a:cubicBezTo>
                  <a:pt x="13" y="91"/>
                  <a:pt x="13" y="60"/>
                  <a:pt x="10" y="42"/>
                </a:cubicBezTo>
                <a:cubicBezTo>
                  <a:pt x="6" y="24"/>
                  <a:pt x="2" y="9"/>
                  <a:pt x="0" y="0"/>
                </a:cubicBezTo>
              </a:path>
            </a:pathLst>
          </a:custGeom>
          <a:noFill/>
          <a:ln w="19050" cmpd="sng">
            <a:solidFill>
              <a:srgbClr val="FF0000"/>
            </a:solidFill>
            <a:round/>
            <a:headEnd/>
            <a:tailEnd/>
          </a:ln>
          <a:effectLst/>
        </p:spPr>
        <p:txBody>
          <a:bodyPr/>
          <a:lstStyle/>
          <a:p>
            <a:endParaRPr lang="ru-RU"/>
          </a:p>
        </p:txBody>
      </p:sp>
      <p:sp>
        <p:nvSpPr>
          <p:cNvPr id="23806" name="Freeform 254"/>
          <p:cNvSpPr>
            <a:spLocks/>
          </p:cNvSpPr>
          <p:nvPr/>
        </p:nvSpPr>
        <p:spPr bwMode="auto">
          <a:xfrm>
            <a:off x="7615238" y="4995863"/>
            <a:ext cx="71437" cy="223837"/>
          </a:xfrm>
          <a:custGeom>
            <a:avLst/>
            <a:gdLst/>
            <a:ahLst/>
            <a:cxnLst>
              <a:cxn ang="0">
                <a:pos x="45" y="141"/>
              </a:cxn>
              <a:cxn ang="0">
                <a:pos x="33" y="87"/>
              </a:cxn>
              <a:cxn ang="0">
                <a:pos x="9" y="48"/>
              </a:cxn>
              <a:cxn ang="0">
                <a:pos x="0" y="0"/>
              </a:cxn>
            </a:cxnLst>
            <a:rect l="0" t="0" r="r" b="b"/>
            <a:pathLst>
              <a:path w="45" h="141">
                <a:moveTo>
                  <a:pt x="45" y="141"/>
                </a:moveTo>
                <a:cubicBezTo>
                  <a:pt x="43" y="132"/>
                  <a:pt x="39" y="102"/>
                  <a:pt x="33" y="87"/>
                </a:cubicBezTo>
                <a:cubicBezTo>
                  <a:pt x="27" y="72"/>
                  <a:pt x="14" y="62"/>
                  <a:pt x="9" y="48"/>
                </a:cubicBezTo>
                <a:cubicBezTo>
                  <a:pt x="4" y="34"/>
                  <a:pt x="2" y="10"/>
                  <a:pt x="0" y="0"/>
                </a:cubicBezTo>
              </a:path>
            </a:pathLst>
          </a:custGeom>
          <a:noFill/>
          <a:ln w="19050" cmpd="sng">
            <a:solidFill>
              <a:srgbClr val="FF0000"/>
            </a:solidFill>
            <a:round/>
            <a:headEnd/>
            <a:tailEnd/>
          </a:ln>
          <a:effectLst/>
        </p:spPr>
        <p:txBody>
          <a:bodyPr/>
          <a:lstStyle/>
          <a:p>
            <a:endParaRPr lang="ru-RU"/>
          </a:p>
        </p:txBody>
      </p:sp>
      <p:sp>
        <p:nvSpPr>
          <p:cNvPr id="23807" name="Freeform 255"/>
          <p:cNvSpPr>
            <a:spLocks/>
          </p:cNvSpPr>
          <p:nvPr/>
        </p:nvSpPr>
        <p:spPr bwMode="auto">
          <a:xfrm>
            <a:off x="3952875" y="5062538"/>
            <a:ext cx="133350" cy="223837"/>
          </a:xfrm>
          <a:custGeom>
            <a:avLst/>
            <a:gdLst/>
            <a:ahLst/>
            <a:cxnLst>
              <a:cxn ang="0">
                <a:pos x="84" y="0"/>
              </a:cxn>
              <a:cxn ang="0">
                <a:pos x="48" y="39"/>
              </a:cxn>
              <a:cxn ang="0">
                <a:pos x="15" y="72"/>
              </a:cxn>
              <a:cxn ang="0">
                <a:pos x="0" y="141"/>
              </a:cxn>
            </a:cxnLst>
            <a:rect l="0" t="0" r="r" b="b"/>
            <a:pathLst>
              <a:path w="84" h="141">
                <a:moveTo>
                  <a:pt x="84" y="0"/>
                </a:moveTo>
                <a:cubicBezTo>
                  <a:pt x="78" y="7"/>
                  <a:pt x="59" y="27"/>
                  <a:pt x="48" y="39"/>
                </a:cubicBezTo>
                <a:cubicBezTo>
                  <a:pt x="37" y="51"/>
                  <a:pt x="23" y="55"/>
                  <a:pt x="15" y="72"/>
                </a:cubicBezTo>
                <a:cubicBezTo>
                  <a:pt x="7" y="89"/>
                  <a:pt x="3" y="127"/>
                  <a:pt x="0" y="141"/>
                </a:cubicBezTo>
              </a:path>
            </a:pathLst>
          </a:custGeom>
          <a:noFill/>
          <a:ln w="19050" cmpd="sng">
            <a:solidFill>
              <a:srgbClr val="FF0000"/>
            </a:solidFill>
            <a:round/>
            <a:headEnd/>
            <a:tailEnd/>
          </a:ln>
          <a:effectLst/>
        </p:spPr>
        <p:txBody>
          <a:bodyPr/>
          <a:lstStyle/>
          <a:p>
            <a:endParaRPr lang="ru-RU"/>
          </a:p>
        </p:txBody>
      </p:sp>
      <p:sp>
        <p:nvSpPr>
          <p:cNvPr id="23808" name="Freeform 256"/>
          <p:cNvSpPr>
            <a:spLocks/>
          </p:cNvSpPr>
          <p:nvPr/>
        </p:nvSpPr>
        <p:spPr bwMode="auto">
          <a:xfrm>
            <a:off x="2262188" y="4257675"/>
            <a:ext cx="33337" cy="142875"/>
          </a:xfrm>
          <a:custGeom>
            <a:avLst/>
            <a:gdLst/>
            <a:ahLst/>
            <a:cxnLst>
              <a:cxn ang="0">
                <a:pos x="3" y="0"/>
              </a:cxn>
              <a:cxn ang="0">
                <a:pos x="3" y="48"/>
              </a:cxn>
              <a:cxn ang="0">
                <a:pos x="21" y="90"/>
              </a:cxn>
            </a:cxnLst>
            <a:rect l="0" t="0" r="r" b="b"/>
            <a:pathLst>
              <a:path w="21" h="90">
                <a:moveTo>
                  <a:pt x="3" y="0"/>
                </a:moveTo>
                <a:cubicBezTo>
                  <a:pt x="2" y="8"/>
                  <a:pt x="0" y="33"/>
                  <a:pt x="3" y="48"/>
                </a:cubicBezTo>
                <a:cubicBezTo>
                  <a:pt x="6" y="63"/>
                  <a:pt x="17" y="81"/>
                  <a:pt x="21" y="90"/>
                </a:cubicBezTo>
              </a:path>
            </a:pathLst>
          </a:custGeom>
          <a:noFill/>
          <a:ln w="19050" cmpd="sng">
            <a:solidFill>
              <a:srgbClr val="FF0000"/>
            </a:solidFill>
            <a:round/>
            <a:headEnd/>
            <a:tailEnd/>
          </a:ln>
          <a:effectLst/>
        </p:spPr>
        <p:txBody>
          <a:bodyPr/>
          <a:lstStyle/>
          <a:p>
            <a:endParaRPr lang="ru-RU"/>
          </a:p>
        </p:txBody>
      </p:sp>
      <p:sp>
        <p:nvSpPr>
          <p:cNvPr id="23809" name="Freeform 257"/>
          <p:cNvSpPr>
            <a:spLocks/>
          </p:cNvSpPr>
          <p:nvPr/>
        </p:nvSpPr>
        <p:spPr bwMode="auto">
          <a:xfrm>
            <a:off x="6659563" y="5300663"/>
            <a:ext cx="30162" cy="144462"/>
          </a:xfrm>
          <a:custGeom>
            <a:avLst/>
            <a:gdLst/>
            <a:ahLst/>
            <a:cxnLst>
              <a:cxn ang="0">
                <a:pos x="19" y="0"/>
              </a:cxn>
              <a:cxn ang="0">
                <a:pos x="0" y="45"/>
              </a:cxn>
              <a:cxn ang="0">
                <a:pos x="19" y="91"/>
              </a:cxn>
            </a:cxnLst>
            <a:rect l="0" t="0" r="r" b="b"/>
            <a:pathLst>
              <a:path w="19" h="91">
                <a:moveTo>
                  <a:pt x="19" y="0"/>
                </a:moveTo>
                <a:cubicBezTo>
                  <a:pt x="16" y="7"/>
                  <a:pt x="0" y="30"/>
                  <a:pt x="0" y="45"/>
                </a:cubicBezTo>
                <a:cubicBezTo>
                  <a:pt x="0" y="60"/>
                  <a:pt x="15" y="82"/>
                  <a:pt x="19" y="91"/>
                </a:cubicBezTo>
              </a:path>
            </a:pathLst>
          </a:custGeom>
          <a:noFill/>
          <a:ln w="19050" cmpd="sng">
            <a:solidFill>
              <a:srgbClr val="FF0000"/>
            </a:solidFill>
            <a:round/>
            <a:headEnd/>
            <a:tailEnd/>
          </a:ln>
          <a:effectLst/>
        </p:spPr>
        <p:txBody>
          <a:bodyPr/>
          <a:lstStyle/>
          <a:p>
            <a:endParaRPr lang="ru-RU"/>
          </a:p>
        </p:txBody>
      </p:sp>
      <p:sp>
        <p:nvSpPr>
          <p:cNvPr id="23810" name="Freeform 258"/>
          <p:cNvSpPr>
            <a:spLocks/>
          </p:cNvSpPr>
          <p:nvPr/>
        </p:nvSpPr>
        <p:spPr bwMode="auto">
          <a:xfrm>
            <a:off x="6851650" y="6161088"/>
            <a:ext cx="96838" cy="153987"/>
          </a:xfrm>
          <a:custGeom>
            <a:avLst/>
            <a:gdLst/>
            <a:ahLst/>
            <a:cxnLst>
              <a:cxn ang="0">
                <a:pos x="61" y="3"/>
              </a:cxn>
              <a:cxn ang="0">
                <a:pos x="28" y="7"/>
              </a:cxn>
              <a:cxn ang="0">
                <a:pos x="4" y="43"/>
              </a:cxn>
              <a:cxn ang="0">
                <a:pos x="4" y="97"/>
              </a:cxn>
            </a:cxnLst>
            <a:rect l="0" t="0" r="r" b="b"/>
            <a:pathLst>
              <a:path w="61" h="97">
                <a:moveTo>
                  <a:pt x="61" y="3"/>
                </a:moveTo>
                <a:cubicBezTo>
                  <a:pt x="56" y="4"/>
                  <a:pt x="37" y="0"/>
                  <a:pt x="28" y="7"/>
                </a:cubicBezTo>
                <a:cubicBezTo>
                  <a:pt x="19" y="14"/>
                  <a:pt x="8" y="28"/>
                  <a:pt x="4" y="43"/>
                </a:cubicBezTo>
                <a:cubicBezTo>
                  <a:pt x="0" y="58"/>
                  <a:pt x="4" y="86"/>
                  <a:pt x="4" y="97"/>
                </a:cubicBezTo>
              </a:path>
            </a:pathLst>
          </a:custGeom>
          <a:noFill/>
          <a:ln w="19050" cmpd="sng">
            <a:solidFill>
              <a:srgbClr val="FF0000"/>
            </a:solidFill>
            <a:round/>
            <a:headEnd/>
            <a:tailEnd/>
          </a:ln>
          <a:effectLst/>
        </p:spPr>
        <p:txBody>
          <a:bodyPr/>
          <a:lstStyle/>
          <a:p>
            <a:endParaRPr lang="ru-RU"/>
          </a:p>
        </p:txBody>
      </p:sp>
      <p:sp>
        <p:nvSpPr>
          <p:cNvPr id="23811" name="Freeform 259"/>
          <p:cNvSpPr>
            <a:spLocks/>
          </p:cNvSpPr>
          <p:nvPr/>
        </p:nvSpPr>
        <p:spPr bwMode="auto">
          <a:xfrm>
            <a:off x="6810375" y="4838700"/>
            <a:ext cx="161925" cy="400050"/>
          </a:xfrm>
          <a:custGeom>
            <a:avLst/>
            <a:gdLst/>
            <a:ahLst/>
            <a:cxnLst>
              <a:cxn ang="0">
                <a:pos x="0" y="252"/>
              </a:cxn>
              <a:cxn ang="0">
                <a:pos x="42" y="155"/>
              </a:cxn>
              <a:cxn ang="0">
                <a:pos x="78" y="114"/>
              </a:cxn>
              <a:cxn ang="0">
                <a:pos x="90" y="60"/>
              </a:cxn>
              <a:cxn ang="0">
                <a:pos x="102" y="0"/>
              </a:cxn>
            </a:cxnLst>
            <a:rect l="0" t="0" r="r" b="b"/>
            <a:pathLst>
              <a:path w="102" h="252">
                <a:moveTo>
                  <a:pt x="0" y="252"/>
                </a:moveTo>
                <a:cubicBezTo>
                  <a:pt x="7" y="237"/>
                  <a:pt x="29" y="178"/>
                  <a:pt x="42" y="155"/>
                </a:cubicBezTo>
                <a:cubicBezTo>
                  <a:pt x="55" y="132"/>
                  <a:pt x="70" y="130"/>
                  <a:pt x="78" y="114"/>
                </a:cubicBezTo>
                <a:cubicBezTo>
                  <a:pt x="86" y="98"/>
                  <a:pt x="86" y="79"/>
                  <a:pt x="90" y="60"/>
                </a:cubicBezTo>
                <a:cubicBezTo>
                  <a:pt x="94" y="41"/>
                  <a:pt x="100" y="12"/>
                  <a:pt x="102" y="0"/>
                </a:cubicBezTo>
              </a:path>
            </a:pathLst>
          </a:custGeom>
          <a:noFill/>
          <a:ln w="19050" cmpd="sng">
            <a:solidFill>
              <a:srgbClr val="FF0000"/>
            </a:solidFill>
            <a:round/>
            <a:headEnd/>
            <a:tailEnd/>
          </a:ln>
          <a:effectLst/>
        </p:spPr>
        <p:txBody>
          <a:bodyPr/>
          <a:lstStyle/>
          <a:p>
            <a:endParaRPr lang="ru-RU"/>
          </a:p>
        </p:txBody>
      </p:sp>
      <p:sp>
        <p:nvSpPr>
          <p:cNvPr id="23812" name="Freeform 260"/>
          <p:cNvSpPr>
            <a:spLocks/>
          </p:cNvSpPr>
          <p:nvPr/>
        </p:nvSpPr>
        <p:spPr bwMode="auto">
          <a:xfrm>
            <a:off x="6505575" y="4876800"/>
            <a:ext cx="82550" cy="423863"/>
          </a:xfrm>
          <a:custGeom>
            <a:avLst/>
            <a:gdLst/>
            <a:ahLst/>
            <a:cxnLst>
              <a:cxn ang="0">
                <a:pos x="52" y="267"/>
              </a:cxn>
              <a:cxn ang="0">
                <a:pos x="30" y="204"/>
              </a:cxn>
              <a:cxn ang="0">
                <a:pos x="36" y="96"/>
              </a:cxn>
              <a:cxn ang="0">
                <a:pos x="0" y="0"/>
              </a:cxn>
            </a:cxnLst>
            <a:rect l="0" t="0" r="r" b="b"/>
            <a:pathLst>
              <a:path w="52" h="267">
                <a:moveTo>
                  <a:pt x="52" y="267"/>
                </a:moveTo>
                <a:cubicBezTo>
                  <a:pt x="48" y="256"/>
                  <a:pt x="33" y="232"/>
                  <a:pt x="30" y="204"/>
                </a:cubicBezTo>
                <a:cubicBezTo>
                  <a:pt x="27" y="176"/>
                  <a:pt x="41" y="130"/>
                  <a:pt x="36" y="96"/>
                </a:cubicBezTo>
                <a:cubicBezTo>
                  <a:pt x="31" y="62"/>
                  <a:pt x="8" y="20"/>
                  <a:pt x="0" y="0"/>
                </a:cubicBezTo>
              </a:path>
            </a:pathLst>
          </a:custGeom>
          <a:noFill/>
          <a:ln w="19050" cmpd="sng">
            <a:solidFill>
              <a:srgbClr val="FF0000"/>
            </a:solidFill>
            <a:round/>
            <a:headEnd/>
            <a:tailEnd/>
          </a:ln>
          <a:effectLst/>
        </p:spPr>
        <p:txBody>
          <a:bodyPr/>
          <a:lstStyle/>
          <a:p>
            <a:endParaRPr lang="ru-RU"/>
          </a:p>
        </p:txBody>
      </p:sp>
      <p:sp>
        <p:nvSpPr>
          <p:cNvPr id="23813" name="Freeform 261"/>
          <p:cNvSpPr>
            <a:spLocks/>
          </p:cNvSpPr>
          <p:nvPr/>
        </p:nvSpPr>
        <p:spPr bwMode="auto">
          <a:xfrm>
            <a:off x="1533525" y="4010025"/>
            <a:ext cx="19050" cy="211138"/>
          </a:xfrm>
          <a:custGeom>
            <a:avLst/>
            <a:gdLst/>
            <a:ahLst/>
            <a:cxnLst>
              <a:cxn ang="0">
                <a:pos x="12" y="0"/>
              </a:cxn>
              <a:cxn ang="0">
                <a:pos x="0" y="84"/>
              </a:cxn>
              <a:cxn ang="0">
                <a:pos x="9" y="133"/>
              </a:cxn>
            </a:cxnLst>
            <a:rect l="0" t="0" r="r" b="b"/>
            <a:pathLst>
              <a:path w="12" h="133">
                <a:moveTo>
                  <a:pt x="12" y="0"/>
                </a:moveTo>
                <a:cubicBezTo>
                  <a:pt x="11" y="14"/>
                  <a:pt x="0" y="62"/>
                  <a:pt x="0" y="84"/>
                </a:cubicBezTo>
                <a:cubicBezTo>
                  <a:pt x="0" y="106"/>
                  <a:pt x="7" y="123"/>
                  <a:pt x="9" y="133"/>
                </a:cubicBezTo>
              </a:path>
            </a:pathLst>
          </a:custGeom>
          <a:noFill/>
          <a:ln w="19050" cmpd="sng">
            <a:solidFill>
              <a:srgbClr val="FF0000"/>
            </a:solidFill>
            <a:round/>
            <a:headEnd/>
            <a:tailEnd/>
          </a:ln>
          <a:effectLst/>
        </p:spPr>
        <p:txBody>
          <a:bodyPr/>
          <a:lstStyle/>
          <a:p>
            <a:endParaRPr lang="ru-RU"/>
          </a:p>
        </p:txBody>
      </p:sp>
      <p:sp>
        <p:nvSpPr>
          <p:cNvPr id="23814" name="Freeform 262"/>
          <p:cNvSpPr>
            <a:spLocks/>
          </p:cNvSpPr>
          <p:nvPr/>
        </p:nvSpPr>
        <p:spPr bwMode="auto">
          <a:xfrm>
            <a:off x="6981825" y="4786313"/>
            <a:ext cx="381000" cy="71437"/>
          </a:xfrm>
          <a:custGeom>
            <a:avLst/>
            <a:gdLst/>
            <a:ahLst/>
            <a:cxnLst>
              <a:cxn ang="0">
                <a:pos x="0" y="27"/>
              </a:cxn>
              <a:cxn ang="0">
                <a:pos x="54" y="45"/>
              </a:cxn>
              <a:cxn ang="0">
                <a:pos x="114" y="27"/>
              </a:cxn>
              <a:cxn ang="0">
                <a:pos x="174" y="3"/>
              </a:cxn>
              <a:cxn ang="0">
                <a:pos x="240" y="45"/>
              </a:cxn>
            </a:cxnLst>
            <a:rect l="0" t="0" r="r" b="b"/>
            <a:pathLst>
              <a:path w="240" h="45">
                <a:moveTo>
                  <a:pt x="0" y="27"/>
                </a:moveTo>
                <a:cubicBezTo>
                  <a:pt x="9" y="30"/>
                  <a:pt x="35" y="45"/>
                  <a:pt x="54" y="45"/>
                </a:cubicBezTo>
                <a:cubicBezTo>
                  <a:pt x="73" y="45"/>
                  <a:pt x="94" y="34"/>
                  <a:pt x="114" y="27"/>
                </a:cubicBezTo>
                <a:cubicBezTo>
                  <a:pt x="134" y="20"/>
                  <a:pt x="153" y="0"/>
                  <a:pt x="174" y="3"/>
                </a:cubicBezTo>
                <a:cubicBezTo>
                  <a:pt x="195" y="6"/>
                  <a:pt x="226" y="36"/>
                  <a:pt x="240" y="45"/>
                </a:cubicBezTo>
              </a:path>
            </a:pathLst>
          </a:custGeom>
          <a:noFill/>
          <a:ln w="19050" cmpd="sng">
            <a:solidFill>
              <a:srgbClr val="FF0000"/>
            </a:solidFill>
            <a:round/>
            <a:headEnd/>
            <a:tailEnd/>
          </a:ln>
          <a:effectLst/>
        </p:spPr>
        <p:txBody>
          <a:bodyPr/>
          <a:lstStyle/>
          <a:p>
            <a:endParaRPr lang="ru-RU"/>
          </a:p>
        </p:txBody>
      </p:sp>
      <p:sp>
        <p:nvSpPr>
          <p:cNvPr id="23815" name="Freeform 263"/>
          <p:cNvSpPr>
            <a:spLocks/>
          </p:cNvSpPr>
          <p:nvPr/>
        </p:nvSpPr>
        <p:spPr bwMode="auto">
          <a:xfrm>
            <a:off x="3362325" y="4206875"/>
            <a:ext cx="638175" cy="85725"/>
          </a:xfrm>
          <a:custGeom>
            <a:avLst/>
            <a:gdLst/>
            <a:ahLst/>
            <a:cxnLst>
              <a:cxn ang="0">
                <a:pos x="0" y="44"/>
              </a:cxn>
              <a:cxn ang="0">
                <a:pos x="36" y="2"/>
              </a:cxn>
              <a:cxn ang="0">
                <a:pos x="96" y="32"/>
              </a:cxn>
              <a:cxn ang="0">
                <a:pos x="172" y="54"/>
              </a:cxn>
              <a:cxn ang="0">
                <a:pos x="216" y="32"/>
              </a:cxn>
              <a:cxn ang="0">
                <a:pos x="270" y="44"/>
              </a:cxn>
              <a:cxn ang="0">
                <a:pos x="324" y="20"/>
              </a:cxn>
              <a:cxn ang="0">
                <a:pos x="402" y="50"/>
              </a:cxn>
            </a:cxnLst>
            <a:rect l="0" t="0" r="r" b="b"/>
            <a:pathLst>
              <a:path w="402" h="54">
                <a:moveTo>
                  <a:pt x="0" y="44"/>
                </a:moveTo>
                <a:cubicBezTo>
                  <a:pt x="6" y="37"/>
                  <a:pt x="20" y="4"/>
                  <a:pt x="36" y="2"/>
                </a:cubicBezTo>
                <a:cubicBezTo>
                  <a:pt x="52" y="0"/>
                  <a:pt x="73" y="23"/>
                  <a:pt x="96" y="32"/>
                </a:cubicBezTo>
                <a:cubicBezTo>
                  <a:pt x="119" y="41"/>
                  <a:pt x="152" y="54"/>
                  <a:pt x="172" y="54"/>
                </a:cubicBezTo>
                <a:cubicBezTo>
                  <a:pt x="192" y="54"/>
                  <a:pt x="200" y="34"/>
                  <a:pt x="216" y="32"/>
                </a:cubicBezTo>
                <a:cubicBezTo>
                  <a:pt x="232" y="30"/>
                  <a:pt x="252" y="46"/>
                  <a:pt x="270" y="44"/>
                </a:cubicBezTo>
                <a:cubicBezTo>
                  <a:pt x="288" y="42"/>
                  <a:pt x="302" y="19"/>
                  <a:pt x="324" y="20"/>
                </a:cubicBezTo>
                <a:cubicBezTo>
                  <a:pt x="346" y="21"/>
                  <a:pt x="386" y="44"/>
                  <a:pt x="402" y="50"/>
                </a:cubicBezTo>
              </a:path>
            </a:pathLst>
          </a:custGeom>
          <a:noFill/>
          <a:ln w="19050" cmpd="sng">
            <a:solidFill>
              <a:srgbClr val="FF0000"/>
            </a:solidFill>
            <a:round/>
            <a:headEnd/>
            <a:tailEnd/>
          </a:ln>
          <a:effectLst/>
        </p:spPr>
        <p:txBody>
          <a:bodyPr/>
          <a:lstStyle/>
          <a:p>
            <a:endParaRPr lang="ru-RU"/>
          </a:p>
        </p:txBody>
      </p:sp>
      <p:sp>
        <p:nvSpPr>
          <p:cNvPr id="23816" name="Freeform 264"/>
          <p:cNvSpPr>
            <a:spLocks/>
          </p:cNvSpPr>
          <p:nvPr/>
        </p:nvSpPr>
        <p:spPr bwMode="auto">
          <a:xfrm>
            <a:off x="2195513" y="4005263"/>
            <a:ext cx="76200" cy="1587"/>
          </a:xfrm>
          <a:custGeom>
            <a:avLst/>
            <a:gdLst/>
            <a:ahLst/>
            <a:cxnLst>
              <a:cxn ang="0">
                <a:pos x="0" y="0"/>
              </a:cxn>
              <a:cxn ang="0">
                <a:pos x="48" y="0"/>
              </a:cxn>
            </a:cxnLst>
            <a:rect l="0" t="0" r="r" b="b"/>
            <a:pathLst>
              <a:path w="48" h="1">
                <a:moveTo>
                  <a:pt x="0" y="0"/>
                </a:moveTo>
                <a:cubicBezTo>
                  <a:pt x="8" y="0"/>
                  <a:pt x="38" y="0"/>
                  <a:pt x="48" y="0"/>
                </a:cubicBezTo>
              </a:path>
            </a:pathLst>
          </a:custGeom>
          <a:noFill/>
          <a:ln w="19050" cmpd="sng">
            <a:solidFill>
              <a:srgbClr val="FF0000"/>
            </a:solidFill>
            <a:round/>
            <a:headEnd/>
            <a:tailEnd/>
          </a:ln>
          <a:effectLst/>
        </p:spPr>
        <p:txBody>
          <a:bodyPr/>
          <a:lstStyle/>
          <a:p>
            <a:endParaRPr lang="ru-RU"/>
          </a:p>
        </p:txBody>
      </p:sp>
      <p:sp>
        <p:nvSpPr>
          <p:cNvPr id="23817" name="Freeform 265"/>
          <p:cNvSpPr>
            <a:spLocks/>
          </p:cNvSpPr>
          <p:nvPr/>
        </p:nvSpPr>
        <p:spPr bwMode="auto">
          <a:xfrm>
            <a:off x="1979613" y="1484313"/>
            <a:ext cx="53975" cy="239712"/>
          </a:xfrm>
          <a:custGeom>
            <a:avLst/>
            <a:gdLst/>
            <a:ahLst/>
            <a:cxnLst>
              <a:cxn ang="0">
                <a:pos x="0" y="0"/>
              </a:cxn>
              <a:cxn ang="0">
                <a:pos x="31" y="49"/>
              </a:cxn>
              <a:cxn ang="0">
                <a:pos x="19" y="151"/>
              </a:cxn>
            </a:cxnLst>
            <a:rect l="0" t="0" r="r" b="b"/>
            <a:pathLst>
              <a:path w="34" h="151">
                <a:moveTo>
                  <a:pt x="0" y="0"/>
                </a:moveTo>
                <a:cubicBezTo>
                  <a:pt x="5" y="8"/>
                  <a:pt x="28" y="24"/>
                  <a:pt x="31" y="49"/>
                </a:cubicBezTo>
                <a:cubicBezTo>
                  <a:pt x="34" y="74"/>
                  <a:pt x="21" y="130"/>
                  <a:pt x="19" y="151"/>
                </a:cubicBezTo>
              </a:path>
            </a:pathLst>
          </a:custGeom>
          <a:noFill/>
          <a:ln w="19050" cmpd="sng">
            <a:solidFill>
              <a:srgbClr val="FF0000"/>
            </a:solidFill>
            <a:round/>
            <a:headEnd/>
            <a:tailEnd/>
          </a:ln>
          <a:effectLst/>
        </p:spPr>
        <p:txBody>
          <a:bodyPr/>
          <a:lstStyle/>
          <a:p>
            <a:endParaRPr lang="ru-RU"/>
          </a:p>
        </p:txBody>
      </p:sp>
      <p:sp>
        <p:nvSpPr>
          <p:cNvPr id="23818" name="Freeform 266"/>
          <p:cNvSpPr>
            <a:spLocks/>
          </p:cNvSpPr>
          <p:nvPr/>
        </p:nvSpPr>
        <p:spPr bwMode="auto">
          <a:xfrm>
            <a:off x="1979613" y="4149725"/>
            <a:ext cx="211137" cy="25400"/>
          </a:xfrm>
          <a:custGeom>
            <a:avLst/>
            <a:gdLst/>
            <a:ahLst/>
            <a:cxnLst>
              <a:cxn ang="0">
                <a:pos x="133" y="14"/>
              </a:cxn>
              <a:cxn ang="0">
                <a:pos x="61" y="14"/>
              </a:cxn>
              <a:cxn ang="0">
                <a:pos x="0" y="0"/>
              </a:cxn>
            </a:cxnLst>
            <a:rect l="0" t="0" r="r" b="b"/>
            <a:pathLst>
              <a:path w="133" h="16">
                <a:moveTo>
                  <a:pt x="133" y="14"/>
                </a:moveTo>
                <a:cubicBezTo>
                  <a:pt x="121" y="14"/>
                  <a:pt x="83" y="16"/>
                  <a:pt x="61" y="14"/>
                </a:cubicBezTo>
                <a:cubicBezTo>
                  <a:pt x="39" y="12"/>
                  <a:pt x="13" y="3"/>
                  <a:pt x="0" y="0"/>
                </a:cubicBezTo>
              </a:path>
            </a:pathLst>
          </a:custGeom>
          <a:noFill/>
          <a:ln w="19050" cmpd="sng">
            <a:solidFill>
              <a:srgbClr val="FF0000"/>
            </a:solidFill>
            <a:round/>
            <a:headEnd/>
            <a:tailEnd/>
          </a:ln>
          <a:effectLst/>
        </p:spPr>
        <p:txBody>
          <a:bodyPr/>
          <a:lstStyle/>
          <a:p>
            <a:endParaRPr lang="ru-RU"/>
          </a:p>
        </p:txBody>
      </p:sp>
      <p:sp>
        <p:nvSpPr>
          <p:cNvPr id="23819" name="Freeform 267"/>
          <p:cNvSpPr>
            <a:spLocks/>
          </p:cNvSpPr>
          <p:nvPr/>
        </p:nvSpPr>
        <p:spPr bwMode="auto">
          <a:xfrm>
            <a:off x="1562100" y="4019550"/>
            <a:ext cx="417513" cy="130175"/>
          </a:xfrm>
          <a:custGeom>
            <a:avLst/>
            <a:gdLst/>
            <a:ahLst/>
            <a:cxnLst>
              <a:cxn ang="0">
                <a:pos x="263" y="82"/>
              </a:cxn>
              <a:cxn ang="0">
                <a:pos x="108" y="60"/>
              </a:cxn>
              <a:cxn ang="0">
                <a:pos x="0" y="0"/>
              </a:cxn>
            </a:cxnLst>
            <a:rect l="0" t="0" r="r" b="b"/>
            <a:pathLst>
              <a:path w="263" h="82">
                <a:moveTo>
                  <a:pt x="263" y="82"/>
                </a:moveTo>
                <a:cubicBezTo>
                  <a:pt x="237" y="78"/>
                  <a:pt x="152" y="74"/>
                  <a:pt x="108" y="60"/>
                </a:cubicBezTo>
                <a:cubicBezTo>
                  <a:pt x="64" y="46"/>
                  <a:pt x="22" y="12"/>
                  <a:pt x="0" y="0"/>
                </a:cubicBezTo>
              </a:path>
            </a:pathLst>
          </a:custGeom>
          <a:noFill/>
          <a:ln w="19050" cmpd="sng">
            <a:solidFill>
              <a:srgbClr val="FF0000"/>
            </a:solidFill>
            <a:round/>
            <a:headEnd/>
            <a:tailEnd/>
          </a:ln>
          <a:effectLst/>
        </p:spPr>
        <p:txBody>
          <a:bodyPr/>
          <a:lstStyle/>
          <a:p>
            <a:endParaRPr lang="ru-RU"/>
          </a:p>
        </p:txBody>
      </p:sp>
      <p:sp>
        <p:nvSpPr>
          <p:cNvPr id="23820" name="Freeform 268"/>
          <p:cNvSpPr>
            <a:spLocks/>
          </p:cNvSpPr>
          <p:nvPr/>
        </p:nvSpPr>
        <p:spPr bwMode="auto">
          <a:xfrm>
            <a:off x="2462213" y="4437063"/>
            <a:ext cx="165100" cy="163512"/>
          </a:xfrm>
          <a:custGeom>
            <a:avLst/>
            <a:gdLst/>
            <a:ahLst/>
            <a:cxnLst>
              <a:cxn ang="0">
                <a:pos x="104" y="0"/>
              </a:cxn>
              <a:cxn ang="0">
                <a:pos x="14" y="45"/>
              </a:cxn>
              <a:cxn ang="0">
                <a:pos x="21" y="103"/>
              </a:cxn>
            </a:cxnLst>
            <a:rect l="0" t="0" r="r" b="b"/>
            <a:pathLst>
              <a:path w="104" h="103">
                <a:moveTo>
                  <a:pt x="104" y="0"/>
                </a:moveTo>
                <a:cubicBezTo>
                  <a:pt x="66" y="15"/>
                  <a:pt x="28" y="28"/>
                  <a:pt x="14" y="45"/>
                </a:cubicBezTo>
                <a:cubicBezTo>
                  <a:pt x="0" y="62"/>
                  <a:pt x="20" y="91"/>
                  <a:pt x="21" y="103"/>
                </a:cubicBezTo>
              </a:path>
            </a:pathLst>
          </a:custGeom>
          <a:noFill/>
          <a:ln w="19050" cmpd="sng">
            <a:solidFill>
              <a:srgbClr val="FF0000"/>
            </a:solidFill>
            <a:round/>
            <a:headEnd/>
            <a:tailEnd/>
          </a:ln>
          <a:effectLst/>
        </p:spPr>
        <p:txBody>
          <a:bodyPr/>
          <a:lstStyle/>
          <a:p>
            <a:endParaRPr lang="ru-RU"/>
          </a:p>
        </p:txBody>
      </p:sp>
      <p:sp>
        <p:nvSpPr>
          <p:cNvPr id="23821" name="Freeform 269"/>
          <p:cNvSpPr>
            <a:spLocks/>
          </p:cNvSpPr>
          <p:nvPr/>
        </p:nvSpPr>
        <p:spPr bwMode="auto">
          <a:xfrm>
            <a:off x="2266950" y="4276725"/>
            <a:ext cx="228600" cy="219075"/>
          </a:xfrm>
          <a:custGeom>
            <a:avLst/>
            <a:gdLst/>
            <a:ahLst/>
            <a:cxnLst>
              <a:cxn ang="0">
                <a:pos x="144" y="138"/>
              </a:cxn>
              <a:cxn ang="0">
                <a:pos x="90" y="36"/>
              </a:cxn>
              <a:cxn ang="0">
                <a:pos x="0" y="0"/>
              </a:cxn>
            </a:cxnLst>
            <a:rect l="0" t="0" r="r" b="b"/>
            <a:pathLst>
              <a:path w="144" h="138">
                <a:moveTo>
                  <a:pt x="144" y="138"/>
                </a:moveTo>
                <a:cubicBezTo>
                  <a:pt x="134" y="121"/>
                  <a:pt x="114" y="59"/>
                  <a:pt x="90" y="36"/>
                </a:cubicBezTo>
                <a:cubicBezTo>
                  <a:pt x="66" y="13"/>
                  <a:pt x="19" y="8"/>
                  <a:pt x="0" y="0"/>
                </a:cubicBezTo>
              </a:path>
            </a:pathLst>
          </a:custGeom>
          <a:noFill/>
          <a:ln w="19050" cmpd="sng">
            <a:solidFill>
              <a:srgbClr val="FF0000"/>
            </a:solidFill>
            <a:round/>
            <a:headEnd/>
            <a:tailEnd/>
          </a:ln>
          <a:effectLst/>
        </p:spPr>
        <p:txBody>
          <a:bodyPr/>
          <a:lstStyle/>
          <a:p>
            <a:endParaRPr lang="ru-RU"/>
          </a:p>
        </p:txBody>
      </p:sp>
      <p:sp>
        <p:nvSpPr>
          <p:cNvPr id="23822" name="Freeform 270"/>
          <p:cNvSpPr>
            <a:spLocks/>
          </p:cNvSpPr>
          <p:nvPr/>
        </p:nvSpPr>
        <p:spPr bwMode="auto">
          <a:xfrm>
            <a:off x="3670300" y="4941888"/>
            <a:ext cx="109538" cy="120650"/>
          </a:xfrm>
          <a:custGeom>
            <a:avLst/>
            <a:gdLst/>
            <a:ahLst/>
            <a:cxnLst>
              <a:cxn ang="0">
                <a:pos x="69" y="0"/>
              </a:cxn>
              <a:cxn ang="0">
                <a:pos x="10" y="26"/>
              </a:cxn>
              <a:cxn ang="0">
                <a:pos x="7" y="76"/>
              </a:cxn>
            </a:cxnLst>
            <a:rect l="0" t="0" r="r" b="b"/>
            <a:pathLst>
              <a:path w="69" h="76">
                <a:moveTo>
                  <a:pt x="69" y="0"/>
                </a:moveTo>
                <a:cubicBezTo>
                  <a:pt x="59" y="4"/>
                  <a:pt x="20" y="13"/>
                  <a:pt x="10" y="26"/>
                </a:cubicBezTo>
                <a:cubicBezTo>
                  <a:pt x="0" y="39"/>
                  <a:pt x="8" y="66"/>
                  <a:pt x="7" y="76"/>
                </a:cubicBezTo>
              </a:path>
            </a:pathLst>
          </a:custGeom>
          <a:noFill/>
          <a:ln w="19050" cmpd="sng">
            <a:solidFill>
              <a:srgbClr val="FF0000"/>
            </a:solidFill>
            <a:round/>
            <a:headEnd/>
            <a:tailEnd/>
          </a:ln>
          <a:effectLst/>
        </p:spPr>
        <p:txBody>
          <a:bodyPr/>
          <a:lstStyle/>
          <a:p>
            <a:endParaRPr lang="ru-RU"/>
          </a:p>
        </p:txBody>
      </p:sp>
      <p:sp>
        <p:nvSpPr>
          <p:cNvPr id="23823" name="Freeform 271"/>
          <p:cNvSpPr>
            <a:spLocks/>
          </p:cNvSpPr>
          <p:nvPr/>
        </p:nvSpPr>
        <p:spPr bwMode="auto">
          <a:xfrm>
            <a:off x="1258888" y="3429000"/>
            <a:ext cx="731837" cy="657225"/>
          </a:xfrm>
          <a:custGeom>
            <a:avLst/>
            <a:gdLst/>
            <a:ahLst/>
            <a:cxnLst>
              <a:cxn ang="0">
                <a:pos x="461" y="414"/>
              </a:cxn>
              <a:cxn ang="0">
                <a:pos x="323" y="300"/>
              </a:cxn>
              <a:cxn ang="0">
                <a:pos x="182" y="227"/>
              </a:cxn>
              <a:cxn ang="0">
                <a:pos x="137" y="227"/>
              </a:cxn>
              <a:cxn ang="0">
                <a:pos x="23" y="198"/>
              </a:cxn>
              <a:cxn ang="0">
                <a:pos x="29" y="114"/>
              </a:cxn>
              <a:cxn ang="0">
                <a:pos x="0" y="0"/>
              </a:cxn>
            </a:cxnLst>
            <a:rect l="0" t="0" r="r" b="b"/>
            <a:pathLst>
              <a:path w="461" h="414">
                <a:moveTo>
                  <a:pt x="461" y="414"/>
                </a:moveTo>
                <a:cubicBezTo>
                  <a:pt x="439" y="395"/>
                  <a:pt x="369" y="331"/>
                  <a:pt x="323" y="300"/>
                </a:cubicBezTo>
                <a:cubicBezTo>
                  <a:pt x="277" y="269"/>
                  <a:pt x="213" y="239"/>
                  <a:pt x="182" y="227"/>
                </a:cubicBezTo>
                <a:cubicBezTo>
                  <a:pt x="151" y="215"/>
                  <a:pt x="163" y="232"/>
                  <a:pt x="137" y="227"/>
                </a:cubicBezTo>
                <a:cubicBezTo>
                  <a:pt x="111" y="222"/>
                  <a:pt x="41" y="217"/>
                  <a:pt x="23" y="198"/>
                </a:cubicBezTo>
                <a:cubicBezTo>
                  <a:pt x="5" y="179"/>
                  <a:pt x="33" y="147"/>
                  <a:pt x="29" y="114"/>
                </a:cubicBezTo>
                <a:cubicBezTo>
                  <a:pt x="25" y="81"/>
                  <a:pt x="6" y="24"/>
                  <a:pt x="0" y="0"/>
                </a:cubicBezTo>
              </a:path>
            </a:pathLst>
          </a:custGeom>
          <a:noFill/>
          <a:ln w="19050" cmpd="sng">
            <a:solidFill>
              <a:srgbClr val="FF0000"/>
            </a:solidFill>
            <a:round/>
            <a:headEnd/>
            <a:tailEnd/>
          </a:ln>
          <a:effectLst/>
        </p:spPr>
        <p:txBody>
          <a:bodyPr/>
          <a:lstStyle/>
          <a:p>
            <a:endParaRPr lang="ru-RU"/>
          </a:p>
        </p:txBody>
      </p:sp>
      <p:sp>
        <p:nvSpPr>
          <p:cNvPr id="23824" name="Freeform 272"/>
          <p:cNvSpPr>
            <a:spLocks/>
          </p:cNvSpPr>
          <p:nvPr/>
        </p:nvSpPr>
        <p:spPr bwMode="auto">
          <a:xfrm>
            <a:off x="2686050" y="3787775"/>
            <a:ext cx="276225" cy="298450"/>
          </a:xfrm>
          <a:custGeom>
            <a:avLst/>
            <a:gdLst/>
            <a:ahLst/>
            <a:cxnLst>
              <a:cxn ang="0">
                <a:pos x="0" y="188"/>
              </a:cxn>
              <a:cxn ang="0">
                <a:pos x="99" y="92"/>
              </a:cxn>
              <a:cxn ang="0">
                <a:pos x="138" y="14"/>
              </a:cxn>
              <a:cxn ang="0">
                <a:pos x="174" y="8"/>
              </a:cxn>
            </a:cxnLst>
            <a:rect l="0" t="0" r="r" b="b"/>
            <a:pathLst>
              <a:path w="174" h="188">
                <a:moveTo>
                  <a:pt x="0" y="188"/>
                </a:moveTo>
                <a:cubicBezTo>
                  <a:pt x="16" y="173"/>
                  <a:pt x="76" y="121"/>
                  <a:pt x="99" y="92"/>
                </a:cubicBezTo>
                <a:cubicBezTo>
                  <a:pt x="122" y="63"/>
                  <a:pt x="126" y="28"/>
                  <a:pt x="138" y="14"/>
                </a:cubicBezTo>
                <a:cubicBezTo>
                  <a:pt x="150" y="0"/>
                  <a:pt x="167" y="9"/>
                  <a:pt x="174" y="8"/>
                </a:cubicBezTo>
              </a:path>
            </a:pathLst>
          </a:custGeom>
          <a:noFill/>
          <a:ln w="19050" cmpd="sng">
            <a:solidFill>
              <a:srgbClr val="FF0000"/>
            </a:solidFill>
            <a:round/>
            <a:headEnd/>
            <a:tailEnd/>
          </a:ln>
          <a:effectLst/>
        </p:spPr>
        <p:txBody>
          <a:bodyPr/>
          <a:lstStyle/>
          <a:p>
            <a:endParaRPr lang="ru-RU"/>
          </a:p>
        </p:txBody>
      </p:sp>
      <p:sp>
        <p:nvSpPr>
          <p:cNvPr id="23825" name="Freeform 273"/>
          <p:cNvSpPr>
            <a:spLocks/>
          </p:cNvSpPr>
          <p:nvPr/>
        </p:nvSpPr>
        <p:spPr bwMode="auto">
          <a:xfrm>
            <a:off x="1042988" y="1989138"/>
            <a:ext cx="504825" cy="157162"/>
          </a:xfrm>
          <a:custGeom>
            <a:avLst/>
            <a:gdLst/>
            <a:ahLst/>
            <a:cxnLst>
              <a:cxn ang="0">
                <a:pos x="0" y="0"/>
              </a:cxn>
              <a:cxn ang="0">
                <a:pos x="91" y="45"/>
              </a:cxn>
              <a:cxn ang="0">
                <a:pos x="182" y="91"/>
              </a:cxn>
              <a:cxn ang="0">
                <a:pos x="273" y="91"/>
              </a:cxn>
              <a:cxn ang="0">
                <a:pos x="318" y="91"/>
              </a:cxn>
            </a:cxnLst>
            <a:rect l="0" t="0" r="r" b="b"/>
            <a:pathLst>
              <a:path w="318" h="99">
                <a:moveTo>
                  <a:pt x="0" y="0"/>
                </a:moveTo>
                <a:cubicBezTo>
                  <a:pt x="30" y="15"/>
                  <a:pt x="61" y="30"/>
                  <a:pt x="91" y="45"/>
                </a:cubicBezTo>
                <a:cubicBezTo>
                  <a:pt x="121" y="60"/>
                  <a:pt x="152" y="83"/>
                  <a:pt x="182" y="91"/>
                </a:cubicBezTo>
                <a:cubicBezTo>
                  <a:pt x="212" y="99"/>
                  <a:pt x="250" y="91"/>
                  <a:pt x="273" y="91"/>
                </a:cubicBezTo>
                <a:cubicBezTo>
                  <a:pt x="296" y="91"/>
                  <a:pt x="307" y="91"/>
                  <a:pt x="318" y="91"/>
                </a:cubicBezTo>
              </a:path>
            </a:pathLst>
          </a:custGeom>
          <a:noFill/>
          <a:ln w="19050" cmpd="sng">
            <a:solidFill>
              <a:srgbClr val="FF0000"/>
            </a:solidFill>
            <a:round/>
            <a:headEnd/>
            <a:tailEnd/>
          </a:ln>
          <a:effectLst/>
        </p:spPr>
        <p:txBody>
          <a:bodyPr/>
          <a:lstStyle/>
          <a:p>
            <a:endParaRPr lang="ru-RU"/>
          </a:p>
        </p:txBody>
      </p:sp>
      <p:sp>
        <p:nvSpPr>
          <p:cNvPr id="23826" name="Freeform 274"/>
          <p:cNvSpPr>
            <a:spLocks/>
          </p:cNvSpPr>
          <p:nvPr/>
        </p:nvSpPr>
        <p:spPr bwMode="auto">
          <a:xfrm>
            <a:off x="827088" y="2420938"/>
            <a:ext cx="468312" cy="158750"/>
          </a:xfrm>
          <a:custGeom>
            <a:avLst/>
            <a:gdLst/>
            <a:ahLst/>
            <a:cxnLst>
              <a:cxn ang="0">
                <a:pos x="0" y="0"/>
              </a:cxn>
              <a:cxn ang="0">
                <a:pos x="85" y="59"/>
              </a:cxn>
              <a:cxn ang="0">
                <a:pos x="139" y="89"/>
              </a:cxn>
              <a:cxn ang="0">
                <a:pos x="223" y="89"/>
              </a:cxn>
              <a:cxn ang="0">
                <a:pos x="295" y="23"/>
              </a:cxn>
            </a:cxnLst>
            <a:rect l="0" t="0" r="r" b="b"/>
            <a:pathLst>
              <a:path w="295" h="100">
                <a:moveTo>
                  <a:pt x="0" y="0"/>
                </a:moveTo>
                <a:cubicBezTo>
                  <a:pt x="14" y="10"/>
                  <a:pt x="62" y="44"/>
                  <a:pt x="85" y="59"/>
                </a:cubicBezTo>
                <a:cubicBezTo>
                  <a:pt x="108" y="74"/>
                  <a:pt x="116" y="84"/>
                  <a:pt x="139" y="89"/>
                </a:cubicBezTo>
                <a:cubicBezTo>
                  <a:pt x="162" y="94"/>
                  <a:pt x="197" y="100"/>
                  <a:pt x="223" y="89"/>
                </a:cubicBezTo>
                <a:cubicBezTo>
                  <a:pt x="249" y="78"/>
                  <a:pt x="280" y="37"/>
                  <a:pt x="295" y="23"/>
                </a:cubicBezTo>
              </a:path>
            </a:pathLst>
          </a:custGeom>
          <a:noFill/>
          <a:ln w="19050" cmpd="sng">
            <a:solidFill>
              <a:srgbClr val="FF0000"/>
            </a:solidFill>
            <a:round/>
            <a:headEnd/>
            <a:tailEnd/>
          </a:ln>
          <a:effectLst/>
        </p:spPr>
        <p:txBody>
          <a:bodyPr/>
          <a:lstStyle/>
          <a:p>
            <a:endParaRPr lang="ru-RU"/>
          </a:p>
        </p:txBody>
      </p:sp>
      <p:sp>
        <p:nvSpPr>
          <p:cNvPr id="23827" name="Freeform 275"/>
          <p:cNvSpPr>
            <a:spLocks/>
          </p:cNvSpPr>
          <p:nvPr/>
        </p:nvSpPr>
        <p:spPr bwMode="auto">
          <a:xfrm>
            <a:off x="2627313" y="4268788"/>
            <a:ext cx="720725" cy="192087"/>
          </a:xfrm>
          <a:custGeom>
            <a:avLst/>
            <a:gdLst/>
            <a:ahLst/>
            <a:cxnLst>
              <a:cxn ang="0">
                <a:pos x="454" y="15"/>
              </a:cxn>
              <a:cxn ang="0">
                <a:pos x="373" y="29"/>
              </a:cxn>
              <a:cxn ang="0">
                <a:pos x="253" y="5"/>
              </a:cxn>
              <a:cxn ang="0">
                <a:pos x="175" y="17"/>
              </a:cxn>
              <a:cxn ang="0">
                <a:pos x="91" y="106"/>
              </a:cxn>
              <a:cxn ang="0">
                <a:pos x="0" y="106"/>
              </a:cxn>
            </a:cxnLst>
            <a:rect l="0" t="0" r="r" b="b"/>
            <a:pathLst>
              <a:path w="454" h="121">
                <a:moveTo>
                  <a:pt x="454" y="15"/>
                </a:moveTo>
                <a:cubicBezTo>
                  <a:pt x="441" y="17"/>
                  <a:pt x="406" y="31"/>
                  <a:pt x="373" y="29"/>
                </a:cubicBezTo>
                <a:cubicBezTo>
                  <a:pt x="340" y="27"/>
                  <a:pt x="286" y="7"/>
                  <a:pt x="253" y="5"/>
                </a:cubicBezTo>
                <a:cubicBezTo>
                  <a:pt x="220" y="3"/>
                  <a:pt x="202" y="0"/>
                  <a:pt x="175" y="17"/>
                </a:cubicBezTo>
                <a:cubicBezTo>
                  <a:pt x="148" y="34"/>
                  <a:pt x="120" y="91"/>
                  <a:pt x="91" y="106"/>
                </a:cubicBezTo>
                <a:cubicBezTo>
                  <a:pt x="62" y="121"/>
                  <a:pt x="34" y="109"/>
                  <a:pt x="0" y="106"/>
                </a:cubicBezTo>
              </a:path>
            </a:pathLst>
          </a:custGeom>
          <a:noFill/>
          <a:ln w="19050" cmpd="sng">
            <a:solidFill>
              <a:srgbClr val="FF0000"/>
            </a:solidFill>
            <a:round/>
            <a:headEnd/>
            <a:tailEnd/>
          </a:ln>
          <a:effectLst/>
        </p:spPr>
        <p:txBody>
          <a:bodyPr/>
          <a:lstStyle/>
          <a:p>
            <a:endParaRPr lang="ru-RU"/>
          </a:p>
        </p:txBody>
      </p:sp>
      <p:sp>
        <p:nvSpPr>
          <p:cNvPr id="23828" name="Freeform 276"/>
          <p:cNvSpPr>
            <a:spLocks/>
          </p:cNvSpPr>
          <p:nvPr/>
        </p:nvSpPr>
        <p:spPr bwMode="auto">
          <a:xfrm>
            <a:off x="2970213" y="4181475"/>
            <a:ext cx="39687" cy="95250"/>
          </a:xfrm>
          <a:custGeom>
            <a:avLst/>
            <a:gdLst/>
            <a:ahLst/>
            <a:cxnLst>
              <a:cxn ang="0">
                <a:pos x="19" y="0"/>
              </a:cxn>
              <a:cxn ang="0">
                <a:pos x="1" y="30"/>
              </a:cxn>
              <a:cxn ang="0">
                <a:pos x="25" y="60"/>
              </a:cxn>
            </a:cxnLst>
            <a:rect l="0" t="0" r="r" b="b"/>
            <a:pathLst>
              <a:path w="25" h="60">
                <a:moveTo>
                  <a:pt x="19" y="0"/>
                </a:moveTo>
                <a:cubicBezTo>
                  <a:pt x="16" y="6"/>
                  <a:pt x="0" y="20"/>
                  <a:pt x="1" y="30"/>
                </a:cubicBezTo>
                <a:cubicBezTo>
                  <a:pt x="2" y="40"/>
                  <a:pt x="20" y="54"/>
                  <a:pt x="25" y="60"/>
                </a:cubicBezTo>
              </a:path>
            </a:pathLst>
          </a:custGeom>
          <a:noFill/>
          <a:ln w="19050" cmpd="sng">
            <a:solidFill>
              <a:srgbClr val="FF0000"/>
            </a:solidFill>
            <a:round/>
            <a:headEnd/>
            <a:tailEnd/>
          </a:ln>
          <a:effectLst/>
        </p:spPr>
        <p:txBody>
          <a:bodyPr/>
          <a:lstStyle/>
          <a:p>
            <a:endParaRPr lang="ru-RU"/>
          </a:p>
        </p:txBody>
      </p:sp>
      <p:sp>
        <p:nvSpPr>
          <p:cNvPr id="23829" name="Freeform 277"/>
          <p:cNvSpPr>
            <a:spLocks/>
          </p:cNvSpPr>
          <p:nvPr/>
        </p:nvSpPr>
        <p:spPr bwMode="auto">
          <a:xfrm>
            <a:off x="3779838" y="4005263"/>
            <a:ext cx="96837" cy="233362"/>
          </a:xfrm>
          <a:custGeom>
            <a:avLst/>
            <a:gdLst/>
            <a:ahLst/>
            <a:cxnLst>
              <a:cxn ang="0">
                <a:pos x="61" y="147"/>
              </a:cxn>
              <a:cxn ang="0">
                <a:pos x="45" y="91"/>
              </a:cxn>
              <a:cxn ang="0">
                <a:pos x="37" y="33"/>
              </a:cxn>
              <a:cxn ang="0">
                <a:pos x="0" y="0"/>
              </a:cxn>
            </a:cxnLst>
            <a:rect l="0" t="0" r="r" b="b"/>
            <a:pathLst>
              <a:path w="61" h="147">
                <a:moveTo>
                  <a:pt x="61" y="147"/>
                </a:moveTo>
                <a:cubicBezTo>
                  <a:pt x="59" y="138"/>
                  <a:pt x="49" y="110"/>
                  <a:pt x="45" y="91"/>
                </a:cubicBezTo>
                <a:cubicBezTo>
                  <a:pt x="41" y="72"/>
                  <a:pt x="44" y="48"/>
                  <a:pt x="37" y="33"/>
                </a:cubicBezTo>
                <a:cubicBezTo>
                  <a:pt x="30" y="18"/>
                  <a:pt x="8" y="7"/>
                  <a:pt x="0" y="0"/>
                </a:cubicBezTo>
              </a:path>
            </a:pathLst>
          </a:custGeom>
          <a:noFill/>
          <a:ln w="19050" cmpd="sng">
            <a:solidFill>
              <a:srgbClr val="FF0000"/>
            </a:solidFill>
            <a:round/>
            <a:headEnd/>
            <a:tailEnd/>
          </a:ln>
          <a:effectLst/>
        </p:spPr>
        <p:txBody>
          <a:bodyPr/>
          <a:lstStyle/>
          <a:p>
            <a:endParaRPr lang="ru-RU"/>
          </a:p>
        </p:txBody>
      </p:sp>
      <p:sp>
        <p:nvSpPr>
          <p:cNvPr id="23830" name="Freeform 278"/>
          <p:cNvSpPr>
            <a:spLocks/>
          </p:cNvSpPr>
          <p:nvPr/>
        </p:nvSpPr>
        <p:spPr bwMode="auto">
          <a:xfrm>
            <a:off x="7600950" y="4932363"/>
            <a:ext cx="23813" cy="77787"/>
          </a:xfrm>
          <a:custGeom>
            <a:avLst/>
            <a:gdLst/>
            <a:ahLst/>
            <a:cxnLst>
              <a:cxn ang="0">
                <a:pos x="15" y="49"/>
              </a:cxn>
              <a:cxn ang="0">
                <a:pos x="0" y="7"/>
              </a:cxn>
              <a:cxn ang="0">
                <a:pos x="12" y="4"/>
              </a:cxn>
            </a:cxnLst>
            <a:rect l="0" t="0" r="r" b="b"/>
            <a:pathLst>
              <a:path w="15" h="49">
                <a:moveTo>
                  <a:pt x="15" y="49"/>
                </a:moveTo>
                <a:cubicBezTo>
                  <a:pt x="12" y="42"/>
                  <a:pt x="0" y="14"/>
                  <a:pt x="0" y="7"/>
                </a:cubicBezTo>
                <a:cubicBezTo>
                  <a:pt x="0" y="0"/>
                  <a:pt x="10" y="5"/>
                  <a:pt x="12" y="4"/>
                </a:cubicBezTo>
              </a:path>
            </a:pathLst>
          </a:custGeom>
          <a:noFill/>
          <a:ln w="19050" cmpd="sng">
            <a:solidFill>
              <a:srgbClr val="FF0000"/>
            </a:solidFill>
            <a:round/>
            <a:headEnd/>
            <a:tailEnd/>
          </a:ln>
          <a:effectLst/>
        </p:spPr>
        <p:txBody>
          <a:bodyPr/>
          <a:lstStyle/>
          <a:p>
            <a:endParaRPr lang="ru-RU"/>
          </a:p>
        </p:txBody>
      </p:sp>
      <p:sp>
        <p:nvSpPr>
          <p:cNvPr id="23831" name="Freeform 279"/>
          <p:cNvSpPr>
            <a:spLocks/>
          </p:cNvSpPr>
          <p:nvPr/>
        </p:nvSpPr>
        <p:spPr bwMode="auto">
          <a:xfrm>
            <a:off x="2324100" y="3471863"/>
            <a:ext cx="73025" cy="204787"/>
          </a:xfrm>
          <a:custGeom>
            <a:avLst/>
            <a:gdLst/>
            <a:ahLst/>
            <a:cxnLst>
              <a:cxn ang="0">
                <a:pos x="42" y="129"/>
              </a:cxn>
              <a:cxn ang="0">
                <a:pos x="39" y="69"/>
              </a:cxn>
              <a:cxn ang="0">
                <a:pos x="0" y="0"/>
              </a:cxn>
            </a:cxnLst>
            <a:rect l="0" t="0" r="r" b="b"/>
            <a:pathLst>
              <a:path w="46" h="129">
                <a:moveTo>
                  <a:pt x="42" y="129"/>
                </a:moveTo>
                <a:cubicBezTo>
                  <a:pt x="42" y="119"/>
                  <a:pt x="46" y="90"/>
                  <a:pt x="39" y="69"/>
                </a:cubicBezTo>
                <a:cubicBezTo>
                  <a:pt x="32" y="48"/>
                  <a:pt x="8" y="15"/>
                  <a:pt x="0" y="0"/>
                </a:cubicBezTo>
              </a:path>
            </a:pathLst>
          </a:custGeom>
          <a:noFill/>
          <a:ln w="19050" cmpd="sng">
            <a:solidFill>
              <a:srgbClr val="FF0000"/>
            </a:solidFill>
            <a:round/>
            <a:headEnd/>
            <a:tailEnd/>
          </a:ln>
          <a:effectLst/>
        </p:spPr>
        <p:txBody>
          <a:bodyPr/>
          <a:lstStyle/>
          <a:p>
            <a:endParaRPr lang="ru-RU"/>
          </a:p>
        </p:txBody>
      </p:sp>
      <p:sp>
        <p:nvSpPr>
          <p:cNvPr id="23832" name="Freeform 280"/>
          <p:cNvSpPr>
            <a:spLocks/>
          </p:cNvSpPr>
          <p:nvPr/>
        </p:nvSpPr>
        <p:spPr bwMode="auto">
          <a:xfrm>
            <a:off x="7362825" y="4848225"/>
            <a:ext cx="257175" cy="209550"/>
          </a:xfrm>
          <a:custGeom>
            <a:avLst/>
            <a:gdLst/>
            <a:ahLst/>
            <a:cxnLst>
              <a:cxn ang="0">
                <a:pos x="162" y="132"/>
              </a:cxn>
              <a:cxn ang="0">
                <a:pos x="102" y="104"/>
              </a:cxn>
              <a:cxn ang="0">
                <a:pos x="66" y="36"/>
              </a:cxn>
              <a:cxn ang="0">
                <a:pos x="0" y="0"/>
              </a:cxn>
            </a:cxnLst>
            <a:rect l="0" t="0" r="r" b="b"/>
            <a:pathLst>
              <a:path w="162" h="132">
                <a:moveTo>
                  <a:pt x="162" y="132"/>
                </a:moveTo>
                <a:cubicBezTo>
                  <a:pt x="154" y="126"/>
                  <a:pt x="118" y="120"/>
                  <a:pt x="102" y="104"/>
                </a:cubicBezTo>
                <a:cubicBezTo>
                  <a:pt x="86" y="88"/>
                  <a:pt x="83" y="53"/>
                  <a:pt x="66" y="36"/>
                </a:cubicBezTo>
                <a:cubicBezTo>
                  <a:pt x="49" y="19"/>
                  <a:pt x="14" y="8"/>
                  <a:pt x="0" y="0"/>
                </a:cubicBezTo>
              </a:path>
            </a:pathLst>
          </a:custGeom>
          <a:noFill/>
          <a:ln w="19050" cap="flat" cmpd="sng">
            <a:solidFill>
              <a:srgbClr val="FF0000"/>
            </a:solidFill>
            <a:prstDash val="sysDot"/>
            <a:round/>
            <a:headEnd/>
            <a:tailEnd/>
          </a:ln>
          <a:effectLst/>
        </p:spPr>
        <p:txBody>
          <a:bodyPr/>
          <a:lstStyle/>
          <a:p>
            <a:endParaRPr lang="ru-RU"/>
          </a:p>
        </p:txBody>
      </p:sp>
      <p:sp>
        <p:nvSpPr>
          <p:cNvPr id="23833" name="Freeform 281"/>
          <p:cNvSpPr>
            <a:spLocks/>
          </p:cNvSpPr>
          <p:nvPr/>
        </p:nvSpPr>
        <p:spPr bwMode="auto">
          <a:xfrm>
            <a:off x="5572125" y="4191000"/>
            <a:ext cx="79375" cy="485775"/>
          </a:xfrm>
          <a:custGeom>
            <a:avLst/>
            <a:gdLst/>
            <a:ahLst/>
            <a:cxnLst>
              <a:cxn ang="0">
                <a:pos x="0" y="306"/>
              </a:cxn>
              <a:cxn ang="0">
                <a:pos x="48" y="156"/>
              </a:cxn>
              <a:cxn ang="0">
                <a:pos x="12" y="0"/>
              </a:cxn>
            </a:cxnLst>
            <a:rect l="0" t="0" r="r" b="b"/>
            <a:pathLst>
              <a:path w="50" h="306">
                <a:moveTo>
                  <a:pt x="0" y="306"/>
                </a:moveTo>
                <a:cubicBezTo>
                  <a:pt x="8" y="282"/>
                  <a:pt x="46" y="207"/>
                  <a:pt x="48" y="156"/>
                </a:cubicBezTo>
                <a:cubicBezTo>
                  <a:pt x="50" y="105"/>
                  <a:pt x="19" y="32"/>
                  <a:pt x="12" y="0"/>
                </a:cubicBezTo>
              </a:path>
            </a:pathLst>
          </a:custGeom>
          <a:noFill/>
          <a:ln w="19050" cmpd="sng">
            <a:solidFill>
              <a:srgbClr val="FF0000"/>
            </a:solidFill>
            <a:round/>
            <a:headEnd/>
            <a:tailEnd/>
          </a:ln>
          <a:effectLst/>
        </p:spPr>
        <p:txBody>
          <a:bodyPr/>
          <a:lstStyle/>
          <a:p>
            <a:endParaRPr lang="ru-RU"/>
          </a:p>
        </p:txBody>
      </p:sp>
      <p:sp>
        <p:nvSpPr>
          <p:cNvPr id="23834" name="Freeform 282"/>
          <p:cNvSpPr>
            <a:spLocks/>
          </p:cNvSpPr>
          <p:nvPr/>
        </p:nvSpPr>
        <p:spPr bwMode="auto">
          <a:xfrm>
            <a:off x="971550" y="2143125"/>
            <a:ext cx="1552575" cy="652463"/>
          </a:xfrm>
          <a:custGeom>
            <a:avLst/>
            <a:gdLst/>
            <a:ahLst/>
            <a:cxnLst>
              <a:cxn ang="0">
                <a:pos x="0" y="396"/>
              </a:cxn>
              <a:cxn ang="0">
                <a:pos x="136" y="402"/>
              </a:cxn>
              <a:cxn ang="0">
                <a:pos x="300" y="396"/>
              </a:cxn>
              <a:cxn ang="0">
                <a:pos x="454" y="311"/>
              </a:cxn>
              <a:cxn ang="0">
                <a:pos x="499" y="266"/>
              </a:cxn>
              <a:cxn ang="0">
                <a:pos x="564" y="300"/>
              </a:cxn>
              <a:cxn ang="0">
                <a:pos x="768" y="186"/>
              </a:cxn>
              <a:cxn ang="0">
                <a:pos x="954" y="54"/>
              </a:cxn>
              <a:cxn ang="0">
                <a:pos x="912" y="0"/>
              </a:cxn>
            </a:cxnLst>
            <a:rect l="0" t="0" r="r" b="b"/>
            <a:pathLst>
              <a:path w="978" h="411">
                <a:moveTo>
                  <a:pt x="0" y="396"/>
                </a:moveTo>
                <a:cubicBezTo>
                  <a:pt x="22" y="397"/>
                  <a:pt x="86" y="402"/>
                  <a:pt x="136" y="402"/>
                </a:cubicBezTo>
                <a:cubicBezTo>
                  <a:pt x="186" y="402"/>
                  <a:pt x="247" y="411"/>
                  <a:pt x="300" y="396"/>
                </a:cubicBezTo>
                <a:cubicBezTo>
                  <a:pt x="353" y="381"/>
                  <a:pt x="421" y="333"/>
                  <a:pt x="454" y="311"/>
                </a:cubicBezTo>
                <a:cubicBezTo>
                  <a:pt x="487" y="289"/>
                  <a:pt x="481" y="268"/>
                  <a:pt x="499" y="266"/>
                </a:cubicBezTo>
                <a:cubicBezTo>
                  <a:pt x="517" y="264"/>
                  <a:pt x="519" y="313"/>
                  <a:pt x="564" y="300"/>
                </a:cubicBezTo>
                <a:cubicBezTo>
                  <a:pt x="609" y="287"/>
                  <a:pt x="703" y="227"/>
                  <a:pt x="768" y="186"/>
                </a:cubicBezTo>
                <a:cubicBezTo>
                  <a:pt x="833" y="145"/>
                  <a:pt x="930" y="85"/>
                  <a:pt x="954" y="54"/>
                </a:cubicBezTo>
                <a:cubicBezTo>
                  <a:pt x="978" y="23"/>
                  <a:pt x="921" y="11"/>
                  <a:pt x="912" y="0"/>
                </a:cubicBezTo>
              </a:path>
            </a:pathLst>
          </a:custGeom>
          <a:noFill/>
          <a:ln w="19050" cmpd="sng">
            <a:solidFill>
              <a:srgbClr val="FF0000"/>
            </a:solidFill>
            <a:round/>
            <a:headEnd/>
            <a:tailEnd/>
          </a:ln>
          <a:effectLst/>
        </p:spPr>
        <p:txBody>
          <a:bodyPr/>
          <a:lstStyle/>
          <a:p>
            <a:endParaRPr lang="ru-RU"/>
          </a:p>
        </p:txBody>
      </p:sp>
      <p:sp>
        <p:nvSpPr>
          <p:cNvPr id="23835" name="Freeform 283"/>
          <p:cNvSpPr>
            <a:spLocks/>
          </p:cNvSpPr>
          <p:nvPr/>
        </p:nvSpPr>
        <p:spPr bwMode="auto">
          <a:xfrm>
            <a:off x="1835150" y="2636838"/>
            <a:ext cx="73025" cy="71437"/>
          </a:xfrm>
          <a:custGeom>
            <a:avLst/>
            <a:gdLst/>
            <a:ahLst/>
            <a:cxnLst>
              <a:cxn ang="0">
                <a:pos x="0" y="0"/>
              </a:cxn>
              <a:cxn ang="0">
                <a:pos x="46" y="45"/>
              </a:cxn>
            </a:cxnLst>
            <a:rect l="0" t="0" r="r" b="b"/>
            <a:pathLst>
              <a:path w="46" h="45">
                <a:moveTo>
                  <a:pt x="0" y="0"/>
                </a:moveTo>
                <a:cubicBezTo>
                  <a:pt x="19" y="19"/>
                  <a:pt x="38" y="38"/>
                  <a:pt x="46" y="45"/>
                </a:cubicBezTo>
              </a:path>
            </a:pathLst>
          </a:custGeom>
          <a:noFill/>
          <a:ln w="19050" cmpd="sng">
            <a:solidFill>
              <a:srgbClr val="FF0000"/>
            </a:solidFill>
            <a:round/>
            <a:headEnd/>
            <a:tailEnd/>
          </a:ln>
          <a:effectLst/>
        </p:spPr>
        <p:txBody>
          <a:bodyPr/>
          <a:lstStyle/>
          <a:p>
            <a:endParaRPr lang="ru-RU"/>
          </a:p>
        </p:txBody>
      </p:sp>
      <p:sp>
        <p:nvSpPr>
          <p:cNvPr id="23836" name="Freeform 284"/>
          <p:cNvSpPr>
            <a:spLocks/>
          </p:cNvSpPr>
          <p:nvPr/>
        </p:nvSpPr>
        <p:spPr bwMode="auto">
          <a:xfrm>
            <a:off x="3995738" y="4264025"/>
            <a:ext cx="2952750" cy="617538"/>
          </a:xfrm>
          <a:custGeom>
            <a:avLst/>
            <a:gdLst/>
            <a:ahLst/>
            <a:cxnLst>
              <a:cxn ang="0">
                <a:pos x="0" y="18"/>
              </a:cxn>
              <a:cxn ang="0">
                <a:pos x="45" y="64"/>
              </a:cxn>
              <a:cxn ang="0">
                <a:pos x="189" y="110"/>
              </a:cxn>
              <a:cxn ang="0">
                <a:pos x="399" y="86"/>
              </a:cxn>
              <a:cxn ang="0">
                <a:pos x="499" y="64"/>
              </a:cxn>
              <a:cxn ang="0">
                <a:pos x="837" y="2"/>
              </a:cxn>
              <a:cxn ang="0">
                <a:pos x="897" y="74"/>
              </a:cxn>
              <a:cxn ang="0">
                <a:pos x="951" y="116"/>
              </a:cxn>
              <a:cxn ang="0">
                <a:pos x="1043" y="154"/>
              </a:cxn>
              <a:cxn ang="0">
                <a:pos x="1281" y="152"/>
              </a:cxn>
              <a:cxn ang="0">
                <a:pos x="1365" y="260"/>
              </a:cxn>
              <a:cxn ang="0">
                <a:pos x="1452" y="336"/>
              </a:cxn>
              <a:cxn ang="0">
                <a:pos x="1588" y="381"/>
              </a:cxn>
              <a:cxn ang="0">
                <a:pos x="1769" y="290"/>
              </a:cxn>
              <a:cxn ang="0">
                <a:pos x="1860" y="381"/>
              </a:cxn>
            </a:cxnLst>
            <a:rect l="0" t="0" r="r" b="b"/>
            <a:pathLst>
              <a:path w="1860" h="389">
                <a:moveTo>
                  <a:pt x="0" y="18"/>
                </a:moveTo>
                <a:cubicBezTo>
                  <a:pt x="7" y="33"/>
                  <a:pt x="13" y="49"/>
                  <a:pt x="45" y="64"/>
                </a:cubicBezTo>
                <a:cubicBezTo>
                  <a:pt x="77" y="79"/>
                  <a:pt x="130" y="106"/>
                  <a:pt x="189" y="110"/>
                </a:cubicBezTo>
                <a:cubicBezTo>
                  <a:pt x="248" y="114"/>
                  <a:pt x="347" y="94"/>
                  <a:pt x="399" y="86"/>
                </a:cubicBezTo>
                <a:cubicBezTo>
                  <a:pt x="451" y="78"/>
                  <a:pt x="426" y="78"/>
                  <a:pt x="499" y="64"/>
                </a:cubicBezTo>
                <a:cubicBezTo>
                  <a:pt x="572" y="50"/>
                  <a:pt x="771" y="0"/>
                  <a:pt x="837" y="2"/>
                </a:cubicBezTo>
                <a:cubicBezTo>
                  <a:pt x="903" y="4"/>
                  <a:pt x="878" y="55"/>
                  <a:pt x="897" y="74"/>
                </a:cubicBezTo>
                <a:cubicBezTo>
                  <a:pt x="916" y="93"/>
                  <a:pt x="927" y="103"/>
                  <a:pt x="951" y="116"/>
                </a:cubicBezTo>
                <a:cubicBezTo>
                  <a:pt x="975" y="129"/>
                  <a:pt x="988" y="148"/>
                  <a:pt x="1043" y="154"/>
                </a:cubicBezTo>
                <a:cubicBezTo>
                  <a:pt x="1098" y="160"/>
                  <a:pt x="1227" y="134"/>
                  <a:pt x="1281" y="152"/>
                </a:cubicBezTo>
                <a:cubicBezTo>
                  <a:pt x="1335" y="170"/>
                  <a:pt x="1337" y="229"/>
                  <a:pt x="1365" y="260"/>
                </a:cubicBezTo>
                <a:cubicBezTo>
                  <a:pt x="1393" y="291"/>
                  <a:pt x="1415" y="316"/>
                  <a:pt x="1452" y="336"/>
                </a:cubicBezTo>
                <a:cubicBezTo>
                  <a:pt x="1489" y="356"/>
                  <a:pt x="1535" y="389"/>
                  <a:pt x="1588" y="381"/>
                </a:cubicBezTo>
                <a:cubicBezTo>
                  <a:pt x="1641" y="373"/>
                  <a:pt x="1724" y="290"/>
                  <a:pt x="1769" y="290"/>
                </a:cubicBezTo>
                <a:cubicBezTo>
                  <a:pt x="1814" y="290"/>
                  <a:pt x="1837" y="335"/>
                  <a:pt x="1860" y="381"/>
                </a:cubicBezTo>
              </a:path>
            </a:pathLst>
          </a:custGeom>
          <a:noFill/>
          <a:ln w="19050" cmpd="sng">
            <a:solidFill>
              <a:srgbClr val="FF0000"/>
            </a:solidFill>
            <a:round/>
            <a:headEnd/>
            <a:tailEnd/>
          </a:ln>
          <a:effectLst/>
        </p:spPr>
        <p:txBody>
          <a:bodyPr/>
          <a:lstStyle/>
          <a:p>
            <a:endParaRPr lang="ru-RU"/>
          </a:p>
        </p:txBody>
      </p:sp>
      <p:sp>
        <p:nvSpPr>
          <p:cNvPr id="23837" name="Freeform 285"/>
          <p:cNvSpPr>
            <a:spLocks/>
          </p:cNvSpPr>
          <p:nvPr/>
        </p:nvSpPr>
        <p:spPr bwMode="auto">
          <a:xfrm>
            <a:off x="3203575" y="3933825"/>
            <a:ext cx="85725" cy="287338"/>
          </a:xfrm>
          <a:custGeom>
            <a:avLst/>
            <a:gdLst/>
            <a:ahLst/>
            <a:cxnLst>
              <a:cxn ang="0">
                <a:pos x="0" y="181"/>
              </a:cxn>
              <a:cxn ang="0">
                <a:pos x="46" y="90"/>
              </a:cxn>
              <a:cxn ang="0">
                <a:pos x="46" y="45"/>
              </a:cxn>
              <a:cxn ang="0">
                <a:pos x="46" y="0"/>
              </a:cxn>
            </a:cxnLst>
            <a:rect l="0" t="0" r="r" b="b"/>
            <a:pathLst>
              <a:path w="54" h="181">
                <a:moveTo>
                  <a:pt x="0" y="181"/>
                </a:moveTo>
                <a:cubicBezTo>
                  <a:pt x="19" y="147"/>
                  <a:pt x="38" y="113"/>
                  <a:pt x="46" y="90"/>
                </a:cubicBezTo>
                <a:cubicBezTo>
                  <a:pt x="54" y="67"/>
                  <a:pt x="46" y="60"/>
                  <a:pt x="46" y="45"/>
                </a:cubicBezTo>
                <a:cubicBezTo>
                  <a:pt x="46" y="30"/>
                  <a:pt x="46" y="15"/>
                  <a:pt x="46" y="0"/>
                </a:cubicBezTo>
              </a:path>
            </a:pathLst>
          </a:custGeom>
          <a:noFill/>
          <a:ln w="19050" cmpd="sng">
            <a:solidFill>
              <a:srgbClr val="FF0000"/>
            </a:solidFill>
            <a:round/>
            <a:headEnd/>
            <a:tailEnd/>
          </a:ln>
          <a:effectLst/>
        </p:spPr>
        <p:txBody>
          <a:bodyPr/>
          <a:lstStyle/>
          <a:p>
            <a:endParaRPr lang="ru-RU"/>
          </a:p>
        </p:txBody>
      </p:sp>
      <p:sp>
        <p:nvSpPr>
          <p:cNvPr id="23838" name="Freeform 286"/>
          <p:cNvSpPr>
            <a:spLocks/>
          </p:cNvSpPr>
          <p:nvPr/>
        </p:nvSpPr>
        <p:spPr bwMode="auto">
          <a:xfrm>
            <a:off x="1554163" y="4221163"/>
            <a:ext cx="26987" cy="131762"/>
          </a:xfrm>
          <a:custGeom>
            <a:avLst/>
            <a:gdLst/>
            <a:ahLst/>
            <a:cxnLst>
              <a:cxn ang="0">
                <a:pos x="2" y="0"/>
              </a:cxn>
              <a:cxn ang="0">
                <a:pos x="2" y="41"/>
              </a:cxn>
              <a:cxn ang="0">
                <a:pos x="17" y="83"/>
              </a:cxn>
            </a:cxnLst>
            <a:rect l="0" t="0" r="r" b="b"/>
            <a:pathLst>
              <a:path w="17" h="83">
                <a:moveTo>
                  <a:pt x="2" y="0"/>
                </a:moveTo>
                <a:cubicBezTo>
                  <a:pt x="2" y="14"/>
                  <a:pt x="0" y="27"/>
                  <a:pt x="2" y="41"/>
                </a:cubicBezTo>
                <a:cubicBezTo>
                  <a:pt x="4" y="55"/>
                  <a:pt x="14" y="74"/>
                  <a:pt x="17" y="83"/>
                </a:cubicBezTo>
              </a:path>
            </a:pathLst>
          </a:custGeom>
          <a:noFill/>
          <a:ln w="19050" cmpd="sng">
            <a:solidFill>
              <a:srgbClr val="FF0000"/>
            </a:solidFill>
            <a:round/>
            <a:headEnd/>
            <a:tailEnd/>
          </a:ln>
          <a:effectLst/>
        </p:spPr>
        <p:txBody>
          <a:bodyPr/>
          <a:lstStyle/>
          <a:p>
            <a:endParaRPr lang="ru-RU"/>
          </a:p>
        </p:txBody>
      </p:sp>
      <p:sp>
        <p:nvSpPr>
          <p:cNvPr id="23839" name="Freeform 287"/>
          <p:cNvSpPr>
            <a:spLocks/>
          </p:cNvSpPr>
          <p:nvPr/>
        </p:nvSpPr>
        <p:spPr bwMode="auto">
          <a:xfrm>
            <a:off x="7486650" y="4448175"/>
            <a:ext cx="120650" cy="333375"/>
          </a:xfrm>
          <a:custGeom>
            <a:avLst/>
            <a:gdLst/>
            <a:ahLst/>
            <a:cxnLst>
              <a:cxn ang="0">
                <a:pos x="63" y="210"/>
              </a:cxn>
              <a:cxn ang="0">
                <a:pos x="69" y="129"/>
              </a:cxn>
              <a:cxn ang="0">
                <a:pos x="24" y="38"/>
              </a:cxn>
              <a:cxn ang="0">
                <a:pos x="0" y="0"/>
              </a:cxn>
            </a:cxnLst>
            <a:rect l="0" t="0" r="r" b="b"/>
            <a:pathLst>
              <a:path w="76" h="210">
                <a:moveTo>
                  <a:pt x="63" y="210"/>
                </a:moveTo>
                <a:cubicBezTo>
                  <a:pt x="64" y="196"/>
                  <a:pt x="76" y="158"/>
                  <a:pt x="69" y="129"/>
                </a:cubicBezTo>
                <a:cubicBezTo>
                  <a:pt x="62" y="100"/>
                  <a:pt x="36" y="60"/>
                  <a:pt x="24" y="38"/>
                </a:cubicBezTo>
                <a:cubicBezTo>
                  <a:pt x="12" y="16"/>
                  <a:pt x="5" y="8"/>
                  <a:pt x="0" y="0"/>
                </a:cubicBezTo>
              </a:path>
            </a:pathLst>
          </a:custGeom>
          <a:noFill/>
          <a:ln w="19050" cmpd="sng">
            <a:solidFill>
              <a:srgbClr val="FF0000"/>
            </a:solidFill>
            <a:round/>
            <a:headEnd/>
            <a:tailEnd/>
          </a:ln>
          <a:effectLst/>
        </p:spPr>
        <p:txBody>
          <a:bodyPr/>
          <a:lstStyle/>
          <a:p>
            <a:endParaRPr lang="ru-RU"/>
          </a:p>
        </p:txBody>
      </p:sp>
      <p:sp>
        <p:nvSpPr>
          <p:cNvPr id="23840" name="Freeform 288">
            <a:hlinkClick r:id="" action="ppaction://noaction"/>
          </p:cNvPr>
          <p:cNvSpPr>
            <a:spLocks/>
          </p:cNvSpPr>
          <p:nvPr/>
        </p:nvSpPr>
        <p:spPr bwMode="auto">
          <a:xfrm>
            <a:off x="2268538" y="3933825"/>
            <a:ext cx="84137" cy="71438"/>
          </a:xfrm>
          <a:custGeom>
            <a:avLst/>
            <a:gdLst/>
            <a:ahLst/>
            <a:cxnLst>
              <a:cxn ang="0">
                <a:pos x="0" y="45"/>
              </a:cxn>
              <a:cxn ang="0">
                <a:pos x="41" y="36"/>
              </a:cxn>
              <a:cxn ang="0">
                <a:pos x="53" y="0"/>
              </a:cxn>
            </a:cxnLst>
            <a:rect l="0" t="0" r="r" b="b"/>
            <a:pathLst>
              <a:path w="53" h="45">
                <a:moveTo>
                  <a:pt x="0" y="45"/>
                </a:moveTo>
                <a:cubicBezTo>
                  <a:pt x="7" y="44"/>
                  <a:pt x="32" y="43"/>
                  <a:pt x="41" y="36"/>
                </a:cubicBezTo>
                <a:cubicBezTo>
                  <a:pt x="50" y="29"/>
                  <a:pt x="51" y="7"/>
                  <a:pt x="53" y="0"/>
                </a:cubicBezTo>
              </a:path>
            </a:pathLst>
          </a:custGeom>
          <a:noFill/>
          <a:ln w="19050" cmpd="sng">
            <a:solidFill>
              <a:srgbClr val="FF0000"/>
            </a:solidFill>
            <a:round/>
            <a:headEnd/>
            <a:tailEnd/>
          </a:ln>
          <a:effectLst/>
        </p:spPr>
        <p:txBody>
          <a:bodyPr/>
          <a:lstStyle/>
          <a:p>
            <a:endParaRPr lang="ru-RU"/>
          </a:p>
        </p:txBody>
      </p:sp>
      <p:sp>
        <p:nvSpPr>
          <p:cNvPr id="23841" name="Freeform 289"/>
          <p:cNvSpPr>
            <a:spLocks/>
          </p:cNvSpPr>
          <p:nvPr/>
        </p:nvSpPr>
        <p:spPr bwMode="auto">
          <a:xfrm>
            <a:off x="5572125" y="3933825"/>
            <a:ext cx="79375" cy="295275"/>
          </a:xfrm>
          <a:custGeom>
            <a:avLst/>
            <a:gdLst/>
            <a:ahLst/>
            <a:cxnLst>
              <a:cxn ang="0">
                <a:pos x="18" y="186"/>
              </a:cxn>
              <a:cxn ang="0">
                <a:pos x="5" y="90"/>
              </a:cxn>
              <a:cxn ang="0">
                <a:pos x="50" y="0"/>
              </a:cxn>
            </a:cxnLst>
            <a:rect l="0" t="0" r="r" b="b"/>
            <a:pathLst>
              <a:path w="50" h="186">
                <a:moveTo>
                  <a:pt x="18" y="186"/>
                </a:moveTo>
                <a:cubicBezTo>
                  <a:pt x="16" y="169"/>
                  <a:pt x="0" y="121"/>
                  <a:pt x="5" y="90"/>
                </a:cubicBezTo>
                <a:cubicBezTo>
                  <a:pt x="10" y="59"/>
                  <a:pt x="31" y="30"/>
                  <a:pt x="50" y="0"/>
                </a:cubicBezTo>
              </a:path>
            </a:pathLst>
          </a:custGeom>
          <a:noFill/>
          <a:ln w="19050" cmpd="sng">
            <a:solidFill>
              <a:srgbClr val="FF0000"/>
            </a:solidFill>
            <a:round/>
            <a:headEnd/>
            <a:tailEnd/>
          </a:ln>
          <a:effectLst/>
        </p:spPr>
        <p:txBody>
          <a:bodyPr/>
          <a:lstStyle/>
          <a:p>
            <a:endParaRPr lang="ru-RU"/>
          </a:p>
        </p:txBody>
      </p:sp>
      <p:sp>
        <p:nvSpPr>
          <p:cNvPr id="23842" name="Freeform 290"/>
          <p:cNvSpPr>
            <a:spLocks/>
          </p:cNvSpPr>
          <p:nvPr/>
        </p:nvSpPr>
        <p:spPr bwMode="auto">
          <a:xfrm>
            <a:off x="5651500" y="3860800"/>
            <a:ext cx="73025" cy="73025"/>
          </a:xfrm>
          <a:custGeom>
            <a:avLst/>
            <a:gdLst/>
            <a:ahLst/>
            <a:cxnLst>
              <a:cxn ang="0">
                <a:pos x="0" y="46"/>
              </a:cxn>
              <a:cxn ang="0">
                <a:pos x="46" y="0"/>
              </a:cxn>
            </a:cxnLst>
            <a:rect l="0" t="0" r="r" b="b"/>
            <a:pathLst>
              <a:path w="46" h="46">
                <a:moveTo>
                  <a:pt x="0" y="46"/>
                </a:moveTo>
                <a:cubicBezTo>
                  <a:pt x="19" y="27"/>
                  <a:pt x="38" y="8"/>
                  <a:pt x="46" y="0"/>
                </a:cubicBezTo>
              </a:path>
            </a:pathLst>
          </a:custGeom>
          <a:noFill/>
          <a:ln w="19050" cmpd="sng">
            <a:solidFill>
              <a:srgbClr val="FF0000"/>
            </a:solidFill>
            <a:round/>
            <a:headEnd/>
            <a:tailEnd/>
          </a:ln>
          <a:effectLst/>
        </p:spPr>
        <p:txBody>
          <a:bodyPr/>
          <a:lstStyle/>
          <a:p>
            <a:endParaRPr lang="ru-RU"/>
          </a:p>
        </p:txBody>
      </p:sp>
      <p:sp>
        <p:nvSpPr>
          <p:cNvPr id="23843" name="Freeform 291"/>
          <p:cNvSpPr>
            <a:spLocks/>
          </p:cNvSpPr>
          <p:nvPr/>
        </p:nvSpPr>
        <p:spPr bwMode="auto">
          <a:xfrm>
            <a:off x="5148263" y="4292600"/>
            <a:ext cx="1587" cy="141288"/>
          </a:xfrm>
          <a:custGeom>
            <a:avLst/>
            <a:gdLst/>
            <a:ahLst/>
            <a:cxnLst>
              <a:cxn ang="0">
                <a:pos x="0" y="0"/>
              </a:cxn>
              <a:cxn ang="0">
                <a:pos x="0" y="89"/>
              </a:cxn>
            </a:cxnLst>
            <a:rect l="0" t="0" r="r" b="b"/>
            <a:pathLst>
              <a:path w="1" h="89">
                <a:moveTo>
                  <a:pt x="0" y="0"/>
                </a:moveTo>
                <a:cubicBezTo>
                  <a:pt x="0" y="15"/>
                  <a:pt x="0" y="71"/>
                  <a:pt x="0" y="89"/>
                </a:cubicBezTo>
              </a:path>
            </a:pathLst>
          </a:custGeom>
          <a:noFill/>
          <a:ln w="19050" cmpd="sng">
            <a:solidFill>
              <a:srgbClr val="FF0000"/>
            </a:solidFill>
            <a:round/>
            <a:headEnd/>
            <a:tailEnd/>
          </a:ln>
          <a:effectLst/>
        </p:spPr>
        <p:txBody>
          <a:bodyPr/>
          <a:lstStyle/>
          <a:p>
            <a:endParaRPr lang="ru-RU"/>
          </a:p>
        </p:txBody>
      </p:sp>
      <p:sp>
        <p:nvSpPr>
          <p:cNvPr id="23844" name="Text Box 292"/>
          <p:cNvSpPr txBox="1">
            <a:spLocks noChangeArrowheads="1"/>
          </p:cNvSpPr>
          <p:nvPr/>
        </p:nvSpPr>
        <p:spPr bwMode="auto">
          <a:xfrm>
            <a:off x="1403350" y="0"/>
            <a:ext cx="6408738" cy="650875"/>
          </a:xfrm>
          <a:prstGeom prst="rect">
            <a:avLst/>
          </a:prstGeom>
          <a:noFill/>
          <a:ln w="9525">
            <a:solidFill>
              <a:srgbClr val="FC3C53"/>
            </a:solidFill>
            <a:miter lim="800000"/>
            <a:headEnd/>
            <a:tailEnd/>
          </a:ln>
          <a:effectLst/>
        </p:spPr>
        <p:txBody>
          <a:bodyPr>
            <a:spAutoFit/>
          </a:bodyPr>
          <a:lstStyle/>
          <a:p>
            <a:pPr algn="ctr">
              <a:spcBef>
                <a:spcPct val="50000"/>
              </a:spcBef>
            </a:pPr>
            <a:r>
              <a:rPr lang="ru-RU">
                <a:solidFill>
                  <a:srgbClr val="FB112D"/>
                </a:solidFill>
              </a:rPr>
              <a:t>Крупные проекты (мегапроекты) </a:t>
            </a:r>
            <a:r>
              <a:rPr lang="en-US">
                <a:solidFill>
                  <a:srgbClr val="FB112D"/>
                </a:solidFill>
              </a:rPr>
              <a:t>XX</a:t>
            </a:r>
            <a:r>
              <a:rPr lang="ru-RU">
                <a:solidFill>
                  <a:srgbClr val="FB112D"/>
                </a:solidFill>
              </a:rPr>
              <a:t> века</a:t>
            </a:r>
          </a:p>
          <a:p>
            <a:pPr algn="ctr"/>
            <a:r>
              <a:rPr lang="ru-RU">
                <a:solidFill>
                  <a:srgbClr val="FB112D"/>
                </a:solidFill>
              </a:rPr>
              <a:t>(разработка природных ресурсов)</a:t>
            </a:r>
          </a:p>
        </p:txBody>
      </p:sp>
      <p:sp>
        <p:nvSpPr>
          <p:cNvPr id="23845" name="Freeform 293"/>
          <p:cNvSpPr>
            <a:spLocks/>
          </p:cNvSpPr>
          <p:nvPr/>
        </p:nvSpPr>
        <p:spPr bwMode="auto">
          <a:xfrm>
            <a:off x="468313" y="2876550"/>
            <a:ext cx="6480175" cy="3435350"/>
          </a:xfrm>
          <a:custGeom>
            <a:avLst/>
            <a:gdLst/>
            <a:ahLst/>
            <a:cxnLst>
              <a:cxn ang="0">
                <a:pos x="4043" y="2076"/>
              </a:cxn>
              <a:cxn ang="0">
                <a:pos x="3987" y="1952"/>
              </a:cxn>
              <a:cxn ang="0">
                <a:pos x="4015" y="1852"/>
              </a:cxn>
              <a:cxn ang="0">
                <a:pos x="4071" y="1772"/>
              </a:cxn>
              <a:cxn ang="0">
                <a:pos x="4055" y="1624"/>
              </a:cxn>
              <a:cxn ang="0">
                <a:pos x="4035" y="1504"/>
              </a:cxn>
              <a:cxn ang="0">
                <a:pos x="3955" y="1544"/>
              </a:cxn>
              <a:cxn ang="0">
                <a:pos x="3874" y="1624"/>
              </a:cxn>
              <a:cxn ang="0">
                <a:pos x="3762" y="1540"/>
              </a:cxn>
              <a:cxn ang="0">
                <a:pos x="3622" y="1504"/>
              </a:cxn>
              <a:cxn ang="0">
                <a:pos x="3481" y="1348"/>
              </a:cxn>
              <a:cxn ang="0">
                <a:pos x="3245" y="1196"/>
              </a:cxn>
              <a:cxn ang="0">
                <a:pos x="3060" y="1292"/>
              </a:cxn>
              <a:cxn ang="0">
                <a:pos x="3056" y="1404"/>
              </a:cxn>
              <a:cxn ang="0">
                <a:pos x="2972" y="1676"/>
              </a:cxn>
              <a:cxn ang="0">
                <a:pos x="2896" y="1812"/>
              </a:cxn>
              <a:cxn ang="0">
                <a:pos x="2792" y="1784"/>
              </a:cxn>
              <a:cxn ang="0">
                <a:pos x="2647" y="1788"/>
              </a:cxn>
              <a:cxn ang="0">
                <a:pos x="2496" y="1804"/>
              </a:cxn>
              <a:cxn ang="0">
                <a:pos x="2302" y="1632"/>
              </a:cxn>
              <a:cxn ang="0">
                <a:pos x="2250" y="1552"/>
              </a:cxn>
              <a:cxn ang="0">
                <a:pos x="2062" y="1484"/>
              </a:cxn>
              <a:cxn ang="0">
                <a:pos x="1950" y="1441"/>
              </a:cxn>
              <a:cxn ang="0">
                <a:pos x="1813" y="1300"/>
              </a:cxn>
              <a:cxn ang="0">
                <a:pos x="1664" y="1328"/>
              </a:cxn>
              <a:cxn ang="0">
                <a:pos x="1685" y="1424"/>
              </a:cxn>
              <a:cxn ang="0">
                <a:pos x="1552" y="1408"/>
              </a:cxn>
              <a:cxn ang="0">
                <a:pos x="1440" y="1320"/>
              </a:cxn>
              <a:cxn ang="0">
                <a:pos x="1340" y="1264"/>
              </a:cxn>
              <a:cxn ang="0">
                <a:pos x="1268" y="1259"/>
              </a:cxn>
              <a:cxn ang="0">
                <a:pos x="1147" y="1276"/>
              </a:cxn>
              <a:cxn ang="0">
                <a:pos x="1059" y="1276"/>
              </a:cxn>
              <a:cxn ang="0">
                <a:pos x="967" y="1284"/>
              </a:cxn>
              <a:cxn ang="0">
                <a:pos x="890" y="1212"/>
              </a:cxn>
              <a:cxn ang="0">
                <a:pos x="842" y="1036"/>
              </a:cxn>
              <a:cxn ang="0">
                <a:pos x="706" y="992"/>
              </a:cxn>
              <a:cxn ang="0">
                <a:pos x="638" y="924"/>
              </a:cxn>
              <a:cxn ang="0">
                <a:pos x="638" y="716"/>
              </a:cxn>
              <a:cxn ang="0">
                <a:pos x="642" y="520"/>
              </a:cxn>
              <a:cxn ang="0">
                <a:pos x="489" y="516"/>
              </a:cxn>
              <a:cxn ang="0">
                <a:pos x="453" y="444"/>
              </a:cxn>
              <a:cxn ang="0">
                <a:pos x="381" y="344"/>
              </a:cxn>
              <a:cxn ang="0">
                <a:pos x="389" y="240"/>
              </a:cxn>
              <a:cxn ang="0">
                <a:pos x="233" y="148"/>
              </a:cxn>
              <a:cxn ang="0">
                <a:pos x="140" y="108"/>
              </a:cxn>
            </a:cxnLst>
            <a:rect l="0" t="0" r="r" b="b"/>
            <a:pathLst>
              <a:path w="4082" h="2164">
                <a:moveTo>
                  <a:pt x="3995" y="2164"/>
                </a:moveTo>
                <a:cubicBezTo>
                  <a:pt x="4003" y="2149"/>
                  <a:pt x="4040" y="2096"/>
                  <a:pt x="4043" y="2076"/>
                </a:cubicBezTo>
                <a:cubicBezTo>
                  <a:pt x="4046" y="2056"/>
                  <a:pt x="4024" y="2065"/>
                  <a:pt x="4015" y="2044"/>
                </a:cubicBezTo>
                <a:cubicBezTo>
                  <a:pt x="4006" y="2023"/>
                  <a:pt x="3997" y="1974"/>
                  <a:pt x="3987" y="1952"/>
                </a:cubicBezTo>
                <a:cubicBezTo>
                  <a:pt x="3977" y="1930"/>
                  <a:pt x="3950" y="1929"/>
                  <a:pt x="3955" y="1912"/>
                </a:cubicBezTo>
                <a:cubicBezTo>
                  <a:pt x="3960" y="1895"/>
                  <a:pt x="3998" y="1863"/>
                  <a:pt x="4015" y="1852"/>
                </a:cubicBezTo>
                <a:cubicBezTo>
                  <a:pt x="4032" y="1841"/>
                  <a:pt x="4046" y="1857"/>
                  <a:pt x="4055" y="1844"/>
                </a:cubicBezTo>
                <a:cubicBezTo>
                  <a:pt x="4064" y="1831"/>
                  <a:pt x="4067" y="1799"/>
                  <a:pt x="4071" y="1772"/>
                </a:cubicBezTo>
                <a:cubicBezTo>
                  <a:pt x="4075" y="1745"/>
                  <a:pt x="4082" y="1709"/>
                  <a:pt x="4079" y="1684"/>
                </a:cubicBezTo>
                <a:cubicBezTo>
                  <a:pt x="4076" y="1659"/>
                  <a:pt x="4059" y="1641"/>
                  <a:pt x="4055" y="1624"/>
                </a:cubicBezTo>
                <a:cubicBezTo>
                  <a:pt x="4051" y="1607"/>
                  <a:pt x="4058" y="1600"/>
                  <a:pt x="4055" y="1580"/>
                </a:cubicBezTo>
                <a:cubicBezTo>
                  <a:pt x="4052" y="1560"/>
                  <a:pt x="4045" y="1513"/>
                  <a:pt x="4035" y="1504"/>
                </a:cubicBezTo>
                <a:cubicBezTo>
                  <a:pt x="4025" y="1495"/>
                  <a:pt x="4008" y="1521"/>
                  <a:pt x="3995" y="1528"/>
                </a:cubicBezTo>
                <a:cubicBezTo>
                  <a:pt x="3982" y="1535"/>
                  <a:pt x="3969" y="1529"/>
                  <a:pt x="3955" y="1544"/>
                </a:cubicBezTo>
                <a:cubicBezTo>
                  <a:pt x="3941" y="1559"/>
                  <a:pt x="3924" y="1603"/>
                  <a:pt x="3911" y="1616"/>
                </a:cubicBezTo>
                <a:cubicBezTo>
                  <a:pt x="3898" y="1629"/>
                  <a:pt x="3890" y="1625"/>
                  <a:pt x="3874" y="1624"/>
                </a:cubicBezTo>
                <a:cubicBezTo>
                  <a:pt x="3858" y="1623"/>
                  <a:pt x="3833" y="1626"/>
                  <a:pt x="3814" y="1612"/>
                </a:cubicBezTo>
                <a:cubicBezTo>
                  <a:pt x="3795" y="1598"/>
                  <a:pt x="3783" y="1560"/>
                  <a:pt x="3762" y="1540"/>
                </a:cubicBezTo>
                <a:cubicBezTo>
                  <a:pt x="3741" y="1520"/>
                  <a:pt x="3709" y="1498"/>
                  <a:pt x="3686" y="1492"/>
                </a:cubicBezTo>
                <a:cubicBezTo>
                  <a:pt x="3663" y="1486"/>
                  <a:pt x="3645" y="1507"/>
                  <a:pt x="3622" y="1504"/>
                </a:cubicBezTo>
                <a:cubicBezTo>
                  <a:pt x="3599" y="1501"/>
                  <a:pt x="3569" y="1502"/>
                  <a:pt x="3546" y="1476"/>
                </a:cubicBezTo>
                <a:cubicBezTo>
                  <a:pt x="3522" y="1450"/>
                  <a:pt x="3506" y="1390"/>
                  <a:pt x="3481" y="1348"/>
                </a:cubicBezTo>
                <a:cubicBezTo>
                  <a:pt x="3456" y="1306"/>
                  <a:pt x="3432" y="1249"/>
                  <a:pt x="3393" y="1224"/>
                </a:cubicBezTo>
                <a:cubicBezTo>
                  <a:pt x="3354" y="1199"/>
                  <a:pt x="3296" y="1196"/>
                  <a:pt x="3245" y="1196"/>
                </a:cubicBezTo>
                <a:cubicBezTo>
                  <a:pt x="3194" y="1196"/>
                  <a:pt x="3119" y="1208"/>
                  <a:pt x="3088" y="1224"/>
                </a:cubicBezTo>
                <a:cubicBezTo>
                  <a:pt x="3057" y="1240"/>
                  <a:pt x="3058" y="1269"/>
                  <a:pt x="3060" y="1292"/>
                </a:cubicBezTo>
                <a:cubicBezTo>
                  <a:pt x="3062" y="1315"/>
                  <a:pt x="3101" y="1341"/>
                  <a:pt x="3100" y="1360"/>
                </a:cubicBezTo>
                <a:cubicBezTo>
                  <a:pt x="3099" y="1379"/>
                  <a:pt x="3073" y="1371"/>
                  <a:pt x="3056" y="1404"/>
                </a:cubicBezTo>
                <a:cubicBezTo>
                  <a:pt x="3039" y="1437"/>
                  <a:pt x="3014" y="1511"/>
                  <a:pt x="3000" y="1556"/>
                </a:cubicBezTo>
                <a:cubicBezTo>
                  <a:pt x="2986" y="1601"/>
                  <a:pt x="2980" y="1642"/>
                  <a:pt x="2972" y="1676"/>
                </a:cubicBezTo>
                <a:cubicBezTo>
                  <a:pt x="2964" y="1710"/>
                  <a:pt x="2964" y="1735"/>
                  <a:pt x="2951" y="1758"/>
                </a:cubicBezTo>
                <a:cubicBezTo>
                  <a:pt x="2938" y="1781"/>
                  <a:pt x="2912" y="1803"/>
                  <a:pt x="2896" y="1812"/>
                </a:cubicBezTo>
                <a:cubicBezTo>
                  <a:pt x="2880" y="1821"/>
                  <a:pt x="2869" y="1817"/>
                  <a:pt x="2852" y="1812"/>
                </a:cubicBezTo>
                <a:cubicBezTo>
                  <a:pt x="2835" y="1807"/>
                  <a:pt x="2813" y="1785"/>
                  <a:pt x="2792" y="1784"/>
                </a:cubicBezTo>
                <a:cubicBezTo>
                  <a:pt x="2770" y="1783"/>
                  <a:pt x="2751" y="1803"/>
                  <a:pt x="2727" y="1804"/>
                </a:cubicBezTo>
                <a:cubicBezTo>
                  <a:pt x="2703" y="1805"/>
                  <a:pt x="2673" y="1785"/>
                  <a:pt x="2647" y="1788"/>
                </a:cubicBezTo>
                <a:cubicBezTo>
                  <a:pt x="2621" y="1791"/>
                  <a:pt x="2596" y="1817"/>
                  <a:pt x="2571" y="1820"/>
                </a:cubicBezTo>
                <a:cubicBezTo>
                  <a:pt x="2546" y="1823"/>
                  <a:pt x="2524" y="1822"/>
                  <a:pt x="2496" y="1804"/>
                </a:cubicBezTo>
                <a:cubicBezTo>
                  <a:pt x="2468" y="1786"/>
                  <a:pt x="2438" y="1742"/>
                  <a:pt x="2405" y="1713"/>
                </a:cubicBezTo>
                <a:cubicBezTo>
                  <a:pt x="2373" y="1684"/>
                  <a:pt x="2322" y="1658"/>
                  <a:pt x="2302" y="1632"/>
                </a:cubicBezTo>
                <a:cubicBezTo>
                  <a:pt x="2282" y="1606"/>
                  <a:pt x="2291" y="1569"/>
                  <a:pt x="2282" y="1556"/>
                </a:cubicBezTo>
                <a:cubicBezTo>
                  <a:pt x="2273" y="1543"/>
                  <a:pt x="2275" y="1564"/>
                  <a:pt x="2250" y="1552"/>
                </a:cubicBezTo>
                <a:cubicBezTo>
                  <a:pt x="2225" y="1540"/>
                  <a:pt x="2163" y="1497"/>
                  <a:pt x="2132" y="1486"/>
                </a:cubicBezTo>
                <a:cubicBezTo>
                  <a:pt x="2101" y="1475"/>
                  <a:pt x="2082" y="1480"/>
                  <a:pt x="2062" y="1484"/>
                </a:cubicBezTo>
                <a:cubicBezTo>
                  <a:pt x="2042" y="1488"/>
                  <a:pt x="2032" y="1515"/>
                  <a:pt x="2013" y="1508"/>
                </a:cubicBezTo>
                <a:cubicBezTo>
                  <a:pt x="1994" y="1501"/>
                  <a:pt x="1964" y="1466"/>
                  <a:pt x="1950" y="1441"/>
                </a:cubicBezTo>
                <a:cubicBezTo>
                  <a:pt x="1936" y="1416"/>
                  <a:pt x="1952" y="1383"/>
                  <a:pt x="1929" y="1360"/>
                </a:cubicBezTo>
                <a:cubicBezTo>
                  <a:pt x="1906" y="1337"/>
                  <a:pt x="1843" y="1315"/>
                  <a:pt x="1813" y="1300"/>
                </a:cubicBezTo>
                <a:cubicBezTo>
                  <a:pt x="1783" y="1285"/>
                  <a:pt x="1774" y="1267"/>
                  <a:pt x="1749" y="1272"/>
                </a:cubicBezTo>
                <a:cubicBezTo>
                  <a:pt x="1724" y="1277"/>
                  <a:pt x="1678" y="1311"/>
                  <a:pt x="1664" y="1328"/>
                </a:cubicBezTo>
                <a:cubicBezTo>
                  <a:pt x="1651" y="1345"/>
                  <a:pt x="1665" y="1360"/>
                  <a:pt x="1668" y="1376"/>
                </a:cubicBezTo>
                <a:cubicBezTo>
                  <a:pt x="1672" y="1392"/>
                  <a:pt x="1695" y="1412"/>
                  <a:pt x="1685" y="1424"/>
                </a:cubicBezTo>
                <a:cubicBezTo>
                  <a:pt x="1675" y="1436"/>
                  <a:pt x="1630" y="1451"/>
                  <a:pt x="1608" y="1448"/>
                </a:cubicBezTo>
                <a:cubicBezTo>
                  <a:pt x="1586" y="1445"/>
                  <a:pt x="1578" y="1417"/>
                  <a:pt x="1552" y="1408"/>
                </a:cubicBezTo>
                <a:cubicBezTo>
                  <a:pt x="1526" y="1399"/>
                  <a:pt x="1471" y="1407"/>
                  <a:pt x="1452" y="1392"/>
                </a:cubicBezTo>
                <a:cubicBezTo>
                  <a:pt x="1433" y="1377"/>
                  <a:pt x="1453" y="1335"/>
                  <a:pt x="1440" y="1320"/>
                </a:cubicBezTo>
                <a:cubicBezTo>
                  <a:pt x="1427" y="1305"/>
                  <a:pt x="1389" y="1309"/>
                  <a:pt x="1372" y="1300"/>
                </a:cubicBezTo>
                <a:cubicBezTo>
                  <a:pt x="1355" y="1291"/>
                  <a:pt x="1349" y="1269"/>
                  <a:pt x="1340" y="1264"/>
                </a:cubicBezTo>
                <a:cubicBezTo>
                  <a:pt x="1331" y="1259"/>
                  <a:pt x="1328" y="1269"/>
                  <a:pt x="1316" y="1268"/>
                </a:cubicBezTo>
                <a:cubicBezTo>
                  <a:pt x="1304" y="1267"/>
                  <a:pt x="1285" y="1259"/>
                  <a:pt x="1268" y="1259"/>
                </a:cubicBezTo>
                <a:cubicBezTo>
                  <a:pt x="1251" y="1259"/>
                  <a:pt x="1231" y="1265"/>
                  <a:pt x="1211" y="1268"/>
                </a:cubicBezTo>
                <a:cubicBezTo>
                  <a:pt x="1191" y="1271"/>
                  <a:pt x="1163" y="1270"/>
                  <a:pt x="1147" y="1276"/>
                </a:cubicBezTo>
                <a:cubicBezTo>
                  <a:pt x="1131" y="1282"/>
                  <a:pt x="1130" y="1304"/>
                  <a:pt x="1115" y="1304"/>
                </a:cubicBezTo>
                <a:cubicBezTo>
                  <a:pt x="1100" y="1304"/>
                  <a:pt x="1077" y="1277"/>
                  <a:pt x="1059" y="1276"/>
                </a:cubicBezTo>
                <a:cubicBezTo>
                  <a:pt x="1041" y="1275"/>
                  <a:pt x="1022" y="1295"/>
                  <a:pt x="1007" y="1296"/>
                </a:cubicBezTo>
                <a:cubicBezTo>
                  <a:pt x="992" y="1297"/>
                  <a:pt x="974" y="1297"/>
                  <a:pt x="967" y="1284"/>
                </a:cubicBezTo>
                <a:cubicBezTo>
                  <a:pt x="960" y="1271"/>
                  <a:pt x="976" y="1232"/>
                  <a:pt x="963" y="1220"/>
                </a:cubicBezTo>
                <a:cubicBezTo>
                  <a:pt x="950" y="1208"/>
                  <a:pt x="907" y="1228"/>
                  <a:pt x="890" y="1212"/>
                </a:cubicBezTo>
                <a:cubicBezTo>
                  <a:pt x="873" y="1196"/>
                  <a:pt x="866" y="1152"/>
                  <a:pt x="858" y="1123"/>
                </a:cubicBezTo>
                <a:cubicBezTo>
                  <a:pt x="850" y="1094"/>
                  <a:pt x="862" y="1056"/>
                  <a:pt x="842" y="1036"/>
                </a:cubicBezTo>
                <a:cubicBezTo>
                  <a:pt x="822" y="1016"/>
                  <a:pt x="761" y="1011"/>
                  <a:pt x="738" y="1004"/>
                </a:cubicBezTo>
                <a:cubicBezTo>
                  <a:pt x="715" y="997"/>
                  <a:pt x="713" y="1006"/>
                  <a:pt x="706" y="992"/>
                </a:cubicBezTo>
                <a:cubicBezTo>
                  <a:pt x="699" y="978"/>
                  <a:pt x="709" y="931"/>
                  <a:pt x="698" y="920"/>
                </a:cubicBezTo>
                <a:cubicBezTo>
                  <a:pt x="687" y="909"/>
                  <a:pt x="649" y="943"/>
                  <a:pt x="638" y="924"/>
                </a:cubicBezTo>
                <a:cubicBezTo>
                  <a:pt x="627" y="905"/>
                  <a:pt x="632" y="841"/>
                  <a:pt x="632" y="806"/>
                </a:cubicBezTo>
                <a:cubicBezTo>
                  <a:pt x="632" y="771"/>
                  <a:pt x="638" y="754"/>
                  <a:pt x="638" y="716"/>
                </a:cubicBezTo>
                <a:cubicBezTo>
                  <a:pt x="638" y="678"/>
                  <a:pt x="631" y="612"/>
                  <a:pt x="632" y="579"/>
                </a:cubicBezTo>
                <a:cubicBezTo>
                  <a:pt x="633" y="546"/>
                  <a:pt x="649" y="530"/>
                  <a:pt x="642" y="520"/>
                </a:cubicBezTo>
                <a:cubicBezTo>
                  <a:pt x="635" y="510"/>
                  <a:pt x="615" y="517"/>
                  <a:pt x="590" y="516"/>
                </a:cubicBezTo>
                <a:cubicBezTo>
                  <a:pt x="565" y="515"/>
                  <a:pt x="515" y="523"/>
                  <a:pt x="489" y="516"/>
                </a:cubicBezTo>
                <a:cubicBezTo>
                  <a:pt x="463" y="509"/>
                  <a:pt x="439" y="488"/>
                  <a:pt x="433" y="476"/>
                </a:cubicBezTo>
                <a:cubicBezTo>
                  <a:pt x="427" y="464"/>
                  <a:pt x="458" y="454"/>
                  <a:pt x="453" y="444"/>
                </a:cubicBezTo>
                <a:cubicBezTo>
                  <a:pt x="448" y="434"/>
                  <a:pt x="417" y="433"/>
                  <a:pt x="405" y="416"/>
                </a:cubicBezTo>
                <a:cubicBezTo>
                  <a:pt x="393" y="399"/>
                  <a:pt x="379" y="367"/>
                  <a:pt x="381" y="344"/>
                </a:cubicBezTo>
                <a:cubicBezTo>
                  <a:pt x="383" y="321"/>
                  <a:pt x="416" y="293"/>
                  <a:pt x="417" y="276"/>
                </a:cubicBezTo>
                <a:cubicBezTo>
                  <a:pt x="418" y="259"/>
                  <a:pt x="400" y="255"/>
                  <a:pt x="389" y="240"/>
                </a:cubicBezTo>
                <a:cubicBezTo>
                  <a:pt x="378" y="225"/>
                  <a:pt x="375" y="199"/>
                  <a:pt x="349" y="184"/>
                </a:cubicBezTo>
                <a:cubicBezTo>
                  <a:pt x="323" y="169"/>
                  <a:pt x="261" y="161"/>
                  <a:pt x="233" y="148"/>
                </a:cubicBezTo>
                <a:cubicBezTo>
                  <a:pt x="205" y="135"/>
                  <a:pt x="196" y="115"/>
                  <a:pt x="180" y="108"/>
                </a:cubicBezTo>
                <a:cubicBezTo>
                  <a:pt x="165" y="101"/>
                  <a:pt x="170" y="126"/>
                  <a:pt x="140" y="108"/>
                </a:cubicBezTo>
                <a:cubicBezTo>
                  <a:pt x="110" y="90"/>
                  <a:pt x="29" y="22"/>
                  <a:pt x="0" y="0"/>
                </a:cubicBezTo>
              </a:path>
            </a:pathLst>
          </a:custGeom>
          <a:noFill/>
          <a:ln w="38100" cmpd="sng">
            <a:solidFill>
              <a:srgbClr val="FF6699"/>
            </a:solidFill>
            <a:round/>
            <a:headEnd/>
            <a:tailEnd/>
          </a:ln>
          <a:effectLst/>
        </p:spPr>
        <p:txBody>
          <a:bodyPr/>
          <a:lstStyle/>
          <a:p>
            <a:endParaRPr lang="ru-RU"/>
          </a:p>
        </p:txBody>
      </p:sp>
      <p:sp>
        <p:nvSpPr>
          <p:cNvPr id="23846" name="Freeform 294"/>
          <p:cNvSpPr>
            <a:spLocks/>
          </p:cNvSpPr>
          <p:nvPr/>
        </p:nvSpPr>
        <p:spPr bwMode="auto">
          <a:xfrm>
            <a:off x="6319838" y="6288088"/>
            <a:ext cx="484187" cy="569912"/>
          </a:xfrm>
          <a:custGeom>
            <a:avLst/>
            <a:gdLst/>
            <a:ahLst/>
            <a:cxnLst>
              <a:cxn ang="0">
                <a:pos x="0" y="359"/>
              </a:cxn>
              <a:cxn ang="0">
                <a:pos x="44" y="327"/>
              </a:cxn>
              <a:cxn ang="0">
                <a:pos x="79" y="244"/>
              </a:cxn>
              <a:cxn ang="0">
                <a:pos x="168" y="219"/>
              </a:cxn>
              <a:cxn ang="0">
                <a:pos x="168" y="151"/>
              </a:cxn>
              <a:cxn ang="0">
                <a:pos x="229" y="115"/>
              </a:cxn>
              <a:cxn ang="0">
                <a:pos x="262" y="17"/>
              </a:cxn>
              <a:cxn ang="0">
                <a:pos x="305" y="15"/>
              </a:cxn>
            </a:cxnLst>
            <a:rect l="0" t="0" r="r" b="b"/>
            <a:pathLst>
              <a:path w="305" h="359">
                <a:moveTo>
                  <a:pt x="0" y="359"/>
                </a:moveTo>
                <a:cubicBezTo>
                  <a:pt x="7" y="354"/>
                  <a:pt x="31" y="346"/>
                  <a:pt x="44" y="327"/>
                </a:cubicBezTo>
                <a:cubicBezTo>
                  <a:pt x="57" y="308"/>
                  <a:pt x="58" y="262"/>
                  <a:pt x="79" y="244"/>
                </a:cubicBezTo>
                <a:cubicBezTo>
                  <a:pt x="100" y="226"/>
                  <a:pt x="153" y="234"/>
                  <a:pt x="168" y="219"/>
                </a:cubicBezTo>
                <a:cubicBezTo>
                  <a:pt x="183" y="204"/>
                  <a:pt x="158" y="168"/>
                  <a:pt x="168" y="151"/>
                </a:cubicBezTo>
                <a:cubicBezTo>
                  <a:pt x="178" y="134"/>
                  <a:pt x="213" y="137"/>
                  <a:pt x="229" y="115"/>
                </a:cubicBezTo>
                <a:cubicBezTo>
                  <a:pt x="245" y="93"/>
                  <a:pt x="249" y="34"/>
                  <a:pt x="262" y="17"/>
                </a:cubicBezTo>
                <a:cubicBezTo>
                  <a:pt x="275" y="0"/>
                  <a:pt x="298" y="15"/>
                  <a:pt x="305" y="15"/>
                </a:cubicBezTo>
              </a:path>
            </a:pathLst>
          </a:custGeom>
          <a:noFill/>
          <a:ln w="19050" cmpd="sng">
            <a:solidFill>
              <a:srgbClr val="FFCCCC"/>
            </a:solidFill>
            <a:round/>
            <a:headEnd/>
            <a:tailEnd/>
          </a:ln>
          <a:effectLst/>
        </p:spPr>
        <p:txBody>
          <a:bodyPr/>
          <a:lstStyle/>
          <a:p>
            <a:endParaRPr lang="ru-RU"/>
          </a:p>
        </p:txBody>
      </p:sp>
      <p:sp>
        <p:nvSpPr>
          <p:cNvPr id="23847" name="Freeform 295"/>
          <p:cNvSpPr>
            <a:spLocks/>
          </p:cNvSpPr>
          <p:nvPr/>
        </p:nvSpPr>
        <p:spPr bwMode="auto">
          <a:xfrm>
            <a:off x="6800850" y="6297613"/>
            <a:ext cx="76200" cy="49212"/>
          </a:xfrm>
          <a:custGeom>
            <a:avLst/>
            <a:gdLst/>
            <a:ahLst/>
            <a:cxnLst>
              <a:cxn ang="0">
                <a:pos x="0" y="0"/>
              </a:cxn>
              <a:cxn ang="0">
                <a:pos x="24" y="27"/>
              </a:cxn>
              <a:cxn ang="0">
                <a:pos x="48" y="24"/>
              </a:cxn>
            </a:cxnLst>
            <a:rect l="0" t="0" r="r" b="b"/>
            <a:pathLst>
              <a:path w="48" h="31">
                <a:moveTo>
                  <a:pt x="0" y="0"/>
                </a:moveTo>
                <a:cubicBezTo>
                  <a:pt x="4" y="4"/>
                  <a:pt x="16" y="23"/>
                  <a:pt x="24" y="27"/>
                </a:cubicBezTo>
                <a:cubicBezTo>
                  <a:pt x="32" y="31"/>
                  <a:pt x="44" y="25"/>
                  <a:pt x="48" y="24"/>
                </a:cubicBezTo>
              </a:path>
            </a:pathLst>
          </a:custGeom>
          <a:noFill/>
          <a:ln w="38100" cmpd="sng">
            <a:solidFill>
              <a:srgbClr val="FF6699"/>
            </a:solidFill>
            <a:round/>
            <a:headEnd/>
            <a:tailEnd/>
          </a:ln>
          <a:effectLst/>
        </p:spPr>
        <p:txBody>
          <a:bodyPr/>
          <a:lstStyle/>
          <a:p>
            <a:endParaRPr lang="ru-RU"/>
          </a:p>
        </p:txBody>
      </p:sp>
      <p:sp>
        <p:nvSpPr>
          <p:cNvPr id="23848" name="Freeform 296"/>
          <p:cNvSpPr>
            <a:spLocks/>
          </p:cNvSpPr>
          <p:nvPr/>
        </p:nvSpPr>
        <p:spPr bwMode="auto">
          <a:xfrm>
            <a:off x="684213" y="1989138"/>
            <a:ext cx="358775" cy="503237"/>
          </a:xfrm>
          <a:custGeom>
            <a:avLst/>
            <a:gdLst/>
            <a:ahLst/>
            <a:cxnLst>
              <a:cxn ang="0">
                <a:pos x="0" y="317"/>
              </a:cxn>
              <a:cxn ang="0">
                <a:pos x="56" y="173"/>
              </a:cxn>
              <a:cxn ang="0">
                <a:pos x="226" y="0"/>
              </a:cxn>
            </a:cxnLst>
            <a:rect l="0" t="0" r="r" b="b"/>
            <a:pathLst>
              <a:path w="226" h="317">
                <a:moveTo>
                  <a:pt x="0" y="317"/>
                </a:moveTo>
                <a:cubicBezTo>
                  <a:pt x="9" y="293"/>
                  <a:pt x="18" y="226"/>
                  <a:pt x="56" y="173"/>
                </a:cubicBezTo>
                <a:cubicBezTo>
                  <a:pt x="94" y="120"/>
                  <a:pt x="191" y="36"/>
                  <a:pt x="226" y="0"/>
                </a:cubicBezTo>
              </a:path>
            </a:pathLst>
          </a:custGeom>
          <a:noFill/>
          <a:ln w="19050" cmpd="sng">
            <a:solidFill>
              <a:srgbClr val="FB112D"/>
            </a:solidFill>
            <a:round/>
            <a:headEnd/>
            <a:tailEnd/>
          </a:ln>
          <a:effectLst/>
        </p:spPr>
        <p:txBody>
          <a:bodyPr/>
          <a:lstStyle/>
          <a:p>
            <a:endParaRPr lang="ru-RU"/>
          </a:p>
        </p:txBody>
      </p:sp>
      <p:sp>
        <p:nvSpPr>
          <p:cNvPr id="23849" name="Freeform 297"/>
          <p:cNvSpPr>
            <a:spLocks/>
          </p:cNvSpPr>
          <p:nvPr/>
        </p:nvSpPr>
        <p:spPr bwMode="auto">
          <a:xfrm>
            <a:off x="684213" y="1916113"/>
            <a:ext cx="398462" cy="576262"/>
          </a:xfrm>
          <a:custGeom>
            <a:avLst/>
            <a:gdLst/>
            <a:ahLst/>
            <a:cxnLst>
              <a:cxn ang="0">
                <a:pos x="0" y="363"/>
              </a:cxn>
              <a:cxn ang="0">
                <a:pos x="114" y="291"/>
              </a:cxn>
              <a:cxn ang="0">
                <a:pos x="251" y="0"/>
              </a:cxn>
            </a:cxnLst>
            <a:rect l="0" t="0" r="r" b="b"/>
            <a:pathLst>
              <a:path w="251" h="363">
                <a:moveTo>
                  <a:pt x="0" y="363"/>
                </a:moveTo>
                <a:cubicBezTo>
                  <a:pt x="19" y="351"/>
                  <a:pt x="72" y="351"/>
                  <a:pt x="114" y="291"/>
                </a:cubicBezTo>
                <a:cubicBezTo>
                  <a:pt x="156" y="231"/>
                  <a:pt x="223" y="61"/>
                  <a:pt x="251" y="0"/>
                </a:cubicBezTo>
              </a:path>
            </a:pathLst>
          </a:custGeom>
          <a:noFill/>
          <a:ln w="19050" cmpd="sng">
            <a:solidFill>
              <a:srgbClr val="FB112D"/>
            </a:solidFill>
            <a:round/>
            <a:headEnd/>
            <a:tailEnd/>
          </a:ln>
          <a:effectLst/>
        </p:spPr>
        <p:txBody>
          <a:bodyPr/>
          <a:lstStyle/>
          <a:p>
            <a:endParaRPr lang="ru-RU"/>
          </a:p>
        </p:txBody>
      </p:sp>
      <p:sp>
        <p:nvSpPr>
          <p:cNvPr id="23850" name="Oval 298"/>
          <p:cNvSpPr>
            <a:spLocks noChangeArrowheads="1"/>
          </p:cNvSpPr>
          <p:nvPr/>
        </p:nvSpPr>
        <p:spPr bwMode="auto">
          <a:xfrm rot="-2025045">
            <a:off x="341313" y="2176463"/>
            <a:ext cx="863600" cy="431800"/>
          </a:xfrm>
          <a:prstGeom prst="ellipse">
            <a:avLst/>
          </a:prstGeom>
          <a:noFill/>
          <a:ln w="38100">
            <a:solidFill>
              <a:schemeClr val="tx1"/>
            </a:solidFill>
            <a:round/>
            <a:headEnd/>
            <a:tailEnd/>
          </a:ln>
          <a:effectLst/>
        </p:spPr>
        <p:txBody>
          <a:bodyPr wrap="none" anchor="ctr"/>
          <a:lstStyle/>
          <a:p>
            <a:endParaRPr lang="ru-RU"/>
          </a:p>
        </p:txBody>
      </p:sp>
      <p:sp>
        <p:nvSpPr>
          <p:cNvPr id="23851" name="Oval 299"/>
          <p:cNvSpPr>
            <a:spLocks noChangeArrowheads="1"/>
          </p:cNvSpPr>
          <p:nvPr/>
        </p:nvSpPr>
        <p:spPr bwMode="auto">
          <a:xfrm rot="564188">
            <a:off x="2122488" y="3932238"/>
            <a:ext cx="287337" cy="504825"/>
          </a:xfrm>
          <a:prstGeom prst="ellipse">
            <a:avLst/>
          </a:prstGeom>
          <a:noFill/>
          <a:ln w="38100">
            <a:solidFill>
              <a:schemeClr val="tx1"/>
            </a:solidFill>
            <a:round/>
            <a:headEnd/>
            <a:tailEnd/>
          </a:ln>
          <a:effectLst/>
        </p:spPr>
        <p:txBody>
          <a:bodyPr wrap="none" anchor="ctr"/>
          <a:lstStyle/>
          <a:p>
            <a:endParaRPr lang="ru-RU"/>
          </a:p>
        </p:txBody>
      </p:sp>
      <p:sp>
        <p:nvSpPr>
          <p:cNvPr id="23852" name="Freeform 300"/>
          <p:cNvSpPr>
            <a:spLocks/>
          </p:cNvSpPr>
          <p:nvPr/>
        </p:nvSpPr>
        <p:spPr bwMode="auto">
          <a:xfrm>
            <a:off x="827088" y="2492375"/>
            <a:ext cx="1441450" cy="1584325"/>
          </a:xfrm>
          <a:custGeom>
            <a:avLst/>
            <a:gdLst/>
            <a:ahLst/>
            <a:cxnLst>
              <a:cxn ang="0">
                <a:pos x="0" y="0"/>
              </a:cxn>
              <a:cxn ang="0">
                <a:pos x="242" y="609"/>
              </a:cxn>
              <a:cxn ang="0">
                <a:pos x="908" y="998"/>
              </a:cxn>
            </a:cxnLst>
            <a:rect l="0" t="0" r="r" b="b"/>
            <a:pathLst>
              <a:path w="908" h="998">
                <a:moveTo>
                  <a:pt x="0" y="0"/>
                </a:moveTo>
                <a:cubicBezTo>
                  <a:pt x="40" y="101"/>
                  <a:pt x="91" y="443"/>
                  <a:pt x="242" y="609"/>
                </a:cubicBezTo>
                <a:cubicBezTo>
                  <a:pt x="393" y="775"/>
                  <a:pt x="769" y="917"/>
                  <a:pt x="908" y="998"/>
                </a:cubicBezTo>
              </a:path>
            </a:pathLst>
          </a:custGeom>
          <a:noFill/>
          <a:ln w="28575" cmpd="sng">
            <a:solidFill>
              <a:schemeClr val="tx1"/>
            </a:solidFill>
            <a:round/>
            <a:headEnd type="arrow" w="med" len="med"/>
            <a:tailEnd type="arrow" w="med" len="med"/>
          </a:ln>
          <a:effectLst/>
        </p:spPr>
        <p:txBody>
          <a:bodyPr/>
          <a:lstStyle/>
          <a:p>
            <a:endParaRPr lang="ru-RU"/>
          </a:p>
        </p:txBody>
      </p:sp>
      <p:sp>
        <p:nvSpPr>
          <p:cNvPr id="23853" name="Text Box 301"/>
          <p:cNvSpPr txBox="1">
            <a:spLocks noChangeArrowheads="1"/>
          </p:cNvSpPr>
          <p:nvPr/>
        </p:nvSpPr>
        <p:spPr bwMode="auto">
          <a:xfrm>
            <a:off x="0" y="4624388"/>
            <a:ext cx="2627313" cy="244475"/>
          </a:xfrm>
          <a:prstGeom prst="rect">
            <a:avLst/>
          </a:prstGeom>
          <a:solidFill>
            <a:srgbClr val="FFCCCC"/>
          </a:solidFill>
          <a:ln w="9525">
            <a:noFill/>
            <a:miter lim="800000"/>
            <a:headEnd/>
            <a:tailEnd/>
          </a:ln>
          <a:effectLst/>
        </p:spPr>
        <p:txBody>
          <a:bodyPr>
            <a:spAutoFit/>
          </a:bodyPr>
          <a:lstStyle/>
          <a:p>
            <a:pPr>
              <a:spcBef>
                <a:spcPct val="50000"/>
              </a:spcBef>
            </a:pPr>
            <a:r>
              <a:rPr lang="ru-RU" sz="1000" b="1" i="1"/>
              <a:t>Урало-Кузнецкий комбинат. Кузбасс</a:t>
            </a:r>
            <a:endParaRPr lang="ru-RU" sz="1000" b="1">
              <a:solidFill>
                <a:srgbClr val="009900"/>
              </a:solidFill>
            </a:endParaRPr>
          </a:p>
        </p:txBody>
      </p:sp>
      <p:sp>
        <p:nvSpPr>
          <p:cNvPr id="23854" name="Text Box 302"/>
          <p:cNvSpPr txBox="1">
            <a:spLocks noChangeArrowheads="1"/>
          </p:cNvSpPr>
          <p:nvPr/>
        </p:nvSpPr>
        <p:spPr bwMode="auto">
          <a:xfrm>
            <a:off x="0" y="4854575"/>
            <a:ext cx="4356100" cy="2003425"/>
          </a:xfrm>
          <a:prstGeom prst="rect">
            <a:avLst/>
          </a:prstGeom>
          <a:solidFill>
            <a:srgbClr val="FFCCCC"/>
          </a:solidFill>
          <a:ln w="9525">
            <a:noFill/>
            <a:miter lim="800000"/>
            <a:headEnd/>
            <a:tailEnd/>
          </a:ln>
          <a:effectLst/>
        </p:spPr>
        <p:txBody>
          <a:bodyPr>
            <a:spAutoFit/>
          </a:bodyPr>
          <a:lstStyle/>
          <a:p>
            <a:r>
              <a:rPr lang="ru-RU" sz="900"/>
              <a:t>В конце 20-х годов было принято решение о строительстве так называемого Урало-Кузнецкого комбината, соединявшего рудную базу Урала и коксующий уголь Кузбасса (это решение было принято вопреки «украинской точки зрения», благодаря, в значительной степени, поддержке Дзержинского, Куйбышева и Кржижановского). В Кемерово существенно расширены мощности Кемеровского рудника (так назывались тогда угольные шахты), построены Коксохимический комбинат, крупная электростанция. В Новокузнецке – Кузнецкий металлургический комбинат. Уже в 1933 году в Кузбассе добывалось 15 млн.т. угля и выплавлялось 2 млн.т. чугуна.</a:t>
            </a:r>
          </a:p>
          <a:p>
            <a:r>
              <a:rPr lang="ru-RU" sz="900"/>
              <a:t>Строго говоря, с узко экономической точки зрения создание новой угле-металлургической базы в Сибири было ошибочно. Вложения в Донбасс («украинская точка зрения») были бы гораздо более эффективны. Но это решение было стратегическим. Если бы не оно, исходы Второй Мировой и Великой Отечественной войн могли бы быть совсем иными.</a:t>
            </a:r>
          </a:p>
        </p:txBody>
      </p:sp>
      <p:sp>
        <p:nvSpPr>
          <p:cNvPr id="23855" name="Line 303"/>
          <p:cNvSpPr>
            <a:spLocks noChangeShapeType="1"/>
          </p:cNvSpPr>
          <p:nvPr/>
        </p:nvSpPr>
        <p:spPr bwMode="auto">
          <a:xfrm flipV="1">
            <a:off x="2124075" y="4437063"/>
            <a:ext cx="71438" cy="287337"/>
          </a:xfrm>
          <a:prstGeom prst="line">
            <a:avLst/>
          </a:prstGeom>
          <a:noFill/>
          <a:ln w="28575">
            <a:solidFill>
              <a:schemeClr val="tx1"/>
            </a:solidFill>
            <a:round/>
            <a:headEnd/>
            <a:tailEnd type="triangle" w="med" len="med"/>
          </a:ln>
          <a:effectLst/>
        </p:spPr>
        <p:txBody>
          <a:bodyPr/>
          <a:lstStyle/>
          <a:p>
            <a:endParaRPr lang="ru-RU"/>
          </a:p>
        </p:txBody>
      </p:sp>
      <p:sp>
        <p:nvSpPr>
          <p:cNvPr id="23856" name="Text Box 304"/>
          <p:cNvSpPr txBox="1">
            <a:spLocks noChangeArrowheads="1"/>
          </p:cNvSpPr>
          <p:nvPr/>
        </p:nvSpPr>
        <p:spPr bwMode="auto">
          <a:xfrm>
            <a:off x="7451725" y="2968625"/>
            <a:ext cx="1296988" cy="244475"/>
          </a:xfrm>
          <a:prstGeom prst="rect">
            <a:avLst/>
          </a:prstGeom>
          <a:solidFill>
            <a:srgbClr val="CCFFCC"/>
          </a:solidFill>
          <a:ln w="9525">
            <a:noFill/>
            <a:miter lim="800000"/>
            <a:headEnd/>
            <a:tailEnd/>
          </a:ln>
          <a:effectLst/>
        </p:spPr>
        <p:txBody>
          <a:bodyPr>
            <a:spAutoFit/>
          </a:bodyPr>
          <a:lstStyle/>
          <a:p>
            <a:pPr>
              <a:spcBef>
                <a:spcPct val="50000"/>
              </a:spcBef>
            </a:pPr>
            <a:r>
              <a:rPr lang="ru-RU" sz="1000" b="1" i="1"/>
              <a:t>Золото Колымы</a:t>
            </a:r>
            <a:r>
              <a:rPr lang="ru-RU" sz="1000"/>
              <a:t> </a:t>
            </a:r>
          </a:p>
        </p:txBody>
      </p:sp>
      <p:sp>
        <p:nvSpPr>
          <p:cNvPr id="23857" name="Text Box 305"/>
          <p:cNvSpPr txBox="1">
            <a:spLocks noChangeArrowheads="1"/>
          </p:cNvSpPr>
          <p:nvPr/>
        </p:nvSpPr>
        <p:spPr bwMode="auto">
          <a:xfrm>
            <a:off x="7019925" y="3216275"/>
            <a:ext cx="2124075" cy="3641725"/>
          </a:xfrm>
          <a:prstGeom prst="rect">
            <a:avLst/>
          </a:prstGeom>
          <a:solidFill>
            <a:srgbClr val="CCFFCC"/>
          </a:solidFill>
          <a:ln w="9525">
            <a:noFill/>
            <a:miter lim="800000"/>
            <a:headEnd/>
            <a:tailEnd/>
          </a:ln>
          <a:effectLst/>
        </p:spPr>
        <p:txBody>
          <a:bodyPr>
            <a:spAutoFit/>
          </a:bodyPr>
          <a:lstStyle/>
          <a:p>
            <a:r>
              <a:rPr lang="ru-RU" sz="900"/>
              <a:t>Колымская золотая «лихорадка» началась в 30-е годы после знаменитых Колымских экспедиций Юрия Александровича Билибина в 1928-1931 годах, обнаруживших огромные запасы россыпного золота (позже были открыты и коренные месторождения, многие из которых эксплуатируются до сих пор). К этому же периоду относится и начало Магадана (он был построен на пустом месте – здесь не было никаких поселений – на берегу бухты Ногаева). Начиная с 1937 года, строили город и добывали золото в основном политзаключенные (среди них был Сергей Королев и Георгий Жженов).</a:t>
            </a:r>
          </a:p>
          <a:p>
            <a:r>
              <a:rPr lang="ru-RU" sz="900"/>
              <a:t>В конце 30-х, в 40-е годы на Колыму приходилось до половины добычи золота в стране. В отдельные годы здесь добывалось по 100-150 тонн в год (в среднем годовая добыча за первые двадцать лет составила почти 50 тонн). </a:t>
            </a:r>
          </a:p>
        </p:txBody>
      </p:sp>
      <p:sp>
        <p:nvSpPr>
          <p:cNvPr id="23858" name="Oval 306"/>
          <p:cNvSpPr>
            <a:spLocks noChangeArrowheads="1"/>
          </p:cNvSpPr>
          <p:nvPr/>
        </p:nvSpPr>
        <p:spPr bwMode="auto">
          <a:xfrm rot="2993849">
            <a:off x="6659563" y="2133600"/>
            <a:ext cx="1008062" cy="719138"/>
          </a:xfrm>
          <a:prstGeom prst="ellipse">
            <a:avLst/>
          </a:prstGeom>
          <a:noFill/>
          <a:ln w="38100">
            <a:solidFill>
              <a:schemeClr val="tx1"/>
            </a:solidFill>
            <a:round/>
            <a:headEnd/>
            <a:tailEnd/>
          </a:ln>
          <a:effectLst/>
        </p:spPr>
        <p:txBody>
          <a:bodyPr wrap="none" anchor="ctr"/>
          <a:lstStyle/>
          <a:p>
            <a:endParaRPr lang="ru-RU"/>
          </a:p>
        </p:txBody>
      </p:sp>
      <p:sp>
        <p:nvSpPr>
          <p:cNvPr id="23859" name="Oval 307"/>
          <p:cNvSpPr>
            <a:spLocks noChangeArrowheads="1"/>
          </p:cNvSpPr>
          <p:nvPr/>
        </p:nvSpPr>
        <p:spPr bwMode="auto">
          <a:xfrm>
            <a:off x="7451725" y="2924175"/>
            <a:ext cx="73025" cy="73025"/>
          </a:xfrm>
          <a:prstGeom prst="ellipse">
            <a:avLst/>
          </a:prstGeom>
          <a:noFill/>
          <a:ln w="9525">
            <a:solidFill>
              <a:srgbClr val="CC0000"/>
            </a:solidFill>
            <a:round/>
            <a:headEnd/>
            <a:tailEnd/>
          </a:ln>
          <a:effectLst/>
        </p:spPr>
        <p:txBody>
          <a:bodyPr wrap="none" anchor="ctr"/>
          <a:lstStyle/>
          <a:p>
            <a:endParaRPr lang="ru-RU"/>
          </a:p>
        </p:txBody>
      </p:sp>
      <p:sp>
        <p:nvSpPr>
          <p:cNvPr id="23860" name="Oval 308"/>
          <p:cNvSpPr>
            <a:spLocks noChangeArrowheads="1"/>
          </p:cNvSpPr>
          <p:nvPr/>
        </p:nvSpPr>
        <p:spPr bwMode="auto">
          <a:xfrm rot="-2152290">
            <a:off x="3203575" y="1916113"/>
            <a:ext cx="287338" cy="144462"/>
          </a:xfrm>
          <a:prstGeom prst="ellipse">
            <a:avLst/>
          </a:prstGeom>
          <a:noFill/>
          <a:ln w="28575">
            <a:solidFill>
              <a:schemeClr val="tx1"/>
            </a:solidFill>
            <a:round/>
            <a:headEnd/>
            <a:tailEnd/>
          </a:ln>
          <a:effectLst/>
        </p:spPr>
        <p:txBody>
          <a:bodyPr wrap="none" anchor="ctr"/>
          <a:lstStyle/>
          <a:p>
            <a:endParaRPr lang="ru-RU"/>
          </a:p>
        </p:txBody>
      </p:sp>
      <p:sp>
        <p:nvSpPr>
          <p:cNvPr id="23861" name="Text Box 309"/>
          <p:cNvSpPr txBox="1">
            <a:spLocks noChangeArrowheads="1"/>
          </p:cNvSpPr>
          <p:nvPr/>
        </p:nvSpPr>
        <p:spPr bwMode="auto">
          <a:xfrm>
            <a:off x="1763713" y="1916113"/>
            <a:ext cx="1439862" cy="244475"/>
          </a:xfrm>
          <a:prstGeom prst="rect">
            <a:avLst/>
          </a:prstGeom>
          <a:solidFill>
            <a:srgbClr val="FFFF99"/>
          </a:solidFill>
          <a:ln w="9525">
            <a:noFill/>
            <a:miter lim="800000"/>
            <a:headEnd/>
            <a:tailEnd/>
          </a:ln>
          <a:effectLst/>
        </p:spPr>
        <p:txBody>
          <a:bodyPr>
            <a:spAutoFit/>
          </a:bodyPr>
          <a:lstStyle/>
          <a:p>
            <a:pPr>
              <a:spcBef>
                <a:spcPct val="50000"/>
              </a:spcBef>
            </a:pPr>
            <a:r>
              <a:rPr lang="ru-RU" sz="1000" b="1" i="1"/>
              <a:t>Норильский никель</a:t>
            </a:r>
            <a:r>
              <a:rPr lang="ru-RU" sz="1000"/>
              <a:t> </a:t>
            </a:r>
          </a:p>
        </p:txBody>
      </p:sp>
      <p:sp>
        <p:nvSpPr>
          <p:cNvPr id="23862" name="Text Box 310"/>
          <p:cNvSpPr txBox="1">
            <a:spLocks noChangeArrowheads="1"/>
          </p:cNvSpPr>
          <p:nvPr/>
        </p:nvSpPr>
        <p:spPr bwMode="auto">
          <a:xfrm>
            <a:off x="0" y="868363"/>
            <a:ext cx="3132138" cy="1047750"/>
          </a:xfrm>
          <a:prstGeom prst="rect">
            <a:avLst/>
          </a:prstGeom>
          <a:solidFill>
            <a:srgbClr val="FFFF99"/>
          </a:solidFill>
          <a:ln w="9525">
            <a:noFill/>
            <a:miter lim="800000"/>
            <a:headEnd/>
            <a:tailEnd/>
          </a:ln>
          <a:effectLst/>
        </p:spPr>
        <p:txBody>
          <a:bodyPr>
            <a:spAutoFit/>
          </a:bodyPr>
          <a:lstStyle/>
          <a:p>
            <a:pPr>
              <a:spcBef>
                <a:spcPct val="50000"/>
              </a:spcBef>
            </a:pPr>
            <a:r>
              <a:rPr lang="ru-RU" sz="900"/>
              <a:t>Уже в 1953 (в этом году Норильск стал городом) комбинат производил 35 % никеля, 12 % меди, 30 % кобальта и 90 % платиноидов от общего производства этих металлов в СССР. А сейчас на «Норникель» приходится более 20 % мирового производства никеля, 20 % платины, 50 % палладия, более 10 % кобальта и 3 % меди. </a:t>
            </a:r>
          </a:p>
        </p:txBody>
      </p:sp>
      <p:sp>
        <p:nvSpPr>
          <p:cNvPr id="23863" name="Text Box 311"/>
          <p:cNvSpPr txBox="1">
            <a:spLocks noChangeArrowheads="1"/>
          </p:cNvSpPr>
          <p:nvPr/>
        </p:nvSpPr>
        <p:spPr bwMode="auto">
          <a:xfrm>
            <a:off x="0" y="0"/>
            <a:ext cx="5580063" cy="911225"/>
          </a:xfrm>
          <a:prstGeom prst="rect">
            <a:avLst/>
          </a:prstGeom>
          <a:solidFill>
            <a:srgbClr val="FFFF99"/>
          </a:solidFill>
          <a:ln w="9525">
            <a:noFill/>
            <a:miter lim="800000"/>
            <a:headEnd/>
            <a:tailEnd/>
          </a:ln>
          <a:effectLst/>
        </p:spPr>
        <p:txBody>
          <a:bodyPr>
            <a:spAutoFit/>
          </a:bodyPr>
          <a:lstStyle/>
          <a:p>
            <a:pPr>
              <a:spcBef>
                <a:spcPct val="50000"/>
              </a:spcBef>
            </a:pPr>
            <a:r>
              <a:rPr lang="ru-RU" sz="900"/>
              <a:t>История Норильского промышленного района началась в 1920 году с геологоразведочной экспедиции, возглавляемой Николаем Николаевичем Урванцевым. В 1921 году геологами на месте будущего Норильска был построен первый дом. В 1935 году принято решение о строительстве города и Комбината. ГУЛАГ сполна обеспечил эту новую социалистическую стройку рабочей силой.</a:t>
            </a:r>
          </a:p>
          <a:p>
            <a:r>
              <a:rPr lang="ru-RU" sz="900"/>
              <a:t>В годы войны норильский никель использовался как в производстве сверхпрочных бронированных сплавов для тяжелой техники, так и в сверхлегких конструкциях военной авиации. </a:t>
            </a:r>
          </a:p>
        </p:txBody>
      </p:sp>
      <p:sp>
        <p:nvSpPr>
          <p:cNvPr id="23864" name="Oval 312"/>
          <p:cNvSpPr>
            <a:spLocks noChangeArrowheads="1"/>
          </p:cNvSpPr>
          <p:nvPr/>
        </p:nvSpPr>
        <p:spPr bwMode="auto">
          <a:xfrm rot="-613338">
            <a:off x="4427538" y="2635250"/>
            <a:ext cx="503237" cy="1150938"/>
          </a:xfrm>
          <a:prstGeom prst="ellipse">
            <a:avLst/>
          </a:prstGeom>
          <a:noFill/>
          <a:ln w="38100">
            <a:solidFill>
              <a:schemeClr val="tx1"/>
            </a:solidFill>
            <a:round/>
            <a:headEnd/>
            <a:tailEnd/>
          </a:ln>
          <a:effectLst/>
        </p:spPr>
        <p:txBody>
          <a:bodyPr wrap="none" anchor="ctr"/>
          <a:lstStyle/>
          <a:p>
            <a:endParaRPr lang="ru-RU"/>
          </a:p>
        </p:txBody>
      </p:sp>
      <p:sp>
        <p:nvSpPr>
          <p:cNvPr id="23865" name="Text Box 313"/>
          <p:cNvSpPr txBox="1">
            <a:spLocks noChangeArrowheads="1"/>
          </p:cNvSpPr>
          <p:nvPr/>
        </p:nvSpPr>
        <p:spPr bwMode="auto">
          <a:xfrm>
            <a:off x="3132138" y="1844675"/>
            <a:ext cx="5761037" cy="774700"/>
          </a:xfrm>
          <a:prstGeom prst="rect">
            <a:avLst/>
          </a:prstGeom>
          <a:solidFill>
            <a:srgbClr val="CCFFFF"/>
          </a:solidFill>
          <a:ln w="9525">
            <a:noFill/>
            <a:miter lim="800000"/>
            <a:headEnd/>
            <a:tailEnd/>
          </a:ln>
          <a:effectLst/>
        </p:spPr>
        <p:txBody>
          <a:bodyPr>
            <a:spAutoFit/>
          </a:bodyPr>
          <a:lstStyle/>
          <a:p>
            <a:pPr>
              <a:spcBef>
                <a:spcPct val="50000"/>
              </a:spcBef>
            </a:pPr>
            <a:r>
              <a:rPr lang="ru-RU" sz="900"/>
              <a:t>В начале 60-х годов объем добычи алмазов в стоимостном выражении превысил 1 млрд. долл. Алмазный край стремительно развивается. Находятся многие новые кимберлитовые трубки, быстро расширяются Ленск, Айхал, Удачный, Полярный. Мощно растет Мирный.</a:t>
            </a:r>
          </a:p>
          <a:p>
            <a:r>
              <a:rPr lang="ru-RU" sz="900"/>
              <a:t>В настоящее время здесь сосредоточено четверть мировой добычи алмазов, больше добывается только в Ботсване. </a:t>
            </a:r>
          </a:p>
        </p:txBody>
      </p:sp>
      <p:sp>
        <p:nvSpPr>
          <p:cNvPr id="23866" name="Text Box 314"/>
          <p:cNvSpPr txBox="1">
            <a:spLocks noChangeArrowheads="1"/>
          </p:cNvSpPr>
          <p:nvPr/>
        </p:nvSpPr>
        <p:spPr bwMode="auto">
          <a:xfrm>
            <a:off x="3132138" y="836613"/>
            <a:ext cx="5761037" cy="1047750"/>
          </a:xfrm>
          <a:prstGeom prst="rect">
            <a:avLst/>
          </a:prstGeom>
          <a:solidFill>
            <a:srgbClr val="CCFFFF"/>
          </a:solidFill>
          <a:ln w="9525">
            <a:noFill/>
            <a:miter lim="800000"/>
            <a:headEnd/>
            <a:tailEnd/>
          </a:ln>
          <a:effectLst/>
        </p:spPr>
        <p:txBody>
          <a:bodyPr>
            <a:spAutoFit/>
          </a:bodyPr>
          <a:lstStyle/>
          <a:p>
            <a:pPr>
              <a:spcBef>
                <a:spcPct val="50000"/>
              </a:spcBef>
            </a:pPr>
            <a:r>
              <a:rPr lang="ru-RU" sz="900"/>
              <a:t>Во второй половине 30-х годов прошлого века было установлено, что из всех областей СССР наибольшее сходство с алмазоносными районами Южной Африки по геологическому строению имеет территория между реками Енисей и Лена. Именно здесь в 1938 году после специального постановления правительства начались активные поиски месторождений. После войны поиски алмазов были возобновлены на Вилюе в 1948 году. Уже на следующий год был найден первый кристалл, а в 1954 году – открыта первая в стране кимберлитовая трубка, названная «Зарница». В том же году основан город Мирный (тогда еще маленький поселок) – первенец алмазной промышленности.</a:t>
            </a:r>
          </a:p>
        </p:txBody>
      </p:sp>
      <p:sp>
        <p:nvSpPr>
          <p:cNvPr id="23867" name="Freeform 315"/>
          <p:cNvSpPr>
            <a:spLocks/>
          </p:cNvSpPr>
          <p:nvPr/>
        </p:nvSpPr>
        <p:spPr bwMode="auto">
          <a:xfrm>
            <a:off x="4522788" y="1836738"/>
            <a:ext cx="300037" cy="1652587"/>
          </a:xfrm>
          <a:custGeom>
            <a:avLst/>
            <a:gdLst/>
            <a:ahLst/>
            <a:cxnLst>
              <a:cxn ang="0">
                <a:pos x="79" y="0"/>
              </a:cxn>
              <a:cxn ang="0">
                <a:pos x="180" y="245"/>
              </a:cxn>
              <a:cxn ang="0">
                <a:pos x="26" y="777"/>
              </a:cxn>
              <a:cxn ang="0">
                <a:pos x="26" y="974"/>
              </a:cxn>
              <a:cxn ang="0">
                <a:pos x="113" y="1041"/>
              </a:cxn>
            </a:cxnLst>
            <a:rect l="0" t="0" r="r" b="b"/>
            <a:pathLst>
              <a:path w="189" h="1041">
                <a:moveTo>
                  <a:pt x="79" y="0"/>
                </a:moveTo>
                <a:cubicBezTo>
                  <a:pt x="95" y="41"/>
                  <a:pt x="189" y="115"/>
                  <a:pt x="180" y="245"/>
                </a:cubicBezTo>
                <a:cubicBezTo>
                  <a:pt x="171" y="375"/>
                  <a:pt x="52" y="656"/>
                  <a:pt x="26" y="777"/>
                </a:cubicBezTo>
                <a:cubicBezTo>
                  <a:pt x="0" y="898"/>
                  <a:pt x="12" y="930"/>
                  <a:pt x="26" y="974"/>
                </a:cubicBezTo>
                <a:cubicBezTo>
                  <a:pt x="40" y="1018"/>
                  <a:pt x="95" y="1027"/>
                  <a:pt x="113" y="1041"/>
                </a:cubicBezTo>
              </a:path>
            </a:pathLst>
          </a:custGeom>
          <a:noFill/>
          <a:ln w="19050" cmpd="sng">
            <a:solidFill>
              <a:schemeClr val="tx1"/>
            </a:solidFill>
            <a:round/>
            <a:headEnd type="none" w="med" len="med"/>
            <a:tailEnd type="triangle" w="med" len="med"/>
          </a:ln>
          <a:effectLst/>
        </p:spPr>
        <p:txBody>
          <a:bodyPr/>
          <a:lstStyle/>
          <a:p>
            <a:endParaRPr lang="ru-RU"/>
          </a:p>
        </p:txBody>
      </p:sp>
      <p:sp>
        <p:nvSpPr>
          <p:cNvPr id="23868" name="Freeform 316"/>
          <p:cNvSpPr>
            <a:spLocks/>
          </p:cNvSpPr>
          <p:nvPr/>
        </p:nvSpPr>
        <p:spPr bwMode="auto">
          <a:xfrm>
            <a:off x="2462213" y="3852863"/>
            <a:ext cx="1520825" cy="1225550"/>
          </a:xfrm>
          <a:custGeom>
            <a:avLst/>
            <a:gdLst/>
            <a:ahLst/>
            <a:cxnLst>
              <a:cxn ang="0">
                <a:pos x="259" y="122"/>
              </a:cxn>
              <a:cxn ang="0">
                <a:pos x="477" y="155"/>
              </a:cxn>
              <a:cxn ang="0">
                <a:pos x="758" y="7"/>
              </a:cxn>
              <a:cxn ang="0">
                <a:pos x="945" y="112"/>
              </a:cxn>
              <a:cxn ang="0">
                <a:pos x="839" y="311"/>
              </a:cxn>
              <a:cxn ang="0">
                <a:pos x="835" y="554"/>
              </a:cxn>
              <a:cxn ang="0">
                <a:pos x="902" y="693"/>
              </a:cxn>
              <a:cxn ang="0">
                <a:pos x="777" y="755"/>
              </a:cxn>
              <a:cxn ang="0">
                <a:pos x="432" y="589"/>
              </a:cxn>
              <a:cxn ang="0">
                <a:pos x="67" y="568"/>
              </a:cxn>
              <a:cxn ang="0">
                <a:pos x="28" y="448"/>
              </a:cxn>
              <a:cxn ang="0">
                <a:pos x="107" y="244"/>
              </a:cxn>
              <a:cxn ang="0">
                <a:pos x="263" y="122"/>
              </a:cxn>
              <a:cxn ang="0">
                <a:pos x="259" y="122"/>
              </a:cxn>
            </a:cxnLst>
            <a:rect l="0" t="0" r="r" b="b"/>
            <a:pathLst>
              <a:path w="958" h="772">
                <a:moveTo>
                  <a:pt x="259" y="122"/>
                </a:moveTo>
                <a:cubicBezTo>
                  <a:pt x="295" y="127"/>
                  <a:pt x="394" y="174"/>
                  <a:pt x="477" y="155"/>
                </a:cubicBezTo>
                <a:cubicBezTo>
                  <a:pt x="560" y="136"/>
                  <a:pt x="680" y="14"/>
                  <a:pt x="758" y="7"/>
                </a:cubicBezTo>
                <a:cubicBezTo>
                  <a:pt x="836" y="0"/>
                  <a:pt x="932" y="62"/>
                  <a:pt x="945" y="112"/>
                </a:cubicBezTo>
                <a:cubicBezTo>
                  <a:pt x="958" y="162"/>
                  <a:pt x="857" y="237"/>
                  <a:pt x="839" y="311"/>
                </a:cubicBezTo>
                <a:cubicBezTo>
                  <a:pt x="821" y="385"/>
                  <a:pt x="825" y="490"/>
                  <a:pt x="835" y="554"/>
                </a:cubicBezTo>
                <a:cubicBezTo>
                  <a:pt x="845" y="618"/>
                  <a:pt x="912" y="660"/>
                  <a:pt x="902" y="693"/>
                </a:cubicBezTo>
                <a:cubicBezTo>
                  <a:pt x="892" y="726"/>
                  <a:pt x="855" y="772"/>
                  <a:pt x="777" y="755"/>
                </a:cubicBezTo>
                <a:cubicBezTo>
                  <a:pt x="699" y="738"/>
                  <a:pt x="550" y="620"/>
                  <a:pt x="432" y="589"/>
                </a:cubicBezTo>
                <a:cubicBezTo>
                  <a:pt x="314" y="558"/>
                  <a:pt x="134" y="591"/>
                  <a:pt x="67" y="568"/>
                </a:cubicBezTo>
                <a:cubicBezTo>
                  <a:pt x="0" y="545"/>
                  <a:pt x="21" y="502"/>
                  <a:pt x="28" y="448"/>
                </a:cubicBezTo>
                <a:cubicBezTo>
                  <a:pt x="35" y="394"/>
                  <a:pt x="68" y="298"/>
                  <a:pt x="107" y="244"/>
                </a:cubicBezTo>
                <a:cubicBezTo>
                  <a:pt x="146" y="190"/>
                  <a:pt x="231" y="147"/>
                  <a:pt x="263" y="122"/>
                </a:cubicBezTo>
                <a:cubicBezTo>
                  <a:pt x="263" y="122"/>
                  <a:pt x="259" y="122"/>
                  <a:pt x="259" y="122"/>
                </a:cubicBezTo>
                <a:close/>
              </a:path>
            </a:pathLst>
          </a:custGeom>
          <a:noFill/>
          <a:ln w="38100" cmpd="sng">
            <a:solidFill>
              <a:schemeClr val="tx1"/>
            </a:solidFill>
            <a:round/>
            <a:headEnd/>
            <a:tailEnd/>
          </a:ln>
          <a:effectLst/>
        </p:spPr>
        <p:txBody>
          <a:bodyPr/>
          <a:lstStyle/>
          <a:p>
            <a:endParaRPr lang="ru-RU"/>
          </a:p>
        </p:txBody>
      </p:sp>
      <p:sp>
        <p:nvSpPr>
          <p:cNvPr id="23869" name="Text Box 317"/>
          <p:cNvSpPr txBox="1">
            <a:spLocks noChangeArrowheads="1"/>
          </p:cNvSpPr>
          <p:nvPr/>
        </p:nvSpPr>
        <p:spPr bwMode="auto">
          <a:xfrm>
            <a:off x="2124075" y="5146675"/>
            <a:ext cx="2016125" cy="244475"/>
          </a:xfrm>
          <a:prstGeom prst="rect">
            <a:avLst/>
          </a:prstGeom>
          <a:solidFill>
            <a:srgbClr val="66FFCC"/>
          </a:solidFill>
          <a:ln w="9525">
            <a:noFill/>
            <a:miter lim="800000"/>
            <a:headEnd/>
            <a:tailEnd/>
          </a:ln>
          <a:effectLst/>
        </p:spPr>
        <p:txBody>
          <a:bodyPr>
            <a:spAutoFit/>
          </a:bodyPr>
          <a:lstStyle/>
          <a:p>
            <a:pPr>
              <a:spcBef>
                <a:spcPct val="50000"/>
              </a:spcBef>
            </a:pPr>
            <a:r>
              <a:rPr lang="ru-RU" sz="1000" b="1" i="1"/>
              <a:t>Гиганты гидроэнергетики</a:t>
            </a:r>
            <a:r>
              <a:rPr lang="ru-RU" sz="1000"/>
              <a:t> </a:t>
            </a:r>
          </a:p>
        </p:txBody>
      </p:sp>
      <p:sp>
        <p:nvSpPr>
          <p:cNvPr id="23870" name="Text Box 318"/>
          <p:cNvSpPr txBox="1">
            <a:spLocks noChangeArrowheads="1"/>
          </p:cNvSpPr>
          <p:nvPr/>
        </p:nvSpPr>
        <p:spPr bwMode="auto">
          <a:xfrm>
            <a:off x="2124075" y="5373688"/>
            <a:ext cx="6624638" cy="1457325"/>
          </a:xfrm>
          <a:prstGeom prst="rect">
            <a:avLst/>
          </a:prstGeom>
          <a:solidFill>
            <a:srgbClr val="66FFCC"/>
          </a:solidFill>
          <a:ln w="9525">
            <a:noFill/>
            <a:miter lim="800000"/>
            <a:headEnd/>
            <a:tailEnd/>
          </a:ln>
          <a:effectLst/>
        </p:spPr>
        <p:txBody>
          <a:bodyPr>
            <a:spAutoFit/>
          </a:bodyPr>
          <a:lstStyle/>
          <a:p>
            <a:r>
              <a:rPr lang="ru-RU" sz="900"/>
              <a:t>В 1932 году в Москве была собрана Конференция по Ангаро-Енисейской проблеме,  на которой были предложены проекты строительства мощных гидроэлектростанций на Енисее и Ангаре и решено, в какой последовательности должны строиться эти гидроэлектростанции: Иркутская, Братская, Красноярская, Усть-Илимская, Саяно-Шушенская, Богучанская. Именно в такой последовательности впоследствии эти ГЭС и строились. К настоящему времени построено пять из них, а вопрос о завершении строительства Богучанской ГЭС сейчас, как известно,  практически решен.</a:t>
            </a:r>
            <a:endParaRPr lang="ru-RU" sz="900" b="1"/>
          </a:p>
          <a:p>
            <a:r>
              <a:rPr lang="ru-RU" sz="900"/>
              <a:t>Хорошо, что в то время, до войны, эти проекты не стали реализовывать. Тогда в представлении ученых и практиков ГЭС в 1.5 – 2 млн. кВт. были фантастически мощными. Никому и в голову не могло прийти, что Красноярская ГЭС будет иметь мощность 6 млн. киловатт, а Саяно-Шушенская – 6.4. Эти проекты начали реализовываться уже после войны, начиная с 50-х годов, совсем на других технико-технологических решениях. </a:t>
            </a:r>
          </a:p>
        </p:txBody>
      </p:sp>
      <p:sp>
        <p:nvSpPr>
          <p:cNvPr id="23871" name="Text Box 319"/>
          <p:cNvSpPr txBox="1">
            <a:spLocks noChangeArrowheads="1"/>
          </p:cNvSpPr>
          <p:nvPr/>
        </p:nvSpPr>
        <p:spPr bwMode="auto">
          <a:xfrm>
            <a:off x="4787900" y="4437063"/>
            <a:ext cx="3744913" cy="638175"/>
          </a:xfrm>
          <a:prstGeom prst="rect">
            <a:avLst/>
          </a:prstGeom>
          <a:solidFill>
            <a:srgbClr val="66FFCC"/>
          </a:solidFill>
          <a:ln w="9525">
            <a:noFill/>
            <a:miter lim="800000"/>
            <a:headEnd/>
            <a:tailEnd/>
          </a:ln>
          <a:effectLst/>
        </p:spPr>
        <p:txBody>
          <a:bodyPr>
            <a:spAutoFit/>
          </a:bodyPr>
          <a:lstStyle/>
          <a:p>
            <a:pPr>
              <a:spcBef>
                <a:spcPct val="50000"/>
              </a:spcBef>
            </a:pPr>
            <a:r>
              <a:rPr lang="ru-RU" sz="900" b="1"/>
              <a:t>1958</a:t>
            </a:r>
            <a:r>
              <a:rPr lang="ru-RU" sz="900"/>
              <a:t> год – вошла в строй </a:t>
            </a:r>
            <a:r>
              <a:rPr lang="ru-RU" sz="900" b="1"/>
              <a:t>Иркутская</a:t>
            </a:r>
            <a:r>
              <a:rPr lang="ru-RU" sz="900"/>
              <a:t> ГЭС мощностью 660 тыс. кВт. Такая большая насыпная плотина длиной 2.7 километра и максимальной высотой 56 метров построена впервые в мире. Уровень Байкала поднялся на 1.4 метра.</a:t>
            </a:r>
          </a:p>
        </p:txBody>
      </p:sp>
      <p:sp>
        <p:nvSpPr>
          <p:cNvPr id="23872" name="Freeform 320"/>
          <p:cNvSpPr>
            <a:spLocks/>
          </p:cNvSpPr>
          <p:nvPr/>
        </p:nvSpPr>
        <p:spPr bwMode="auto">
          <a:xfrm>
            <a:off x="3763963" y="4610100"/>
            <a:ext cx="2697162" cy="320675"/>
          </a:xfrm>
          <a:custGeom>
            <a:avLst/>
            <a:gdLst/>
            <a:ahLst/>
            <a:cxnLst>
              <a:cxn ang="0">
                <a:pos x="1699" y="0"/>
              </a:cxn>
              <a:cxn ang="0">
                <a:pos x="1315" y="115"/>
              </a:cxn>
              <a:cxn ang="0">
                <a:pos x="384" y="38"/>
              </a:cxn>
              <a:cxn ang="0">
                <a:pos x="82" y="77"/>
              </a:cxn>
              <a:cxn ang="0">
                <a:pos x="0" y="202"/>
              </a:cxn>
            </a:cxnLst>
            <a:rect l="0" t="0" r="r" b="b"/>
            <a:pathLst>
              <a:path w="1699" h="202">
                <a:moveTo>
                  <a:pt x="1699" y="0"/>
                </a:moveTo>
                <a:cubicBezTo>
                  <a:pt x="1635" y="19"/>
                  <a:pt x="1534" y="109"/>
                  <a:pt x="1315" y="115"/>
                </a:cubicBezTo>
                <a:cubicBezTo>
                  <a:pt x="1096" y="121"/>
                  <a:pt x="589" y="44"/>
                  <a:pt x="384" y="38"/>
                </a:cubicBezTo>
                <a:cubicBezTo>
                  <a:pt x="179" y="32"/>
                  <a:pt x="146" y="50"/>
                  <a:pt x="82" y="77"/>
                </a:cubicBezTo>
                <a:cubicBezTo>
                  <a:pt x="18" y="104"/>
                  <a:pt x="17" y="176"/>
                  <a:pt x="0" y="202"/>
                </a:cubicBezTo>
              </a:path>
            </a:pathLst>
          </a:custGeom>
          <a:noFill/>
          <a:ln w="19050" cmpd="sng">
            <a:solidFill>
              <a:schemeClr val="tx1"/>
            </a:solidFill>
            <a:round/>
            <a:headEnd type="none" w="med" len="med"/>
            <a:tailEnd type="triangle" w="med" len="med"/>
          </a:ln>
          <a:effectLst/>
        </p:spPr>
        <p:txBody>
          <a:bodyPr/>
          <a:lstStyle/>
          <a:p>
            <a:endParaRPr lang="ru-RU"/>
          </a:p>
        </p:txBody>
      </p:sp>
      <p:sp>
        <p:nvSpPr>
          <p:cNvPr id="23873" name="Text Box 321"/>
          <p:cNvSpPr txBox="1">
            <a:spLocks noChangeArrowheads="1"/>
          </p:cNvSpPr>
          <p:nvPr/>
        </p:nvSpPr>
        <p:spPr bwMode="auto">
          <a:xfrm>
            <a:off x="4643438" y="3381375"/>
            <a:ext cx="3529012" cy="911225"/>
          </a:xfrm>
          <a:prstGeom prst="rect">
            <a:avLst/>
          </a:prstGeom>
          <a:solidFill>
            <a:srgbClr val="66FFCC"/>
          </a:solidFill>
          <a:ln w="9525">
            <a:noFill/>
            <a:miter lim="800000"/>
            <a:headEnd/>
            <a:tailEnd/>
          </a:ln>
          <a:effectLst/>
        </p:spPr>
        <p:txBody>
          <a:bodyPr>
            <a:spAutoFit/>
          </a:bodyPr>
          <a:lstStyle/>
          <a:p>
            <a:pPr>
              <a:spcBef>
                <a:spcPct val="50000"/>
              </a:spcBef>
            </a:pPr>
            <a:r>
              <a:rPr lang="ru-RU" sz="900" b="1"/>
              <a:t>1967</a:t>
            </a:r>
            <a:r>
              <a:rPr lang="ru-RU" sz="900"/>
              <a:t> – принята в постоянную эксплуатацию </a:t>
            </a:r>
            <a:r>
              <a:rPr lang="ru-RU" sz="900" b="1"/>
              <a:t>Братская</a:t>
            </a:r>
            <a:r>
              <a:rPr lang="ru-RU" sz="900"/>
              <a:t> ГЭС мощностью 4.5 млн. кВт.  с плотиной 1452 метров длины и 125 метров высоты. Затраты на ее строительство окупились уже в 1970 году. Ложе водохранилища не было полностью подготовлено к затоплению: почти четверть имевшейся здесь ангарской сосны (около 10 млн. куб. м.) ушло под воду.</a:t>
            </a:r>
          </a:p>
        </p:txBody>
      </p:sp>
      <p:sp>
        <p:nvSpPr>
          <p:cNvPr id="23874" name="Freeform 322"/>
          <p:cNvSpPr>
            <a:spLocks/>
          </p:cNvSpPr>
          <p:nvPr/>
        </p:nvSpPr>
        <p:spPr bwMode="auto">
          <a:xfrm>
            <a:off x="3708400" y="3573463"/>
            <a:ext cx="3633788" cy="895350"/>
          </a:xfrm>
          <a:custGeom>
            <a:avLst/>
            <a:gdLst/>
            <a:ahLst/>
            <a:cxnLst>
              <a:cxn ang="0">
                <a:pos x="2289" y="0"/>
              </a:cxn>
              <a:cxn ang="0">
                <a:pos x="1699" y="115"/>
              </a:cxn>
              <a:cxn ang="0">
                <a:pos x="451" y="273"/>
              </a:cxn>
              <a:cxn ang="0">
                <a:pos x="139" y="528"/>
              </a:cxn>
              <a:cxn ang="0">
                <a:pos x="0" y="489"/>
              </a:cxn>
            </a:cxnLst>
            <a:rect l="0" t="0" r="r" b="b"/>
            <a:pathLst>
              <a:path w="2289" h="564">
                <a:moveTo>
                  <a:pt x="2289" y="0"/>
                </a:moveTo>
                <a:cubicBezTo>
                  <a:pt x="2191" y="19"/>
                  <a:pt x="2005" y="70"/>
                  <a:pt x="1699" y="115"/>
                </a:cubicBezTo>
                <a:cubicBezTo>
                  <a:pt x="1393" y="160"/>
                  <a:pt x="711" y="204"/>
                  <a:pt x="451" y="273"/>
                </a:cubicBezTo>
                <a:cubicBezTo>
                  <a:pt x="191" y="342"/>
                  <a:pt x="214" y="492"/>
                  <a:pt x="139" y="528"/>
                </a:cubicBezTo>
                <a:cubicBezTo>
                  <a:pt x="64" y="564"/>
                  <a:pt x="29" y="497"/>
                  <a:pt x="0" y="489"/>
                </a:cubicBezTo>
              </a:path>
            </a:pathLst>
          </a:custGeom>
          <a:noFill/>
          <a:ln w="19050" cmpd="sng">
            <a:solidFill>
              <a:schemeClr val="tx1"/>
            </a:solidFill>
            <a:round/>
            <a:headEnd type="none" w="med" len="med"/>
            <a:tailEnd type="triangle" w="med" len="med"/>
          </a:ln>
          <a:effectLst/>
        </p:spPr>
        <p:txBody>
          <a:bodyPr/>
          <a:lstStyle/>
          <a:p>
            <a:endParaRPr lang="ru-RU"/>
          </a:p>
        </p:txBody>
      </p:sp>
      <p:sp>
        <p:nvSpPr>
          <p:cNvPr id="23875" name="Text Box 323"/>
          <p:cNvSpPr txBox="1">
            <a:spLocks noChangeArrowheads="1"/>
          </p:cNvSpPr>
          <p:nvPr/>
        </p:nvSpPr>
        <p:spPr bwMode="auto">
          <a:xfrm>
            <a:off x="0" y="1812925"/>
            <a:ext cx="2663825" cy="1184275"/>
          </a:xfrm>
          <a:prstGeom prst="rect">
            <a:avLst/>
          </a:prstGeom>
          <a:solidFill>
            <a:srgbClr val="66FFCC"/>
          </a:solidFill>
          <a:ln w="9525">
            <a:noFill/>
            <a:miter lim="800000"/>
            <a:headEnd/>
            <a:tailEnd/>
          </a:ln>
          <a:effectLst/>
        </p:spPr>
        <p:txBody>
          <a:bodyPr>
            <a:spAutoFit/>
          </a:bodyPr>
          <a:lstStyle/>
          <a:p>
            <a:pPr>
              <a:spcBef>
                <a:spcPct val="50000"/>
              </a:spcBef>
            </a:pPr>
            <a:r>
              <a:rPr lang="ru-RU" sz="900" b="1"/>
              <a:t>1972</a:t>
            </a:r>
            <a:r>
              <a:rPr lang="ru-RU" sz="900"/>
              <a:t> – закончено строительство </a:t>
            </a:r>
            <a:r>
              <a:rPr lang="ru-RU" sz="900" b="1"/>
              <a:t>Красноярской</a:t>
            </a:r>
            <a:r>
              <a:rPr lang="ru-RU" sz="900"/>
              <a:t> ГЭС мощностью 6 млн. кВт. Ее плотина имеет длину 1072 метра и максимальную высоту 128 метров. На момент ввода  – самая большая в мире. Сейчас по установленной мощности входит в десятку крупнейших гидроэлектростанций мира и является второй в России.</a:t>
            </a:r>
          </a:p>
        </p:txBody>
      </p:sp>
      <p:sp>
        <p:nvSpPr>
          <p:cNvPr id="23876" name="Freeform 324"/>
          <p:cNvSpPr>
            <a:spLocks/>
          </p:cNvSpPr>
          <p:nvPr/>
        </p:nvSpPr>
        <p:spPr bwMode="auto">
          <a:xfrm>
            <a:off x="539750" y="2133600"/>
            <a:ext cx="2411413" cy="2003425"/>
          </a:xfrm>
          <a:custGeom>
            <a:avLst/>
            <a:gdLst/>
            <a:ahLst/>
            <a:cxnLst>
              <a:cxn ang="0">
                <a:pos x="0" y="0"/>
              </a:cxn>
              <a:cxn ang="0">
                <a:pos x="268" y="350"/>
              </a:cxn>
              <a:cxn ang="0">
                <a:pos x="1243" y="840"/>
              </a:cxn>
              <a:cxn ang="0">
                <a:pos x="1483" y="1104"/>
              </a:cxn>
              <a:cxn ang="0">
                <a:pos x="1459" y="1262"/>
              </a:cxn>
            </a:cxnLst>
            <a:rect l="0" t="0" r="r" b="b"/>
            <a:pathLst>
              <a:path w="1519" h="1262">
                <a:moveTo>
                  <a:pt x="0" y="0"/>
                </a:moveTo>
                <a:cubicBezTo>
                  <a:pt x="45" y="58"/>
                  <a:pt x="61" y="210"/>
                  <a:pt x="268" y="350"/>
                </a:cubicBezTo>
                <a:cubicBezTo>
                  <a:pt x="475" y="490"/>
                  <a:pt x="1041" y="714"/>
                  <a:pt x="1243" y="840"/>
                </a:cubicBezTo>
                <a:cubicBezTo>
                  <a:pt x="1445" y="966"/>
                  <a:pt x="1447" y="1034"/>
                  <a:pt x="1483" y="1104"/>
                </a:cubicBezTo>
                <a:cubicBezTo>
                  <a:pt x="1519" y="1174"/>
                  <a:pt x="1464" y="1229"/>
                  <a:pt x="1459" y="1262"/>
                </a:cubicBezTo>
              </a:path>
            </a:pathLst>
          </a:custGeom>
          <a:noFill/>
          <a:ln w="19050" cmpd="sng">
            <a:solidFill>
              <a:schemeClr val="tx1"/>
            </a:solidFill>
            <a:round/>
            <a:headEnd type="none" w="med" len="med"/>
            <a:tailEnd type="triangle" w="med" len="med"/>
          </a:ln>
          <a:effectLst/>
        </p:spPr>
        <p:txBody>
          <a:bodyPr/>
          <a:lstStyle/>
          <a:p>
            <a:endParaRPr lang="ru-RU"/>
          </a:p>
        </p:txBody>
      </p:sp>
      <p:sp>
        <p:nvSpPr>
          <p:cNvPr id="23877" name="Text Box 325"/>
          <p:cNvSpPr txBox="1">
            <a:spLocks noChangeArrowheads="1"/>
          </p:cNvSpPr>
          <p:nvPr/>
        </p:nvSpPr>
        <p:spPr bwMode="auto">
          <a:xfrm>
            <a:off x="3132138" y="1763713"/>
            <a:ext cx="3384550" cy="1593850"/>
          </a:xfrm>
          <a:prstGeom prst="rect">
            <a:avLst/>
          </a:prstGeom>
          <a:solidFill>
            <a:srgbClr val="66FFCC"/>
          </a:solidFill>
          <a:ln w="9525">
            <a:noFill/>
            <a:miter lim="800000"/>
            <a:headEnd/>
            <a:tailEnd/>
          </a:ln>
          <a:effectLst/>
        </p:spPr>
        <p:txBody>
          <a:bodyPr>
            <a:spAutoFit/>
          </a:bodyPr>
          <a:lstStyle/>
          <a:p>
            <a:pPr>
              <a:spcBef>
                <a:spcPct val="50000"/>
              </a:spcBef>
            </a:pPr>
            <a:r>
              <a:rPr lang="ru-RU" sz="900" b="1"/>
              <a:t>1980 </a:t>
            </a:r>
            <a:r>
              <a:rPr lang="ru-RU" sz="900"/>
              <a:t>– введена в постоянную эксплуатацию </a:t>
            </a:r>
            <a:r>
              <a:rPr lang="ru-RU" sz="900" b="1"/>
              <a:t>Усть-Илимская</a:t>
            </a:r>
            <a:r>
              <a:rPr lang="ru-RU" sz="900"/>
              <a:t> ГЭС с проектной мощностью 4.3 млн. кВт. Основные составляющие гидроузла: бетонная гравитационная плотина длиной 1475 метра и высотой 105 метров, левобережная каменно-земляная плотина длиной 1710 метров и высотой 28 метров и правобережная земляная (песчаная) плотина длиной 538 метров и высотой 47 метров. Это – третья станция Ангарского каскада. Ее водохранилище затопило знаменитую Илимскую пашню, которая сотни лет кормила многие поколения сибиряков.</a:t>
            </a:r>
          </a:p>
        </p:txBody>
      </p:sp>
      <p:sp>
        <p:nvSpPr>
          <p:cNvPr id="23878" name="Freeform 326"/>
          <p:cNvSpPr>
            <a:spLocks/>
          </p:cNvSpPr>
          <p:nvPr/>
        </p:nvSpPr>
        <p:spPr bwMode="auto">
          <a:xfrm>
            <a:off x="3273425" y="2060575"/>
            <a:ext cx="460375" cy="1893888"/>
          </a:xfrm>
          <a:custGeom>
            <a:avLst/>
            <a:gdLst/>
            <a:ahLst/>
            <a:cxnLst>
              <a:cxn ang="0">
                <a:pos x="47" y="0"/>
              </a:cxn>
              <a:cxn ang="0">
                <a:pos x="31" y="296"/>
              </a:cxn>
              <a:cxn ang="0">
                <a:pos x="232" y="632"/>
              </a:cxn>
              <a:cxn ang="0">
                <a:pos x="180" y="958"/>
              </a:cxn>
              <a:cxn ang="0">
                <a:pos x="290" y="1193"/>
              </a:cxn>
            </a:cxnLst>
            <a:rect l="0" t="0" r="r" b="b"/>
            <a:pathLst>
              <a:path w="290" h="1193">
                <a:moveTo>
                  <a:pt x="47" y="0"/>
                </a:moveTo>
                <a:cubicBezTo>
                  <a:pt x="44" y="49"/>
                  <a:pt x="0" y="191"/>
                  <a:pt x="31" y="296"/>
                </a:cubicBezTo>
                <a:cubicBezTo>
                  <a:pt x="62" y="401"/>
                  <a:pt x="207" y="522"/>
                  <a:pt x="232" y="632"/>
                </a:cubicBezTo>
                <a:cubicBezTo>
                  <a:pt x="257" y="742"/>
                  <a:pt x="170" y="865"/>
                  <a:pt x="180" y="958"/>
                </a:cubicBezTo>
                <a:cubicBezTo>
                  <a:pt x="190" y="1051"/>
                  <a:pt x="267" y="1144"/>
                  <a:pt x="290" y="1193"/>
                </a:cubicBezTo>
              </a:path>
            </a:pathLst>
          </a:custGeom>
          <a:noFill/>
          <a:ln w="19050" cmpd="sng">
            <a:solidFill>
              <a:schemeClr val="tx1"/>
            </a:solidFill>
            <a:round/>
            <a:headEnd type="none" w="med" len="med"/>
            <a:tailEnd type="triangle" w="med" len="med"/>
          </a:ln>
          <a:effectLst/>
        </p:spPr>
        <p:txBody>
          <a:bodyPr/>
          <a:lstStyle/>
          <a:p>
            <a:endParaRPr lang="ru-RU"/>
          </a:p>
        </p:txBody>
      </p:sp>
      <p:sp>
        <p:nvSpPr>
          <p:cNvPr id="23879" name="Text Box 327"/>
          <p:cNvSpPr txBox="1">
            <a:spLocks noChangeArrowheads="1"/>
          </p:cNvSpPr>
          <p:nvPr/>
        </p:nvSpPr>
        <p:spPr bwMode="auto">
          <a:xfrm>
            <a:off x="395288" y="3573463"/>
            <a:ext cx="1584325" cy="1593850"/>
          </a:xfrm>
          <a:prstGeom prst="rect">
            <a:avLst/>
          </a:prstGeom>
          <a:solidFill>
            <a:srgbClr val="66FFCC"/>
          </a:solidFill>
          <a:ln w="9525">
            <a:noFill/>
            <a:miter lim="800000"/>
            <a:headEnd/>
            <a:tailEnd/>
          </a:ln>
          <a:effectLst/>
        </p:spPr>
        <p:txBody>
          <a:bodyPr>
            <a:spAutoFit/>
          </a:bodyPr>
          <a:lstStyle/>
          <a:p>
            <a:pPr>
              <a:spcBef>
                <a:spcPct val="50000"/>
              </a:spcBef>
            </a:pPr>
            <a:r>
              <a:rPr lang="ru-RU" sz="900" b="1"/>
              <a:t>2000</a:t>
            </a:r>
            <a:r>
              <a:rPr lang="ru-RU" sz="900"/>
              <a:t> – официальное открытие </a:t>
            </a:r>
            <a:r>
              <a:rPr lang="ru-RU" sz="900" b="1"/>
              <a:t>Саяно-Шушенской</a:t>
            </a:r>
            <a:r>
              <a:rPr lang="ru-RU" sz="900"/>
              <a:t> ГЭС мощностью 6.4 млн. кВт. с плотиной длиной 1066 метров и выстой 245 метров. Самая высокая и мощная в России и Евразии, дающая самую дешевую электроэнергию.</a:t>
            </a:r>
          </a:p>
        </p:txBody>
      </p:sp>
      <p:sp>
        <p:nvSpPr>
          <p:cNvPr id="23880" name="Freeform 328"/>
          <p:cNvSpPr>
            <a:spLocks/>
          </p:cNvSpPr>
          <p:nvPr/>
        </p:nvSpPr>
        <p:spPr bwMode="auto">
          <a:xfrm>
            <a:off x="755650" y="4005263"/>
            <a:ext cx="1881188" cy="520700"/>
          </a:xfrm>
          <a:custGeom>
            <a:avLst/>
            <a:gdLst/>
            <a:ahLst/>
            <a:cxnLst>
              <a:cxn ang="0">
                <a:pos x="0" y="0"/>
              </a:cxn>
              <a:cxn ang="0">
                <a:pos x="234" y="160"/>
              </a:cxn>
              <a:cxn ang="0">
                <a:pos x="950" y="165"/>
              </a:cxn>
              <a:cxn ang="0">
                <a:pos x="1185" y="328"/>
              </a:cxn>
            </a:cxnLst>
            <a:rect l="0" t="0" r="r" b="b"/>
            <a:pathLst>
              <a:path w="1185" h="328">
                <a:moveTo>
                  <a:pt x="0" y="0"/>
                </a:moveTo>
                <a:cubicBezTo>
                  <a:pt x="39" y="27"/>
                  <a:pt x="76" y="133"/>
                  <a:pt x="234" y="160"/>
                </a:cubicBezTo>
                <a:cubicBezTo>
                  <a:pt x="392" y="187"/>
                  <a:pt x="792" y="137"/>
                  <a:pt x="950" y="165"/>
                </a:cubicBezTo>
                <a:cubicBezTo>
                  <a:pt x="1108" y="193"/>
                  <a:pt x="1136" y="294"/>
                  <a:pt x="1185" y="328"/>
                </a:cubicBezTo>
              </a:path>
            </a:pathLst>
          </a:custGeom>
          <a:noFill/>
          <a:ln w="19050" cmpd="sng">
            <a:solidFill>
              <a:schemeClr val="tx1"/>
            </a:solidFill>
            <a:round/>
            <a:headEnd type="none" w="med" len="med"/>
            <a:tailEnd type="triangle" w="med" len="med"/>
          </a:ln>
          <a:effectLst/>
        </p:spPr>
        <p:txBody>
          <a:bodyPr/>
          <a:lstStyle/>
          <a:p>
            <a:endParaRPr lang="ru-RU"/>
          </a:p>
        </p:txBody>
      </p:sp>
      <p:pic>
        <p:nvPicPr>
          <p:cNvPr id="23881" name="Picture 329" descr="СамыеБольшиеВмиреГЭС"/>
          <p:cNvPicPr>
            <a:picLocks noChangeAspect="1" noChangeArrowheads="1"/>
          </p:cNvPicPr>
          <p:nvPr/>
        </p:nvPicPr>
        <p:blipFill>
          <a:blip r:embed="rId2" cstate="print"/>
          <a:srcRect/>
          <a:stretch>
            <a:fillRect/>
          </a:stretch>
        </p:blipFill>
        <p:spPr bwMode="auto">
          <a:xfrm>
            <a:off x="1979613" y="5105400"/>
            <a:ext cx="3097212" cy="1752600"/>
          </a:xfrm>
          <a:prstGeom prst="rect">
            <a:avLst/>
          </a:prstGeom>
          <a:noFill/>
        </p:spPr>
      </p:pic>
      <p:sp>
        <p:nvSpPr>
          <p:cNvPr id="23882" name="Oval 330"/>
          <p:cNvSpPr>
            <a:spLocks noChangeArrowheads="1"/>
          </p:cNvSpPr>
          <p:nvPr/>
        </p:nvSpPr>
        <p:spPr bwMode="auto">
          <a:xfrm>
            <a:off x="3276600" y="2016125"/>
            <a:ext cx="71438" cy="71438"/>
          </a:xfrm>
          <a:prstGeom prst="ellipse">
            <a:avLst/>
          </a:prstGeom>
          <a:noFill/>
          <a:ln w="9525">
            <a:solidFill>
              <a:srgbClr val="CC0000"/>
            </a:solidFill>
            <a:round/>
            <a:headEnd/>
            <a:tailEnd/>
          </a:ln>
          <a:effectLst/>
        </p:spPr>
        <p:txBody>
          <a:bodyPr wrap="none" anchor="ctr"/>
          <a:lstStyle/>
          <a:p>
            <a:endParaRPr lang="ru-RU"/>
          </a:p>
        </p:txBody>
      </p:sp>
      <p:sp>
        <p:nvSpPr>
          <p:cNvPr id="23883" name="Oval 331"/>
          <p:cNvSpPr>
            <a:spLocks noChangeArrowheads="1"/>
          </p:cNvSpPr>
          <p:nvPr/>
        </p:nvSpPr>
        <p:spPr bwMode="auto">
          <a:xfrm>
            <a:off x="4716463" y="3429000"/>
            <a:ext cx="71437" cy="71438"/>
          </a:xfrm>
          <a:prstGeom prst="ellipse">
            <a:avLst/>
          </a:prstGeom>
          <a:noFill/>
          <a:ln w="9525">
            <a:solidFill>
              <a:srgbClr val="CC0000"/>
            </a:solidFill>
            <a:round/>
            <a:headEnd/>
            <a:tailEnd/>
          </a:ln>
          <a:effectLst/>
        </p:spPr>
        <p:txBody>
          <a:bodyPr wrap="none" anchor="ctr"/>
          <a:lstStyle/>
          <a:p>
            <a:endParaRPr lang="ru-RU"/>
          </a:p>
        </p:txBody>
      </p:sp>
      <p:sp>
        <p:nvSpPr>
          <p:cNvPr id="23884" name="Oval 332"/>
          <p:cNvSpPr>
            <a:spLocks noChangeArrowheads="1"/>
          </p:cNvSpPr>
          <p:nvPr/>
        </p:nvSpPr>
        <p:spPr bwMode="auto">
          <a:xfrm>
            <a:off x="2268538" y="3960813"/>
            <a:ext cx="71437" cy="77787"/>
          </a:xfrm>
          <a:prstGeom prst="ellipse">
            <a:avLst/>
          </a:prstGeom>
          <a:noFill/>
          <a:ln w="9525">
            <a:solidFill>
              <a:srgbClr val="CC0000"/>
            </a:solidFill>
            <a:round/>
            <a:headEnd/>
            <a:tailEnd/>
          </a:ln>
          <a:effectLst/>
        </p:spPr>
        <p:txBody>
          <a:bodyPr wrap="none" anchor="ctr"/>
          <a:lstStyle/>
          <a:p>
            <a:endParaRPr lang="ru-RU"/>
          </a:p>
        </p:txBody>
      </p:sp>
      <p:sp>
        <p:nvSpPr>
          <p:cNvPr id="23885" name="Line 333"/>
          <p:cNvSpPr>
            <a:spLocks noChangeShapeType="1"/>
          </p:cNvSpPr>
          <p:nvPr/>
        </p:nvSpPr>
        <p:spPr bwMode="auto">
          <a:xfrm flipV="1">
            <a:off x="3708400" y="4941888"/>
            <a:ext cx="142875" cy="71437"/>
          </a:xfrm>
          <a:prstGeom prst="line">
            <a:avLst/>
          </a:prstGeom>
          <a:noFill/>
          <a:ln w="57150">
            <a:solidFill>
              <a:srgbClr val="0000FF"/>
            </a:solidFill>
            <a:round/>
            <a:headEnd/>
            <a:tailEnd/>
          </a:ln>
          <a:effectLst/>
        </p:spPr>
        <p:txBody>
          <a:bodyPr/>
          <a:lstStyle/>
          <a:p>
            <a:endParaRPr lang="ru-RU"/>
          </a:p>
        </p:txBody>
      </p:sp>
      <p:sp>
        <p:nvSpPr>
          <p:cNvPr id="23886" name="Line 334"/>
          <p:cNvSpPr>
            <a:spLocks noChangeShapeType="1"/>
          </p:cNvSpPr>
          <p:nvPr/>
        </p:nvSpPr>
        <p:spPr bwMode="auto">
          <a:xfrm flipV="1">
            <a:off x="3563938" y="4292600"/>
            <a:ext cx="142875" cy="71438"/>
          </a:xfrm>
          <a:prstGeom prst="line">
            <a:avLst/>
          </a:prstGeom>
          <a:noFill/>
          <a:ln w="57150">
            <a:solidFill>
              <a:srgbClr val="0000FF"/>
            </a:solidFill>
            <a:round/>
            <a:headEnd/>
            <a:tailEnd/>
          </a:ln>
          <a:effectLst/>
        </p:spPr>
        <p:txBody>
          <a:bodyPr/>
          <a:lstStyle/>
          <a:p>
            <a:endParaRPr lang="ru-RU"/>
          </a:p>
        </p:txBody>
      </p:sp>
      <p:sp>
        <p:nvSpPr>
          <p:cNvPr id="23887" name="Freeform 335"/>
          <p:cNvSpPr>
            <a:spLocks/>
          </p:cNvSpPr>
          <p:nvPr/>
        </p:nvSpPr>
        <p:spPr bwMode="auto">
          <a:xfrm>
            <a:off x="3708400" y="3902075"/>
            <a:ext cx="139700" cy="106363"/>
          </a:xfrm>
          <a:custGeom>
            <a:avLst/>
            <a:gdLst/>
            <a:ahLst/>
            <a:cxnLst>
              <a:cxn ang="0">
                <a:pos x="0" y="67"/>
              </a:cxn>
              <a:cxn ang="0">
                <a:pos x="88" y="0"/>
              </a:cxn>
            </a:cxnLst>
            <a:rect l="0" t="0" r="r" b="b"/>
            <a:pathLst>
              <a:path w="88" h="67">
                <a:moveTo>
                  <a:pt x="0" y="67"/>
                </a:moveTo>
                <a:lnTo>
                  <a:pt x="88" y="0"/>
                </a:lnTo>
              </a:path>
            </a:pathLst>
          </a:custGeom>
          <a:noFill/>
          <a:ln w="57150" cmpd="sng">
            <a:solidFill>
              <a:srgbClr val="0000FF"/>
            </a:solidFill>
            <a:round/>
            <a:headEnd type="none" w="med" len="med"/>
            <a:tailEnd type="none" w="med" len="med"/>
          </a:ln>
          <a:effectLst/>
        </p:spPr>
        <p:txBody>
          <a:bodyPr/>
          <a:lstStyle/>
          <a:p>
            <a:endParaRPr lang="ru-RU"/>
          </a:p>
        </p:txBody>
      </p:sp>
      <p:sp>
        <p:nvSpPr>
          <p:cNvPr id="23888" name="Freeform 336"/>
          <p:cNvSpPr>
            <a:spLocks/>
          </p:cNvSpPr>
          <p:nvPr/>
        </p:nvSpPr>
        <p:spPr bwMode="auto">
          <a:xfrm>
            <a:off x="2747963" y="4149725"/>
            <a:ext cx="168275" cy="73025"/>
          </a:xfrm>
          <a:custGeom>
            <a:avLst/>
            <a:gdLst/>
            <a:ahLst/>
            <a:cxnLst>
              <a:cxn ang="0">
                <a:pos x="0" y="0"/>
              </a:cxn>
              <a:cxn ang="0">
                <a:pos x="106" y="46"/>
              </a:cxn>
            </a:cxnLst>
            <a:rect l="0" t="0" r="r" b="b"/>
            <a:pathLst>
              <a:path w="106" h="46">
                <a:moveTo>
                  <a:pt x="0" y="0"/>
                </a:moveTo>
                <a:lnTo>
                  <a:pt x="106" y="46"/>
                </a:lnTo>
              </a:path>
            </a:pathLst>
          </a:custGeom>
          <a:noFill/>
          <a:ln w="57150" cmpd="sng">
            <a:solidFill>
              <a:srgbClr val="0000FF"/>
            </a:solidFill>
            <a:round/>
            <a:headEnd type="none" w="med" len="med"/>
            <a:tailEnd type="none" w="med" len="med"/>
          </a:ln>
          <a:effectLst/>
        </p:spPr>
        <p:txBody>
          <a:bodyPr/>
          <a:lstStyle/>
          <a:p>
            <a:endParaRPr lang="ru-RU"/>
          </a:p>
        </p:txBody>
      </p:sp>
      <p:sp>
        <p:nvSpPr>
          <p:cNvPr id="23889" name="Freeform 337"/>
          <p:cNvSpPr>
            <a:spLocks/>
          </p:cNvSpPr>
          <p:nvPr/>
        </p:nvSpPr>
        <p:spPr bwMode="auto">
          <a:xfrm>
            <a:off x="2530475" y="4564063"/>
            <a:ext cx="166688" cy="15875"/>
          </a:xfrm>
          <a:custGeom>
            <a:avLst/>
            <a:gdLst/>
            <a:ahLst/>
            <a:cxnLst>
              <a:cxn ang="0">
                <a:pos x="0" y="0"/>
              </a:cxn>
              <a:cxn ang="0">
                <a:pos x="105" y="10"/>
              </a:cxn>
            </a:cxnLst>
            <a:rect l="0" t="0" r="r" b="b"/>
            <a:pathLst>
              <a:path w="105" h="10">
                <a:moveTo>
                  <a:pt x="0" y="0"/>
                </a:moveTo>
                <a:lnTo>
                  <a:pt x="105" y="10"/>
                </a:lnTo>
              </a:path>
            </a:pathLst>
          </a:custGeom>
          <a:noFill/>
          <a:ln w="57150" cmpd="sng">
            <a:solidFill>
              <a:srgbClr val="0000FF"/>
            </a:solidFill>
            <a:round/>
            <a:headEnd type="none" w="med" len="med"/>
            <a:tailEnd type="none" w="med" len="med"/>
          </a:ln>
          <a:effectLst/>
        </p:spPr>
        <p:txBody>
          <a:bodyPr/>
          <a:lstStyle/>
          <a:p>
            <a:endParaRPr lang="ru-RU"/>
          </a:p>
        </p:txBody>
      </p:sp>
      <p:sp>
        <p:nvSpPr>
          <p:cNvPr id="23890" name="Text Box 338"/>
          <p:cNvSpPr txBox="1">
            <a:spLocks noChangeArrowheads="1"/>
          </p:cNvSpPr>
          <p:nvPr/>
        </p:nvSpPr>
        <p:spPr bwMode="auto">
          <a:xfrm>
            <a:off x="2700338" y="2636838"/>
            <a:ext cx="1368425" cy="244475"/>
          </a:xfrm>
          <a:prstGeom prst="rect">
            <a:avLst/>
          </a:prstGeom>
          <a:solidFill>
            <a:srgbClr val="CCFFFF"/>
          </a:solidFill>
          <a:ln w="9525">
            <a:noFill/>
            <a:miter lim="800000"/>
            <a:headEnd/>
            <a:tailEnd/>
          </a:ln>
          <a:effectLst/>
        </p:spPr>
        <p:txBody>
          <a:bodyPr>
            <a:spAutoFit/>
          </a:bodyPr>
          <a:lstStyle/>
          <a:p>
            <a:pPr>
              <a:spcBef>
                <a:spcPct val="50000"/>
              </a:spcBef>
            </a:pPr>
            <a:r>
              <a:rPr lang="ru-RU" sz="1000" b="1" i="1"/>
              <a:t>Якутские алмазы</a:t>
            </a:r>
            <a:r>
              <a:rPr lang="ru-RU" sz="1000"/>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850"/>
                                        </p:tgtEl>
                                        <p:attrNameLst>
                                          <p:attrName>style.visibility</p:attrName>
                                        </p:attrNameLst>
                                      </p:cBhvr>
                                      <p:to>
                                        <p:strVal val="visible"/>
                                      </p:to>
                                    </p:set>
                                  </p:childTnLst>
                                  <p:subTnLst>
                                    <p:set>
                                      <p:cBhvr override="childStyle">
                                        <p:cTn dur="1" fill="hold" display="0" masterRel="nextClick" afterEffect="1"/>
                                        <p:tgtEl>
                                          <p:spTgt spid="23850"/>
                                        </p:tgtEl>
                                        <p:attrNameLst>
                                          <p:attrName>style.visibility</p:attrName>
                                        </p:attrNameLst>
                                      </p:cBhvr>
                                      <p:to>
                                        <p:strVal val="hidden"/>
                                      </p:to>
                                    </p:set>
                                  </p:subTnLst>
                                </p:cTn>
                              </p:par>
                              <p:par>
                                <p:cTn id="7" presetID="1" presetClass="entr" presetSubtype="0" fill="hold" grpId="0" nodeType="withEffect">
                                  <p:stCondLst>
                                    <p:cond delay="0"/>
                                  </p:stCondLst>
                                  <p:childTnLst>
                                    <p:set>
                                      <p:cBhvr>
                                        <p:cTn id="8" dur="1" fill="hold">
                                          <p:stCondLst>
                                            <p:cond delay="0"/>
                                          </p:stCondLst>
                                        </p:cTn>
                                        <p:tgtEl>
                                          <p:spTgt spid="23851"/>
                                        </p:tgtEl>
                                        <p:attrNameLst>
                                          <p:attrName>style.visibility</p:attrName>
                                        </p:attrNameLst>
                                      </p:cBhvr>
                                      <p:to>
                                        <p:strVal val="visible"/>
                                      </p:to>
                                    </p:set>
                                  </p:childTnLst>
                                  <p:subTnLst>
                                    <p:set>
                                      <p:cBhvr override="childStyle">
                                        <p:cTn dur="1" fill="hold" display="0" masterRel="nextClick" afterEffect="1"/>
                                        <p:tgtEl>
                                          <p:spTgt spid="23851"/>
                                        </p:tgtEl>
                                        <p:attrNameLst>
                                          <p:attrName>style.visibility</p:attrName>
                                        </p:attrNameLst>
                                      </p:cBhvr>
                                      <p:to>
                                        <p:strVal val="hidden"/>
                                      </p:to>
                                    </p:set>
                                  </p:subTnLst>
                                </p:cTn>
                              </p:par>
                              <p:par>
                                <p:cTn id="9" presetID="53" presetClass="entr" presetSubtype="0" fill="hold" grpId="0" nodeType="withEffect">
                                  <p:stCondLst>
                                    <p:cond delay="0"/>
                                  </p:stCondLst>
                                  <p:childTnLst>
                                    <p:set>
                                      <p:cBhvr>
                                        <p:cTn id="10" dur="1" fill="hold">
                                          <p:stCondLst>
                                            <p:cond delay="0"/>
                                          </p:stCondLst>
                                        </p:cTn>
                                        <p:tgtEl>
                                          <p:spTgt spid="23852"/>
                                        </p:tgtEl>
                                        <p:attrNameLst>
                                          <p:attrName>style.visibility</p:attrName>
                                        </p:attrNameLst>
                                      </p:cBhvr>
                                      <p:to>
                                        <p:strVal val="visible"/>
                                      </p:to>
                                    </p:set>
                                    <p:anim calcmode="lin" valueType="num">
                                      <p:cBhvr>
                                        <p:cTn id="11" dur="500" fill="hold"/>
                                        <p:tgtEl>
                                          <p:spTgt spid="23852"/>
                                        </p:tgtEl>
                                        <p:attrNameLst>
                                          <p:attrName>ppt_w</p:attrName>
                                        </p:attrNameLst>
                                      </p:cBhvr>
                                      <p:tavLst>
                                        <p:tav tm="0">
                                          <p:val>
                                            <p:fltVal val="0"/>
                                          </p:val>
                                        </p:tav>
                                        <p:tav tm="100000">
                                          <p:val>
                                            <p:strVal val="#ppt_w"/>
                                          </p:val>
                                        </p:tav>
                                      </p:tavLst>
                                    </p:anim>
                                    <p:anim calcmode="lin" valueType="num">
                                      <p:cBhvr>
                                        <p:cTn id="12" dur="500" fill="hold"/>
                                        <p:tgtEl>
                                          <p:spTgt spid="23852"/>
                                        </p:tgtEl>
                                        <p:attrNameLst>
                                          <p:attrName>ppt_h</p:attrName>
                                        </p:attrNameLst>
                                      </p:cBhvr>
                                      <p:tavLst>
                                        <p:tav tm="0">
                                          <p:val>
                                            <p:fltVal val="0"/>
                                          </p:val>
                                        </p:tav>
                                        <p:tav tm="100000">
                                          <p:val>
                                            <p:strVal val="#ppt_h"/>
                                          </p:val>
                                        </p:tav>
                                      </p:tavLst>
                                    </p:anim>
                                    <p:animEffect transition="in" filter="fade">
                                      <p:cBhvr>
                                        <p:cTn id="13" dur="500"/>
                                        <p:tgtEl>
                                          <p:spTgt spid="23852"/>
                                        </p:tgtEl>
                                      </p:cBhvr>
                                    </p:animEffect>
                                  </p:childTnLst>
                                  <p:subTnLst>
                                    <p:set>
                                      <p:cBhvr override="childStyle">
                                        <p:cTn dur="1" fill="hold" display="0" masterRel="nextClick" afterEffect="1"/>
                                        <p:tgtEl>
                                          <p:spTgt spid="23852"/>
                                        </p:tgtEl>
                                        <p:attrNameLst>
                                          <p:attrName>style.visibility</p:attrName>
                                        </p:attrNameLst>
                                      </p:cBhvr>
                                      <p:to>
                                        <p:strVal val="hidden"/>
                                      </p:to>
                                    </p:set>
                                  </p:subTnLst>
                                </p:cTn>
                              </p:par>
                              <p:par>
                                <p:cTn id="14" presetID="50" presetClass="entr" presetSubtype="0" decel="100000" fill="hold" grpId="0" nodeType="withEffect">
                                  <p:stCondLst>
                                    <p:cond delay="0"/>
                                  </p:stCondLst>
                                  <p:childTnLst>
                                    <p:set>
                                      <p:cBhvr>
                                        <p:cTn id="15" dur="1" fill="hold">
                                          <p:stCondLst>
                                            <p:cond delay="0"/>
                                          </p:stCondLst>
                                        </p:cTn>
                                        <p:tgtEl>
                                          <p:spTgt spid="23853"/>
                                        </p:tgtEl>
                                        <p:attrNameLst>
                                          <p:attrName>style.visibility</p:attrName>
                                        </p:attrNameLst>
                                      </p:cBhvr>
                                      <p:to>
                                        <p:strVal val="visible"/>
                                      </p:to>
                                    </p:set>
                                    <p:anim calcmode="lin" valueType="num">
                                      <p:cBhvr>
                                        <p:cTn id="16" dur="1000" fill="hold"/>
                                        <p:tgtEl>
                                          <p:spTgt spid="23853"/>
                                        </p:tgtEl>
                                        <p:attrNameLst>
                                          <p:attrName>ppt_w</p:attrName>
                                        </p:attrNameLst>
                                      </p:cBhvr>
                                      <p:tavLst>
                                        <p:tav tm="0">
                                          <p:val>
                                            <p:strVal val="#ppt_w+.3"/>
                                          </p:val>
                                        </p:tav>
                                        <p:tav tm="100000">
                                          <p:val>
                                            <p:strVal val="#ppt_w"/>
                                          </p:val>
                                        </p:tav>
                                      </p:tavLst>
                                    </p:anim>
                                    <p:anim calcmode="lin" valueType="num">
                                      <p:cBhvr>
                                        <p:cTn id="17" dur="1000" fill="hold"/>
                                        <p:tgtEl>
                                          <p:spTgt spid="23853"/>
                                        </p:tgtEl>
                                        <p:attrNameLst>
                                          <p:attrName>ppt_h</p:attrName>
                                        </p:attrNameLst>
                                      </p:cBhvr>
                                      <p:tavLst>
                                        <p:tav tm="0">
                                          <p:val>
                                            <p:strVal val="#ppt_h"/>
                                          </p:val>
                                        </p:tav>
                                        <p:tav tm="100000">
                                          <p:val>
                                            <p:strVal val="#ppt_h"/>
                                          </p:val>
                                        </p:tav>
                                      </p:tavLst>
                                    </p:anim>
                                    <p:animEffect transition="in" filter="fade">
                                      <p:cBhvr>
                                        <p:cTn id="18" dur="1000"/>
                                        <p:tgtEl>
                                          <p:spTgt spid="23853"/>
                                        </p:tgtEl>
                                      </p:cBhvr>
                                    </p:animEffect>
                                  </p:childTnLst>
                                  <p:subTnLst>
                                    <p:set>
                                      <p:cBhvr override="childStyle">
                                        <p:cTn dur="1" fill="hold" display="0" masterRel="nextClick" afterEffect="1"/>
                                        <p:tgtEl>
                                          <p:spTgt spid="23853"/>
                                        </p:tgtEl>
                                        <p:attrNameLst>
                                          <p:attrName>style.visibility</p:attrName>
                                        </p:attrNameLst>
                                      </p:cBhvr>
                                      <p:to>
                                        <p:strVal val="hidden"/>
                                      </p:to>
                                    </p:set>
                                  </p:subTnLst>
                                </p:cTn>
                              </p:par>
                              <p:par>
                                <p:cTn id="19" presetID="22" presetClass="entr" presetSubtype="4" fill="hold" grpId="0" nodeType="withEffect">
                                  <p:stCondLst>
                                    <p:cond delay="0"/>
                                  </p:stCondLst>
                                  <p:childTnLst>
                                    <p:set>
                                      <p:cBhvr>
                                        <p:cTn id="20" dur="1" fill="hold">
                                          <p:stCondLst>
                                            <p:cond delay="0"/>
                                          </p:stCondLst>
                                        </p:cTn>
                                        <p:tgtEl>
                                          <p:spTgt spid="23855"/>
                                        </p:tgtEl>
                                        <p:attrNameLst>
                                          <p:attrName>style.visibility</p:attrName>
                                        </p:attrNameLst>
                                      </p:cBhvr>
                                      <p:to>
                                        <p:strVal val="visible"/>
                                      </p:to>
                                    </p:set>
                                    <p:animEffect transition="in" filter="wipe(down)">
                                      <p:cBhvr>
                                        <p:cTn id="21" dur="500"/>
                                        <p:tgtEl>
                                          <p:spTgt spid="23855"/>
                                        </p:tgtEl>
                                      </p:cBhvr>
                                    </p:animEffect>
                                  </p:childTnLst>
                                  <p:subTnLst>
                                    <p:set>
                                      <p:cBhvr override="childStyle">
                                        <p:cTn dur="1" fill="hold" display="0" masterRel="nextClick" afterEffect="1"/>
                                        <p:tgtEl>
                                          <p:spTgt spid="23855"/>
                                        </p:tgtEl>
                                        <p:attrNameLst>
                                          <p:attrName>style.visibility</p:attrName>
                                        </p:attrNameLst>
                                      </p:cBhvr>
                                      <p:to>
                                        <p:strVal val="hidden"/>
                                      </p:to>
                                    </p:set>
                                  </p:subTnLst>
                                </p:cTn>
                              </p:par>
                              <p:par>
                                <p:cTn id="22" presetID="50" presetClass="entr" presetSubtype="0" decel="100000" fill="hold" grpId="0" nodeType="withEffect">
                                  <p:stCondLst>
                                    <p:cond delay="0"/>
                                  </p:stCondLst>
                                  <p:childTnLst>
                                    <p:set>
                                      <p:cBhvr>
                                        <p:cTn id="23" dur="1" fill="hold">
                                          <p:stCondLst>
                                            <p:cond delay="0"/>
                                          </p:stCondLst>
                                        </p:cTn>
                                        <p:tgtEl>
                                          <p:spTgt spid="23854"/>
                                        </p:tgtEl>
                                        <p:attrNameLst>
                                          <p:attrName>style.visibility</p:attrName>
                                        </p:attrNameLst>
                                      </p:cBhvr>
                                      <p:to>
                                        <p:strVal val="visible"/>
                                      </p:to>
                                    </p:set>
                                    <p:anim calcmode="lin" valueType="num">
                                      <p:cBhvr>
                                        <p:cTn id="24" dur="1000" fill="hold"/>
                                        <p:tgtEl>
                                          <p:spTgt spid="23854"/>
                                        </p:tgtEl>
                                        <p:attrNameLst>
                                          <p:attrName>ppt_w</p:attrName>
                                        </p:attrNameLst>
                                      </p:cBhvr>
                                      <p:tavLst>
                                        <p:tav tm="0">
                                          <p:val>
                                            <p:strVal val="#ppt_w+.3"/>
                                          </p:val>
                                        </p:tav>
                                        <p:tav tm="100000">
                                          <p:val>
                                            <p:strVal val="#ppt_w"/>
                                          </p:val>
                                        </p:tav>
                                      </p:tavLst>
                                    </p:anim>
                                    <p:anim calcmode="lin" valueType="num">
                                      <p:cBhvr>
                                        <p:cTn id="25" dur="1000" fill="hold"/>
                                        <p:tgtEl>
                                          <p:spTgt spid="23854"/>
                                        </p:tgtEl>
                                        <p:attrNameLst>
                                          <p:attrName>ppt_h</p:attrName>
                                        </p:attrNameLst>
                                      </p:cBhvr>
                                      <p:tavLst>
                                        <p:tav tm="0">
                                          <p:val>
                                            <p:strVal val="#ppt_h"/>
                                          </p:val>
                                        </p:tav>
                                        <p:tav tm="100000">
                                          <p:val>
                                            <p:strVal val="#ppt_h"/>
                                          </p:val>
                                        </p:tav>
                                      </p:tavLst>
                                    </p:anim>
                                    <p:animEffect transition="in" filter="fade">
                                      <p:cBhvr>
                                        <p:cTn id="26" dur="1000"/>
                                        <p:tgtEl>
                                          <p:spTgt spid="23854"/>
                                        </p:tgtEl>
                                      </p:cBhvr>
                                    </p:animEffect>
                                  </p:childTnLst>
                                  <p:subTnLst>
                                    <p:set>
                                      <p:cBhvr override="childStyle">
                                        <p:cTn dur="1" fill="hold" display="0" masterRel="nextClick" afterEffect="1"/>
                                        <p:tgtEl>
                                          <p:spTgt spid="23854"/>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858"/>
                                        </p:tgtEl>
                                        <p:attrNameLst>
                                          <p:attrName>style.visibility</p:attrName>
                                        </p:attrNameLst>
                                      </p:cBhvr>
                                      <p:to>
                                        <p:strVal val="visible"/>
                                      </p:to>
                                    </p:set>
                                  </p:childTnLst>
                                  <p:subTnLst>
                                    <p:set>
                                      <p:cBhvr override="childStyle">
                                        <p:cTn dur="1" fill="hold" display="0" masterRel="nextClick" afterEffect="1"/>
                                        <p:tgtEl>
                                          <p:spTgt spid="23858"/>
                                        </p:tgtEl>
                                        <p:attrNameLst>
                                          <p:attrName>style.visibility</p:attrName>
                                        </p:attrNameLst>
                                      </p:cBhvr>
                                      <p:to>
                                        <p:strVal val="hidden"/>
                                      </p:to>
                                    </p:set>
                                  </p:subTnLst>
                                </p:cTn>
                              </p:par>
                              <p:par>
                                <p:cTn id="31" presetID="17" presetClass="entr" presetSubtype="10" fill="hold" grpId="0" nodeType="withEffect">
                                  <p:stCondLst>
                                    <p:cond delay="0"/>
                                  </p:stCondLst>
                                  <p:childTnLst>
                                    <p:set>
                                      <p:cBhvr>
                                        <p:cTn id="32" dur="1" fill="hold">
                                          <p:stCondLst>
                                            <p:cond delay="0"/>
                                          </p:stCondLst>
                                        </p:cTn>
                                        <p:tgtEl>
                                          <p:spTgt spid="23856"/>
                                        </p:tgtEl>
                                        <p:attrNameLst>
                                          <p:attrName>style.visibility</p:attrName>
                                        </p:attrNameLst>
                                      </p:cBhvr>
                                      <p:to>
                                        <p:strVal val="visible"/>
                                      </p:to>
                                    </p:set>
                                    <p:anim calcmode="lin" valueType="num">
                                      <p:cBhvr>
                                        <p:cTn id="33" dur="500" fill="hold"/>
                                        <p:tgtEl>
                                          <p:spTgt spid="23856"/>
                                        </p:tgtEl>
                                        <p:attrNameLst>
                                          <p:attrName>ppt_w</p:attrName>
                                        </p:attrNameLst>
                                      </p:cBhvr>
                                      <p:tavLst>
                                        <p:tav tm="0">
                                          <p:val>
                                            <p:fltVal val="0"/>
                                          </p:val>
                                        </p:tav>
                                        <p:tav tm="100000">
                                          <p:val>
                                            <p:strVal val="#ppt_w"/>
                                          </p:val>
                                        </p:tav>
                                      </p:tavLst>
                                    </p:anim>
                                    <p:anim calcmode="lin" valueType="num">
                                      <p:cBhvr>
                                        <p:cTn id="34" dur="500" fill="hold"/>
                                        <p:tgtEl>
                                          <p:spTgt spid="2385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56"/>
                                        </p:tgtEl>
                                        <p:attrNameLst>
                                          <p:attrName>style.visibility</p:attrName>
                                        </p:attrNameLst>
                                      </p:cBhvr>
                                      <p:to>
                                        <p:strVal val="hidden"/>
                                      </p:to>
                                    </p:set>
                                  </p:subTnLst>
                                </p:cTn>
                              </p:par>
                              <p:par>
                                <p:cTn id="35" presetID="17" presetClass="entr" presetSubtype="10" fill="hold" grpId="0" nodeType="withEffect">
                                  <p:stCondLst>
                                    <p:cond delay="0"/>
                                  </p:stCondLst>
                                  <p:childTnLst>
                                    <p:set>
                                      <p:cBhvr>
                                        <p:cTn id="36" dur="1" fill="hold">
                                          <p:stCondLst>
                                            <p:cond delay="0"/>
                                          </p:stCondLst>
                                        </p:cTn>
                                        <p:tgtEl>
                                          <p:spTgt spid="23857"/>
                                        </p:tgtEl>
                                        <p:attrNameLst>
                                          <p:attrName>style.visibility</p:attrName>
                                        </p:attrNameLst>
                                      </p:cBhvr>
                                      <p:to>
                                        <p:strVal val="visible"/>
                                      </p:to>
                                    </p:set>
                                    <p:anim calcmode="lin" valueType="num">
                                      <p:cBhvr>
                                        <p:cTn id="37" dur="500" fill="hold"/>
                                        <p:tgtEl>
                                          <p:spTgt spid="23857"/>
                                        </p:tgtEl>
                                        <p:attrNameLst>
                                          <p:attrName>ppt_w</p:attrName>
                                        </p:attrNameLst>
                                      </p:cBhvr>
                                      <p:tavLst>
                                        <p:tav tm="0">
                                          <p:val>
                                            <p:fltVal val="0"/>
                                          </p:val>
                                        </p:tav>
                                        <p:tav tm="100000">
                                          <p:val>
                                            <p:strVal val="#ppt_w"/>
                                          </p:val>
                                        </p:tav>
                                      </p:tavLst>
                                    </p:anim>
                                    <p:anim calcmode="lin" valueType="num">
                                      <p:cBhvr>
                                        <p:cTn id="38" dur="500" fill="hold"/>
                                        <p:tgtEl>
                                          <p:spTgt spid="23857"/>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57"/>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860"/>
                                        </p:tgtEl>
                                        <p:attrNameLst>
                                          <p:attrName>style.visibility</p:attrName>
                                        </p:attrNameLst>
                                      </p:cBhvr>
                                      <p:to>
                                        <p:strVal val="visible"/>
                                      </p:to>
                                    </p:set>
                                  </p:childTnLst>
                                  <p:subTnLst>
                                    <p:set>
                                      <p:cBhvr override="childStyle">
                                        <p:cTn dur="1" fill="hold" display="0" masterRel="nextClick" afterEffect="1"/>
                                        <p:tgtEl>
                                          <p:spTgt spid="23860"/>
                                        </p:tgtEl>
                                        <p:attrNameLst>
                                          <p:attrName>style.visibility</p:attrName>
                                        </p:attrNameLst>
                                      </p:cBhvr>
                                      <p:to>
                                        <p:strVal val="hidden"/>
                                      </p:to>
                                    </p:set>
                                  </p:subTnLst>
                                </p:cTn>
                              </p:par>
                              <p:par>
                                <p:cTn id="43" presetID="17" presetClass="entr" presetSubtype="10" fill="hold" grpId="0" nodeType="withEffect">
                                  <p:stCondLst>
                                    <p:cond delay="0"/>
                                  </p:stCondLst>
                                  <p:childTnLst>
                                    <p:set>
                                      <p:cBhvr>
                                        <p:cTn id="44" dur="1" fill="hold">
                                          <p:stCondLst>
                                            <p:cond delay="0"/>
                                          </p:stCondLst>
                                        </p:cTn>
                                        <p:tgtEl>
                                          <p:spTgt spid="23861"/>
                                        </p:tgtEl>
                                        <p:attrNameLst>
                                          <p:attrName>style.visibility</p:attrName>
                                        </p:attrNameLst>
                                      </p:cBhvr>
                                      <p:to>
                                        <p:strVal val="visible"/>
                                      </p:to>
                                    </p:set>
                                    <p:anim calcmode="lin" valueType="num">
                                      <p:cBhvr>
                                        <p:cTn id="45" dur="500" fill="hold"/>
                                        <p:tgtEl>
                                          <p:spTgt spid="23861"/>
                                        </p:tgtEl>
                                        <p:attrNameLst>
                                          <p:attrName>ppt_w</p:attrName>
                                        </p:attrNameLst>
                                      </p:cBhvr>
                                      <p:tavLst>
                                        <p:tav tm="0">
                                          <p:val>
                                            <p:fltVal val="0"/>
                                          </p:val>
                                        </p:tav>
                                        <p:tav tm="100000">
                                          <p:val>
                                            <p:strVal val="#ppt_w"/>
                                          </p:val>
                                        </p:tav>
                                      </p:tavLst>
                                    </p:anim>
                                    <p:anim calcmode="lin" valueType="num">
                                      <p:cBhvr>
                                        <p:cTn id="46" dur="500" fill="hold"/>
                                        <p:tgtEl>
                                          <p:spTgt spid="23861"/>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61"/>
                                        </p:tgtEl>
                                        <p:attrNameLst>
                                          <p:attrName>style.visibility</p:attrName>
                                        </p:attrNameLst>
                                      </p:cBhvr>
                                      <p:to>
                                        <p:strVal val="hidden"/>
                                      </p:to>
                                    </p:set>
                                  </p:subTnLst>
                                </p:cTn>
                              </p:par>
                              <p:par>
                                <p:cTn id="47" presetID="50" presetClass="entr" presetSubtype="0" decel="100000" fill="hold" grpId="0" nodeType="withEffect">
                                  <p:stCondLst>
                                    <p:cond delay="0"/>
                                  </p:stCondLst>
                                  <p:childTnLst>
                                    <p:set>
                                      <p:cBhvr>
                                        <p:cTn id="48" dur="1" fill="hold">
                                          <p:stCondLst>
                                            <p:cond delay="0"/>
                                          </p:stCondLst>
                                        </p:cTn>
                                        <p:tgtEl>
                                          <p:spTgt spid="23863"/>
                                        </p:tgtEl>
                                        <p:attrNameLst>
                                          <p:attrName>style.visibility</p:attrName>
                                        </p:attrNameLst>
                                      </p:cBhvr>
                                      <p:to>
                                        <p:strVal val="visible"/>
                                      </p:to>
                                    </p:set>
                                    <p:anim calcmode="lin" valueType="num">
                                      <p:cBhvr>
                                        <p:cTn id="49" dur="1000" fill="hold"/>
                                        <p:tgtEl>
                                          <p:spTgt spid="23863"/>
                                        </p:tgtEl>
                                        <p:attrNameLst>
                                          <p:attrName>ppt_w</p:attrName>
                                        </p:attrNameLst>
                                      </p:cBhvr>
                                      <p:tavLst>
                                        <p:tav tm="0">
                                          <p:val>
                                            <p:strVal val="#ppt_w+.3"/>
                                          </p:val>
                                        </p:tav>
                                        <p:tav tm="100000">
                                          <p:val>
                                            <p:strVal val="#ppt_w"/>
                                          </p:val>
                                        </p:tav>
                                      </p:tavLst>
                                    </p:anim>
                                    <p:anim calcmode="lin" valueType="num">
                                      <p:cBhvr>
                                        <p:cTn id="50" dur="1000" fill="hold"/>
                                        <p:tgtEl>
                                          <p:spTgt spid="23863"/>
                                        </p:tgtEl>
                                        <p:attrNameLst>
                                          <p:attrName>ppt_h</p:attrName>
                                        </p:attrNameLst>
                                      </p:cBhvr>
                                      <p:tavLst>
                                        <p:tav tm="0">
                                          <p:val>
                                            <p:strVal val="#ppt_h"/>
                                          </p:val>
                                        </p:tav>
                                        <p:tav tm="100000">
                                          <p:val>
                                            <p:strVal val="#ppt_h"/>
                                          </p:val>
                                        </p:tav>
                                      </p:tavLst>
                                    </p:anim>
                                    <p:animEffect transition="in" filter="fade">
                                      <p:cBhvr>
                                        <p:cTn id="51" dur="1000"/>
                                        <p:tgtEl>
                                          <p:spTgt spid="23863"/>
                                        </p:tgtEl>
                                      </p:cBhvr>
                                    </p:animEffect>
                                  </p:childTnLst>
                                  <p:subTnLst>
                                    <p:set>
                                      <p:cBhvr override="childStyle">
                                        <p:cTn dur="1" fill="hold" display="0" masterRel="nextClick" afterEffect="1"/>
                                        <p:tgtEl>
                                          <p:spTgt spid="23863"/>
                                        </p:tgtEl>
                                        <p:attrNameLst>
                                          <p:attrName>style.visibility</p:attrName>
                                        </p:attrNameLst>
                                      </p:cBhvr>
                                      <p:to>
                                        <p:strVal val="hidden"/>
                                      </p:to>
                                    </p:set>
                                  </p:subTnLst>
                                </p:cTn>
                              </p:par>
                              <p:par>
                                <p:cTn id="52" presetID="50" presetClass="entr" presetSubtype="0" decel="100000" fill="hold" grpId="0" nodeType="withEffect">
                                  <p:stCondLst>
                                    <p:cond delay="0"/>
                                  </p:stCondLst>
                                  <p:childTnLst>
                                    <p:set>
                                      <p:cBhvr>
                                        <p:cTn id="53" dur="1" fill="hold">
                                          <p:stCondLst>
                                            <p:cond delay="0"/>
                                          </p:stCondLst>
                                        </p:cTn>
                                        <p:tgtEl>
                                          <p:spTgt spid="23862"/>
                                        </p:tgtEl>
                                        <p:attrNameLst>
                                          <p:attrName>style.visibility</p:attrName>
                                        </p:attrNameLst>
                                      </p:cBhvr>
                                      <p:to>
                                        <p:strVal val="visible"/>
                                      </p:to>
                                    </p:set>
                                    <p:anim calcmode="lin" valueType="num">
                                      <p:cBhvr>
                                        <p:cTn id="54" dur="1000" fill="hold"/>
                                        <p:tgtEl>
                                          <p:spTgt spid="23862"/>
                                        </p:tgtEl>
                                        <p:attrNameLst>
                                          <p:attrName>ppt_w</p:attrName>
                                        </p:attrNameLst>
                                      </p:cBhvr>
                                      <p:tavLst>
                                        <p:tav tm="0">
                                          <p:val>
                                            <p:strVal val="#ppt_w+.3"/>
                                          </p:val>
                                        </p:tav>
                                        <p:tav tm="100000">
                                          <p:val>
                                            <p:strVal val="#ppt_w"/>
                                          </p:val>
                                        </p:tav>
                                      </p:tavLst>
                                    </p:anim>
                                    <p:anim calcmode="lin" valueType="num">
                                      <p:cBhvr>
                                        <p:cTn id="55" dur="1000" fill="hold"/>
                                        <p:tgtEl>
                                          <p:spTgt spid="23862"/>
                                        </p:tgtEl>
                                        <p:attrNameLst>
                                          <p:attrName>ppt_h</p:attrName>
                                        </p:attrNameLst>
                                      </p:cBhvr>
                                      <p:tavLst>
                                        <p:tav tm="0">
                                          <p:val>
                                            <p:strVal val="#ppt_h"/>
                                          </p:val>
                                        </p:tav>
                                        <p:tav tm="100000">
                                          <p:val>
                                            <p:strVal val="#ppt_h"/>
                                          </p:val>
                                        </p:tav>
                                      </p:tavLst>
                                    </p:anim>
                                    <p:animEffect transition="in" filter="fade">
                                      <p:cBhvr>
                                        <p:cTn id="56" dur="1000"/>
                                        <p:tgtEl>
                                          <p:spTgt spid="23862"/>
                                        </p:tgtEl>
                                      </p:cBhvr>
                                    </p:animEffect>
                                  </p:childTnLst>
                                  <p:subTnLst>
                                    <p:set>
                                      <p:cBhvr override="childStyle">
                                        <p:cTn dur="1" fill="hold" display="0" masterRel="nextClick" afterEffect="1"/>
                                        <p:tgtEl>
                                          <p:spTgt spid="23862"/>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864"/>
                                        </p:tgtEl>
                                        <p:attrNameLst>
                                          <p:attrName>style.visibility</p:attrName>
                                        </p:attrNameLst>
                                      </p:cBhvr>
                                      <p:to>
                                        <p:strVal val="visible"/>
                                      </p:to>
                                    </p:set>
                                  </p:childTnLst>
                                  <p:subTnLst>
                                    <p:set>
                                      <p:cBhvr override="childStyle">
                                        <p:cTn dur="1" fill="hold" display="0" masterRel="nextClick" afterEffect="1"/>
                                        <p:tgtEl>
                                          <p:spTgt spid="23864"/>
                                        </p:tgtEl>
                                        <p:attrNameLst>
                                          <p:attrName>style.visibility</p:attrName>
                                        </p:attrNameLst>
                                      </p:cBhvr>
                                      <p:to>
                                        <p:strVal val="hidden"/>
                                      </p:to>
                                    </p:set>
                                  </p:subTnLst>
                                </p:cTn>
                              </p:par>
                              <p:par>
                                <p:cTn id="61" presetID="22" presetClass="entr" presetSubtype="8" fill="hold" grpId="0" nodeType="withEffect">
                                  <p:stCondLst>
                                    <p:cond delay="0"/>
                                  </p:stCondLst>
                                  <p:childTnLst>
                                    <p:set>
                                      <p:cBhvr>
                                        <p:cTn id="62" dur="1" fill="hold">
                                          <p:stCondLst>
                                            <p:cond delay="0"/>
                                          </p:stCondLst>
                                        </p:cTn>
                                        <p:tgtEl>
                                          <p:spTgt spid="23890"/>
                                        </p:tgtEl>
                                        <p:attrNameLst>
                                          <p:attrName>style.visibility</p:attrName>
                                        </p:attrNameLst>
                                      </p:cBhvr>
                                      <p:to>
                                        <p:strVal val="visible"/>
                                      </p:to>
                                    </p:set>
                                    <p:animEffect transition="in" filter="wipe(left)">
                                      <p:cBhvr>
                                        <p:cTn id="63" dur="500"/>
                                        <p:tgtEl>
                                          <p:spTgt spid="23890"/>
                                        </p:tgtEl>
                                      </p:cBhvr>
                                    </p:animEffect>
                                  </p:childTnLst>
                                  <p:subTnLst>
                                    <p:set>
                                      <p:cBhvr override="childStyle">
                                        <p:cTn dur="1" fill="hold" display="0" masterRel="nextClick" afterEffect="1"/>
                                        <p:tgtEl>
                                          <p:spTgt spid="23890"/>
                                        </p:tgtEl>
                                        <p:attrNameLst>
                                          <p:attrName>style.visibility</p:attrName>
                                        </p:attrNameLst>
                                      </p:cBhvr>
                                      <p:to>
                                        <p:strVal val="hidden"/>
                                      </p:to>
                                    </p:set>
                                  </p:subTnLst>
                                </p:cTn>
                              </p:par>
                              <p:par>
                                <p:cTn id="64" presetID="17" presetClass="entr" presetSubtype="10" fill="hold" grpId="0" nodeType="withEffect">
                                  <p:stCondLst>
                                    <p:cond delay="0"/>
                                  </p:stCondLst>
                                  <p:childTnLst>
                                    <p:set>
                                      <p:cBhvr>
                                        <p:cTn id="65" dur="1" fill="hold">
                                          <p:stCondLst>
                                            <p:cond delay="0"/>
                                          </p:stCondLst>
                                        </p:cTn>
                                        <p:tgtEl>
                                          <p:spTgt spid="23866"/>
                                        </p:tgtEl>
                                        <p:attrNameLst>
                                          <p:attrName>style.visibility</p:attrName>
                                        </p:attrNameLst>
                                      </p:cBhvr>
                                      <p:to>
                                        <p:strVal val="visible"/>
                                      </p:to>
                                    </p:set>
                                    <p:anim calcmode="lin" valueType="num">
                                      <p:cBhvr>
                                        <p:cTn id="66" dur="500" fill="hold"/>
                                        <p:tgtEl>
                                          <p:spTgt spid="23866"/>
                                        </p:tgtEl>
                                        <p:attrNameLst>
                                          <p:attrName>ppt_w</p:attrName>
                                        </p:attrNameLst>
                                      </p:cBhvr>
                                      <p:tavLst>
                                        <p:tav tm="0">
                                          <p:val>
                                            <p:fltVal val="0"/>
                                          </p:val>
                                        </p:tav>
                                        <p:tav tm="100000">
                                          <p:val>
                                            <p:strVal val="#ppt_w"/>
                                          </p:val>
                                        </p:tav>
                                      </p:tavLst>
                                    </p:anim>
                                    <p:anim calcmode="lin" valueType="num">
                                      <p:cBhvr>
                                        <p:cTn id="67" dur="500" fill="hold"/>
                                        <p:tgtEl>
                                          <p:spTgt spid="23866"/>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66"/>
                                        </p:tgtEl>
                                        <p:attrNameLst>
                                          <p:attrName>style.visibility</p:attrName>
                                        </p:attrNameLst>
                                      </p:cBhvr>
                                      <p:to>
                                        <p:strVal val="hidden"/>
                                      </p:to>
                                    </p:set>
                                  </p:subTnLst>
                                </p:cTn>
                              </p:par>
                              <p:par>
                                <p:cTn id="68" presetID="22" presetClass="entr" presetSubtype="1" fill="hold" grpId="0" nodeType="withEffect">
                                  <p:stCondLst>
                                    <p:cond delay="0"/>
                                  </p:stCondLst>
                                  <p:childTnLst>
                                    <p:set>
                                      <p:cBhvr>
                                        <p:cTn id="69" dur="1" fill="hold">
                                          <p:stCondLst>
                                            <p:cond delay="0"/>
                                          </p:stCondLst>
                                        </p:cTn>
                                        <p:tgtEl>
                                          <p:spTgt spid="23867"/>
                                        </p:tgtEl>
                                        <p:attrNameLst>
                                          <p:attrName>style.visibility</p:attrName>
                                        </p:attrNameLst>
                                      </p:cBhvr>
                                      <p:to>
                                        <p:strVal val="visible"/>
                                      </p:to>
                                    </p:set>
                                    <p:animEffect transition="in" filter="wipe(up)">
                                      <p:cBhvr>
                                        <p:cTn id="70" dur="500"/>
                                        <p:tgtEl>
                                          <p:spTgt spid="23867"/>
                                        </p:tgtEl>
                                      </p:cBhvr>
                                    </p:animEffect>
                                  </p:childTnLst>
                                  <p:subTnLst>
                                    <p:set>
                                      <p:cBhvr override="childStyle">
                                        <p:cTn dur="1" fill="hold" display="0" masterRel="nextClick" afterEffect="1"/>
                                        <p:tgtEl>
                                          <p:spTgt spid="23867"/>
                                        </p:tgtEl>
                                        <p:attrNameLst>
                                          <p:attrName>style.visibility</p:attrName>
                                        </p:attrNameLst>
                                      </p:cBhvr>
                                      <p:to>
                                        <p:strVal val="hidden"/>
                                      </p:to>
                                    </p:set>
                                  </p:subTnLst>
                                </p:cTn>
                              </p:par>
                              <p:par>
                                <p:cTn id="71" presetID="50" presetClass="entr" presetSubtype="0" decel="100000" fill="hold" grpId="0" nodeType="withEffect">
                                  <p:stCondLst>
                                    <p:cond delay="0"/>
                                  </p:stCondLst>
                                  <p:childTnLst>
                                    <p:set>
                                      <p:cBhvr>
                                        <p:cTn id="72" dur="1" fill="hold">
                                          <p:stCondLst>
                                            <p:cond delay="0"/>
                                          </p:stCondLst>
                                        </p:cTn>
                                        <p:tgtEl>
                                          <p:spTgt spid="23865"/>
                                        </p:tgtEl>
                                        <p:attrNameLst>
                                          <p:attrName>style.visibility</p:attrName>
                                        </p:attrNameLst>
                                      </p:cBhvr>
                                      <p:to>
                                        <p:strVal val="visible"/>
                                      </p:to>
                                    </p:set>
                                    <p:anim calcmode="lin" valueType="num">
                                      <p:cBhvr>
                                        <p:cTn id="73" dur="1000" fill="hold"/>
                                        <p:tgtEl>
                                          <p:spTgt spid="23865"/>
                                        </p:tgtEl>
                                        <p:attrNameLst>
                                          <p:attrName>ppt_w</p:attrName>
                                        </p:attrNameLst>
                                      </p:cBhvr>
                                      <p:tavLst>
                                        <p:tav tm="0">
                                          <p:val>
                                            <p:strVal val="#ppt_w+.3"/>
                                          </p:val>
                                        </p:tav>
                                        <p:tav tm="100000">
                                          <p:val>
                                            <p:strVal val="#ppt_w"/>
                                          </p:val>
                                        </p:tav>
                                      </p:tavLst>
                                    </p:anim>
                                    <p:anim calcmode="lin" valueType="num">
                                      <p:cBhvr>
                                        <p:cTn id="74" dur="1000" fill="hold"/>
                                        <p:tgtEl>
                                          <p:spTgt spid="23865"/>
                                        </p:tgtEl>
                                        <p:attrNameLst>
                                          <p:attrName>ppt_h</p:attrName>
                                        </p:attrNameLst>
                                      </p:cBhvr>
                                      <p:tavLst>
                                        <p:tav tm="0">
                                          <p:val>
                                            <p:strVal val="#ppt_h"/>
                                          </p:val>
                                        </p:tav>
                                        <p:tav tm="100000">
                                          <p:val>
                                            <p:strVal val="#ppt_h"/>
                                          </p:val>
                                        </p:tav>
                                      </p:tavLst>
                                    </p:anim>
                                    <p:animEffect transition="in" filter="fade">
                                      <p:cBhvr>
                                        <p:cTn id="75" dur="1000"/>
                                        <p:tgtEl>
                                          <p:spTgt spid="23865"/>
                                        </p:tgtEl>
                                      </p:cBhvr>
                                    </p:animEffect>
                                  </p:childTnLst>
                                  <p:subTnLst>
                                    <p:set>
                                      <p:cBhvr override="childStyle">
                                        <p:cTn dur="1" fill="hold" display="0" masterRel="nextClick" afterEffect="1"/>
                                        <p:tgtEl>
                                          <p:spTgt spid="23865"/>
                                        </p:tgtEl>
                                        <p:attrNameLst>
                                          <p:attrName>style.visibility</p:attrName>
                                        </p:attrNameLst>
                                      </p:cBhvr>
                                      <p:to>
                                        <p:strVal val="hidden"/>
                                      </p:to>
                                    </p:set>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23868"/>
                                        </p:tgtEl>
                                        <p:attrNameLst>
                                          <p:attrName>style.visibility</p:attrName>
                                        </p:attrNameLst>
                                      </p:cBhvr>
                                      <p:to>
                                        <p:strVal val="visible"/>
                                      </p:to>
                                    </p:set>
                                  </p:childTnLst>
                                  <p:subTnLst>
                                    <p:set>
                                      <p:cBhvr override="childStyle">
                                        <p:cTn dur="1" fill="hold" display="0" masterRel="nextClick" afterEffect="1"/>
                                        <p:tgtEl>
                                          <p:spTgt spid="23868"/>
                                        </p:tgtEl>
                                        <p:attrNameLst>
                                          <p:attrName>style.visibility</p:attrName>
                                        </p:attrNameLst>
                                      </p:cBhvr>
                                      <p:to>
                                        <p:strVal val="hidden"/>
                                      </p:to>
                                    </p:set>
                                  </p:subTnLst>
                                </p:cTn>
                              </p:par>
                              <p:par>
                                <p:cTn id="80" presetID="22" presetClass="entr" presetSubtype="8" fill="hold" grpId="0" nodeType="withEffect">
                                  <p:stCondLst>
                                    <p:cond delay="0"/>
                                  </p:stCondLst>
                                  <p:childTnLst>
                                    <p:set>
                                      <p:cBhvr>
                                        <p:cTn id="81" dur="1" fill="hold">
                                          <p:stCondLst>
                                            <p:cond delay="0"/>
                                          </p:stCondLst>
                                        </p:cTn>
                                        <p:tgtEl>
                                          <p:spTgt spid="23869"/>
                                        </p:tgtEl>
                                        <p:attrNameLst>
                                          <p:attrName>style.visibility</p:attrName>
                                        </p:attrNameLst>
                                      </p:cBhvr>
                                      <p:to>
                                        <p:strVal val="visible"/>
                                      </p:to>
                                    </p:set>
                                    <p:animEffect transition="in" filter="wipe(left)">
                                      <p:cBhvr>
                                        <p:cTn id="82" dur="500"/>
                                        <p:tgtEl>
                                          <p:spTgt spid="23869"/>
                                        </p:tgtEl>
                                      </p:cBhvr>
                                    </p:animEffect>
                                  </p:childTnLst>
                                  <p:subTnLst>
                                    <p:set>
                                      <p:cBhvr override="childStyle">
                                        <p:cTn dur="1" fill="hold" display="0" masterRel="nextClick" afterEffect="1"/>
                                        <p:tgtEl>
                                          <p:spTgt spid="23869"/>
                                        </p:tgtEl>
                                        <p:attrNameLst>
                                          <p:attrName>style.visibility</p:attrName>
                                        </p:attrNameLst>
                                      </p:cBhvr>
                                      <p:to>
                                        <p:strVal val="hidden"/>
                                      </p:to>
                                    </p:set>
                                  </p:subTnLst>
                                </p:cTn>
                              </p:par>
                              <p:par>
                                <p:cTn id="83" presetID="53" presetClass="entr" presetSubtype="0" fill="hold" grpId="0" nodeType="withEffect">
                                  <p:stCondLst>
                                    <p:cond delay="0"/>
                                  </p:stCondLst>
                                  <p:childTnLst>
                                    <p:set>
                                      <p:cBhvr>
                                        <p:cTn id="84" dur="1" fill="hold">
                                          <p:stCondLst>
                                            <p:cond delay="0"/>
                                          </p:stCondLst>
                                        </p:cTn>
                                        <p:tgtEl>
                                          <p:spTgt spid="23870"/>
                                        </p:tgtEl>
                                        <p:attrNameLst>
                                          <p:attrName>style.visibility</p:attrName>
                                        </p:attrNameLst>
                                      </p:cBhvr>
                                      <p:to>
                                        <p:strVal val="visible"/>
                                      </p:to>
                                    </p:set>
                                    <p:anim calcmode="lin" valueType="num">
                                      <p:cBhvr>
                                        <p:cTn id="85" dur="500" fill="hold"/>
                                        <p:tgtEl>
                                          <p:spTgt spid="23870"/>
                                        </p:tgtEl>
                                        <p:attrNameLst>
                                          <p:attrName>ppt_w</p:attrName>
                                        </p:attrNameLst>
                                      </p:cBhvr>
                                      <p:tavLst>
                                        <p:tav tm="0">
                                          <p:val>
                                            <p:fltVal val="0"/>
                                          </p:val>
                                        </p:tav>
                                        <p:tav tm="100000">
                                          <p:val>
                                            <p:strVal val="#ppt_w"/>
                                          </p:val>
                                        </p:tav>
                                      </p:tavLst>
                                    </p:anim>
                                    <p:anim calcmode="lin" valueType="num">
                                      <p:cBhvr>
                                        <p:cTn id="86" dur="500" fill="hold"/>
                                        <p:tgtEl>
                                          <p:spTgt spid="23870"/>
                                        </p:tgtEl>
                                        <p:attrNameLst>
                                          <p:attrName>ppt_h</p:attrName>
                                        </p:attrNameLst>
                                      </p:cBhvr>
                                      <p:tavLst>
                                        <p:tav tm="0">
                                          <p:val>
                                            <p:fltVal val="0"/>
                                          </p:val>
                                        </p:tav>
                                        <p:tav tm="100000">
                                          <p:val>
                                            <p:strVal val="#ppt_h"/>
                                          </p:val>
                                        </p:tav>
                                      </p:tavLst>
                                    </p:anim>
                                    <p:animEffect transition="in" filter="fade">
                                      <p:cBhvr>
                                        <p:cTn id="87" dur="500"/>
                                        <p:tgtEl>
                                          <p:spTgt spid="23870"/>
                                        </p:tgtEl>
                                      </p:cBhvr>
                                    </p:animEffect>
                                  </p:childTnLst>
                                  <p:subTnLst>
                                    <p:set>
                                      <p:cBhvr override="childStyle">
                                        <p:cTn dur="1" fill="hold" display="0" masterRel="nextClick" afterEffect="1"/>
                                        <p:tgtEl>
                                          <p:spTgt spid="23870"/>
                                        </p:tgtEl>
                                        <p:attrNameLst>
                                          <p:attrName>style.visibility</p:attrName>
                                        </p:attrNameLst>
                                      </p:cBhvr>
                                      <p:to>
                                        <p:strVal val="hidden"/>
                                      </p:to>
                                    </p:set>
                                  </p:sub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23885"/>
                                        </p:tgtEl>
                                        <p:attrNameLst>
                                          <p:attrName>style.visibility</p:attrName>
                                        </p:attrNameLst>
                                      </p:cBhvr>
                                      <p:to>
                                        <p:strVal val="visible"/>
                                      </p:to>
                                    </p:set>
                                  </p:childTnLst>
                                  <p:subTnLst>
                                    <p:set>
                                      <p:cBhvr override="childStyle">
                                        <p:cTn dur="1" fill="hold" display="0" masterRel="nextClick" afterEffect="1"/>
                                        <p:tgtEl>
                                          <p:spTgt spid="23885"/>
                                        </p:tgtEl>
                                        <p:attrNameLst>
                                          <p:attrName>style.visibility</p:attrName>
                                        </p:attrNameLst>
                                      </p:cBhvr>
                                      <p:to>
                                        <p:strVal val="hidden"/>
                                      </p:to>
                                    </p:set>
                                  </p:subTnLst>
                                </p:cTn>
                              </p:par>
                              <p:par>
                                <p:cTn id="92" presetID="22" presetClass="entr" presetSubtype="2" fill="hold" grpId="0" nodeType="withEffect">
                                  <p:stCondLst>
                                    <p:cond delay="0"/>
                                  </p:stCondLst>
                                  <p:childTnLst>
                                    <p:set>
                                      <p:cBhvr>
                                        <p:cTn id="93" dur="1" fill="hold">
                                          <p:stCondLst>
                                            <p:cond delay="0"/>
                                          </p:stCondLst>
                                        </p:cTn>
                                        <p:tgtEl>
                                          <p:spTgt spid="23872"/>
                                        </p:tgtEl>
                                        <p:attrNameLst>
                                          <p:attrName>style.visibility</p:attrName>
                                        </p:attrNameLst>
                                      </p:cBhvr>
                                      <p:to>
                                        <p:strVal val="visible"/>
                                      </p:to>
                                    </p:set>
                                    <p:animEffect transition="in" filter="wipe(right)">
                                      <p:cBhvr>
                                        <p:cTn id="94" dur="500"/>
                                        <p:tgtEl>
                                          <p:spTgt spid="23872"/>
                                        </p:tgtEl>
                                      </p:cBhvr>
                                    </p:animEffect>
                                  </p:childTnLst>
                                  <p:subTnLst>
                                    <p:set>
                                      <p:cBhvr override="childStyle">
                                        <p:cTn dur="1" fill="hold" display="0" masterRel="nextClick" afterEffect="1"/>
                                        <p:tgtEl>
                                          <p:spTgt spid="23872"/>
                                        </p:tgtEl>
                                        <p:attrNameLst>
                                          <p:attrName>style.visibility</p:attrName>
                                        </p:attrNameLst>
                                      </p:cBhvr>
                                      <p:to>
                                        <p:strVal val="hidden"/>
                                      </p:to>
                                    </p:set>
                                  </p:subTnLst>
                                </p:cTn>
                              </p:par>
                              <p:par>
                                <p:cTn id="95" presetID="17" presetClass="entr" presetSubtype="10" fill="hold" grpId="0" nodeType="withEffect">
                                  <p:stCondLst>
                                    <p:cond delay="0"/>
                                  </p:stCondLst>
                                  <p:childTnLst>
                                    <p:set>
                                      <p:cBhvr>
                                        <p:cTn id="96" dur="1" fill="hold">
                                          <p:stCondLst>
                                            <p:cond delay="0"/>
                                          </p:stCondLst>
                                        </p:cTn>
                                        <p:tgtEl>
                                          <p:spTgt spid="23871"/>
                                        </p:tgtEl>
                                        <p:attrNameLst>
                                          <p:attrName>style.visibility</p:attrName>
                                        </p:attrNameLst>
                                      </p:cBhvr>
                                      <p:to>
                                        <p:strVal val="visible"/>
                                      </p:to>
                                    </p:set>
                                    <p:anim calcmode="lin" valueType="num">
                                      <p:cBhvr>
                                        <p:cTn id="97" dur="500" fill="hold"/>
                                        <p:tgtEl>
                                          <p:spTgt spid="23871"/>
                                        </p:tgtEl>
                                        <p:attrNameLst>
                                          <p:attrName>ppt_w</p:attrName>
                                        </p:attrNameLst>
                                      </p:cBhvr>
                                      <p:tavLst>
                                        <p:tav tm="0">
                                          <p:val>
                                            <p:fltVal val="0"/>
                                          </p:val>
                                        </p:tav>
                                        <p:tav tm="100000">
                                          <p:val>
                                            <p:strVal val="#ppt_w"/>
                                          </p:val>
                                        </p:tav>
                                      </p:tavLst>
                                    </p:anim>
                                    <p:anim calcmode="lin" valueType="num">
                                      <p:cBhvr>
                                        <p:cTn id="98" dur="500" fill="hold"/>
                                        <p:tgtEl>
                                          <p:spTgt spid="23871"/>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71"/>
                                        </p:tgtEl>
                                        <p:attrNameLst>
                                          <p:attrName>style.visibility</p:attrName>
                                        </p:attrNameLst>
                                      </p:cBhvr>
                                      <p:to>
                                        <p:strVal val="hidden"/>
                                      </p:to>
                                    </p:set>
                                  </p:subTnLst>
                                </p:cTn>
                              </p:par>
                              <p:par>
                                <p:cTn id="99" presetID="1" presetClass="entr" presetSubtype="0" fill="hold" grpId="0" nodeType="withEffect">
                                  <p:stCondLst>
                                    <p:cond delay="0"/>
                                  </p:stCondLst>
                                  <p:childTnLst>
                                    <p:set>
                                      <p:cBhvr>
                                        <p:cTn id="100" dur="1" fill="hold">
                                          <p:stCondLst>
                                            <p:cond delay="0"/>
                                          </p:stCondLst>
                                        </p:cTn>
                                        <p:tgtEl>
                                          <p:spTgt spid="23886"/>
                                        </p:tgtEl>
                                        <p:attrNameLst>
                                          <p:attrName>style.visibility</p:attrName>
                                        </p:attrNameLst>
                                      </p:cBhvr>
                                      <p:to>
                                        <p:strVal val="visible"/>
                                      </p:to>
                                    </p:set>
                                  </p:childTnLst>
                                  <p:subTnLst>
                                    <p:set>
                                      <p:cBhvr override="childStyle">
                                        <p:cTn dur="1" fill="hold" display="0" masterRel="nextClick" afterEffect="1"/>
                                        <p:tgtEl>
                                          <p:spTgt spid="23886"/>
                                        </p:tgtEl>
                                        <p:attrNameLst>
                                          <p:attrName>style.visibility</p:attrName>
                                        </p:attrNameLst>
                                      </p:cBhvr>
                                      <p:to>
                                        <p:strVal val="hidden"/>
                                      </p:to>
                                    </p:set>
                                  </p:subTnLst>
                                </p:cTn>
                              </p:par>
                              <p:par>
                                <p:cTn id="101" presetID="22" presetClass="entr" presetSubtype="2" fill="hold" grpId="0" nodeType="withEffect">
                                  <p:stCondLst>
                                    <p:cond delay="0"/>
                                  </p:stCondLst>
                                  <p:childTnLst>
                                    <p:set>
                                      <p:cBhvr>
                                        <p:cTn id="102" dur="1" fill="hold">
                                          <p:stCondLst>
                                            <p:cond delay="0"/>
                                          </p:stCondLst>
                                        </p:cTn>
                                        <p:tgtEl>
                                          <p:spTgt spid="23874"/>
                                        </p:tgtEl>
                                        <p:attrNameLst>
                                          <p:attrName>style.visibility</p:attrName>
                                        </p:attrNameLst>
                                      </p:cBhvr>
                                      <p:to>
                                        <p:strVal val="visible"/>
                                      </p:to>
                                    </p:set>
                                    <p:animEffect transition="in" filter="wipe(right)">
                                      <p:cBhvr>
                                        <p:cTn id="103" dur="500"/>
                                        <p:tgtEl>
                                          <p:spTgt spid="23874"/>
                                        </p:tgtEl>
                                      </p:cBhvr>
                                    </p:animEffect>
                                  </p:childTnLst>
                                  <p:subTnLst>
                                    <p:set>
                                      <p:cBhvr override="childStyle">
                                        <p:cTn dur="1" fill="hold" display="0" masterRel="nextClick" afterEffect="1"/>
                                        <p:tgtEl>
                                          <p:spTgt spid="23874"/>
                                        </p:tgtEl>
                                        <p:attrNameLst>
                                          <p:attrName>style.visibility</p:attrName>
                                        </p:attrNameLst>
                                      </p:cBhvr>
                                      <p:to>
                                        <p:strVal val="hidden"/>
                                      </p:to>
                                    </p:set>
                                  </p:subTnLst>
                                </p:cTn>
                              </p:par>
                              <p:par>
                                <p:cTn id="104" presetID="23" presetClass="entr" presetSubtype="16" fill="hold" grpId="0" nodeType="withEffect">
                                  <p:stCondLst>
                                    <p:cond delay="0"/>
                                  </p:stCondLst>
                                  <p:childTnLst>
                                    <p:set>
                                      <p:cBhvr>
                                        <p:cTn id="105" dur="1" fill="hold">
                                          <p:stCondLst>
                                            <p:cond delay="0"/>
                                          </p:stCondLst>
                                        </p:cTn>
                                        <p:tgtEl>
                                          <p:spTgt spid="23873"/>
                                        </p:tgtEl>
                                        <p:attrNameLst>
                                          <p:attrName>style.visibility</p:attrName>
                                        </p:attrNameLst>
                                      </p:cBhvr>
                                      <p:to>
                                        <p:strVal val="visible"/>
                                      </p:to>
                                    </p:set>
                                    <p:anim calcmode="lin" valueType="num">
                                      <p:cBhvr>
                                        <p:cTn id="106" dur="500" fill="hold"/>
                                        <p:tgtEl>
                                          <p:spTgt spid="23873"/>
                                        </p:tgtEl>
                                        <p:attrNameLst>
                                          <p:attrName>ppt_w</p:attrName>
                                        </p:attrNameLst>
                                      </p:cBhvr>
                                      <p:tavLst>
                                        <p:tav tm="0">
                                          <p:val>
                                            <p:fltVal val="0"/>
                                          </p:val>
                                        </p:tav>
                                        <p:tav tm="100000">
                                          <p:val>
                                            <p:strVal val="#ppt_w"/>
                                          </p:val>
                                        </p:tav>
                                      </p:tavLst>
                                    </p:anim>
                                    <p:anim calcmode="lin" valueType="num">
                                      <p:cBhvr>
                                        <p:cTn id="107" dur="500" fill="hold"/>
                                        <p:tgtEl>
                                          <p:spTgt spid="23873"/>
                                        </p:tgtEl>
                                        <p:attrNameLst>
                                          <p:attrName>ppt_h</p:attrName>
                                        </p:attrNameLst>
                                      </p:cBhvr>
                                      <p:tavLst>
                                        <p:tav tm="0">
                                          <p:val>
                                            <p:fltVal val="0"/>
                                          </p:val>
                                        </p:tav>
                                        <p:tav tm="100000">
                                          <p:val>
                                            <p:strVal val="#ppt_h"/>
                                          </p:val>
                                        </p:tav>
                                      </p:tavLst>
                                    </p:anim>
                                  </p:childTnLst>
                                  <p:subTnLst>
                                    <p:set>
                                      <p:cBhvr override="childStyle">
                                        <p:cTn dur="1" fill="hold" display="0" masterRel="nextClick" afterEffect="1"/>
                                        <p:tgtEl>
                                          <p:spTgt spid="23873"/>
                                        </p:tgtEl>
                                        <p:attrNameLst>
                                          <p:attrName>style.visibility</p:attrName>
                                        </p:attrNameLst>
                                      </p:cBhvr>
                                      <p:to>
                                        <p:strVal val="hidden"/>
                                      </p:to>
                                    </p:set>
                                  </p:subTnLst>
                                </p:cTn>
                              </p:par>
                              <p:par>
                                <p:cTn id="108" presetID="1" presetClass="entr" presetSubtype="0" fill="hold" grpId="0" nodeType="withEffect">
                                  <p:stCondLst>
                                    <p:cond delay="0"/>
                                  </p:stCondLst>
                                  <p:childTnLst>
                                    <p:set>
                                      <p:cBhvr>
                                        <p:cTn id="109" dur="1" fill="hold">
                                          <p:stCondLst>
                                            <p:cond delay="0"/>
                                          </p:stCondLst>
                                        </p:cTn>
                                        <p:tgtEl>
                                          <p:spTgt spid="23887"/>
                                        </p:tgtEl>
                                        <p:attrNameLst>
                                          <p:attrName>style.visibility</p:attrName>
                                        </p:attrNameLst>
                                      </p:cBhvr>
                                      <p:to>
                                        <p:strVal val="visible"/>
                                      </p:to>
                                    </p:set>
                                  </p:childTnLst>
                                  <p:subTnLst>
                                    <p:set>
                                      <p:cBhvr override="childStyle">
                                        <p:cTn dur="1" fill="hold" display="0" masterRel="nextClick" afterEffect="1"/>
                                        <p:tgtEl>
                                          <p:spTgt spid="23887"/>
                                        </p:tgtEl>
                                        <p:attrNameLst>
                                          <p:attrName>style.visibility</p:attrName>
                                        </p:attrNameLst>
                                      </p:cBhvr>
                                      <p:to>
                                        <p:strVal val="hidden"/>
                                      </p:to>
                                    </p:set>
                                  </p:subTnLst>
                                </p:cTn>
                              </p:par>
                              <p:par>
                                <p:cTn id="110" presetID="22" presetClass="entr" presetSubtype="1" fill="hold" grpId="0" nodeType="withEffect">
                                  <p:stCondLst>
                                    <p:cond delay="0"/>
                                  </p:stCondLst>
                                  <p:childTnLst>
                                    <p:set>
                                      <p:cBhvr>
                                        <p:cTn id="111" dur="1" fill="hold">
                                          <p:stCondLst>
                                            <p:cond delay="0"/>
                                          </p:stCondLst>
                                        </p:cTn>
                                        <p:tgtEl>
                                          <p:spTgt spid="23878"/>
                                        </p:tgtEl>
                                        <p:attrNameLst>
                                          <p:attrName>style.visibility</p:attrName>
                                        </p:attrNameLst>
                                      </p:cBhvr>
                                      <p:to>
                                        <p:strVal val="visible"/>
                                      </p:to>
                                    </p:set>
                                    <p:animEffect transition="in" filter="wipe(up)">
                                      <p:cBhvr>
                                        <p:cTn id="112" dur="500"/>
                                        <p:tgtEl>
                                          <p:spTgt spid="23878"/>
                                        </p:tgtEl>
                                      </p:cBhvr>
                                    </p:animEffect>
                                  </p:childTnLst>
                                  <p:subTnLst>
                                    <p:set>
                                      <p:cBhvr override="childStyle">
                                        <p:cTn dur="1" fill="hold" display="0" masterRel="nextClick" afterEffect="1"/>
                                        <p:tgtEl>
                                          <p:spTgt spid="23878"/>
                                        </p:tgtEl>
                                        <p:attrNameLst>
                                          <p:attrName>style.visibility</p:attrName>
                                        </p:attrNameLst>
                                      </p:cBhvr>
                                      <p:to>
                                        <p:strVal val="hidden"/>
                                      </p:to>
                                    </p:set>
                                  </p:subTnLst>
                                </p:cTn>
                              </p:par>
                              <p:par>
                                <p:cTn id="113" presetID="50" presetClass="entr" presetSubtype="0" decel="100000" fill="hold" grpId="0" nodeType="withEffect">
                                  <p:stCondLst>
                                    <p:cond delay="0"/>
                                  </p:stCondLst>
                                  <p:childTnLst>
                                    <p:set>
                                      <p:cBhvr>
                                        <p:cTn id="114" dur="1" fill="hold">
                                          <p:stCondLst>
                                            <p:cond delay="0"/>
                                          </p:stCondLst>
                                        </p:cTn>
                                        <p:tgtEl>
                                          <p:spTgt spid="23877"/>
                                        </p:tgtEl>
                                        <p:attrNameLst>
                                          <p:attrName>style.visibility</p:attrName>
                                        </p:attrNameLst>
                                      </p:cBhvr>
                                      <p:to>
                                        <p:strVal val="visible"/>
                                      </p:to>
                                    </p:set>
                                    <p:anim calcmode="lin" valueType="num">
                                      <p:cBhvr>
                                        <p:cTn id="115" dur="1000" fill="hold"/>
                                        <p:tgtEl>
                                          <p:spTgt spid="23877"/>
                                        </p:tgtEl>
                                        <p:attrNameLst>
                                          <p:attrName>ppt_w</p:attrName>
                                        </p:attrNameLst>
                                      </p:cBhvr>
                                      <p:tavLst>
                                        <p:tav tm="0">
                                          <p:val>
                                            <p:strVal val="#ppt_w+.3"/>
                                          </p:val>
                                        </p:tav>
                                        <p:tav tm="100000">
                                          <p:val>
                                            <p:strVal val="#ppt_w"/>
                                          </p:val>
                                        </p:tav>
                                      </p:tavLst>
                                    </p:anim>
                                    <p:anim calcmode="lin" valueType="num">
                                      <p:cBhvr>
                                        <p:cTn id="116" dur="1000" fill="hold"/>
                                        <p:tgtEl>
                                          <p:spTgt spid="23877"/>
                                        </p:tgtEl>
                                        <p:attrNameLst>
                                          <p:attrName>ppt_h</p:attrName>
                                        </p:attrNameLst>
                                      </p:cBhvr>
                                      <p:tavLst>
                                        <p:tav tm="0">
                                          <p:val>
                                            <p:strVal val="#ppt_h"/>
                                          </p:val>
                                        </p:tav>
                                        <p:tav tm="100000">
                                          <p:val>
                                            <p:strVal val="#ppt_h"/>
                                          </p:val>
                                        </p:tav>
                                      </p:tavLst>
                                    </p:anim>
                                    <p:animEffect transition="in" filter="fade">
                                      <p:cBhvr>
                                        <p:cTn id="117" dur="1000"/>
                                        <p:tgtEl>
                                          <p:spTgt spid="23877"/>
                                        </p:tgtEl>
                                      </p:cBhvr>
                                    </p:animEffect>
                                  </p:childTnLst>
                                  <p:subTnLst>
                                    <p:set>
                                      <p:cBhvr override="childStyle">
                                        <p:cTn dur="1" fill="hold" display="0" masterRel="nextClick" afterEffect="1"/>
                                        <p:tgtEl>
                                          <p:spTgt spid="23877"/>
                                        </p:tgtEl>
                                        <p:attrNameLst>
                                          <p:attrName>style.visibility</p:attrName>
                                        </p:attrNameLst>
                                      </p:cBhvr>
                                      <p:to>
                                        <p:strVal val="hidden"/>
                                      </p:to>
                                    </p:set>
                                  </p:subTnLst>
                                </p:cTn>
                              </p:par>
                              <p:par>
                                <p:cTn id="118" presetID="1" presetClass="entr" presetSubtype="0" fill="hold" grpId="0" nodeType="withEffect">
                                  <p:stCondLst>
                                    <p:cond delay="0"/>
                                  </p:stCondLst>
                                  <p:childTnLst>
                                    <p:set>
                                      <p:cBhvr>
                                        <p:cTn id="119" dur="1" fill="hold">
                                          <p:stCondLst>
                                            <p:cond delay="0"/>
                                          </p:stCondLst>
                                        </p:cTn>
                                        <p:tgtEl>
                                          <p:spTgt spid="23888"/>
                                        </p:tgtEl>
                                        <p:attrNameLst>
                                          <p:attrName>style.visibility</p:attrName>
                                        </p:attrNameLst>
                                      </p:cBhvr>
                                      <p:to>
                                        <p:strVal val="visible"/>
                                      </p:to>
                                    </p:set>
                                  </p:childTnLst>
                                  <p:subTnLst>
                                    <p:set>
                                      <p:cBhvr override="childStyle">
                                        <p:cTn dur="1" fill="hold" display="0" masterRel="nextClick" afterEffect="1"/>
                                        <p:tgtEl>
                                          <p:spTgt spid="23888"/>
                                        </p:tgtEl>
                                        <p:attrNameLst>
                                          <p:attrName>style.visibility</p:attrName>
                                        </p:attrNameLst>
                                      </p:cBhvr>
                                      <p:to>
                                        <p:strVal val="hidden"/>
                                      </p:to>
                                    </p:set>
                                  </p:subTnLst>
                                </p:cTn>
                              </p:par>
                              <p:par>
                                <p:cTn id="120" presetID="22" presetClass="entr" presetSubtype="8" fill="hold" grpId="0" nodeType="withEffect">
                                  <p:stCondLst>
                                    <p:cond delay="0"/>
                                  </p:stCondLst>
                                  <p:childTnLst>
                                    <p:set>
                                      <p:cBhvr>
                                        <p:cTn id="121" dur="1" fill="hold">
                                          <p:stCondLst>
                                            <p:cond delay="0"/>
                                          </p:stCondLst>
                                        </p:cTn>
                                        <p:tgtEl>
                                          <p:spTgt spid="23876"/>
                                        </p:tgtEl>
                                        <p:attrNameLst>
                                          <p:attrName>style.visibility</p:attrName>
                                        </p:attrNameLst>
                                      </p:cBhvr>
                                      <p:to>
                                        <p:strVal val="visible"/>
                                      </p:to>
                                    </p:set>
                                    <p:animEffect transition="in" filter="wipe(left)">
                                      <p:cBhvr>
                                        <p:cTn id="122" dur="500"/>
                                        <p:tgtEl>
                                          <p:spTgt spid="23876"/>
                                        </p:tgtEl>
                                      </p:cBhvr>
                                    </p:animEffect>
                                  </p:childTnLst>
                                  <p:subTnLst>
                                    <p:set>
                                      <p:cBhvr override="childStyle">
                                        <p:cTn dur="1" fill="hold" display="0" masterRel="nextClick" afterEffect="1"/>
                                        <p:tgtEl>
                                          <p:spTgt spid="23876"/>
                                        </p:tgtEl>
                                        <p:attrNameLst>
                                          <p:attrName>style.visibility</p:attrName>
                                        </p:attrNameLst>
                                      </p:cBhvr>
                                      <p:to>
                                        <p:strVal val="hidden"/>
                                      </p:to>
                                    </p:set>
                                  </p:subTnLst>
                                </p:cTn>
                              </p:par>
                              <p:par>
                                <p:cTn id="123" presetID="50" presetClass="entr" presetSubtype="0" decel="100000" fill="hold" grpId="0" nodeType="withEffect">
                                  <p:stCondLst>
                                    <p:cond delay="0"/>
                                  </p:stCondLst>
                                  <p:childTnLst>
                                    <p:set>
                                      <p:cBhvr>
                                        <p:cTn id="124" dur="1" fill="hold">
                                          <p:stCondLst>
                                            <p:cond delay="0"/>
                                          </p:stCondLst>
                                        </p:cTn>
                                        <p:tgtEl>
                                          <p:spTgt spid="23875"/>
                                        </p:tgtEl>
                                        <p:attrNameLst>
                                          <p:attrName>style.visibility</p:attrName>
                                        </p:attrNameLst>
                                      </p:cBhvr>
                                      <p:to>
                                        <p:strVal val="visible"/>
                                      </p:to>
                                    </p:set>
                                    <p:anim calcmode="lin" valueType="num">
                                      <p:cBhvr>
                                        <p:cTn id="125" dur="1000" fill="hold"/>
                                        <p:tgtEl>
                                          <p:spTgt spid="23875"/>
                                        </p:tgtEl>
                                        <p:attrNameLst>
                                          <p:attrName>ppt_w</p:attrName>
                                        </p:attrNameLst>
                                      </p:cBhvr>
                                      <p:tavLst>
                                        <p:tav tm="0">
                                          <p:val>
                                            <p:strVal val="#ppt_w+.3"/>
                                          </p:val>
                                        </p:tav>
                                        <p:tav tm="100000">
                                          <p:val>
                                            <p:strVal val="#ppt_w"/>
                                          </p:val>
                                        </p:tav>
                                      </p:tavLst>
                                    </p:anim>
                                    <p:anim calcmode="lin" valueType="num">
                                      <p:cBhvr>
                                        <p:cTn id="126" dur="1000" fill="hold"/>
                                        <p:tgtEl>
                                          <p:spTgt spid="23875"/>
                                        </p:tgtEl>
                                        <p:attrNameLst>
                                          <p:attrName>ppt_h</p:attrName>
                                        </p:attrNameLst>
                                      </p:cBhvr>
                                      <p:tavLst>
                                        <p:tav tm="0">
                                          <p:val>
                                            <p:strVal val="#ppt_h"/>
                                          </p:val>
                                        </p:tav>
                                        <p:tav tm="100000">
                                          <p:val>
                                            <p:strVal val="#ppt_h"/>
                                          </p:val>
                                        </p:tav>
                                      </p:tavLst>
                                    </p:anim>
                                    <p:animEffect transition="in" filter="fade">
                                      <p:cBhvr>
                                        <p:cTn id="127" dur="1000"/>
                                        <p:tgtEl>
                                          <p:spTgt spid="23875"/>
                                        </p:tgtEl>
                                      </p:cBhvr>
                                    </p:animEffect>
                                  </p:childTnLst>
                                  <p:subTnLst>
                                    <p:set>
                                      <p:cBhvr override="childStyle">
                                        <p:cTn dur="1" fill="hold" display="0" masterRel="nextClick" afterEffect="1"/>
                                        <p:tgtEl>
                                          <p:spTgt spid="23875"/>
                                        </p:tgtEl>
                                        <p:attrNameLst>
                                          <p:attrName>style.visibility</p:attrName>
                                        </p:attrNameLst>
                                      </p:cBhvr>
                                      <p:to>
                                        <p:strVal val="hidden"/>
                                      </p:to>
                                    </p:set>
                                  </p:subTnLst>
                                </p:cTn>
                              </p:par>
                              <p:par>
                                <p:cTn id="128" presetID="1" presetClass="entr" presetSubtype="0" fill="hold" grpId="0" nodeType="withEffect">
                                  <p:stCondLst>
                                    <p:cond delay="0"/>
                                  </p:stCondLst>
                                  <p:childTnLst>
                                    <p:set>
                                      <p:cBhvr>
                                        <p:cTn id="129" dur="1" fill="hold">
                                          <p:stCondLst>
                                            <p:cond delay="0"/>
                                          </p:stCondLst>
                                        </p:cTn>
                                        <p:tgtEl>
                                          <p:spTgt spid="23889"/>
                                        </p:tgtEl>
                                        <p:attrNameLst>
                                          <p:attrName>style.visibility</p:attrName>
                                        </p:attrNameLst>
                                      </p:cBhvr>
                                      <p:to>
                                        <p:strVal val="visible"/>
                                      </p:to>
                                    </p:set>
                                  </p:childTnLst>
                                  <p:subTnLst>
                                    <p:set>
                                      <p:cBhvr override="childStyle">
                                        <p:cTn dur="1" fill="hold" display="0" masterRel="nextClick" afterEffect="1"/>
                                        <p:tgtEl>
                                          <p:spTgt spid="23889"/>
                                        </p:tgtEl>
                                        <p:attrNameLst>
                                          <p:attrName>style.visibility</p:attrName>
                                        </p:attrNameLst>
                                      </p:cBhvr>
                                      <p:to>
                                        <p:strVal val="hidden"/>
                                      </p:to>
                                    </p:set>
                                  </p:subTnLst>
                                </p:cTn>
                              </p:par>
                              <p:par>
                                <p:cTn id="130" presetID="22" presetClass="entr" presetSubtype="8" fill="hold" grpId="0" nodeType="withEffect">
                                  <p:stCondLst>
                                    <p:cond delay="0"/>
                                  </p:stCondLst>
                                  <p:childTnLst>
                                    <p:set>
                                      <p:cBhvr>
                                        <p:cTn id="131" dur="1" fill="hold">
                                          <p:stCondLst>
                                            <p:cond delay="0"/>
                                          </p:stCondLst>
                                        </p:cTn>
                                        <p:tgtEl>
                                          <p:spTgt spid="23880"/>
                                        </p:tgtEl>
                                        <p:attrNameLst>
                                          <p:attrName>style.visibility</p:attrName>
                                        </p:attrNameLst>
                                      </p:cBhvr>
                                      <p:to>
                                        <p:strVal val="visible"/>
                                      </p:to>
                                    </p:set>
                                    <p:animEffect transition="in" filter="wipe(left)">
                                      <p:cBhvr>
                                        <p:cTn id="132" dur="500"/>
                                        <p:tgtEl>
                                          <p:spTgt spid="23880"/>
                                        </p:tgtEl>
                                      </p:cBhvr>
                                    </p:animEffect>
                                  </p:childTnLst>
                                  <p:subTnLst>
                                    <p:set>
                                      <p:cBhvr override="childStyle">
                                        <p:cTn dur="1" fill="hold" display="0" masterRel="nextClick" afterEffect="1"/>
                                        <p:tgtEl>
                                          <p:spTgt spid="23880"/>
                                        </p:tgtEl>
                                        <p:attrNameLst>
                                          <p:attrName>style.visibility</p:attrName>
                                        </p:attrNameLst>
                                      </p:cBhvr>
                                      <p:to>
                                        <p:strVal val="hidden"/>
                                      </p:to>
                                    </p:set>
                                  </p:subTnLst>
                                </p:cTn>
                              </p:par>
                              <p:par>
                                <p:cTn id="133" presetID="17" presetClass="entr" presetSubtype="10" fill="hold" grpId="0" nodeType="withEffect">
                                  <p:stCondLst>
                                    <p:cond delay="0"/>
                                  </p:stCondLst>
                                  <p:childTnLst>
                                    <p:set>
                                      <p:cBhvr>
                                        <p:cTn id="134" dur="1" fill="hold">
                                          <p:stCondLst>
                                            <p:cond delay="0"/>
                                          </p:stCondLst>
                                        </p:cTn>
                                        <p:tgtEl>
                                          <p:spTgt spid="23879"/>
                                        </p:tgtEl>
                                        <p:attrNameLst>
                                          <p:attrName>style.visibility</p:attrName>
                                        </p:attrNameLst>
                                      </p:cBhvr>
                                      <p:to>
                                        <p:strVal val="visible"/>
                                      </p:to>
                                    </p:set>
                                    <p:anim calcmode="lin" valueType="num">
                                      <p:cBhvr>
                                        <p:cTn id="135" dur="500" fill="hold"/>
                                        <p:tgtEl>
                                          <p:spTgt spid="23879"/>
                                        </p:tgtEl>
                                        <p:attrNameLst>
                                          <p:attrName>ppt_w</p:attrName>
                                        </p:attrNameLst>
                                      </p:cBhvr>
                                      <p:tavLst>
                                        <p:tav tm="0">
                                          <p:val>
                                            <p:fltVal val="0"/>
                                          </p:val>
                                        </p:tav>
                                        <p:tav tm="100000">
                                          <p:val>
                                            <p:strVal val="#ppt_w"/>
                                          </p:val>
                                        </p:tav>
                                      </p:tavLst>
                                    </p:anim>
                                    <p:anim calcmode="lin" valueType="num">
                                      <p:cBhvr>
                                        <p:cTn id="136" dur="500" fill="hold"/>
                                        <p:tgtEl>
                                          <p:spTgt spid="23879"/>
                                        </p:tgtEl>
                                        <p:attrNameLst>
                                          <p:attrName>ppt_h</p:attrName>
                                        </p:attrNameLst>
                                      </p:cBhvr>
                                      <p:tavLst>
                                        <p:tav tm="0">
                                          <p:val>
                                            <p:strVal val="#ppt_h"/>
                                          </p:val>
                                        </p:tav>
                                        <p:tav tm="100000">
                                          <p:val>
                                            <p:strVal val="#ppt_h"/>
                                          </p:val>
                                        </p:tav>
                                      </p:tavLst>
                                    </p:anim>
                                  </p:childTnLst>
                                  <p:subTnLst>
                                    <p:set>
                                      <p:cBhvr override="childStyle">
                                        <p:cTn dur="1" fill="hold" display="0" masterRel="nextClick" afterEffect="1"/>
                                        <p:tgtEl>
                                          <p:spTgt spid="23879"/>
                                        </p:tgtEl>
                                        <p:attrNameLst>
                                          <p:attrName>style.visibility</p:attrName>
                                        </p:attrNameLst>
                                      </p:cBhvr>
                                      <p:to>
                                        <p:strVal val="hidden"/>
                                      </p:to>
                                    </p:set>
                                  </p:subTnLst>
                                </p:cTn>
                              </p:par>
                              <p:par>
                                <p:cTn id="137" presetID="43" presetClass="entr" presetSubtype="0" fill="hold" nodeType="withEffect">
                                  <p:stCondLst>
                                    <p:cond delay="0"/>
                                  </p:stCondLst>
                                  <p:childTnLst>
                                    <p:set>
                                      <p:cBhvr>
                                        <p:cTn id="138" dur="1" fill="hold">
                                          <p:stCondLst>
                                            <p:cond delay="0"/>
                                          </p:stCondLst>
                                        </p:cTn>
                                        <p:tgtEl>
                                          <p:spTgt spid="23881"/>
                                        </p:tgtEl>
                                        <p:attrNameLst>
                                          <p:attrName>style.visibility</p:attrName>
                                        </p:attrNameLst>
                                      </p:cBhvr>
                                      <p:to>
                                        <p:strVal val="visible"/>
                                      </p:to>
                                    </p:set>
                                    <p:animEffect transition="in" filter="fade">
                                      <p:cBhvr>
                                        <p:cTn id="139" dur="100"/>
                                        <p:tgtEl>
                                          <p:spTgt spid="23881"/>
                                        </p:tgtEl>
                                      </p:cBhvr>
                                    </p:animEffect>
                                    <p:anim calcmode="lin" valueType="num">
                                      <p:cBhvr>
                                        <p:cTn id="140" dur="400" fill="hold"/>
                                        <p:tgtEl>
                                          <p:spTgt spid="23881"/>
                                        </p:tgtEl>
                                        <p:attrNameLst>
                                          <p:attrName>ppt_x</p:attrName>
                                        </p:attrNameLst>
                                      </p:cBhvr>
                                      <p:tavLst>
                                        <p:tav tm="0">
                                          <p:val>
                                            <p:strVal val="#ppt_x"/>
                                          </p:val>
                                        </p:tav>
                                        <p:tav tm="100000">
                                          <p:val>
                                            <p:strVal val="#ppt_x"/>
                                          </p:val>
                                        </p:tav>
                                      </p:tavLst>
                                    </p:anim>
                                    <p:anim calcmode="lin" valueType="num">
                                      <p:cBhvr>
                                        <p:cTn id="141" dur="400" fill="hold"/>
                                        <p:tgtEl>
                                          <p:spTgt spid="23881"/>
                                        </p:tgtEl>
                                        <p:attrNameLst>
                                          <p:attrName>ppt_y</p:attrName>
                                        </p:attrNameLst>
                                      </p:cBhvr>
                                      <p:tavLst>
                                        <p:tav tm="0">
                                          <p:val>
                                            <p:strVal val="#ppt_y+0.31"/>
                                          </p:val>
                                        </p:tav>
                                        <p:tav tm="100000">
                                          <p:val>
                                            <p:strVal val="#ppt_y+0.31"/>
                                          </p:val>
                                        </p:tav>
                                      </p:tavLst>
                                    </p:anim>
                                    <p:anim calcmode="lin" valueType="num">
                                      <p:cBhvr>
                                        <p:cTn id="142" dur="600" decel="50000" fill="hold">
                                          <p:stCondLst>
                                            <p:cond delay="400"/>
                                          </p:stCondLst>
                                        </p:cTn>
                                        <p:tgtEl>
                                          <p:spTgt spid="2388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3" dur="600" decel="50000" fill="hold">
                                          <p:stCondLst>
                                            <p:cond delay="400"/>
                                          </p:stCondLst>
                                        </p:cTn>
                                        <p:tgtEl>
                                          <p:spTgt spid="2388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subTnLst>
                                    <p:set>
                                      <p:cBhvr override="childStyle">
                                        <p:cTn dur="1" fill="hold" display="0" masterRel="nextClick" afterEffect="1"/>
                                        <p:tgtEl>
                                          <p:spTgt spid="2388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0" grpId="0" animBg="1"/>
      <p:bldP spid="23851" grpId="0" animBg="1"/>
      <p:bldP spid="23852" grpId="0" animBg="1"/>
      <p:bldP spid="23853" grpId="0" animBg="1"/>
      <p:bldP spid="23854" grpId="0" animBg="1"/>
      <p:bldP spid="23855" grpId="0" animBg="1"/>
      <p:bldP spid="23856" grpId="0" animBg="1"/>
      <p:bldP spid="23857" grpId="0" animBg="1"/>
      <p:bldP spid="23858" grpId="0" animBg="1"/>
      <p:bldP spid="23860" grpId="0" animBg="1"/>
      <p:bldP spid="23861" grpId="0" animBg="1"/>
      <p:bldP spid="23862" grpId="0" animBg="1"/>
      <p:bldP spid="23863" grpId="0" animBg="1"/>
      <p:bldP spid="23864" grpId="0" animBg="1"/>
      <p:bldP spid="23865" grpId="0" animBg="1"/>
      <p:bldP spid="23866" grpId="0" animBg="1"/>
      <p:bldP spid="23867" grpId="0" animBg="1"/>
      <p:bldP spid="23868" grpId="0" animBg="1"/>
      <p:bldP spid="23869" grpId="0" animBg="1"/>
      <p:bldP spid="23870" grpId="0" animBg="1"/>
      <p:bldP spid="23871" grpId="0" animBg="1"/>
      <p:bldP spid="23872" grpId="0" animBg="1"/>
      <p:bldP spid="23873" grpId="0" animBg="1"/>
      <p:bldP spid="23874" grpId="0" animBg="1"/>
      <p:bldP spid="23875" grpId="0" animBg="1"/>
      <p:bldP spid="23876" grpId="0" animBg="1"/>
      <p:bldP spid="23877" grpId="0" animBg="1"/>
      <p:bldP spid="23878" grpId="0" animBg="1"/>
      <p:bldP spid="23879" grpId="0" animBg="1"/>
      <p:bldP spid="23880" grpId="0" animBg="1"/>
      <p:bldP spid="23885" grpId="0" animBg="1"/>
      <p:bldP spid="23886" grpId="0" animBg="1"/>
      <p:bldP spid="23887" grpId="0" animBg="1"/>
      <p:bldP spid="23888" grpId="0" animBg="1"/>
      <p:bldP spid="23889" grpId="0" animBg="1"/>
      <p:bldP spid="2389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0" y="0"/>
            <a:ext cx="9144000" cy="6884988"/>
            <a:chOff x="0" y="-17"/>
            <a:chExt cx="5760" cy="4337"/>
          </a:xfrm>
        </p:grpSpPr>
        <p:sp>
          <p:nvSpPr>
            <p:cNvPr id="24580" name="Freeform 4"/>
            <p:cNvSpPr>
              <a:spLocks/>
            </p:cNvSpPr>
            <p:nvPr/>
          </p:nvSpPr>
          <p:spPr bwMode="auto">
            <a:xfrm>
              <a:off x="476" y="0"/>
              <a:ext cx="4984" cy="4320"/>
            </a:xfrm>
            <a:custGeom>
              <a:avLst/>
              <a:gdLst/>
              <a:ahLst/>
              <a:cxnLst>
                <a:cxn ang="0">
                  <a:pos x="363" y="226"/>
                </a:cxn>
                <a:cxn ang="0">
                  <a:pos x="199" y="102"/>
                </a:cxn>
                <a:cxn ang="0">
                  <a:pos x="79" y="90"/>
                </a:cxn>
                <a:cxn ang="0">
                  <a:pos x="75" y="194"/>
                </a:cxn>
                <a:cxn ang="0">
                  <a:pos x="171" y="278"/>
                </a:cxn>
                <a:cxn ang="0">
                  <a:pos x="331" y="382"/>
                </a:cxn>
                <a:cxn ang="0">
                  <a:pos x="511" y="322"/>
                </a:cxn>
                <a:cxn ang="0">
                  <a:pos x="415" y="486"/>
                </a:cxn>
                <a:cxn ang="0">
                  <a:pos x="637" y="648"/>
                </a:cxn>
                <a:cxn ang="0">
                  <a:pos x="775" y="762"/>
                </a:cxn>
                <a:cxn ang="0">
                  <a:pos x="949" y="900"/>
                </a:cxn>
                <a:cxn ang="0">
                  <a:pos x="1051" y="826"/>
                </a:cxn>
                <a:cxn ang="0">
                  <a:pos x="1279" y="690"/>
                </a:cxn>
                <a:cxn ang="0">
                  <a:pos x="1255" y="828"/>
                </a:cxn>
                <a:cxn ang="0">
                  <a:pos x="989" y="1192"/>
                </a:cxn>
                <a:cxn ang="0">
                  <a:pos x="989" y="1237"/>
                </a:cxn>
                <a:cxn ang="0">
                  <a:pos x="1199" y="1178"/>
                </a:cxn>
                <a:cxn ang="0">
                  <a:pos x="1153" y="1074"/>
                </a:cxn>
                <a:cxn ang="0">
                  <a:pos x="1291" y="864"/>
                </a:cxn>
                <a:cxn ang="0">
                  <a:pos x="1327" y="888"/>
                </a:cxn>
                <a:cxn ang="0">
                  <a:pos x="1441" y="870"/>
                </a:cxn>
                <a:cxn ang="0">
                  <a:pos x="1499" y="1126"/>
                </a:cxn>
                <a:cxn ang="0">
                  <a:pos x="1579" y="829"/>
                </a:cxn>
                <a:cxn ang="0">
                  <a:pos x="2005" y="738"/>
                </a:cxn>
                <a:cxn ang="0">
                  <a:pos x="2319" y="698"/>
                </a:cxn>
                <a:cxn ang="0">
                  <a:pos x="2486" y="875"/>
                </a:cxn>
                <a:cxn ang="0">
                  <a:pos x="2311" y="1074"/>
                </a:cxn>
                <a:cxn ang="0">
                  <a:pos x="2576" y="1056"/>
                </a:cxn>
                <a:cxn ang="0">
                  <a:pos x="2875" y="1056"/>
                </a:cxn>
                <a:cxn ang="0">
                  <a:pos x="3035" y="1174"/>
                </a:cxn>
                <a:cxn ang="0">
                  <a:pos x="3257" y="965"/>
                </a:cxn>
                <a:cxn ang="0">
                  <a:pos x="3661" y="942"/>
                </a:cxn>
                <a:cxn ang="0">
                  <a:pos x="3973" y="870"/>
                </a:cxn>
                <a:cxn ang="0">
                  <a:pos x="4164" y="693"/>
                </a:cxn>
                <a:cxn ang="0">
                  <a:pos x="4219" y="474"/>
                </a:cxn>
                <a:cxn ang="0">
                  <a:pos x="4657" y="192"/>
                </a:cxn>
                <a:cxn ang="0">
                  <a:pos x="4825" y="408"/>
                </a:cxn>
                <a:cxn ang="0">
                  <a:pos x="4627" y="492"/>
                </a:cxn>
                <a:cxn ang="0">
                  <a:pos x="4831" y="694"/>
                </a:cxn>
                <a:cxn ang="0">
                  <a:pos x="4844" y="1101"/>
                </a:cxn>
                <a:cxn ang="0">
                  <a:pos x="4763" y="1374"/>
                </a:cxn>
                <a:cxn ang="0">
                  <a:pos x="4723" y="1562"/>
                </a:cxn>
                <a:cxn ang="0">
                  <a:pos x="4891" y="1782"/>
                </a:cxn>
                <a:cxn ang="0">
                  <a:pos x="4935" y="2099"/>
                </a:cxn>
                <a:cxn ang="0">
                  <a:pos x="4907" y="2386"/>
                </a:cxn>
                <a:cxn ang="0">
                  <a:pos x="4663" y="2148"/>
                </a:cxn>
                <a:cxn ang="0">
                  <a:pos x="4609" y="1752"/>
                </a:cxn>
                <a:cxn ang="0">
                  <a:pos x="4621" y="1416"/>
                </a:cxn>
                <a:cxn ang="0">
                  <a:pos x="4511" y="1306"/>
                </a:cxn>
                <a:cxn ang="0">
                  <a:pos x="4475" y="1518"/>
                </a:cxn>
                <a:cxn ang="0">
                  <a:pos x="4339" y="1770"/>
                </a:cxn>
                <a:cxn ang="0">
                  <a:pos x="4300" y="1963"/>
                </a:cxn>
                <a:cxn ang="0">
                  <a:pos x="4147" y="2014"/>
                </a:cxn>
                <a:cxn ang="0">
                  <a:pos x="3967" y="2106"/>
                </a:cxn>
                <a:cxn ang="0">
                  <a:pos x="3847" y="2358"/>
                </a:cxn>
                <a:cxn ang="0">
                  <a:pos x="3691" y="2706"/>
                </a:cxn>
                <a:cxn ang="0">
                  <a:pos x="3859" y="2802"/>
                </a:cxn>
                <a:cxn ang="0">
                  <a:pos x="4117" y="2898"/>
                </a:cxn>
                <a:cxn ang="0">
                  <a:pos x="4151" y="3218"/>
                </a:cxn>
                <a:cxn ang="0">
                  <a:pos x="4099" y="3598"/>
                </a:cxn>
                <a:cxn ang="0">
                  <a:pos x="3951" y="3874"/>
                </a:cxn>
                <a:cxn ang="0">
                  <a:pos x="3817" y="4026"/>
                </a:cxn>
                <a:cxn ang="0">
                  <a:pos x="3757" y="4338"/>
                </a:cxn>
              </a:cxnLst>
              <a:rect l="0" t="0" r="r" b="b"/>
              <a:pathLst>
                <a:path w="4984" h="4338">
                  <a:moveTo>
                    <a:pt x="439" y="18"/>
                  </a:moveTo>
                  <a:cubicBezTo>
                    <a:pt x="434" y="26"/>
                    <a:pt x="420" y="53"/>
                    <a:pt x="415" y="66"/>
                  </a:cubicBezTo>
                  <a:cubicBezTo>
                    <a:pt x="410" y="79"/>
                    <a:pt x="418" y="69"/>
                    <a:pt x="409" y="96"/>
                  </a:cubicBezTo>
                  <a:cubicBezTo>
                    <a:pt x="400" y="123"/>
                    <a:pt x="382" y="198"/>
                    <a:pt x="363" y="226"/>
                  </a:cubicBezTo>
                  <a:cubicBezTo>
                    <a:pt x="344" y="254"/>
                    <a:pt x="317" y="263"/>
                    <a:pt x="295" y="266"/>
                  </a:cubicBezTo>
                  <a:cubicBezTo>
                    <a:pt x="273" y="269"/>
                    <a:pt x="248" y="257"/>
                    <a:pt x="231" y="246"/>
                  </a:cubicBezTo>
                  <a:cubicBezTo>
                    <a:pt x="214" y="235"/>
                    <a:pt x="198" y="222"/>
                    <a:pt x="193" y="198"/>
                  </a:cubicBezTo>
                  <a:cubicBezTo>
                    <a:pt x="188" y="174"/>
                    <a:pt x="193" y="133"/>
                    <a:pt x="199" y="102"/>
                  </a:cubicBezTo>
                  <a:cubicBezTo>
                    <a:pt x="205" y="71"/>
                    <a:pt x="233" y="24"/>
                    <a:pt x="229" y="12"/>
                  </a:cubicBezTo>
                  <a:cubicBezTo>
                    <a:pt x="225" y="0"/>
                    <a:pt x="190" y="21"/>
                    <a:pt x="175" y="30"/>
                  </a:cubicBezTo>
                  <a:cubicBezTo>
                    <a:pt x="160" y="39"/>
                    <a:pt x="155" y="56"/>
                    <a:pt x="139" y="66"/>
                  </a:cubicBezTo>
                  <a:cubicBezTo>
                    <a:pt x="123" y="76"/>
                    <a:pt x="93" y="83"/>
                    <a:pt x="79" y="90"/>
                  </a:cubicBezTo>
                  <a:cubicBezTo>
                    <a:pt x="65" y="97"/>
                    <a:pt x="67" y="93"/>
                    <a:pt x="55" y="108"/>
                  </a:cubicBezTo>
                  <a:cubicBezTo>
                    <a:pt x="43" y="123"/>
                    <a:pt x="14" y="158"/>
                    <a:pt x="7" y="182"/>
                  </a:cubicBezTo>
                  <a:cubicBezTo>
                    <a:pt x="0" y="206"/>
                    <a:pt x="4" y="248"/>
                    <a:pt x="15" y="250"/>
                  </a:cubicBezTo>
                  <a:cubicBezTo>
                    <a:pt x="26" y="252"/>
                    <a:pt x="59" y="204"/>
                    <a:pt x="75" y="194"/>
                  </a:cubicBezTo>
                  <a:cubicBezTo>
                    <a:pt x="91" y="184"/>
                    <a:pt x="107" y="183"/>
                    <a:pt x="111" y="190"/>
                  </a:cubicBezTo>
                  <a:cubicBezTo>
                    <a:pt x="115" y="197"/>
                    <a:pt x="103" y="213"/>
                    <a:pt x="99" y="238"/>
                  </a:cubicBezTo>
                  <a:cubicBezTo>
                    <a:pt x="95" y="263"/>
                    <a:pt x="75" y="331"/>
                    <a:pt x="87" y="338"/>
                  </a:cubicBezTo>
                  <a:cubicBezTo>
                    <a:pt x="99" y="345"/>
                    <a:pt x="148" y="285"/>
                    <a:pt x="171" y="278"/>
                  </a:cubicBezTo>
                  <a:cubicBezTo>
                    <a:pt x="194" y="271"/>
                    <a:pt x="207" y="290"/>
                    <a:pt x="227" y="298"/>
                  </a:cubicBezTo>
                  <a:cubicBezTo>
                    <a:pt x="247" y="306"/>
                    <a:pt x="284" y="309"/>
                    <a:pt x="291" y="326"/>
                  </a:cubicBezTo>
                  <a:cubicBezTo>
                    <a:pt x="298" y="343"/>
                    <a:pt x="264" y="389"/>
                    <a:pt x="271" y="398"/>
                  </a:cubicBezTo>
                  <a:cubicBezTo>
                    <a:pt x="278" y="407"/>
                    <a:pt x="307" y="395"/>
                    <a:pt x="331" y="382"/>
                  </a:cubicBezTo>
                  <a:cubicBezTo>
                    <a:pt x="355" y="369"/>
                    <a:pt x="393" y="327"/>
                    <a:pt x="415" y="318"/>
                  </a:cubicBezTo>
                  <a:cubicBezTo>
                    <a:pt x="437" y="309"/>
                    <a:pt x="451" y="334"/>
                    <a:pt x="463" y="326"/>
                  </a:cubicBezTo>
                  <a:cubicBezTo>
                    <a:pt x="475" y="318"/>
                    <a:pt x="483" y="271"/>
                    <a:pt x="491" y="270"/>
                  </a:cubicBezTo>
                  <a:cubicBezTo>
                    <a:pt x="499" y="269"/>
                    <a:pt x="515" y="299"/>
                    <a:pt x="511" y="322"/>
                  </a:cubicBezTo>
                  <a:cubicBezTo>
                    <a:pt x="507" y="345"/>
                    <a:pt x="485" y="398"/>
                    <a:pt x="467" y="410"/>
                  </a:cubicBezTo>
                  <a:cubicBezTo>
                    <a:pt x="449" y="422"/>
                    <a:pt x="419" y="387"/>
                    <a:pt x="403" y="394"/>
                  </a:cubicBezTo>
                  <a:cubicBezTo>
                    <a:pt x="387" y="401"/>
                    <a:pt x="371" y="435"/>
                    <a:pt x="373" y="450"/>
                  </a:cubicBezTo>
                  <a:cubicBezTo>
                    <a:pt x="375" y="465"/>
                    <a:pt x="401" y="484"/>
                    <a:pt x="415" y="486"/>
                  </a:cubicBezTo>
                  <a:cubicBezTo>
                    <a:pt x="429" y="488"/>
                    <a:pt x="438" y="459"/>
                    <a:pt x="457" y="462"/>
                  </a:cubicBezTo>
                  <a:cubicBezTo>
                    <a:pt x="476" y="465"/>
                    <a:pt x="503" y="490"/>
                    <a:pt x="531" y="506"/>
                  </a:cubicBezTo>
                  <a:cubicBezTo>
                    <a:pt x="559" y="522"/>
                    <a:pt x="608" y="533"/>
                    <a:pt x="626" y="557"/>
                  </a:cubicBezTo>
                  <a:cubicBezTo>
                    <a:pt x="644" y="581"/>
                    <a:pt x="614" y="623"/>
                    <a:pt x="637" y="648"/>
                  </a:cubicBezTo>
                  <a:cubicBezTo>
                    <a:pt x="660" y="673"/>
                    <a:pt x="742" y="694"/>
                    <a:pt x="763" y="708"/>
                  </a:cubicBezTo>
                  <a:cubicBezTo>
                    <a:pt x="784" y="722"/>
                    <a:pt x="770" y="721"/>
                    <a:pt x="763" y="734"/>
                  </a:cubicBezTo>
                  <a:cubicBezTo>
                    <a:pt x="756" y="747"/>
                    <a:pt x="721" y="781"/>
                    <a:pt x="723" y="786"/>
                  </a:cubicBezTo>
                  <a:cubicBezTo>
                    <a:pt x="725" y="791"/>
                    <a:pt x="763" y="763"/>
                    <a:pt x="775" y="762"/>
                  </a:cubicBezTo>
                  <a:cubicBezTo>
                    <a:pt x="787" y="761"/>
                    <a:pt x="782" y="785"/>
                    <a:pt x="795" y="778"/>
                  </a:cubicBezTo>
                  <a:cubicBezTo>
                    <a:pt x="808" y="771"/>
                    <a:pt x="830" y="710"/>
                    <a:pt x="855" y="718"/>
                  </a:cubicBezTo>
                  <a:cubicBezTo>
                    <a:pt x="880" y="726"/>
                    <a:pt x="928" y="799"/>
                    <a:pt x="944" y="829"/>
                  </a:cubicBezTo>
                  <a:cubicBezTo>
                    <a:pt x="960" y="859"/>
                    <a:pt x="950" y="870"/>
                    <a:pt x="949" y="900"/>
                  </a:cubicBezTo>
                  <a:cubicBezTo>
                    <a:pt x="948" y="930"/>
                    <a:pt x="930" y="993"/>
                    <a:pt x="937" y="1008"/>
                  </a:cubicBezTo>
                  <a:cubicBezTo>
                    <a:pt x="944" y="1023"/>
                    <a:pt x="978" y="1014"/>
                    <a:pt x="991" y="990"/>
                  </a:cubicBezTo>
                  <a:cubicBezTo>
                    <a:pt x="1004" y="966"/>
                    <a:pt x="1005" y="891"/>
                    <a:pt x="1015" y="864"/>
                  </a:cubicBezTo>
                  <a:cubicBezTo>
                    <a:pt x="1025" y="837"/>
                    <a:pt x="1036" y="841"/>
                    <a:pt x="1051" y="826"/>
                  </a:cubicBezTo>
                  <a:cubicBezTo>
                    <a:pt x="1066" y="811"/>
                    <a:pt x="1084" y="786"/>
                    <a:pt x="1105" y="774"/>
                  </a:cubicBezTo>
                  <a:cubicBezTo>
                    <a:pt x="1126" y="762"/>
                    <a:pt x="1158" y="761"/>
                    <a:pt x="1175" y="754"/>
                  </a:cubicBezTo>
                  <a:cubicBezTo>
                    <a:pt x="1192" y="747"/>
                    <a:pt x="1190" y="741"/>
                    <a:pt x="1207" y="730"/>
                  </a:cubicBezTo>
                  <a:cubicBezTo>
                    <a:pt x="1224" y="719"/>
                    <a:pt x="1264" y="693"/>
                    <a:pt x="1279" y="690"/>
                  </a:cubicBezTo>
                  <a:cubicBezTo>
                    <a:pt x="1294" y="687"/>
                    <a:pt x="1289" y="703"/>
                    <a:pt x="1299" y="714"/>
                  </a:cubicBezTo>
                  <a:cubicBezTo>
                    <a:pt x="1309" y="725"/>
                    <a:pt x="1338" y="742"/>
                    <a:pt x="1339" y="756"/>
                  </a:cubicBezTo>
                  <a:cubicBezTo>
                    <a:pt x="1340" y="770"/>
                    <a:pt x="1317" y="786"/>
                    <a:pt x="1303" y="798"/>
                  </a:cubicBezTo>
                  <a:cubicBezTo>
                    <a:pt x="1289" y="810"/>
                    <a:pt x="1270" y="810"/>
                    <a:pt x="1255" y="828"/>
                  </a:cubicBezTo>
                  <a:cubicBezTo>
                    <a:pt x="1240" y="846"/>
                    <a:pt x="1230" y="880"/>
                    <a:pt x="1213" y="906"/>
                  </a:cubicBezTo>
                  <a:cubicBezTo>
                    <a:pt x="1196" y="932"/>
                    <a:pt x="1175" y="952"/>
                    <a:pt x="1153" y="984"/>
                  </a:cubicBezTo>
                  <a:cubicBezTo>
                    <a:pt x="1131" y="1016"/>
                    <a:pt x="1107" y="1066"/>
                    <a:pt x="1080" y="1101"/>
                  </a:cubicBezTo>
                  <a:cubicBezTo>
                    <a:pt x="1053" y="1136"/>
                    <a:pt x="1014" y="1174"/>
                    <a:pt x="989" y="1192"/>
                  </a:cubicBezTo>
                  <a:cubicBezTo>
                    <a:pt x="964" y="1210"/>
                    <a:pt x="951" y="1208"/>
                    <a:pt x="931" y="1206"/>
                  </a:cubicBezTo>
                  <a:cubicBezTo>
                    <a:pt x="911" y="1204"/>
                    <a:pt x="873" y="1176"/>
                    <a:pt x="871" y="1182"/>
                  </a:cubicBezTo>
                  <a:cubicBezTo>
                    <a:pt x="869" y="1188"/>
                    <a:pt x="899" y="1233"/>
                    <a:pt x="919" y="1242"/>
                  </a:cubicBezTo>
                  <a:cubicBezTo>
                    <a:pt x="939" y="1251"/>
                    <a:pt x="959" y="1248"/>
                    <a:pt x="989" y="1237"/>
                  </a:cubicBezTo>
                  <a:cubicBezTo>
                    <a:pt x="1019" y="1226"/>
                    <a:pt x="1075" y="1195"/>
                    <a:pt x="1099" y="1176"/>
                  </a:cubicBezTo>
                  <a:cubicBezTo>
                    <a:pt x="1123" y="1157"/>
                    <a:pt x="1120" y="1130"/>
                    <a:pt x="1135" y="1122"/>
                  </a:cubicBezTo>
                  <a:cubicBezTo>
                    <a:pt x="1150" y="1114"/>
                    <a:pt x="1178" y="1119"/>
                    <a:pt x="1189" y="1128"/>
                  </a:cubicBezTo>
                  <a:cubicBezTo>
                    <a:pt x="1200" y="1137"/>
                    <a:pt x="1202" y="1156"/>
                    <a:pt x="1199" y="1178"/>
                  </a:cubicBezTo>
                  <a:cubicBezTo>
                    <a:pt x="1196" y="1200"/>
                    <a:pt x="1166" y="1260"/>
                    <a:pt x="1171" y="1262"/>
                  </a:cubicBezTo>
                  <a:cubicBezTo>
                    <a:pt x="1176" y="1264"/>
                    <a:pt x="1221" y="1215"/>
                    <a:pt x="1227" y="1190"/>
                  </a:cubicBezTo>
                  <a:cubicBezTo>
                    <a:pt x="1233" y="1165"/>
                    <a:pt x="1219" y="1129"/>
                    <a:pt x="1207" y="1110"/>
                  </a:cubicBezTo>
                  <a:cubicBezTo>
                    <a:pt x="1195" y="1091"/>
                    <a:pt x="1155" y="1091"/>
                    <a:pt x="1153" y="1074"/>
                  </a:cubicBezTo>
                  <a:cubicBezTo>
                    <a:pt x="1151" y="1057"/>
                    <a:pt x="1181" y="1023"/>
                    <a:pt x="1195" y="1006"/>
                  </a:cubicBezTo>
                  <a:cubicBezTo>
                    <a:pt x="1209" y="989"/>
                    <a:pt x="1228" y="988"/>
                    <a:pt x="1239" y="974"/>
                  </a:cubicBezTo>
                  <a:cubicBezTo>
                    <a:pt x="1250" y="960"/>
                    <a:pt x="1252" y="938"/>
                    <a:pt x="1261" y="920"/>
                  </a:cubicBezTo>
                  <a:cubicBezTo>
                    <a:pt x="1270" y="902"/>
                    <a:pt x="1275" y="877"/>
                    <a:pt x="1291" y="864"/>
                  </a:cubicBezTo>
                  <a:cubicBezTo>
                    <a:pt x="1307" y="851"/>
                    <a:pt x="1341" y="854"/>
                    <a:pt x="1359" y="842"/>
                  </a:cubicBezTo>
                  <a:cubicBezTo>
                    <a:pt x="1377" y="830"/>
                    <a:pt x="1395" y="792"/>
                    <a:pt x="1399" y="794"/>
                  </a:cubicBezTo>
                  <a:cubicBezTo>
                    <a:pt x="1403" y="796"/>
                    <a:pt x="1395" y="838"/>
                    <a:pt x="1383" y="854"/>
                  </a:cubicBezTo>
                  <a:cubicBezTo>
                    <a:pt x="1371" y="870"/>
                    <a:pt x="1336" y="872"/>
                    <a:pt x="1327" y="888"/>
                  </a:cubicBezTo>
                  <a:cubicBezTo>
                    <a:pt x="1318" y="904"/>
                    <a:pt x="1320" y="935"/>
                    <a:pt x="1327" y="950"/>
                  </a:cubicBezTo>
                  <a:cubicBezTo>
                    <a:pt x="1334" y="965"/>
                    <a:pt x="1363" y="985"/>
                    <a:pt x="1369" y="978"/>
                  </a:cubicBezTo>
                  <a:cubicBezTo>
                    <a:pt x="1375" y="971"/>
                    <a:pt x="1351" y="924"/>
                    <a:pt x="1363" y="906"/>
                  </a:cubicBezTo>
                  <a:cubicBezTo>
                    <a:pt x="1375" y="888"/>
                    <a:pt x="1420" y="860"/>
                    <a:pt x="1441" y="870"/>
                  </a:cubicBezTo>
                  <a:cubicBezTo>
                    <a:pt x="1462" y="880"/>
                    <a:pt x="1480" y="934"/>
                    <a:pt x="1488" y="965"/>
                  </a:cubicBezTo>
                  <a:cubicBezTo>
                    <a:pt x="1496" y="996"/>
                    <a:pt x="1494" y="1026"/>
                    <a:pt x="1488" y="1056"/>
                  </a:cubicBezTo>
                  <a:cubicBezTo>
                    <a:pt x="1482" y="1086"/>
                    <a:pt x="1451" y="1134"/>
                    <a:pt x="1453" y="1146"/>
                  </a:cubicBezTo>
                  <a:cubicBezTo>
                    <a:pt x="1455" y="1158"/>
                    <a:pt x="1489" y="1138"/>
                    <a:pt x="1499" y="1126"/>
                  </a:cubicBezTo>
                  <a:cubicBezTo>
                    <a:pt x="1509" y="1114"/>
                    <a:pt x="1505" y="1095"/>
                    <a:pt x="1511" y="1074"/>
                  </a:cubicBezTo>
                  <a:cubicBezTo>
                    <a:pt x="1517" y="1053"/>
                    <a:pt x="1531" y="1028"/>
                    <a:pt x="1535" y="1002"/>
                  </a:cubicBezTo>
                  <a:cubicBezTo>
                    <a:pt x="1539" y="976"/>
                    <a:pt x="1526" y="949"/>
                    <a:pt x="1533" y="920"/>
                  </a:cubicBezTo>
                  <a:cubicBezTo>
                    <a:pt x="1540" y="891"/>
                    <a:pt x="1550" y="836"/>
                    <a:pt x="1579" y="829"/>
                  </a:cubicBezTo>
                  <a:cubicBezTo>
                    <a:pt x="1608" y="822"/>
                    <a:pt x="1675" y="885"/>
                    <a:pt x="1705" y="876"/>
                  </a:cubicBezTo>
                  <a:cubicBezTo>
                    <a:pt x="1735" y="867"/>
                    <a:pt x="1735" y="789"/>
                    <a:pt x="1759" y="774"/>
                  </a:cubicBezTo>
                  <a:cubicBezTo>
                    <a:pt x="1783" y="759"/>
                    <a:pt x="1810" y="790"/>
                    <a:pt x="1851" y="784"/>
                  </a:cubicBezTo>
                  <a:cubicBezTo>
                    <a:pt x="1892" y="778"/>
                    <a:pt x="1960" y="738"/>
                    <a:pt x="2005" y="738"/>
                  </a:cubicBezTo>
                  <a:cubicBezTo>
                    <a:pt x="2050" y="738"/>
                    <a:pt x="2095" y="787"/>
                    <a:pt x="2123" y="784"/>
                  </a:cubicBezTo>
                  <a:cubicBezTo>
                    <a:pt x="2151" y="781"/>
                    <a:pt x="2150" y="743"/>
                    <a:pt x="2173" y="720"/>
                  </a:cubicBezTo>
                  <a:cubicBezTo>
                    <a:pt x="2196" y="697"/>
                    <a:pt x="2235" y="652"/>
                    <a:pt x="2259" y="648"/>
                  </a:cubicBezTo>
                  <a:cubicBezTo>
                    <a:pt x="2283" y="644"/>
                    <a:pt x="2312" y="679"/>
                    <a:pt x="2319" y="698"/>
                  </a:cubicBezTo>
                  <a:cubicBezTo>
                    <a:pt x="2326" y="717"/>
                    <a:pt x="2294" y="759"/>
                    <a:pt x="2299" y="766"/>
                  </a:cubicBezTo>
                  <a:cubicBezTo>
                    <a:pt x="2304" y="773"/>
                    <a:pt x="2327" y="736"/>
                    <a:pt x="2350" y="739"/>
                  </a:cubicBezTo>
                  <a:cubicBezTo>
                    <a:pt x="2373" y="742"/>
                    <a:pt x="2417" y="761"/>
                    <a:pt x="2440" y="784"/>
                  </a:cubicBezTo>
                  <a:cubicBezTo>
                    <a:pt x="2463" y="807"/>
                    <a:pt x="2485" y="853"/>
                    <a:pt x="2486" y="875"/>
                  </a:cubicBezTo>
                  <a:cubicBezTo>
                    <a:pt x="2487" y="897"/>
                    <a:pt x="2464" y="903"/>
                    <a:pt x="2449" y="918"/>
                  </a:cubicBezTo>
                  <a:cubicBezTo>
                    <a:pt x="2434" y="933"/>
                    <a:pt x="2427" y="940"/>
                    <a:pt x="2395" y="965"/>
                  </a:cubicBezTo>
                  <a:cubicBezTo>
                    <a:pt x="2363" y="990"/>
                    <a:pt x="2271" y="1050"/>
                    <a:pt x="2257" y="1068"/>
                  </a:cubicBezTo>
                  <a:cubicBezTo>
                    <a:pt x="2243" y="1086"/>
                    <a:pt x="2291" y="1082"/>
                    <a:pt x="2311" y="1074"/>
                  </a:cubicBezTo>
                  <a:cubicBezTo>
                    <a:pt x="2331" y="1066"/>
                    <a:pt x="2359" y="1025"/>
                    <a:pt x="2377" y="1020"/>
                  </a:cubicBezTo>
                  <a:cubicBezTo>
                    <a:pt x="2395" y="1015"/>
                    <a:pt x="2404" y="1038"/>
                    <a:pt x="2419" y="1042"/>
                  </a:cubicBezTo>
                  <a:cubicBezTo>
                    <a:pt x="2434" y="1046"/>
                    <a:pt x="2441" y="1042"/>
                    <a:pt x="2467" y="1044"/>
                  </a:cubicBezTo>
                  <a:cubicBezTo>
                    <a:pt x="2493" y="1046"/>
                    <a:pt x="2543" y="1046"/>
                    <a:pt x="2576" y="1056"/>
                  </a:cubicBezTo>
                  <a:cubicBezTo>
                    <a:pt x="2609" y="1066"/>
                    <a:pt x="2635" y="1097"/>
                    <a:pt x="2665" y="1104"/>
                  </a:cubicBezTo>
                  <a:cubicBezTo>
                    <a:pt x="2695" y="1111"/>
                    <a:pt x="2747" y="1114"/>
                    <a:pt x="2758" y="1101"/>
                  </a:cubicBezTo>
                  <a:cubicBezTo>
                    <a:pt x="2769" y="1088"/>
                    <a:pt x="2711" y="1034"/>
                    <a:pt x="2731" y="1026"/>
                  </a:cubicBezTo>
                  <a:cubicBezTo>
                    <a:pt x="2751" y="1018"/>
                    <a:pt x="2842" y="1047"/>
                    <a:pt x="2875" y="1056"/>
                  </a:cubicBezTo>
                  <a:cubicBezTo>
                    <a:pt x="2908" y="1065"/>
                    <a:pt x="2919" y="1061"/>
                    <a:pt x="2931" y="1082"/>
                  </a:cubicBezTo>
                  <a:cubicBezTo>
                    <a:pt x="2943" y="1103"/>
                    <a:pt x="2930" y="1157"/>
                    <a:pt x="2947" y="1182"/>
                  </a:cubicBezTo>
                  <a:cubicBezTo>
                    <a:pt x="2964" y="1207"/>
                    <a:pt x="3020" y="1235"/>
                    <a:pt x="3035" y="1234"/>
                  </a:cubicBezTo>
                  <a:cubicBezTo>
                    <a:pt x="3050" y="1233"/>
                    <a:pt x="3014" y="1188"/>
                    <a:pt x="3035" y="1174"/>
                  </a:cubicBezTo>
                  <a:cubicBezTo>
                    <a:pt x="3056" y="1160"/>
                    <a:pt x="3126" y="1164"/>
                    <a:pt x="3163" y="1152"/>
                  </a:cubicBezTo>
                  <a:cubicBezTo>
                    <a:pt x="3200" y="1140"/>
                    <a:pt x="3244" y="1123"/>
                    <a:pt x="3255" y="1102"/>
                  </a:cubicBezTo>
                  <a:cubicBezTo>
                    <a:pt x="3266" y="1081"/>
                    <a:pt x="3227" y="1049"/>
                    <a:pt x="3227" y="1026"/>
                  </a:cubicBezTo>
                  <a:cubicBezTo>
                    <a:pt x="3227" y="1003"/>
                    <a:pt x="3229" y="983"/>
                    <a:pt x="3257" y="965"/>
                  </a:cubicBezTo>
                  <a:cubicBezTo>
                    <a:pt x="3285" y="947"/>
                    <a:pt x="3357" y="933"/>
                    <a:pt x="3393" y="920"/>
                  </a:cubicBezTo>
                  <a:cubicBezTo>
                    <a:pt x="3429" y="907"/>
                    <a:pt x="3446" y="887"/>
                    <a:pt x="3475" y="888"/>
                  </a:cubicBezTo>
                  <a:cubicBezTo>
                    <a:pt x="3504" y="889"/>
                    <a:pt x="3534" y="915"/>
                    <a:pt x="3565" y="924"/>
                  </a:cubicBezTo>
                  <a:cubicBezTo>
                    <a:pt x="3596" y="933"/>
                    <a:pt x="3630" y="957"/>
                    <a:pt x="3661" y="942"/>
                  </a:cubicBezTo>
                  <a:cubicBezTo>
                    <a:pt x="3692" y="927"/>
                    <a:pt x="3723" y="857"/>
                    <a:pt x="3751" y="834"/>
                  </a:cubicBezTo>
                  <a:cubicBezTo>
                    <a:pt x="3779" y="811"/>
                    <a:pt x="3803" y="798"/>
                    <a:pt x="3829" y="804"/>
                  </a:cubicBezTo>
                  <a:cubicBezTo>
                    <a:pt x="3855" y="810"/>
                    <a:pt x="3883" y="859"/>
                    <a:pt x="3907" y="870"/>
                  </a:cubicBezTo>
                  <a:cubicBezTo>
                    <a:pt x="3931" y="881"/>
                    <a:pt x="3962" y="882"/>
                    <a:pt x="3973" y="870"/>
                  </a:cubicBezTo>
                  <a:cubicBezTo>
                    <a:pt x="3984" y="858"/>
                    <a:pt x="3961" y="819"/>
                    <a:pt x="3975" y="798"/>
                  </a:cubicBezTo>
                  <a:cubicBezTo>
                    <a:pt x="3989" y="777"/>
                    <a:pt x="4037" y="763"/>
                    <a:pt x="4057" y="744"/>
                  </a:cubicBezTo>
                  <a:cubicBezTo>
                    <a:pt x="4077" y="725"/>
                    <a:pt x="4077" y="690"/>
                    <a:pt x="4095" y="682"/>
                  </a:cubicBezTo>
                  <a:cubicBezTo>
                    <a:pt x="4113" y="674"/>
                    <a:pt x="4144" y="698"/>
                    <a:pt x="4164" y="693"/>
                  </a:cubicBezTo>
                  <a:cubicBezTo>
                    <a:pt x="4184" y="688"/>
                    <a:pt x="4218" y="670"/>
                    <a:pt x="4213" y="654"/>
                  </a:cubicBezTo>
                  <a:cubicBezTo>
                    <a:pt x="4208" y="638"/>
                    <a:pt x="4143" y="613"/>
                    <a:pt x="4135" y="594"/>
                  </a:cubicBezTo>
                  <a:cubicBezTo>
                    <a:pt x="4127" y="575"/>
                    <a:pt x="4149" y="562"/>
                    <a:pt x="4163" y="542"/>
                  </a:cubicBezTo>
                  <a:cubicBezTo>
                    <a:pt x="4177" y="522"/>
                    <a:pt x="4190" y="497"/>
                    <a:pt x="4219" y="474"/>
                  </a:cubicBezTo>
                  <a:cubicBezTo>
                    <a:pt x="4248" y="451"/>
                    <a:pt x="4296" y="424"/>
                    <a:pt x="4339" y="402"/>
                  </a:cubicBezTo>
                  <a:cubicBezTo>
                    <a:pt x="4382" y="380"/>
                    <a:pt x="4429" y="365"/>
                    <a:pt x="4475" y="342"/>
                  </a:cubicBezTo>
                  <a:cubicBezTo>
                    <a:pt x="4521" y="319"/>
                    <a:pt x="4585" y="289"/>
                    <a:pt x="4615" y="264"/>
                  </a:cubicBezTo>
                  <a:cubicBezTo>
                    <a:pt x="4645" y="239"/>
                    <a:pt x="4637" y="207"/>
                    <a:pt x="4657" y="192"/>
                  </a:cubicBezTo>
                  <a:cubicBezTo>
                    <a:pt x="4677" y="177"/>
                    <a:pt x="4713" y="163"/>
                    <a:pt x="4735" y="174"/>
                  </a:cubicBezTo>
                  <a:cubicBezTo>
                    <a:pt x="4757" y="185"/>
                    <a:pt x="4766" y="232"/>
                    <a:pt x="4789" y="258"/>
                  </a:cubicBezTo>
                  <a:cubicBezTo>
                    <a:pt x="4812" y="284"/>
                    <a:pt x="4867" y="305"/>
                    <a:pt x="4873" y="330"/>
                  </a:cubicBezTo>
                  <a:cubicBezTo>
                    <a:pt x="4879" y="355"/>
                    <a:pt x="4840" y="391"/>
                    <a:pt x="4825" y="408"/>
                  </a:cubicBezTo>
                  <a:cubicBezTo>
                    <a:pt x="4810" y="425"/>
                    <a:pt x="4803" y="431"/>
                    <a:pt x="4783" y="432"/>
                  </a:cubicBezTo>
                  <a:cubicBezTo>
                    <a:pt x="4763" y="433"/>
                    <a:pt x="4719" y="407"/>
                    <a:pt x="4705" y="414"/>
                  </a:cubicBezTo>
                  <a:cubicBezTo>
                    <a:pt x="4691" y="421"/>
                    <a:pt x="4712" y="461"/>
                    <a:pt x="4699" y="474"/>
                  </a:cubicBezTo>
                  <a:cubicBezTo>
                    <a:pt x="4686" y="487"/>
                    <a:pt x="4628" y="480"/>
                    <a:pt x="4627" y="492"/>
                  </a:cubicBezTo>
                  <a:cubicBezTo>
                    <a:pt x="4626" y="504"/>
                    <a:pt x="4679" y="516"/>
                    <a:pt x="4693" y="546"/>
                  </a:cubicBezTo>
                  <a:cubicBezTo>
                    <a:pt x="4707" y="576"/>
                    <a:pt x="4699" y="652"/>
                    <a:pt x="4711" y="674"/>
                  </a:cubicBezTo>
                  <a:cubicBezTo>
                    <a:pt x="4723" y="696"/>
                    <a:pt x="4747" y="675"/>
                    <a:pt x="4767" y="678"/>
                  </a:cubicBezTo>
                  <a:cubicBezTo>
                    <a:pt x="4787" y="681"/>
                    <a:pt x="4809" y="682"/>
                    <a:pt x="4831" y="694"/>
                  </a:cubicBezTo>
                  <a:cubicBezTo>
                    <a:pt x="4853" y="706"/>
                    <a:pt x="4901" y="730"/>
                    <a:pt x="4903" y="750"/>
                  </a:cubicBezTo>
                  <a:cubicBezTo>
                    <a:pt x="4905" y="770"/>
                    <a:pt x="4852" y="776"/>
                    <a:pt x="4843" y="816"/>
                  </a:cubicBezTo>
                  <a:cubicBezTo>
                    <a:pt x="4834" y="856"/>
                    <a:pt x="4849" y="943"/>
                    <a:pt x="4849" y="990"/>
                  </a:cubicBezTo>
                  <a:cubicBezTo>
                    <a:pt x="4849" y="1037"/>
                    <a:pt x="4845" y="1067"/>
                    <a:pt x="4844" y="1101"/>
                  </a:cubicBezTo>
                  <a:cubicBezTo>
                    <a:pt x="4843" y="1135"/>
                    <a:pt x="4839" y="1171"/>
                    <a:pt x="4844" y="1192"/>
                  </a:cubicBezTo>
                  <a:cubicBezTo>
                    <a:pt x="4849" y="1213"/>
                    <a:pt x="4883" y="1214"/>
                    <a:pt x="4875" y="1226"/>
                  </a:cubicBezTo>
                  <a:cubicBezTo>
                    <a:pt x="4867" y="1238"/>
                    <a:pt x="4814" y="1237"/>
                    <a:pt x="4795" y="1262"/>
                  </a:cubicBezTo>
                  <a:cubicBezTo>
                    <a:pt x="4776" y="1287"/>
                    <a:pt x="4775" y="1361"/>
                    <a:pt x="4763" y="1374"/>
                  </a:cubicBezTo>
                  <a:cubicBezTo>
                    <a:pt x="4751" y="1387"/>
                    <a:pt x="4730" y="1332"/>
                    <a:pt x="4723" y="1342"/>
                  </a:cubicBezTo>
                  <a:cubicBezTo>
                    <a:pt x="4716" y="1352"/>
                    <a:pt x="4728" y="1410"/>
                    <a:pt x="4723" y="1434"/>
                  </a:cubicBezTo>
                  <a:cubicBezTo>
                    <a:pt x="4718" y="1458"/>
                    <a:pt x="4693" y="1467"/>
                    <a:pt x="4693" y="1488"/>
                  </a:cubicBezTo>
                  <a:cubicBezTo>
                    <a:pt x="4693" y="1509"/>
                    <a:pt x="4714" y="1536"/>
                    <a:pt x="4723" y="1562"/>
                  </a:cubicBezTo>
                  <a:cubicBezTo>
                    <a:pt x="4732" y="1588"/>
                    <a:pt x="4732" y="1629"/>
                    <a:pt x="4747" y="1646"/>
                  </a:cubicBezTo>
                  <a:cubicBezTo>
                    <a:pt x="4762" y="1663"/>
                    <a:pt x="4786" y="1645"/>
                    <a:pt x="4811" y="1662"/>
                  </a:cubicBezTo>
                  <a:cubicBezTo>
                    <a:pt x="4836" y="1679"/>
                    <a:pt x="4886" y="1730"/>
                    <a:pt x="4899" y="1750"/>
                  </a:cubicBezTo>
                  <a:cubicBezTo>
                    <a:pt x="4912" y="1770"/>
                    <a:pt x="4889" y="1765"/>
                    <a:pt x="4891" y="1782"/>
                  </a:cubicBezTo>
                  <a:cubicBezTo>
                    <a:pt x="4893" y="1799"/>
                    <a:pt x="4899" y="1831"/>
                    <a:pt x="4909" y="1854"/>
                  </a:cubicBezTo>
                  <a:cubicBezTo>
                    <a:pt x="4919" y="1877"/>
                    <a:pt x="4950" y="1891"/>
                    <a:pt x="4951" y="1920"/>
                  </a:cubicBezTo>
                  <a:cubicBezTo>
                    <a:pt x="4952" y="1949"/>
                    <a:pt x="4918" y="1998"/>
                    <a:pt x="4915" y="2028"/>
                  </a:cubicBezTo>
                  <a:cubicBezTo>
                    <a:pt x="4912" y="2058"/>
                    <a:pt x="4933" y="2071"/>
                    <a:pt x="4935" y="2099"/>
                  </a:cubicBezTo>
                  <a:cubicBezTo>
                    <a:pt x="4937" y="2127"/>
                    <a:pt x="4920" y="2158"/>
                    <a:pt x="4927" y="2196"/>
                  </a:cubicBezTo>
                  <a:cubicBezTo>
                    <a:pt x="4934" y="2234"/>
                    <a:pt x="4976" y="2290"/>
                    <a:pt x="4980" y="2326"/>
                  </a:cubicBezTo>
                  <a:cubicBezTo>
                    <a:pt x="4984" y="2362"/>
                    <a:pt x="4963" y="2404"/>
                    <a:pt x="4951" y="2414"/>
                  </a:cubicBezTo>
                  <a:cubicBezTo>
                    <a:pt x="4939" y="2424"/>
                    <a:pt x="4919" y="2399"/>
                    <a:pt x="4907" y="2386"/>
                  </a:cubicBezTo>
                  <a:cubicBezTo>
                    <a:pt x="4895" y="2373"/>
                    <a:pt x="4897" y="2351"/>
                    <a:pt x="4879" y="2334"/>
                  </a:cubicBezTo>
                  <a:cubicBezTo>
                    <a:pt x="4861" y="2317"/>
                    <a:pt x="4821" y="2300"/>
                    <a:pt x="4799" y="2281"/>
                  </a:cubicBezTo>
                  <a:cubicBezTo>
                    <a:pt x="4777" y="2262"/>
                    <a:pt x="4770" y="2240"/>
                    <a:pt x="4747" y="2218"/>
                  </a:cubicBezTo>
                  <a:cubicBezTo>
                    <a:pt x="4724" y="2196"/>
                    <a:pt x="4687" y="2180"/>
                    <a:pt x="4663" y="2148"/>
                  </a:cubicBezTo>
                  <a:cubicBezTo>
                    <a:pt x="4639" y="2116"/>
                    <a:pt x="4616" y="2065"/>
                    <a:pt x="4603" y="2028"/>
                  </a:cubicBezTo>
                  <a:cubicBezTo>
                    <a:pt x="4590" y="1991"/>
                    <a:pt x="4587" y="1955"/>
                    <a:pt x="4585" y="1926"/>
                  </a:cubicBezTo>
                  <a:cubicBezTo>
                    <a:pt x="4583" y="1897"/>
                    <a:pt x="4587" y="1883"/>
                    <a:pt x="4591" y="1854"/>
                  </a:cubicBezTo>
                  <a:cubicBezTo>
                    <a:pt x="4595" y="1825"/>
                    <a:pt x="4609" y="1789"/>
                    <a:pt x="4609" y="1752"/>
                  </a:cubicBezTo>
                  <a:cubicBezTo>
                    <a:pt x="4609" y="1715"/>
                    <a:pt x="4593" y="1664"/>
                    <a:pt x="4591" y="1632"/>
                  </a:cubicBezTo>
                  <a:cubicBezTo>
                    <a:pt x="4589" y="1600"/>
                    <a:pt x="4600" y="1579"/>
                    <a:pt x="4599" y="1558"/>
                  </a:cubicBezTo>
                  <a:cubicBezTo>
                    <a:pt x="4598" y="1537"/>
                    <a:pt x="4583" y="1530"/>
                    <a:pt x="4587" y="1506"/>
                  </a:cubicBezTo>
                  <a:cubicBezTo>
                    <a:pt x="4591" y="1482"/>
                    <a:pt x="4622" y="1440"/>
                    <a:pt x="4621" y="1416"/>
                  </a:cubicBezTo>
                  <a:cubicBezTo>
                    <a:pt x="4620" y="1392"/>
                    <a:pt x="4594" y="1378"/>
                    <a:pt x="4583" y="1362"/>
                  </a:cubicBezTo>
                  <a:cubicBezTo>
                    <a:pt x="4572" y="1346"/>
                    <a:pt x="4563" y="1336"/>
                    <a:pt x="4555" y="1318"/>
                  </a:cubicBezTo>
                  <a:cubicBezTo>
                    <a:pt x="4547" y="1300"/>
                    <a:pt x="4542" y="1256"/>
                    <a:pt x="4535" y="1254"/>
                  </a:cubicBezTo>
                  <a:cubicBezTo>
                    <a:pt x="4528" y="1252"/>
                    <a:pt x="4512" y="1286"/>
                    <a:pt x="4511" y="1306"/>
                  </a:cubicBezTo>
                  <a:cubicBezTo>
                    <a:pt x="4510" y="1326"/>
                    <a:pt x="4528" y="1348"/>
                    <a:pt x="4531" y="1374"/>
                  </a:cubicBezTo>
                  <a:cubicBezTo>
                    <a:pt x="4534" y="1400"/>
                    <a:pt x="4528" y="1436"/>
                    <a:pt x="4527" y="1464"/>
                  </a:cubicBezTo>
                  <a:cubicBezTo>
                    <a:pt x="4526" y="1492"/>
                    <a:pt x="4534" y="1533"/>
                    <a:pt x="4525" y="1542"/>
                  </a:cubicBezTo>
                  <a:cubicBezTo>
                    <a:pt x="4516" y="1551"/>
                    <a:pt x="4491" y="1528"/>
                    <a:pt x="4475" y="1518"/>
                  </a:cubicBezTo>
                  <a:cubicBezTo>
                    <a:pt x="4459" y="1508"/>
                    <a:pt x="4450" y="1470"/>
                    <a:pt x="4429" y="1482"/>
                  </a:cubicBezTo>
                  <a:cubicBezTo>
                    <a:pt x="4408" y="1494"/>
                    <a:pt x="4360" y="1555"/>
                    <a:pt x="4347" y="1590"/>
                  </a:cubicBezTo>
                  <a:cubicBezTo>
                    <a:pt x="4334" y="1625"/>
                    <a:pt x="4352" y="1662"/>
                    <a:pt x="4351" y="1692"/>
                  </a:cubicBezTo>
                  <a:cubicBezTo>
                    <a:pt x="4350" y="1722"/>
                    <a:pt x="4334" y="1751"/>
                    <a:pt x="4339" y="1770"/>
                  </a:cubicBezTo>
                  <a:cubicBezTo>
                    <a:pt x="4344" y="1789"/>
                    <a:pt x="4367" y="1799"/>
                    <a:pt x="4379" y="1806"/>
                  </a:cubicBezTo>
                  <a:cubicBezTo>
                    <a:pt x="4391" y="1813"/>
                    <a:pt x="4408" y="1804"/>
                    <a:pt x="4411" y="1812"/>
                  </a:cubicBezTo>
                  <a:cubicBezTo>
                    <a:pt x="4414" y="1820"/>
                    <a:pt x="4417" y="1829"/>
                    <a:pt x="4399" y="1854"/>
                  </a:cubicBezTo>
                  <a:cubicBezTo>
                    <a:pt x="4381" y="1879"/>
                    <a:pt x="4321" y="1952"/>
                    <a:pt x="4300" y="1963"/>
                  </a:cubicBezTo>
                  <a:cubicBezTo>
                    <a:pt x="4279" y="1974"/>
                    <a:pt x="4282" y="1927"/>
                    <a:pt x="4271" y="1922"/>
                  </a:cubicBezTo>
                  <a:cubicBezTo>
                    <a:pt x="4260" y="1917"/>
                    <a:pt x="4246" y="1930"/>
                    <a:pt x="4231" y="1932"/>
                  </a:cubicBezTo>
                  <a:cubicBezTo>
                    <a:pt x="4216" y="1934"/>
                    <a:pt x="4197" y="1918"/>
                    <a:pt x="4183" y="1932"/>
                  </a:cubicBezTo>
                  <a:cubicBezTo>
                    <a:pt x="4169" y="1946"/>
                    <a:pt x="4161" y="1997"/>
                    <a:pt x="4147" y="2014"/>
                  </a:cubicBezTo>
                  <a:cubicBezTo>
                    <a:pt x="4133" y="2031"/>
                    <a:pt x="4114" y="2027"/>
                    <a:pt x="4099" y="2038"/>
                  </a:cubicBezTo>
                  <a:cubicBezTo>
                    <a:pt x="4084" y="2049"/>
                    <a:pt x="4062" y="2076"/>
                    <a:pt x="4055" y="2082"/>
                  </a:cubicBezTo>
                  <a:cubicBezTo>
                    <a:pt x="4048" y="2088"/>
                    <a:pt x="4070" y="2070"/>
                    <a:pt x="4055" y="2074"/>
                  </a:cubicBezTo>
                  <a:cubicBezTo>
                    <a:pt x="4040" y="2078"/>
                    <a:pt x="3995" y="2091"/>
                    <a:pt x="3967" y="2106"/>
                  </a:cubicBezTo>
                  <a:cubicBezTo>
                    <a:pt x="3939" y="2121"/>
                    <a:pt x="3903" y="2145"/>
                    <a:pt x="3887" y="2166"/>
                  </a:cubicBezTo>
                  <a:cubicBezTo>
                    <a:pt x="3871" y="2187"/>
                    <a:pt x="3879" y="2211"/>
                    <a:pt x="3871" y="2234"/>
                  </a:cubicBezTo>
                  <a:cubicBezTo>
                    <a:pt x="3863" y="2257"/>
                    <a:pt x="3845" y="2283"/>
                    <a:pt x="3841" y="2304"/>
                  </a:cubicBezTo>
                  <a:cubicBezTo>
                    <a:pt x="3837" y="2325"/>
                    <a:pt x="3854" y="2332"/>
                    <a:pt x="3847" y="2358"/>
                  </a:cubicBezTo>
                  <a:cubicBezTo>
                    <a:pt x="3840" y="2384"/>
                    <a:pt x="3815" y="2428"/>
                    <a:pt x="3801" y="2462"/>
                  </a:cubicBezTo>
                  <a:cubicBezTo>
                    <a:pt x="3787" y="2496"/>
                    <a:pt x="3776" y="2532"/>
                    <a:pt x="3763" y="2562"/>
                  </a:cubicBezTo>
                  <a:cubicBezTo>
                    <a:pt x="3750" y="2592"/>
                    <a:pt x="3735" y="2618"/>
                    <a:pt x="3723" y="2642"/>
                  </a:cubicBezTo>
                  <a:cubicBezTo>
                    <a:pt x="3711" y="2666"/>
                    <a:pt x="3682" y="2694"/>
                    <a:pt x="3691" y="2706"/>
                  </a:cubicBezTo>
                  <a:cubicBezTo>
                    <a:pt x="3700" y="2718"/>
                    <a:pt x="3756" y="2701"/>
                    <a:pt x="3775" y="2712"/>
                  </a:cubicBezTo>
                  <a:cubicBezTo>
                    <a:pt x="3794" y="2723"/>
                    <a:pt x="3793" y="2765"/>
                    <a:pt x="3803" y="2770"/>
                  </a:cubicBezTo>
                  <a:cubicBezTo>
                    <a:pt x="3813" y="2775"/>
                    <a:pt x="3826" y="2737"/>
                    <a:pt x="3835" y="2742"/>
                  </a:cubicBezTo>
                  <a:cubicBezTo>
                    <a:pt x="3844" y="2747"/>
                    <a:pt x="3841" y="2809"/>
                    <a:pt x="3859" y="2802"/>
                  </a:cubicBezTo>
                  <a:cubicBezTo>
                    <a:pt x="3877" y="2795"/>
                    <a:pt x="3912" y="2712"/>
                    <a:pt x="3943" y="2698"/>
                  </a:cubicBezTo>
                  <a:cubicBezTo>
                    <a:pt x="3974" y="2684"/>
                    <a:pt x="4020" y="2696"/>
                    <a:pt x="4045" y="2718"/>
                  </a:cubicBezTo>
                  <a:cubicBezTo>
                    <a:pt x="4070" y="2740"/>
                    <a:pt x="4081" y="2802"/>
                    <a:pt x="4093" y="2832"/>
                  </a:cubicBezTo>
                  <a:cubicBezTo>
                    <a:pt x="4105" y="2862"/>
                    <a:pt x="4115" y="2874"/>
                    <a:pt x="4117" y="2898"/>
                  </a:cubicBezTo>
                  <a:cubicBezTo>
                    <a:pt x="4119" y="2922"/>
                    <a:pt x="4101" y="2950"/>
                    <a:pt x="4105" y="2976"/>
                  </a:cubicBezTo>
                  <a:cubicBezTo>
                    <a:pt x="4109" y="3002"/>
                    <a:pt x="4133" y="3026"/>
                    <a:pt x="4143" y="3054"/>
                  </a:cubicBezTo>
                  <a:cubicBezTo>
                    <a:pt x="4153" y="3082"/>
                    <a:pt x="4163" y="3116"/>
                    <a:pt x="4164" y="3143"/>
                  </a:cubicBezTo>
                  <a:cubicBezTo>
                    <a:pt x="4165" y="3170"/>
                    <a:pt x="4157" y="3190"/>
                    <a:pt x="4151" y="3218"/>
                  </a:cubicBezTo>
                  <a:cubicBezTo>
                    <a:pt x="4145" y="3246"/>
                    <a:pt x="4133" y="3285"/>
                    <a:pt x="4129" y="3312"/>
                  </a:cubicBezTo>
                  <a:cubicBezTo>
                    <a:pt x="4125" y="3339"/>
                    <a:pt x="4130" y="3352"/>
                    <a:pt x="4129" y="3378"/>
                  </a:cubicBezTo>
                  <a:cubicBezTo>
                    <a:pt x="4128" y="3404"/>
                    <a:pt x="4128" y="3429"/>
                    <a:pt x="4123" y="3466"/>
                  </a:cubicBezTo>
                  <a:cubicBezTo>
                    <a:pt x="4118" y="3503"/>
                    <a:pt x="4106" y="3558"/>
                    <a:pt x="4099" y="3598"/>
                  </a:cubicBezTo>
                  <a:cubicBezTo>
                    <a:pt x="4092" y="3638"/>
                    <a:pt x="4088" y="3669"/>
                    <a:pt x="4079" y="3706"/>
                  </a:cubicBezTo>
                  <a:cubicBezTo>
                    <a:pt x="4070" y="3743"/>
                    <a:pt x="4061" y="3787"/>
                    <a:pt x="4045" y="3822"/>
                  </a:cubicBezTo>
                  <a:cubicBezTo>
                    <a:pt x="4029" y="3857"/>
                    <a:pt x="3999" y="3905"/>
                    <a:pt x="3983" y="3914"/>
                  </a:cubicBezTo>
                  <a:cubicBezTo>
                    <a:pt x="3967" y="3923"/>
                    <a:pt x="3960" y="3872"/>
                    <a:pt x="3951" y="3874"/>
                  </a:cubicBezTo>
                  <a:cubicBezTo>
                    <a:pt x="3942" y="3876"/>
                    <a:pt x="3936" y="3927"/>
                    <a:pt x="3927" y="3926"/>
                  </a:cubicBezTo>
                  <a:cubicBezTo>
                    <a:pt x="3918" y="3925"/>
                    <a:pt x="3907" y="3859"/>
                    <a:pt x="3899" y="3866"/>
                  </a:cubicBezTo>
                  <a:cubicBezTo>
                    <a:pt x="3891" y="3873"/>
                    <a:pt x="3891" y="3940"/>
                    <a:pt x="3877" y="3966"/>
                  </a:cubicBezTo>
                  <a:cubicBezTo>
                    <a:pt x="3863" y="3992"/>
                    <a:pt x="3833" y="4005"/>
                    <a:pt x="3817" y="4026"/>
                  </a:cubicBezTo>
                  <a:cubicBezTo>
                    <a:pt x="3801" y="4047"/>
                    <a:pt x="3785" y="4068"/>
                    <a:pt x="3779" y="4094"/>
                  </a:cubicBezTo>
                  <a:cubicBezTo>
                    <a:pt x="3773" y="4120"/>
                    <a:pt x="3785" y="4152"/>
                    <a:pt x="3781" y="4182"/>
                  </a:cubicBezTo>
                  <a:cubicBezTo>
                    <a:pt x="3777" y="4212"/>
                    <a:pt x="3761" y="4246"/>
                    <a:pt x="3757" y="4272"/>
                  </a:cubicBezTo>
                  <a:cubicBezTo>
                    <a:pt x="3753" y="4298"/>
                    <a:pt x="3757" y="4324"/>
                    <a:pt x="3757" y="4338"/>
                  </a:cubicBezTo>
                </a:path>
              </a:pathLst>
            </a:custGeom>
            <a:noFill/>
            <a:ln w="19050" cmpd="sng">
              <a:solidFill>
                <a:srgbClr val="00FFFF"/>
              </a:solidFill>
              <a:round/>
              <a:headEnd/>
              <a:tailEnd/>
            </a:ln>
            <a:effectLst/>
          </p:spPr>
          <p:txBody>
            <a:bodyPr/>
            <a:lstStyle/>
            <a:p>
              <a:endParaRPr lang="ru-RU"/>
            </a:p>
          </p:txBody>
        </p:sp>
        <p:sp>
          <p:nvSpPr>
            <p:cNvPr id="24581" name="Freeform 5"/>
            <p:cNvSpPr>
              <a:spLocks/>
            </p:cNvSpPr>
            <p:nvPr/>
          </p:nvSpPr>
          <p:spPr bwMode="auto">
            <a:xfrm>
              <a:off x="4558" y="2564"/>
              <a:ext cx="370" cy="766"/>
            </a:xfrm>
            <a:custGeom>
              <a:avLst/>
              <a:gdLst/>
              <a:ahLst/>
              <a:cxnLst>
                <a:cxn ang="0">
                  <a:pos x="0" y="4"/>
                </a:cxn>
                <a:cxn ang="0">
                  <a:pos x="44" y="22"/>
                </a:cxn>
                <a:cxn ang="0">
                  <a:pos x="83" y="40"/>
                </a:cxn>
                <a:cxn ang="0">
                  <a:pos x="91" y="95"/>
                </a:cxn>
                <a:cxn ang="0">
                  <a:pos x="136" y="140"/>
                </a:cxn>
                <a:cxn ang="0">
                  <a:pos x="136" y="186"/>
                </a:cxn>
                <a:cxn ang="0">
                  <a:pos x="188" y="271"/>
                </a:cxn>
                <a:cxn ang="0">
                  <a:pos x="227" y="322"/>
                </a:cxn>
                <a:cxn ang="0">
                  <a:pos x="272" y="367"/>
                </a:cxn>
                <a:cxn ang="0">
                  <a:pos x="320" y="400"/>
                </a:cxn>
                <a:cxn ang="0">
                  <a:pos x="329" y="418"/>
                </a:cxn>
                <a:cxn ang="0">
                  <a:pos x="332" y="448"/>
                </a:cxn>
                <a:cxn ang="0">
                  <a:pos x="302" y="421"/>
                </a:cxn>
                <a:cxn ang="0">
                  <a:pos x="272" y="412"/>
                </a:cxn>
                <a:cxn ang="0">
                  <a:pos x="233" y="451"/>
                </a:cxn>
                <a:cxn ang="0">
                  <a:pos x="245" y="499"/>
                </a:cxn>
                <a:cxn ang="0">
                  <a:pos x="254" y="553"/>
                </a:cxn>
                <a:cxn ang="0">
                  <a:pos x="272" y="594"/>
                </a:cxn>
                <a:cxn ang="0">
                  <a:pos x="338" y="634"/>
                </a:cxn>
                <a:cxn ang="0">
                  <a:pos x="365" y="643"/>
                </a:cxn>
                <a:cxn ang="0">
                  <a:pos x="363" y="685"/>
                </a:cxn>
                <a:cxn ang="0">
                  <a:pos x="323" y="676"/>
                </a:cxn>
                <a:cxn ang="0">
                  <a:pos x="302" y="697"/>
                </a:cxn>
                <a:cxn ang="0">
                  <a:pos x="296" y="724"/>
                </a:cxn>
                <a:cxn ang="0">
                  <a:pos x="299" y="763"/>
                </a:cxn>
                <a:cxn ang="0">
                  <a:pos x="281" y="745"/>
                </a:cxn>
                <a:cxn ang="0">
                  <a:pos x="269" y="715"/>
                </a:cxn>
                <a:cxn ang="0">
                  <a:pos x="260" y="676"/>
                </a:cxn>
                <a:cxn ang="0">
                  <a:pos x="236" y="634"/>
                </a:cxn>
                <a:cxn ang="0">
                  <a:pos x="230" y="574"/>
                </a:cxn>
                <a:cxn ang="0">
                  <a:pos x="194" y="517"/>
                </a:cxn>
                <a:cxn ang="0">
                  <a:pos x="182" y="503"/>
                </a:cxn>
                <a:cxn ang="0">
                  <a:pos x="182" y="458"/>
                </a:cxn>
                <a:cxn ang="0">
                  <a:pos x="158" y="394"/>
                </a:cxn>
                <a:cxn ang="0">
                  <a:pos x="136" y="367"/>
                </a:cxn>
                <a:cxn ang="0">
                  <a:pos x="136" y="322"/>
                </a:cxn>
                <a:cxn ang="0">
                  <a:pos x="91" y="276"/>
                </a:cxn>
                <a:cxn ang="0">
                  <a:pos x="59" y="259"/>
                </a:cxn>
                <a:cxn ang="0">
                  <a:pos x="46" y="231"/>
                </a:cxn>
                <a:cxn ang="0">
                  <a:pos x="46" y="186"/>
                </a:cxn>
                <a:cxn ang="0">
                  <a:pos x="41" y="142"/>
                </a:cxn>
                <a:cxn ang="0">
                  <a:pos x="5" y="106"/>
                </a:cxn>
                <a:cxn ang="0">
                  <a:pos x="41" y="82"/>
                </a:cxn>
                <a:cxn ang="0">
                  <a:pos x="0" y="4"/>
                </a:cxn>
              </a:cxnLst>
              <a:rect l="0" t="0" r="r" b="b"/>
              <a:pathLst>
                <a:path w="370" h="766">
                  <a:moveTo>
                    <a:pt x="0" y="4"/>
                  </a:moveTo>
                  <a:cubicBezTo>
                    <a:pt x="13" y="0"/>
                    <a:pt x="30" y="16"/>
                    <a:pt x="44" y="22"/>
                  </a:cubicBezTo>
                  <a:cubicBezTo>
                    <a:pt x="58" y="28"/>
                    <a:pt x="75" y="28"/>
                    <a:pt x="83" y="40"/>
                  </a:cubicBezTo>
                  <a:cubicBezTo>
                    <a:pt x="91" y="52"/>
                    <a:pt x="82" y="78"/>
                    <a:pt x="91" y="95"/>
                  </a:cubicBezTo>
                  <a:cubicBezTo>
                    <a:pt x="100" y="112"/>
                    <a:pt x="129" y="125"/>
                    <a:pt x="136" y="140"/>
                  </a:cubicBezTo>
                  <a:cubicBezTo>
                    <a:pt x="143" y="155"/>
                    <a:pt x="127" y="164"/>
                    <a:pt x="136" y="186"/>
                  </a:cubicBezTo>
                  <a:cubicBezTo>
                    <a:pt x="145" y="208"/>
                    <a:pt x="173" y="248"/>
                    <a:pt x="188" y="271"/>
                  </a:cubicBezTo>
                  <a:cubicBezTo>
                    <a:pt x="203" y="294"/>
                    <a:pt x="213" y="306"/>
                    <a:pt x="227" y="322"/>
                  </a:cubicBezTo>
                  <a:cubicBezTo>
                    <a:pt x="241" y="338"/>
                    <a:pt x="256" y="354"/>
                    <a:pt x="272" y="367"/>
                  </a:cubicBezTo>
                  <a:cubicBezTo>
                    <a:pt x="288" y="380"/>
                    <a:pt x="311" y="392"/>
                    <a:pt x="320" y="400"/>
                  </a:cubicBezTo>
                  <a:cubicBezTo>
                    <a:pt x="329" y="408"/>
                    <a:pt x="327" y="410"/>
                    <a:pt x="329" y="418"/>
                  </a:cubicBezTo>
                  <a:cubicBezTo>
                    <a:pt x="331" y="426"/>
                    <a:pt x="336" y="448"/>
                    <a:pt x="332" y="448"/>
                  </a:cubicBezTo>
                  <a:cubicBezTo>
                    <a:pt x="328" y="448"/>
                    <a:pt x="312" y="427"/>
                    <a:pt x="302" y="421"/>
                  </a:cubicBezTo>
                  <a:cubicBezTo>
                    <a:pt x="292" y="415"/>
                    <a:pt x="283" y="407"/>
                    <a:pt x="272" y="412"/>
                  </a:cubicBezTo>
                  <a:cubicBezTo>
                    <a:pt x="261" y="417"/>
                    <a:pt x="237" y="437"/>
                    <a:pt x="233" y="451"/>
                  </a:cubicBezTo>
                  <a:cubicBezTo>
                    <a:pt x="229" y="465"/>
                    <a:pt x="242" y="482"/>
                    <a:pt x="245" y="499"/>
                  </a:cubicBezTo>
                  <a:cubicBezTo>
                    <a:pt x="248" y="516"/>
                    <a:pt x="250" y="537"/>
                    <a:pt x="254" y="553"/>
                  </a:cubicBezTo>
                  <a:cubicBezTo>
                    <a:pt x="258" y="569"/>
                    <a:pt x="258" y="581"/>
                    <a:pt x="272" y="594"/>
                  </a:cubicBezTo>
                  <a:cubicBezTo>
                    <a:pt x="286" y="607"/>
                    <a:pt x="323" y="626"/>
                    <a:pt x="338" y="634"/>
                  </a:cubicBezTo>
                  <a:cubicBezTo>
                    <a:pt x="353" y="642"/>
                    <a:pt x="361" y="635"/>
                    <a:pt x="365" y="643"/>
                  </a:cubicBezTo>
                  <a:cubicBezTo>
                    <a:pt x="369" y="651"/>
                    <a:pt x="370" y="680"/>
                    <a:pt x="363" y="685"/>
                  </a:cubicBezTo>
                  <a:cubicBezTo>
                    <a:pt x="356" y="690"/>
                    <a:pt x="333" y="674"/>
                    <a:pt x="323" y="676"/>
                  </a:cubicBezTo>
                  <a:cubicBezTo>
                    <a:pt x="313" y="678"/>
                    <a:pt x="306" y="689"/>
                    <a:pt x="302" y="697"/>
                  </a:cubicBezTo>
                  <a:cubicBezTo>
                    <a:pt x="298" y="705"/>
                    <a:pt x="296" y="713"/>
                    <a:pt x="296" y="724"/>
                  </a:cubicBezTo>
                  <a:cubicBezTo>
                    <a:pt x="296" y="735"/>
                    <a:pt x="301" y="760"/>
                    <a:pt x="299" y="763"/>
                  </a:cubicBezTo>
                  <a:cubicBezTo>
                    <a:pt x="297" y="766"/>
                    <a:pt x="286" y="753"/>
                    <a:pt x="281" y="745"/>
                  </a:cubicBezTo>
                  <a:cubicBezTo>
                    <a:pt x="276" y="737"/>
                    <a:pt x="272" y="726"/>
                    <a:pt x="269" y="715"/>
                  </a:cubicBezTo>
                  <a:cubicBezTo>
                    <a:pt x="266" y="704"/>
                    <a:pt x="265" y="689"/>
                    <a:pt x="260" y="676"/>
                  </a:cubicBezTo>
                  <a:cubicBezTo>
                    <a:pt x="255" y="663"/>
                    <a:pt x="241" y="651"/>
                    <a:pt x="236" y="634"/>
                  </a:cubicBezTo>
                  <a:cubicBezTo>
                    <a:pt x="231" y="617"/>
                    <a:pt x="237" y="593"/>
                    <a:pt x="230" y="574"/>
                  </a:cubicBezTo>
                  <a:cubicBezTo>
                    <a:pt x="223" y="555"/>
                    <a:pt x="202" y="529"/>
                    <a:pt x="194" y="517"/>
                  </a:cubicBezTo>
                  <a:cubicBezTo>
                    <a:pt x="186" y="505"/>
                    <a:pt x="184" y="513"/>
                    <a:pt x="182" y="503"/>
                  </a:cubicBezTo>
                  <a:cubicBezTo>
                    <a:pt x="180" y="493"/>
                    <a:pt x="186" y="476"/>
                    <a:pt x="182" y="458"/>
                  </a:cubicBezTo>
                  <a:cubicBezTo>
                    <a:pt x="178" y="440"/>
                    <a:pt x="166" y="409"/>
                    <a:pt x="158" y="394"/>
                  </a:cubicBezTo>
                  <a:cubicBezTo>
                    <a:pt x="150" y="379"/>
                    <a:pt x="140" y="379"/>
                    <a:pt x="136" y="367"/>
                  </a:cubicBezTo>
                  <a:cubicBezTo>
                    <a:pt x="132" y="355"/>
                    <a:pt x="143" y="337"/>
                    <a:pt x="136" y="322"/>
                  </a:cubicBezTo>
                  <a:cubicBezTo>
                    <a:pt x="129" y="307"/>
                    <a:pt x="104" y="286"/>
                    <a:pt x="91" y="276"/>
                  </a:cubicBezTo>
                  <a:cubicBezTo>
                    <a:pt x="78" y="266"/>
                    <a:pt x="66" y="266"/>
                    <a:pt x="59" y="259"/>
                  </a:cubicBezTo>
                  <a:cubicBezTo>
                    <a:pt x="52" y="252"/>
                    <a:pt x="48" y="243"/>
                    <a:pt x="46" y="231"/>
                  </a:cubicBezTo>
                  <a:cubicBezTo>
                    <a:pt x="44" y="219"/>
                    <a:pt x="47" y="201"/>
                    <a:pt x="46" y="186"/>
                  </a:cubicBezTo>
                  <a:cubicBezTo>
                    <a:pt x="45" y="171"/>
                    <a:pt x="48" y="155"/>
                    <a:pt x="41" y="142"/>
                  </a:cubicBezTo>
                  <a:cubicBezTo>
                    <a:pt x="34" y="129"/>
                    <a:pt x="5" y="116"/>
                    <a:pt x="5" y="106"/>
                  </a:cubicBezTo>
                  <a:cubicBezTo>
                    <a:pt x="5" y="96"/>
                    <a:pt x="42" y="99"/>
                    <a:pt x="41" y="82"/>
                  </a:cubicBezTo>
                  <a:cubicBezTo>
                    <a:pt x="40" y="65"/>
                    <a:pt x="9" y="20"/>
                    <a:pt x="0" y="4"/>
                  </a:cubicBezTo>
                  <a:close/>
                </a:path>
              </a:pathLst>
            </a:custGeom>
            <a:noFill/>
            <a:ln w="19050" cmpd="sng">
              <a:solidFill>
                <a:srgbClr val="00FFFF"/>
              </a:solidFill>
              <a:round/>
              <a:headEnd/>
              <a:tailEnd/>
            </a:ln>
            <a:effectLst/>
          </p:spPr>
          <p:txBody>
            <a:bodyPr/>
            <a:lstStyle/>
            <a:p>
              <a:endParaRPr lang="ru-RU"/>
            </a:p>
          </p:txBody>
        </p:sp>
        <p:sp>
          <p:nvSpPr>
            <p:cNvPr id="24582" name="Freeform 6"/>
            <p:cNvSpPr>
              <a:spLocks/>
            </p:cNvSpPr>
            <p:nvPr/>
          </p:nvSpPr>
          <p:spPr bwMode="auto">
            <a:xfrm>
              <a:off x="2332" y="2806"/>
              <a:ext cx="410" cy="398"/>
            </a:xfrm>
            <a:custGeom>
              <a:avLst/>
              <a:gdLst/>
              <a:ahLst/>
              <a:cxnLst>
                <a:cxn ang="0">
                  <a:pos x="4" y="352"/>
                </a:cxn>
                <a:cxn ang="0">
                  <a:pos x="44" y="362"/>
                </a:cxn>
                <a:cxn ang="0">
                  <a:pos x="98" y="344"/>
                </a:cxn>
                <a:cxn ang="0">
                  <a:pos x="140" y="311"/>
                </a:cxn>
                <a:cxn ang="0">
                  <a:pos x="191" y="269"/>
                </a:cxn>
                <a:cxn ang="0">
                  <a:pos x="236" y="227"/>
                </a:cxn>
                <a:cxn ang="0">
                  <a:pos x="302" y="167"/>
                </a:cxn>
                <a:cxn ang="0">
                  <a:pos x="321" y="125"/>
                </a:cxn>
                <a:cxn ang="0">
                  <a:pos x="350" y="68"/>
                </a:cxn>
                <a:cxn ang="0">
                  <a:pos x="353" y="32"/>
                </a:cxn>
                <a:cxn ang="0">
                  <a:pos x="380" y="2"/>
                </a:cxn>
                <a:cxn ang="0">
                  <a:pos x="407" y="17"/>
                </a:cxn>
                <a:cxn ang="0">
                  <a:pos x="401" y="38"/>
                </a:cxn>
                <a:cxn ang="0">
                  <a:pos x="380" y="86"/>
                </a:cxn>
                <a:cxn ang="0">
                  <a:pos x="371" y="119"/>
                </a:cxn>
                <a:cxn ang="0">
                  <a:pos x="367" y="170"/>
                </a:cxn>
                <a:cxn ang="0">
                  <a:pos x="332" y="203"/>
                </a:cxn>
                <a:cxn ang="0">
                  <a:pos x="323" y="233"/>
                </a:cxn>
                <a:cxn ang="0">
                  <a:pos x="287" y="263"/>
                </a:cxn>
                <a:cxn ang="0">
                  <a:pos x="227" y="305"/>
                </a:cxn>
                <a:cxn ang="0">
                  <a:pos x="158" y="350"/>
                </a:cxn>
                <a:cxn ang="0">
                  <a:pos x="137" y="389"/>
                </a:cxn>
                <a:cxn ang="0">
                  <a:pos x="98" y="380"/>
                </a:cxn>
                <a:cxn ang="0">
                  <a:pos x="49" y="397"/>
                </a:cxn>
                <a:cxn ang="0">
                  <a:pos x="20" y="383"/>
                </a:cxn>
                <a:cxn ang="0">
                  <a:pos x="4" y="352"/>
                </a:cxn>
              </a:cxnLst>
              <a:rect l="0" t="0" r="r" b="b"/>
              <a:pathLst>
                <a:path w="410" h="398">
                  <a:moveTo>
                    <a:pt x="4" y="352"/>
                  </a:moveTo>
                  <a:cubicBezTo>
                    <a:pt x="8" y="349"/>
                    <a:pt x="28" y="363"/>
                    <a:pt x="44" y="362"/>
                  </a:cubicBezTo>
                  <a:cubicBezTo>
                    <a:pt x="60" y="361"/>
                    <a:pt x="82" y="352"/>
                    <a:pt x="98" y="344"/>
                  </a:cubicBezTo>
                  <a:cubicBezTo>
                    <a:pt x="114" y="336"/>
                    <a:pt x="124" y="324"/>
                    <a:pt x="140" y="311"/>
                  </a:cubicBezTo>
                  <a:cubicBezTo>
                    <a:pt x="156" y="298"/>
                    <a:pt x="175" y="283"/>
                    <a:pt x="191" y="269"/>
                  </a:cubicBezTo>
                  <a:cubicBezTo>
                    <a:pt x="207" y="255"/>
                    <a:pt x="218" y="244"/>
                    <a:pt x="236" y="227"/>
                  </a:cubicBezTo>
                  <a:cubicBezTo>
                    <a:pt x="254" y="210"/>
                    <a:pt x="288" y="184"/>
                    <a:pt x="302" y="167"/>
                  </a:cubicBezTo>
                  <a:cubicBezTo>
                    <a:pt x="316" y="150"/>
                    <a:pt x="313" y="141"/>
                    <a:pt x="321" y="125"/>
                  </a:cubicBezTo>
                  <a:cubicBezTo>
                    <a:pt x="329" y="109"/>
                    <a:pt x="345" y="83"/>
                    <a:pt x="350" y="68"/>
                  </a:cubicBezTo>
                  <a:cubicBezTo>
                    <a:pt x="355" y="53"/>
                    <a:pt x="348" y="43"/>
                    <a:pt x="353" y="32"/>
                  </a:cubicBezTo>
                  <a:cubicBezTo>
                    <a:pt x="358" y="21"/>
                    <a:pt x="371" y="4"/>
                    <a:pt x="380" y="2"/>
                  </a:cubicBezTo>
                  <a:cubicBezTo>
                    <a:pt x="389" y="0"/>
                    <a:pt x="404" y="11"/>
                    <a:pt x="407" y="17"/>
                  </a:cubicBezTo>
                  <a:cubicBezTo>
                    <a:pt x="410" y="23"/>
                    <a:pt x="405" y="27"/>
                    <a:pt x="401" y="38"/>
                  </a:cubicBezTo>
                  <a:cubicBezTo>
                    <a:pt x="397" y="49"/>
                    <a:pt x="385" y="73"/>
                    <a:pt x="380" y="86"/>
                  </a:cubicBezTo>
                  <a:cubicBezTo>
                    <a:pt x="375" y="99"/>
                    <a:pt x="373" y="105"/>
                    <a:pt x="371" y="119"/>
                  </a:cubicBezTo>
                  <a:cubicBezTo>
                    <a:pt x="369" y="133"/>
                    <a:pt x="373" y="156"/>
                    <a:pt x="367" y="170"/>
                  </a:cubicBezTo>
                  <a:cubicBezTo>
                    <a:pt x="361" y="184"/>
                    <a:pt x="339" y="193"/>
                    <a:pt x="332" y="203"/>
                  </a:cubicBezTo>
                  <a:cubicBezTo>
                    <a:pt x="325" y="213"/>
                    <a:pt x="330" y="223"/>
                    <a:pt x="323" y="233"/>
                  </a:cubicBezTo>
                  <a:cubicBezTo>
                    <a:pt x="316" y="243"/>
                    <a:pt x="303" y="251"/>
                    <a:pt x="287" y="263"/>
                  </a:cubicBezTo>
                  <a:cubicBezTo>
                    <a:pt x="271" y="275"/>
                    <a:pt x="248" y="291"/>
                    <a:pt x="227" y="305"/>
                  </a:cubicBezTo>
                  <a:cubicBezTo>
                    <a:pt x="206" y="319"/>
                    <a:pt x="173" y="336"/>
                    <a:pt x="158" y="350"/>
                  </a:cubicBezTo>
                  <a:cubicBezTo>
                    <a:pt x="143" y="364"/>
                    <a:pt x="147" y="384"/>
                    <a:pt x="137" y="389"/>
                  </a:cubicBezTo>
                  <a:cubicBezTo>
                    <a:pt x="127" y="394"/>
                    <a:pt x="113" y="379"/>
                    <a:pt x="98" y="380"/>
                  </a:cubicBezTo>
                  <a:cubicBezTo>
                    <a:pt x="83" y="381"/>
                    <a:pt x="62" y="396"/>
                    <a:pt x="49" y="397"/>
                  </a:cubicBezTo>
                  <a:cubicBezTo>
                    <a:pt x="36" y="398"/>
                    <a:pt x="27" y="390"/>
                    <a:pt x="20" y="383"/>
                  </a:cubicBezTo>
                  <a:cubicBezTo>
                    <a:pt x="13" y="376"/>
                    <a:pt x="0" y="360"/>
                    <a:pt x="4" y="352"/>
                  </a:cubicBezTo>
                  <a:close/>
                </a:path>
              </a:pathLst>
            </a:custGeom>
            <a:noFill/>
            <a:ln w="19050" cmpd="sng">
              <a:solidFill>
                <a:srgbClr val="00FFFF"/>
              </a:solidFill>
              <a:round/>
              <a:headEnd/>
              <a:tailEnd/>
            </a:ln>
            <a:effectLst/>
          </p:spPr>
          <p:txBody>
            <a:bodyPr/>
            <a:lstStyle/>
            <a:p>
              <a:endParaRPr lang="ru-RU"/>
            </a:p>
          </p:txBody>
        </p:sp>
        <p:sp>
          <p:nvSpPr>
            <p:cNvPr id="24583" name="Freeform 7"/>
            <p:cNvSpPr>
              <a:spLocks/>
            </p:cNvSpPr>
            <p:nvPr/>
          </p:nvSpPr>
          <p:spPr bwMode="auto">
            <a:xfrm>
              <a:off x="5392" y="2404"/>
              <a:ext cx="44" cy="111"/>
            </a:xfrm>
            <a:custGeom>
              <a:avLst/>
              <a:gdLst/>
              <a:ahLst/>
              <a:cxnLst>
                <a:cxn ang="0">
                  <a:pos x="4" y="24"/>
                </a:cxn>
                <a:cxn ang="0">
                  <a:pos x="4" y="56"/>
                </a:cxn>
                <a:cxn ang="0">
                  <a:pos x="8" y="108"/>
                </a:cxn>
                <a:cxn ang="0">
                  <a:pos x="28" y="72"/>
                </a:cxn>
                <a:cxn ang="0">
                  <a:pos x="44" y="24"/>
                </a:cxn>
                <a:cxn ang="0">
                  <a:pos x="28" y="0"/>
                </a:cxn>
                <a:cxn ang="0">
                  <a:pos x="4" y="24"/>
                </a:cxn>
              </a:cxnLst>
              <a:rect l="0" t="0" r="r" b="b"/>
              <a:pathLst>
                <a:path w="44" h="111">
                  <a:moveTo>
                    <a:pt x="4" y="24"/>
                  </a:moveTo>
                  <a:cubicBezTo>
                    <a:pt x="0" y="33"/>
                    <a:pt x="3" y="42"/>
                    <a:pt x="4" y="56"/>
                  </a:cubicBezTo>
                  <a:cubicBezTo>
                    <a:pt x="5" y="70"/>
                    <a:pt x="4" y="105"/>
                    <a:pt x="8" y="108"/>
                  </a:cubicBezTo>
                  <a:cubicBezTo>
                    <a:pt x="12" y="111"/>
                    <a:pt x="22" y="86"/>
                    <a:pt x="28" y="72"/>
                  </a:cubicBezTo>
                  <a:cubicBezTo>
                    <a:pt x="34" y="58"/>
                    <a:pt x="44" y="36"/>
                    <a:pt x="44" y="24"/>
                  </a:cubicBezTo>
                  <a:cubicBezTo>
                    <a:pt x="44" y="12"/>
                    <a:pt x="35" y="0"/>
                    <a:pt x="28" y="0"/>
                  </a:cubicBezTo>
                  <a:cubicBezTo>
                    <a:pt x="21" y="0"/>
                    <a:pt x="8" y="15"/>
                    <a:pt x="4" y="24"/>
                  </a:cubicBezTo>
                  <a:close/>
                </a:path>
              </a:pathLst>
            </a:custGeom>
            <a:noFill/>
            <a:ln w="19050" cmpd="sng">
              <a:solidFill>
                <a:srgbClr val="00FFFF"/>
              </a:solidFill>
              <a:round/>
              <a:headEnd/>
              <a:tailEnd/>
            </a:ln>
            <a:effectLst/>
          </p:spPr>
          <p:txBody>
            <a:bodyPr/>
            <a:lstStyle/>
            <a:p>
              <a:endParaRPr lang="ru-RU"/>
            </a:p>
          </p:txBody>
        </p:sp>
        <p:sp>
          <p:nvSpPr>
            <p:cNvPr id="24584" name="Freeform 8"/>
            <p:cNvSpPr>
              <a:spLocks/>
            </p:cNvSpPr>
            <p:nvPr/>
          </p:nvSpPr>
          <p:spPr bwMode="auto">
            <a:xfrm>
              <a:off x="5401" y="2568"/>
              <a:ext cx="32" cy="133"/>
            </a:xfrm>
            <a:custGeom>
              <a:avLst/>
              <a:gdLst/>
              <a:ahLst/>
              <a:cxnLst>
                <a:cxn ang="0">
                  <a:pos x="15" y="132"/>
                </a:cxn>
                <a:cxn ang="0">
                  <a:pos x="3" y="76"/>
                </a:cxn>
                <a:cxn ang="0">
                  <a:pos x="3" y="28"/>
                </a:cxn>
                <a:cxn ang="0">
                  <a:pos x="19" y="0"/>
                </a:cxn>
                <a:cxn ang="0">
                  <a:pos x="23" y="28"/>
                </a:cxn>
                <a:cxn ang="0">
                  <a:pos x="31" y="68"/>
                </a:cxn>
                <a:cxn ang="0">
                  <a:pos x="15" y="132"/>
                </a:cxn>
              </a:cxnLst>
              <a:rect l="0" t="0" r="r" b="b"/>
              <a:pathLst>
                <a:path w="32" h="133">
                  <a:moveTo>
                    <a:pt x="15" y="132"/>
                  </a:moveTo>
                  <a:cubicBezTo>
                    <a:pt x="10" y="133"/>
                    <a:pt x="5" y="93"/>
                    <a:pt x="3" y="76"/>
                  </a:cubicBezTo>
                  <a:cubicBezTo>
                    <a:pt x="1" y="59"/>
                    <a:pt x="0" y="41"/>
                    <a:pt x="3" y="28"/>
                  </a:cubicBezTo>
                  <a:cubicBezTo>
                    <a:pt x="6" y="15"/>
                    <a:pt x="16" y="0"/>
                    <a:pt x="19" y="0"/>
                  </a:cubicBezTo>
                  <a:cubicBezTo>
                    <a:pt x="22" y="0"/>
                    <a:pt x="21" y="17"/>
                    <a:pt x="23" y="28"/>
                  </a:cubicBezTo>
                  <a:cubicBezTo>
                    <a:pt x="25" y="39"/>
                    <a:pt x="32" y="51"/>
                    <a:pt x="31" y="68"/>
                  </a:cubicBezTo>
                  <a:cubicBezTo>
                    <a:pt x="30" y="85"/>
                    <a:pt x="24" y="131"/>
                    <a:pt x="15" y="132"/>
                  </a:cubicBezTo>
                  <a:close/>
                </a:path>
              </a:pathLst>
            </a:custGeom>
            <a:noFill/>
            <a:ln w="19050" cmpd="sng">
              <a:solidFill>
                <a:srgbClr val="00FFFF"/>
              </a:solidFill>
              <a:round/>
              <a:headEnd/>
              <a:tailEnd/>
            </a:ln>
            <a:effectLst/>
          </p:spPr>
          <p:txBody>
            <a:bodyPr/>
            <a:lstStyle/>
            <a:p>
              <a:endParaRPr lang="ru-RU"/>
            </a:p>
          </p:txBody>
        </p:sp>
        <p:sp>
          <p:nvSpPr>
            <p:cNvPr id="24585" name="Freeform 9"/>
            <p:cNvSpPr>
              <a:spLocks/>
            </p:cNvSpPr>
            <p:nvPr/>
          </p:nvSpPr>
          <p:spPr bwMode="auto">
            <a:xfrm>
              <a:off x="5283" y="2820"/>
              <a:ext cx="122" cy="300"/>
            </a:xfrm>
            <a:custGeom>
              <a:avLst/>
              <a:gdLst/>
              <a:ahLst/>
              <a:cxnLst>
                <a:cxn ang="0">
                  <a:pos x="117" y="0"/>
                </a:cxn>
                <a:cxn ang="0">
                  <a:pos x="105" y="72"/>
                </a:cxn>
                <a:cxn ang="0">
                  <a:pos x="89" y="112"/>
                </a:cxn>
                <a:cxn ang="0">
                  <a:pos x="46" y="202"/>
                </a:cxn>
                <a:cxn ang="0">
                  <a:pos x="21" y="236"/>
                </a:cxn>
                <a:cxn ang="0">
                  <a:pos x="1" y="293"/>
                </a:cxn>
                <a:cxn ang="0">
                  <a:pos x="29" y="276"/>
                </a:cxn>
                <a:cxn ang="0">
                  <a:pos x="45" y="228"/>
                </a:cxn>
                <a:cxn ang="0">
                  <a:pos x="77" y="176"/>
                </a:cxn>
                <a:cxn ang="0">
                  <a:pos x="97" y="144"/>
                </a:cxn>
                <a:cxn ang="0">
                  <a:pos x="113" y="108"/>
                </a:cxn>
                <a:cxn ang="0">
                  <a:pos x="121" y="60"/>
                </a:cxn>
                <a:cxn ang="0">
                  <a:pos x="117" y="0"/>
                </a:cxn>
              </a:cxnLst>
              <a:rect l="0" t="0" r="r" b="b"/>
              <a:pathLst>
                <a:path w="122" h="300">
                  <a:moveTo>
                    <a:pt x="117" y="0"/>
                  </a:moveTo>
                  <a:cubicBezTo>
                    <a:pt x="112" y="1"/>
                    <a:pt x="110" y="53"/>
                    <a:pt x="105" y="72"/>
                  </a:cubicBezTo>
                  <a:cubicBezTo>
                    <a:pt x="100" y="91"/>
                    <a:pt x="99" y="90"/>
                    <a:pt x="89" y="112"/>
                  </a:cubicBezTo>
                  <a:cubicBezTo>
                    <a:pt x="79" y="134"/>
                    <a:pt x="57" y="181"/>
                    <a:pt x="46" y="202"/>
                  </a:cubicBezTo>
                  <a:cubicBezTo>
                    <a:pt x="35" y="223"/>
                    <a:pt x="28" y="221"/>
                    <a:pt x="21" y="236"/>
                  </a:cubicBezTo>
                  <a:cubicBezTo>
                    <a:pt x="14" y="251"/>
                    <a:pt x="0" y="286"/>
                    <a:pt x="1" y="293"/>
                  </a:cubicBezTo>
                  <a:cubicBezTo>
                    <a:pt x="2" y="300"/>
                    <a:pt x="22" y="287"/>
                    <a:pt x="29" y="276"/>
                  </a:cubicBezTo>
                  <a:cubicBezTo>
                    <a:pt x="36" y="265"/>
                    <a:pt x="37" y="245"/>
                    <a:pt x="45" y="228"/>
                  </a:cubicBezTo>
                  <a:cubicBezTo>
                    <a:pt x="53" y="211"/>
                    <a:pt x="68" y="190"/>
                    <a:pt x="77" y="176"/>
                  </a:cubicBezTo>
                  <a:cubicBezTo>
                    <a:pt x="86" y="162"/>
                    <a:pt x="91" y="155"/>
                    <a:pt x="97" y="144"/>
                  </a:cubicBezTo>
                  <a:cubicBezTo>
                    <a:pt x="103" y="133"/>
                    <a:pt x="109" y="122"/>
                    <a:pt x="113" y="108"/>
                  </a:cubicBezTo>
                  <a:cubicBezTo>
                    <a:pt x="117" y="94"/>
                    <a:pt x="120" y="78"/>
                    <a:pt x="121" y="60"/>
                  </a:cubicBezTo>
                  <a:cubicBezTo>
                    <a:pt x="122" y="42"/>
                    <a:pt x="118" y="12"/>
                    <a:pt x="117" y="0"/>
                  </a:cubicBezTo>
                  <a:close/>
                </a:path>
              </a:pathLst>
            </a:custGeom>
            <a:noFill/>
            <a:ln w="19050" cmpd="sng">
              <a:solidFill>
                <a:srgbClr val="00FFFF"/>
              </a:solidFill>
              <a:round/>
              <a:headEnd/>
              <a:tailEnd/>
            </a:ln>
            <a:effectLst/>
          </p:spPr>
          <p:txBody>
            <a:bodyPr/>
            <a:lstStyle/>
            <a:p>
              <a:endParaRPr lang="ru-RU"/>
            </a:p>
          </p:txBody>
        </p:sp>
        <p:sp>
          <p:nvSpPr>
            <p:cNvPr id="24586" name="Freeform 10"/>
            <p:cNvSpPr>
              <a:spLocks/>
            </p:cNvSpPr>
            <p:nvPr/>
          </p:nvSpPr>
          <p:spPr bwMode="auto">
            <a:xfrm>
              <a:off x="5143" y="3121"/>
              <a:ext cx="129" cy="267"/>
            </a:xfrm>
            <a:custGeom>
              <a:avLst/>
              <a:gdLst/>
              <a:ahLst/>
              <a:cxnLst>
                <a:cxn ang="0">
                  <a:pos x="129" y="7"/>
                </a:cxn>
                <a:cxn ang="0">
                  <a:pos x="96" y="37"/>
                </a:cxn>
                <a:cxn ang="0">
                  <a:pos x="77" y="79"/>
                </a:cxn>
                <a:cxn ang="0">
                  <a:pos x="65" y="119"/>
                </a:cxn>
                <a:cxn ang="0">
                  <a:pos x="33" y="175"/>
                </a:cxn>
                <a:cxn ang="0">
                  <a:pos x="5" y="218"/>
                </a:cxn>
                <a:cxn ang="0">
                  <a:pos x="5" y="264"/>
                </a:cxn>
                <a:cxn ang="0">
                  <a:pos x="29" y="203"/>
                </a:cxn>
                <a:cxn ang="0">
                  <a:pos x="61" y="155"/>
                </a:cxn>
                <a:cxn ang="0">
                  <a:pos x="96" y="82"/>
                </a:cxn>
                <a:cxn ang="0">
                  <a:pos x="129" y="7"/>
                </a:cxn>
              </a:cxnLst>
              <a:rect l="0" t="0" r="r" b="b"/>
              <a:pathLst>
                <a:path w="129" h="267">
                  <a:moveTo>
                    <a:pt x="129" y="7"/>
                  </a:moveTo>
                  <a:cubicBezTo>
                    <a:pt x="129" y="0"/>
                    <a:pt x="105" y="25"/>
                    <a:pt x="96" y="37"/>
                  </a:cubicBezTo>
                  <a:cubicBezTo>
                    <a:pt x="87" y="49"/>
                    <a:pt x="82" y="65"/>
                    <a:pt x="77" y="79"/>
                  </a:cubicBezTo>
                  <a:cubicBezTo>
                    <a:pt x="72" y="93"/>
                    <a:pt x="72" y="103"/>
                    <a:pt x="65" y="119"/>
                  </a:cubicBezTo>
                  <a:cubicBezTo>
                    <a:pt x="58" y="135"/>
                    <a:pt x="43" y="159"/>
                    <a:pt x="33" y="175"/>
                  </a:cubicBezTo>
                  <a:cubicBezTo>
                    <a:pt x="23" y="191"/>
                    <a:pt x="10" y="203"/>
                    <a:pt x="5" y="218"/>
                  </a:cubicBezTo>
                  <a:cubicBezTo>
                    <a:pt x="0" y="233"/>
                    <a:pt x="1" y="267"/>
                    <a:pt x="5" y="264"/>
                  </a:cubicBezTo>
                  <a:cubicBezTo>
                    <a:pt x="9" y="261"/>
                    <a:pt x="20" y="221"/>
                    <a:pt x="29" y="203"/>
                  </a:cubicBezTo>
                  <a:cubicBezTo>
                    <a:pt x="38" y="185"/>
                    <a:pt x="50" y="175"/>
                    <a:pt x="61" y="155"/>
                  </a:cubicBezTo>
                  <a:cubicBezTo>
                    <a:pt x="72" y="135"/>
                    <a:pt x="85" y="107"/>
                    <a:pt x="96" y="82"/>
                  </a:cubicBezTo>
                  <a:cubicBezTo>
                    <a:pt x="107" y="57"/>
                    <a:pt x="129" y="14"/>
                    <a:pt x="129" y="7"/>
                  </a:cubicBezTo>
                  <a:close/>
                </a:path>
              </a:pathLst>
            </a:custGeom>
            <a:noFill/>
            <a:ln w="19050" cmpd="sng">
              <a:solidFill>
                <a:srgbClr val="00FFFF"/>
              </a:solidFill>
              <a:round/>
              <a:headEnd/>
              <a:tailEnd/>
            </a:ln>
            <a:effectLst/>
          </p:spPr>
          <p:txBody>
            <a:bodyPr/>
            <a:lstStyle/>
            <a:p>
              <a:endParaRPr lang="ru-RU"/>
            </a:p>
          </p:txBody>
        </p:sp>
        <p:sp>
          <p:nvSpPr>
            <p:cNvPr id="24587" name="Freeform 11"/>
            <p:cNvSpPr>
              <a:spLocks/>
            </p:cNvSpPr>
            <p:nvPr/>
          </p:nvSpPr>
          <p:spPr bwMode="auto">
            <a:xfrm>
              <a:off x="4278" y="2607"/>
              <a:ext cx="62" cy="59"/>
            </a:xfrm>
            <a:custGeom>
              <a:avLst/>
              <a:gdLst/>
              <a:ahLst/>
              <a:cxnLst>
                <a:cxn ang="0">
                  <a:pos x="8" y="7"/>
                </a:cxn>
                <a:cxn ang="0">
                  <a:pos x="54" y="7"/>
                </a:cxn>
                <a:cxn ang="0">
                  <a:pos x="54" y="52"/>
                </a:cxn>
                <a:cxn ang="0">
                  <a:pos x="8" y="52"/>
                </a:cxn>
                <a:cxn ang="0">
                  <a:pos x="8" y="7"/>
                </a:cxn>
              </a:cxnLst>
              <a:rect l="0" t="0" r="r" b="b"/>
              <a:pathLst>
                <a:path w="62" h="59">
                  <a:moveTo>
                    <a:pt x="8" y="7"/>
                  </a:moveTo>
                  <a:cubicBezTo>
                    <a:pt x="16" y="0"/>
                    <a:pt x="46" y="0"/>
                    <a:pt x="54" y="7"/>
                  </a:cubicBezTo>
                  <a:cubicBezTo>
                    <a:pt x="62" y="14"/>
                    <a:pt x="62" y="45"/>
                    <a:pt x="54" y="52"/>
                  </a:cubicBezTo>
                  <a:cubicBezTo>
                    <a:pt x="46" y="59"/>
                    <a:pt x="16" y="59"/>
                    <a:pt x="8" y="52"/>
                  </a:cubicBezTo>
                  <a:cubicBezTo>
                    <a:pt x="0" y="45"/>
                    <a:pt x="0" y="14"/>
                    <a:pt x="8" y="7"/>
                  </a:cubicBezTo>
                  <a:close/>
                </a:path>
              </a:pathLst>
            </a:custGeom>
            <a:noFill/>
            <a:ln w="19050" cmpd="sng">
              <a:solidFill>
                <a:srgbClr val="00FFFF"/>
              </a:solidFill>
              <a:round/>
              <a:headEnd/>
              <a:tailEnd/>
            </a:ln>
            <a:effectLst/>
          </p:spPr>
          <p:txBody>
            <a:bodyPr/>
            <a:lstStyle/>
            <a:p>
              <a:endParaRPr lang="ru-RU"/>
            </a:p>
          </p:txBody>
        </p:sp>
        <p:sp>
          <p:nvSpPr>
            <p:cNvPr id="24588" name="Freeform 12"/>
            <p:cNvSpPr>
              <a:spLocks/>
            </p:cNvSpPr>
            <p:nvPr/>
          </p:nvSpPr>
          <p:spPr bwMode="auto">
            <a:xfrm>
              <a:off x="5241" y="1462"/>
              <a:ext cx="31" cy="79"/>
            </a:xfrm>
            <a:custGeom>
              <a:avLst/>
              <a:gdLst/>
              <a:ahLst/>
              <a:cxnLst>
                <a:cxn ang="0">
                  <a:pos x="3" y="2"/>
                </a:cxn>
                <a:cxn ang="0">
                  <a:pos x="27" y="58"/>
                </a:cxn>
                <a:cxn ang="0">
                  <a:pos x="7" y="70"/>
                </a:cxn>
                <a:cxn ang="0">
                  <a:pos x="3" y="2"/>
                </a:cxn>
              </a:cxnLst>
              <a:rect l="0" t="0" r="r" b="b"/>
              <a:pathLst>
                <a:path w="31" h="79">
                  <a:moveTo>
                    <a:pt x="3" y="2"/>
                  </a:moveTo>
                  <a:cubicBezTo>
                    <a:pt x="6" y="0"/>
                    <a:pt x="26" y="47"/>
                    <a:pt x="27" y="58"/>
                  </a:cubicBezTo>
                  <a:cubicBezTo>
                    <a:pt x="31" y="69"/>
                    <a:pt x="11" y="79"/>
                    <a:pt x="7" y="70"/>
                  </a:cubicBezTo>
                  <a:cubicBezTo>
                    <a:pt x="3" y="61"/>
                    <a:pt x="0" y="4"/>
                    <a:pt x="3" y="2"/>
                  </a:cubicBezTo>
                  <a:close/>
                </a:path>
              </a:pathLst>
            </a:custGeom>
            <a:noFill/>
            <a:ln w="19050" cmpd="sng">
              <a:solidFill>
                <a:srgbClr val="00FFFF"/>
              </a:solidFill>
              <a:round/>
              <a:headEnd/>
              <a:tailEnd/>
            </a:ln>
            <a:effectLst/>
          </p:spPr>
          <p:txBody>
            <a:bodyPr/>
            <a:lstStyle/>
            <a:p>
              <a:endParaRPr lang="ru-RU"/>
            </a:p>
          </p:txBody>
        </p:sp>
        <p:sp>
          <p:nvSpPr>
            <p:cNvPr id="24589" name="Freeform 13"/>
            <p:cNvSpPr>
              <a:spLocks/>
            </p:cNvSpPr>
            <p:nvPr/>
          </p:nvSpPr>
          <p:spPr bwMode="auto">
            <a:xfrm>
              <a:off x="5414" y="207"/>
              <a:ext cx="103" cy="100"/>
            </a:xfrm>
            <a:custGeom>
              <a:avLst/>
              <a:gdLst/>
              <a:ahLst/>
              <a:cxnLst>
                <a:cxn ang="0">
                  <a:pos x="6" y="93"/>
                </a:cxn>
                <a:cxn ang="0">
                  <a:pos x="14" y="37"/>
                </a:cxn>
                <a:cxn ang="0">
                  <a:pos x="51" y="3"/>
                </a:cxn>
                <a:cxn ang="0">
                  <a:pos x="86" y="17"/>
                </a:cxn>
                <a:cxn ang="0">
                  <a:pos x="97" y="48"/>
                </a:cxn>
                <a:cxn ang="0">
                  <a:pos x="50" y="61"/>
                </a:cxn>
                <a:cxn ang="0">
                  <a:pos x="51" y="93"/>
                </a:cxn>
                <a:cxn ang="0">
                  <a:pos x="6" y="93"/>
                </a:cxn>
              </a:cxnLst>
              <a:rect l="0" t="0" r="r" b="b"/>
              <a:pathLst>
                <a:path w="103" h="100">
                  <a:moveTo>
                    <a:pt x="6" y="93"/>
                  </a:moveTo>
                  <a:cubicBezTo>
                    <a:pt x="0" y="84"/>
                    <a:pt x="7" y="52"/>
                    <a:pt x="14" y="37"/>
                  </a:cubicBezTo>
                  <a:cubicBezTo>
                    <a:pt x="21" y="22"/>
                    <a:pt x="39" y="6"/>
                    <a:pt x="51" y="3"/>
                  </a:cubicBezTo>
                  <a:cubicBezTo>
                    <a:pt x="63" y="0"/>
                    <a:pt x="78" y="10"/>
                    <a:pt x="86" y="17"/>
                  </a:cubicBezTo>
                  <a:cubicBezTo>
                    <a:pt x="94" y="24"/>
                    <a:pt x="103" y="41"/>
                    <a:pt x="97" y="48"/>
                  </a:cubicBezTo>
                  <a:cubicBezTo>
                    <a:pt x="91" y="55"/>
                    <a:pt x="58" y="54"/>
                    <a:pt x="50" y="61"/>
                  </a:cubicBezTo>
                  <a:cubicBezTo>
                    <a:pt x="42" y="68"/>
                    <a:pt x="58" y="88"/>
                    <a:pt x="51" y="93"/>
                  </a:cubicBezTo>
                  <a:cubicBezTo>
                    <a:pt x="44" y="98"/>
                    <a:pt x="13" y="100"/>
                    <a:pt x="6" y="93"/>
                  </a:cubicBezTo>
                  <a:close/>
                </a:path>
              </a:pathLst>
            </a:custGeom>
            <a:noFill/>
            <a:ln w="19050" cmpd="sng">
              <a:solidFill>
                <a:srgbClr val="00FFFF"/>
              </a:solidFill>
              <a:round/>
              <a:headEnd/>
              <a:tailEnd/>
            </a:ln>
            <a:effectLst/>
          </p:spPr>
          <p:txBody>
            <a:bodyPr/>
            <a:lstStyle/>
            <a:p>
              <a:endParaRPr lang="ru-RU"/>
            </a:p>
          </p:txBody>
        </p:sp>
        <p:sp>
          <p:nvSpPr>
            <p:cNvPr id="24590" name="Freeform 14"/>
            <p:cNvSpPr>
              <a:spLocks/>
            </p:cNvSpPr>
            <p:nvPr/>
          </p:nvSpPr>
          <p:spPr bwMode="auto">
            <a:xfrm>
              <a:off x="5232" y="-17"/>
              <a:ext cx="188" cy="95"/>
            </a:xfrm>
            <a:custGeom>
              <a:avLst/>
              <a:gdLst/>
              <a:ahLst/>
              <a:cxnLst>
                <a:cxn ang="0">
                  <a:pos x="7" y="0"/>
                </a:cxn>
                <a:cxn ang="0">
                  <a:pos x="7" y="45"/>
                </a:cxn>
                <a:cxn ang="0">
                  <a:pos x="52" y="90"/>
                </a:cxn>
                <a:cxn ang="0">
                  <a:pos x="80" y="77"/>
                </a:cxn>
                <a:cxn ang="0">
                  <a:pos x="97" y="45"/>
                </a:cxn>
                <a:cxn ang="0">
                  <a:pos x="124" y="65"/>
                </a:cxn>
                <a:cxn ang="0">
                  <a:pos x="168" y="53"/>
                </a:cxn>
                <a:cxn ang="0">
                  <a:pos x="188" y="0"/>
                </a:cxn>
              </a:cxnLst>
              <a:rect l="0" t="0" r="r" b="b"/>
              <a:pathLst>
                <a:path w="188" h="95">
                  <a:moveTo>
                    <a:pt x="7" y="0"/>
                  </a:moveTo>
                  <a:cubicBezTo>
                    <a:pt x="3" y="15"/>
                    <a:pt x="0" y="30"/>
                    <a:pt x="7" y="45"/>
                  </a:cubicBezTo>
                  <a:cubicBezTo>
                    <a:pt x="14" y="60"/>
                    <a:pt x="40" y="85"/>
                    <a:pt x="52" y="90"/>
                  </a:cubicBezTo>
                  <a:cubicBezTo>
                    <a:pt x="64" y="95"/>
                    <a:pt x="73" y="84"/>
                    <a:pt x="80" y="77"/>
                  </a:cubicBezTo>
                  <a:cubicBezTo>
                    <a:pt x="87" y="70"/>
                    <a:pt x="90" y="47"/>
                    <a:pt x="97" y="45"/>
                  </a:cubicBezTo>
                  <a:cubicBezTo>
                    <a:pt x="104" y="43"/>
                    <a:pt x="112" y="64"/>
                    <a:pt x="124" y="65"/>
                  </a:cubicBezTo>
                  <a:cubicBezTo>
                    <a:pt x="136" y="66"/>
                    <a:pt x="157" y="64"/>
                    <a:pt x="168" y="53"/>
                  </a:cubicBezTo>
                  <a:cubicBezTo>
                    <a:pt x="179" y="42"/>
                    <a:pt x="184" y="11"/>
                    <a:pt x="188" y="0"/>
                  </a:cubicBezTo>
                </a:path>
              </a:pathLst>
            </a:custGeom>
            <a:noFill/>
            <a:ln w="19050" cmpd="sng">
              <a:solidFill>
                <a:srgbClr val="00FFFF"/>
              </a:solidFill>
              <a:round/>
              <a:headEnd/>
              <a:tailEnd/>
            </a:ln>
            <a:effectLst/>
          </p:spPr>
          <p:txBody>
            <a:bodyPr/>
            <a:lstStyle/>
            <a:p>
              <a:endParaRPr lang="ru-RU"/>
            </a:p>
          </p:txBody>
        </p:sp>
        <p:sp>
          <p:nvSpPr>
            <p:cNvPr id="24591" name="Freeform 15"/>
            <p:cNvSpPr>
              <a:spLocks/>
            </p:cNvSpPr>
            <p:nvPr/>
          </p:nvSpPr>
          <p:spPr bwMode="auto">
            <a:xfrm>
              <a:off x="5527" y="-17"/>
              <a:ext cx="75" cy="90"/>
            </a:xfrm>
            <a:custGeom>
              <a:avLst/>
              <a:gdLst/>
              <a:ahLst/>
              <a:cxnLst>
                <a:cxn ang="0">
                  <a:pos x="29" y="0"/>
                </a:cxn>
                <a:cxn ang="0">
                  <a:pos x="1" y="37"/>
                </a:cxn>
                <a:cxn ang="0">
                  <a:pos x="33" y="77"/>
                </a:cxn>
                <a:cxn ang="0">
                  <a:pos x="75" y="90"/>
                </a:cxn>
              </a:cxnLst>
              <a:rect l="0" t="0" r="r" b="b"/>
              <a:pathLst>
                <a:path w="75" h="90">
                  <a:moveTo>
                    <a:pt x="29" y="0"/>
                  </a:moveTo>
                  <a:cubicBezTo>
                    <a:pt x="24" y="6"/>
                    <a:pt x="0" y="24"/>
                    <a:pt x="1" y="37"/>
                  </a:cubicBezTo>
                  <a:cubicBezTo>
                    <a:pt x="2" y="50"/>
                    <a:pt x="21" y="68"/>
                    <a:pt x="33" y="77"/>
                  </a:cubicBezTo>
                  <a:cubicBezTo>
                    <a:pt x="45" y="86"/>
                    <a:pt x="66" y="87"/>
                    <a:pt x="75" y="90"/>
                  </a:cubicBezTo>
                </a:path>
              </a:pathLst>
            </a:custGeom>
            <a:noFill/>
            <a:ln w="19050" cmpd="sng">
              <a:solidFill>
                <a:srgbClr val="00FFFF"/>
              </a:solidFill>
              <a:round/>
              <a:headEnd/>
              <a:tailEnd/>
            </a:ln>
            <a:effectLst/>
          </p:spPr>
          <p:txBody>
            <a:bodyPr/>
            <a:lstStyle/>
            <a:p>
              <a:endParaRPr lang="ru-RU"/>
            </a:p>
          </p:txBody>
        </p:sp>
        <p:sp>
          <p:nvSpPr>
            <p:cNvPr id="24592" name="Freeform 16"/>
            <p:cNvSpPr>
              <a:spLocks/>
            </p:cNvSpPr>
            <p:nvPr/>
          </p:nvSpPr>
          <p:spPr bwMode="auto">
            <a:xfrm>
              <a:off x="4613" y="163"/>
              <a:ext cx="93" cy="146"/>
            </a:xfrm>
            <a:custGeom>
              <a:avLst/>
              <a:gdLst/>
              <a:ahLst/>
              <a:cxnLst>
                <a:cxn ang="0">
                  <a:pos x="7" y="41"/>
                </a:cxn>
                <a:cxn ang="0">
                  <a:pos x="36" y="137"/>
                </a:cxn>
                <a:cxn ang="0">
                  <a:pos x="67" y="95"/>
                </a:cxn>
                <a:cxn ang="0">
                  <a:pos x="81" y="47"/>
                </a:cxn>
                <a:cxn ang="0">
                  <a:pos x="81" y="1"/>
                </a:cxn>
                <a:cxn ang="0">
                  <a:pos x="7" y="41"/>
                </a:cxn>
              </a:cxnLst>
              <a:rect l="0" t="0" r="r" b="b"/>
              <a:pathLst>
                <a:path w="93" h="146">
                  <a:moveTo>
                    <a:pt x="7" y="41"/>
                  </a:moveTo>
                  <a:cubicBezTo>
                    <a:pt x="0" y="64"/>
                    <a:pt x="26" y="128"/>
                    <a:pt x="36" y="137"/>
                  </a:cubicBezTo>
                  <a:cubicBezTo>
                    <a:pt x="46" y="146"/>
                    <a:pt x="60" y="110"/>
                    <a:pt x="67" y="95"/>
                  </a:cubicBezTo>
                  <a:cubicBezTo>
                    <a:pt x="74" y="80"/>
                    <a:pt x="79" y="63"/>
                    <a:pt x="81" y="47"/>
                  </a:cubicBezTo>
                  <a:cubicBezTo>
                    <a:pt x="83" y="31"/>
                    <a:pt x="93" y="2"/>
                    <a:pt x="81" y="1"/>
                  </a:cubicBezTo>
                  <a:cubicBezTo>
                    <a:pt x="69" y="0"/>
                    <a:pt x="14" y="18"/>
                    <a:pt x="7" y="41"/>
                  </a:cubicBezTo>
                  <a:close/>
                </a:path>
              </a:pathLst>
            </a:custGeom>
            <a:noFill/>
            <a:ln w="19050" cmpd="sng">
              <a:solidFill>
                <a:srgbClr val="00FFFF"/>
              </a:solidFill>
              <a:round/>
              <a:headEnd/>
              <a:tailEnd/>
            </a:ln>
            <a:effectLst/>
          </p:spPr>
          <p:txBody>
            <a:bodyPr/>
            <a:lstStyle/>
            <a:p>
              <a:endParaRPr lang="ru-RU"/>
            </a:p>
          </p:txBody>
        </p:sp>
        <p:sp>
          <p:nvSpPr>
            <p:cNvPr id="24593" name="Freeform 17"/>
            <p:cNvSpPr>
              <a:spLocks/>
            </p:cNvSpPr>
            <p:nvPr/>
          </p:nvSpPr>
          <p:spPr bwMode="auto">
            <a:xfrm>
              <a:off x="3511" y="603"/>
              <a:ext cx="192" cy="199"/>
            </a:xfrm>
            <a:custGeom>
              <a:avLst/>
              <a:gdLst/>
              <a:ahLst/>
              <a:cxnLst>
                <a:cxn ang="0">
                  <a:pos x="95" y="196"/>
                </a:cxn>
                <a:cxn ang="0">
                  <a:pos x="17" y="153"/>
                </a:cxn>
                <a:cxn ang="0">
                  <a:pos x="5" y="99"/>
                </a:cxn>
                <a:cxn ang="0">
                  <a:pos x="49" y="60"/>
                </a:cxn>
                <a:cxn ang="0">
                  <a:pos x="95" y="60"/>
                </a:cxn>
                <a:cxn ang="0">
                  <a:pos x="140" y="15"/>
                </a:cxn>
                <a:cxn ang="0">
                  <a:pos x="185" y="15"/>
                </a:cxn>
                <a:cxn ang="0">
                  <a:pos x="185" y="106"/>
                </a:cxn>
                <a:cxn ang="0">
                  <a:pos x="143" y="135"/>
                </a:cxn>
                <a:cxn ang="0">
                  <a:pos x="95" y="196"/>
                </a:cxn>
              </a:cxnLst>
              <a:rect l="0" t="0" r="r" b="b"/>
              <a:pathLst>
                <a:path w="192" h="199">
                  <a:moveTo>
                    <a:pt x="95" y="196"/>
                  </a:moveTo>
                  <a:cubicBezTo>
                    <a:pt x="74" y="199"/>
                    <a:pt x="32" y="169"/>
                    <a:pt x="17" y="153"/>
                  </a:cubicBezTo>
                  <a:cubicBezTo>
                    <a:pt x="2" y="137"/>
                    <a:pt x="0" y="114"/>
                    <a:pt x="5" y="99"/>
                  </a:cubicBezTo>
                  <a:cubicBezTo>
                    <a:pt x="10" y="84"/>
                    <a:pt x="34" y="67"/>
                    <a:pt x="49" y="60"/>
                  </a:cubicBezTo>
                  <a:cubicBezTo>
                    <a:pt x="64" y="53"/>
                    <a:pt x="80" y="67"/>
                    <a:pt x="95" y="60"/>
                  </a:cubicBezTo>
                  <a:cubicBezTo>
                    <a:pt x="110" y="53"/>
                    <a:pt x="125" y="22"/>
                    <a:pt x="140" y="15"/>
                  </a:cubicBezTo>
                  <a:cubicBezTo>
                    <a:pt x="155" y="8"/>
                    <a:pt x="178" y="0"/>
                    <a:pt x="185" y="15"/>
                  </a:cubicBezTo>
                  <a:cubicBezTo>
                    <a:pt x="192" y="30"/>
                    <a:pt x="192" y="86"/>
                    <a:pt x="185" y="106"/>
                  </a:cubicBezTo>
                  <a:cubicBezTo>
                    <a:pt x="178" y="126"/>
                    <a:pt x="158" y="120"/>
                    <a:pt x="143" y="135"/>
                  </a:cubicBezTo>
                  <a:cubicBezTo>
                    <a:pt x="128" y="150"/>
                    <a:pt x="105" y="183"/>
                    <a:pt x="95" y="196"/>
                  </a:cubicBezTo>
                  <a:close/>
                </a:path>
              </a:pathLst>
            </a:custGeom>
            <a:noFill/>
            <a:ln w="19050" cmpd="sng">
              <a:solidFill>
                <a:srgbClr val="00FFFF"/>
              </a:solidFill>
              <a:round/>
              <a:headEnd/>
              <a:tailEnd/>
            </a:ln>
            <a:effectLst/>
          </p:spPr>
          <p:txBody>
            <a:bodyPr/>
            <a:lstStyle/>
            <a:p>
              <a:endParaRPr lang="ru-RU"/>
            </a:p>
          </p:txBody>
        </p:sp>
        <p:sp>
          <p:nvSpPr>
            <p:cNvPr id="24594" name="Freeform 18"/>
            <p:cNvSpPr>
              <a:spLocks/>
            </p:cNvSpPr>
            <p:nvPr/>
          </p:nvSpPr>
          <p:spPr bwMode="auto">
            <a:xfrm>
              <a:off x="3735" y="611"/>
              <a:ext cx="151" cy="59"/>
            </a:xfrm>
            <a:custGeom>
              <a:avLst/>
              <a:gdLst/>
              <a:ahLst/>
              <a:cxnLst>
                <a:cxn ang="0">
                  <a:pos x="7" y="7"/>
                </a:cxn>
                <a:cxn ang="0">
                  <a:pos x="52" y="7"/>
                </a:cxn>
                <a:cxn ang="0">
                  <a:pos x="143" y="7"/>
                </a:cxn>
                <a:cxn ang="0">
                  <a:pos x="98" y="52"/>
                </a:cxn>
                <a:cxn ang="0">
                  <a:pos x="52" y="52"/>
                </a:cxn>
                <a:cxn ang="0">
                  <a:pos x="7" y="52"/>
                </a:cxn>
                <a:cxn ang="0">
                  <a:pos x="7" y="7"/>
                </a:cxn>
              </a:cxnLst>
              <a:rect l="0" t="0" r="r" b="b"/>
              <a:pathLst>
                <a:path w="151" h="59">
                  <a:moveTo>
                    <a:pt x="7" y="7"/>
                  </a:moveTo>
                  <a:cubicBezTo>
                    <a:pt x="14" y="0"/>
                    <a:pt x="29" y="7"/>
                    <a:pt x="52" y="7"/>
                  </a:cubicBezTo>
                  <a:cubicBezTo>
                    <a:pt x="75" y="7"/>
                    <a:pt x="135" y="0"/>
                    <a:pt x="143" y="7"/>
                  </a:cubicBezTo>
                  <a:cubicBezTo>
                    <a:pt x="151" y="14"/>
                    <a:pt x="113" y="45"/>
                    <a:pt x="98" y="52"/>
                  </a:cubicBezTo>
                  <a:cubicBezTo>
                    <a:pt x="83" y="59"/>
                    <a:pt x="67" y="52"/>
                    <a:pt x="52" y="52"/>
                  </a:cubicBezTo>
                  <a:cubicBezTo>
                    <a:pt x="37" y="52"/>
                    <a:pt x="14" y="59"/>
                    <a:pt x="7" y="52"/>
                  </a:cubicBezTo>
                  <a:cubicBezTo>
                    <a:pt x="0" y="45"/>
                    <a:pt x="0" y="14"/>
                    <a:pt x="7" y="7"/>
                  </a:cubicBezTo>
                  <a:close/>
                </a:path>
              </a:pathLst>
            </a:custGeom>
            <a:noFill/>
            <a:ln w="19050" cmpd="sng">
              <a:solidFill>
                <a:srgbClr val="00FFFF"/>
              </a:solidFill>
              <a:round/>
              <a:headEnd/>
              <a:tailEnd/>
            </a:ln>
            <a:effectLst/>
          </p:spPr>
          <p:txBody>
            <a:bodyPr/>
            <a:lstStyle/>
            <a:p>
              <a:endParaRPr lang="ru-RU"/>
            </a:p>
          </p:txBody>
        </p:sp>
        <p:sp>
          <p:nvSpPr>
            <p:cNvPr id="24595" name="Freeform 19"/>
            <p:cNvSpPr>
              <a:spLocks/>
            </p:cNvSpPr>
            <p:nvPr/>
          </p:nvSpPr>
          <p:spPr bwMode="auto">
            <a:xfrm>
              <a:off x="3681" y="799"/>
              <a:ext cx="121" cy="98"/>
            </a:xfrm>
            <a:custGeom>
              <a:avLst/>
              <a:gdLst/>
              <a:ahLst/>
              <a:cxnLst>
                <a:cxn ang="0">
                  <a:pos x="15" y="46"/>
                </a:cxn>
                <a:cxn ang="0">
                  <a:pos x="15" y="0"/>
                </a:cxn>
                <a:cxn ang="0">
                  <a:pos x="106" y="46"/>
                </a:cxn>
                <a:cxn ang="0">
                  <a:pos x="106" y="91"/>
                </a:cxn>
                <a:cxn ang="0">
                  <a:pos x="61" y="91"/>
                </a:cxn>
                <a:cxn ang="0">
                  <a:pos x="15" y="91"/>
                </a:cxn>
                <a:cxn ang="0">
                  <a:pos x="15" y="46"/>
                </a:cxn>
              </a:cxnLst>
              <a:rect l="0" t="0" r="r" b="b"/>
              <a:pathLst>
                <a:path w="121" h="98">
                  <a:moveTo>
                    <a:pt x="15" y="46"/>
                  </a:moveTo>
                  <a:cubicBezTo>
                    <a:pt x="15" y="31"/>
                    <a:pt x="0" y="0"/>
                    <a:pt x="15" y="0"/>
                  </a:cubicBezTo>
                  <a:cubicBezTo>
                    <a:pt x="30" y="0"/>
                    <a:pt x="91" y="31"/>
                    <a:pt x="106" y="46"/>
                  </a:cubicBezTo>
                  <a:cubicBezTo>
                    <a:pt x="121" y="61"/>
                    <a:pt x="113" y="84"/>
                    <a:pt x="106" y="91"/>
                  </a:cubicBezTo>
                  <a:cubicBezTo>
                    <a:pt x="99" y="98"/>
                    <a:pt x="76" y="91"/>
                    <a:pt x="61" y="91"/>
                  </a:cubicBezTo>
                  <a:cubicBezTo>
                    <a:pt x="46" y="91"/>
                    <a:pt x="23" y="98"/>
                    <a:pt x="15" y="91"/>
                  </a:cubicBezTo>
                  <a:cubicBezTo>
                    <a:pt x="7" y="84"/>
                    <a:pt x="15" y="61"/>
                    <a:pt x="15" y="46"/>
                  </a:cubicBezTo>
                  <a:close/>
                </a:path>
              </a:pathLst>
            </a:custGeom>
            <a:noFill/>
            <a:ln w="19050" cmpd="sng">
              <a:solidFill>
                <a:srgbClr val="00FFFF"/>
              </a:solidFill>
              <a:round/>
              <a:headEnd/>
              <a:tailEnd/>
            </a:ln>
            <a:effectLst/>
          </p:spPr>
          <p:txBody>
            <a:bodyPr/>
            <a:lstStyle/>
            <a:p>
              <a:endParaRPr lang="ru-RU"/>
            </a:p>
          </p:txBody>
        </p:sp>
        <p:sp>
          <p:nvSpPr>
            <p:cNvPr id="24596" name="Freeform 20"/>
            <p:cNvSpPr>
              <a:spLocks/>
            </p:cNvSpPr>
            <p:nvPr/>
          </p:nvSpPr>
          <p:spPr bwMode="auto">
            <a:xfrm>
              <a:off x="2887" y="943"/>
              <a:ext cx="52" cy="54"/>
            </a:xfrm>
            <a:custGeom>
              <a:avLst/>
              <a:gdLst/>
              <a:ahLst/>
              <a:cxnLst>
                <a:cxn ang="0">
                  <a:pos x="45" y="0"/>
                </a:cxn>
                <a:cxn ang="0">
                  <a:pos x="45" y="46"/>
                </a:cxn>
                <a:cxn ang="0">
                  <a:pos x="0" y="46"/>
                </a:cxn>
                <a:cxn ang="0">
                  <a:pos x="45" y="0"/>
                </a:cxn>
              </a:cxnLst>
              <a:rect l="0" t="0" r="r" b="b"/>
              <a:pathLst>
                <a:path w="52" h="54">
                  <a:moveTo>
                    <a:pt x="45" y="0"/>
                  </a:moveTo>
                  <a:cubicBezTo>
                    <a:pt x="52" y="0"/>
                    <a:pt x="52" y="38"/>
                    <a:pt x="45" y="46"/>
                  </a:cubicBezTo>
                  <a:cubicBezTo>
                    <a:pt x="38" y="54"/>
                    <a:pt x="0" y="54"/>
                    <a:pt x="0" y="46"/>
                  </a:cubicBezTo>
                  <a:cubicBezTo>
                    <a:pt x="0" y="38"/>
                    <a:pt x="38" y="0"/>
                    <a:pt x="45" y="0"/>
                  </a:cubicBezTo>
                  <a:close/>
                </a:path>
              </a:pathLst>
            </a:custGeom>
            <a:noFill/>
            <a:ln w="19050" cmpd="sng">
              <a:solidFill>
                <a:srgbClr val="00FFFF"/>
              </a:solidFill>
              <a:round/>
              <a:headEnd/>
              <a:tailEnd/>
            </a:ln>
            <a:effectLst/>
          </p:spPr>
          <p:txBody>
            <a:bodyPr/>
            <a:lstStyle/>
            <a:p>
              <a:endParaRPr lang="ru-RU"/>
            </a:p>
          </p:txBody>
        </p:sp>
        <p:sp>
          <p:nvSpPr>
            <p:cNvPr id="24597" name="Freeform 21"/>
            <p:cNvSpPr>
              <a:spLocks/>
            </p:cNvSpPr>
            <p:nvPr/>
          </p:nvSpPr>
          <p:spPr bwMode="auto">
            <a:xfrm>
              <a:off x="2588" y="251"/>
              <a:ext cx="205" cy="323"/>
            </a:xfrm>
            <a:custGeom>
              <a:avLst/>
              <a:gdLst/>
              <a:ahLst/>
              <a:cxnLst>
                <a:cxn ang="0">
                  <a:pos x="100" y="223"/>
                </a:cxn>
                <a:cxn ang="0">
                  <a:pos x="40" y="211"/>
                </a:cxn>
                <a:cxn ang="0">
                  <a:pos x="4" y="79"/>
                </a:cxn>
                <a:cxn ang="0">
                  <a:pos x="16" y="25"/>
                </a:cxn>
                <a:cxn ang="0">
                  <a:pos x="65" y="4"/>
                </a:cxn>
                <a:cxn ang="0">
                  <a:pos x="111" y="49"/>
                </a:cxn>
                <a:cxn ang="0">
                  <a:pos x="76" y="109"/>
                </a:cxn>
                <a:cxn ang="0">
                  <a:pos x="111" y="185"/>
                </a:cxn>
                <a:cxn ang="0">
                  <a:pos x="156" y="231"/>
                </a:cxn>
                <a:cxn ang="0">
                  <a:pos x="201" y="276"/>
                </a:cxn>
                <a:cxn ang="0">
                  <a:pos x="130" y="301"/>
                </a:cxn>
                <a:cxn ang="0">
                  <a:pos x="52" y="319"/>
                </a:cxn>
                <a:cxn ang="0">
                  <a:pos x="65" y="276"/>
                </a:cxn>
                <a:cxn ang="0">
                  <a:pos x="100" y="223"/>
                </a:cxn>
              </a:cxnLst>
              <a:rect l="0" t="0" r="r" b="b"/>
              <a:pathLst>
                <a:path w="205" h="323">
                  <a:moveTo>
                    <a:pt x="100" y="223"/>
                  </a:moveTo>
                  <a:cubicBezTo>
                    <a:pt x="96" y="212"/>
                    <a:pt x="56" y="235"/>
                    <a:pt x="40" y="211"/>
                  </a:cubicBezTo>
                  <a:cubicBezTo>
                    <a:pt x="24" y="187"/>
                    <a:pt x="8" y="110"/>
                    <a:pt x="4" y="79"/>
                  </a:cubicBezTo>
                  <a:cubicBezTo>
                    <a:pt x="0" y="48"/>
                    <a:pt x="6" y="37"/>
                    <a:pt x="16" y="25"/>
                  </a:cubicBezTo>
                  <a:cubicBezTo>
                    <a:pt x="26" y="13"/>
                    <a:pt x="49" y="0"/>
                    <a:pt x="65" y="4"/>
                  </a:cubicBezTo>
                  <a:cubicBezTo>
                    <a:pt x="81" y="8"/>
                    <a:pt x="109" y="32"/>
                    <a:pt x="111" y="49"/>
                  </a:cubicBezTo>
                  <a:cubicBezTo>
                    <a:pt x="113" y="66"/>
                    <a:pt x="76" y="86"/>
                    <a:pt x="76" y="109"/>
                  </a:cubicBezTo>
                  <a:cubicBezTo>
                    <a:pt x="76" y="132"/>
                    <a:pt x="98" y="165"/>
                    <a:pt x="111" y="185"/>
                  </a:cubicBezTo>
                  <a:cubicBezTo>
                    <a:pt x="124" y="205"/>
                    <a:pt x="141" y="216"/>
                    <a:pt x="156" y="231"/>
                  </a:cubicBezTo>
                  <a:cubicBezTo>
                    <a:pt x="171" y="246"/>
                    <a:pt x="205" y="265"/>
                    <a:pt x="201" y="276"/>
                  </a:cubicBezTo>
                  <a:cubicBezTo>
                    <a:pt x="197" y="287"/>
                    <a:pt x="155" y="294"/>
                    <a:pt x="130" y="301"/>
                  </a:cubicBezTo>
                  <a:cubicBezTo>
                    <a:pt x="105" y="308"/>
                    <a:pt x="63" y="323"/>
                    <a:pt x="52" y="319"/>
                  </a:cubicBezTo>
                  <a:cubicBezTo>
                    <a:pt x="41" y="315"/>
                    <a:pt x="57" y="292"/>
                    <a:pt x="65" y="276"/>
                  </a:cubicBezTo>
                  <a:cubicBezTo>
                    <a:pt x="73" y="260"/>
                    <a:pt x="107" y="238"/>
                    <a:pt x="100" y="223"/>
                  </a:cubicBezTo>
                  <a:close/>
                </a:path>
              </a:pathLst>
            </a:custGeom>
            <a:noFill/>
            <a:ln w="19050" cmpd="sng">
              <a:solidFill>
                <a:srgbClr val="00FFFF"/>
              </a:solidFill>
              <a:round/>
              <a:headEnd/>
              <a:tailEnd/>
            </a:ln>
            <a:effectLst/>
          </p:spPr>
          <p:txBody>
            <a:bodyPr/>
            <a:lstStyle/>
            <a:p>
              <a:endParaRPr lang="ru-RU"/>
            </a:p>
          </p:txBody>
        </p:sp>
        <p:sp>
          <p:nvSpPr>
            <p:cNvPr id="24598" name="Freeform 22"/>
            <p:cNvSpPr>
              <a:spLocks/>
            </p:cNvSpPr>
            <p:nvPr/>
          </p:nvSpPr>
          <p:spPr bwMode="auto">
            <a:xfrm>
              <a:off x="1053" y="356"/>
              <a:ext cx="66" cy="76"/>
            </a:xfrm>
            <a:custGeom>
              <a:avLst/>
              <a:gdLst/>
              <a:ahLst/>
              <a:cxnLst>
                <a:cxn ang="0">
                  <a:pos x="3" y="10"/>
                </a:cxn>
                <a:cxn ang="0">
                  <a:pos x="57" y="22"/>
                </a:cxn>
                <a:cxn ang="0">
                  <a:pos x="57" y="70"/>
                </a:cxn>
                <a:cxn ang="0">
                  <a:pos x="9" y="58"/>
                </a:cxn>
                <a:cxn ang="0">
                  <a:pos x="3" y="10"/>
                </a:cxn>
              </a:cxnLst>
              <a:rect l="0" t="0" r="r" b="b"/>
              <a:pathLst>
                <a:path w="66" h="76">
                  <a:moveTo>
                    <a:pt x="3" y="10"/>
                  </a:moveTo>
                  <a:cubicBezTo>
                    <a:pt x="10" y="0"/>
                    <a:pt x="48" y="12"/>
                    <a:pt x="57" y="22"/>
                  </a:cubicBezTo>
                  <a:cubicBezTo>
                    <a:pt x="66" y="32"/>
                    <a:pt x="65" y="64"/>
                    <a:pt x="57" y="70"/>
                  </a:cubicBezTo>
                  <a:cubicBezTo>
                    <a:pt x="49" y="76"/>
                    <a:pt x="18" y="68"/>
                    <a:pt x="9" y="58"/>
                  </a:cubicBezTo>
                  <a:cubicBezTo>
                    <a:pt x="0" y="48"/>
                    <a:pt x="4" y="20"/>
                    <a:pt x="3" y="10"/>
                  </a:cubicBezTo>
                  <a:close/>
                </a:path>
              </a:pathLst>
            </a:custGeom>
            <a:noFill/>
            <a:ln w="19050" cmpd="sng">
              <a:solidFill>
                <a:srgbClr val="00FFFF"/>
              </a:solidFill>
              <a:round/>
              <a:headEnd/>
              <a:tailEnd/>
            </a:ln>
            <a:effectLst/>
          </p:spPr>
          <p:txBody>
            <a:bodyPr/>
            <a:lstStyle/>
            <a:p>
              <a:endParaRPr lang="ru-RU"/>
            </a:p>
          </p:txBody>
        </p:sp>
        <p:sp>
          <p:nvSpPr>
            <p:cNvPr id="24599" name="Freeform 23"/>
            <p:cNvSpPr>
              <a:spLocks/>
            </p:cNvSpPr>
            <p:nvPr/>
          </p:nvSpPr>
          <p:spPr bwMode="auto">
            <a:xfrm>
              <a:off x="1325" y="563"/>
              <a:ext cx="44" cy="102"/>
            </a:xfrm>
            <a:custGeom>
              <a:avLst/>
              <a:gdLst/>
              <a:ahLst/>
              <a:cxnLst>
                <a:cxn ang="0">
                  <a:pos x="19" y="101"/>
                </a:cxn>
                <a:cxn ang="0">
                  <a:pos x="1" y="43"/>
                </a:cxn>
                <a:cxn ang="0">
                  <a:pos x="25" y="1"/>
                </a:cxn>
                <a:cxn ang="0">
                  <a:pos x="43" y="49"/>
                </a:cxn>
                <a:cxn ang="0">
                  <a:pos x="19" y="101"/>
                </a:cxn>
              </a:cxnLst>
              <a:rect l="0" t="0" r="r" b="b"/>
              <a:pathLst>
                <a:path w="44" h="102">
                  <a:moveTo>
                    <a:pt x="19" y="101"/>
                  </a:moveTo>
                  <a:cubicBezTo>
                    <a:pt x="12" y="100"/>
                    <a:pt x="0" y="60"/>
                    <a:pt x="1" y="43"/>
                  </a:cubicBezTo>
                  <a:cubicBezTo>
                    <a:pt x="3" y="27"/>
                    <a:pt x="18" y="0"/>
                    <a:pt x="25" y="1"/>
                  </a:cubicBezTo>
                  <a:cubicBezTo>
                    <a:pt x="32" y="2"/>
                    <a:pt x="44" y="32"/>
                    <a:pt x="43" y="49"/>
                  </a:cubicBezTo>
                  <a:cubicBezTo>
                    <a:pt x="42" y="66"/>
                    <a:pt x="26" y="102"/>
                    <a:pt x="19" y="101"/>
                  </a:cubicBezTo>
                  <a:close/>
                </a:path>
              </a:pathLst>
            </a:custGeom>
            <a:noFill/>
            <a:ln w="19050" cmpd="sng">
              <a:solidFill>
                <a:srgbClr val="00FFFF"/>
              </a:solidFill>
              <a:round/>
              <a:headEnd/>
              <a:tailEnd/>
            </a:ln>
            <a:effectLst/>
          </p:spPr>
          <p:txBody>
            <a:bodyPr/>
            <a:lstStyle/>
            <a:p>
              <a:endParaRPr lang="ru-RU"/>
            </a:p>
          </p:txBody>
        </p:sp>
        <p:sp>
          <p:nvSpPr>
            <p:cNvPr id="24600" name="Freeform 24"/>
            <p:cNvSpPr>
              <a:spLocks/>
            </p:cNvSpPr>
            <p:nvPr/>
          </p:nvSpPr>
          <p:spPr bwMode="auto">
            <a:xfrm>
              <a:off x="1304" y="254"/>
              <a:ext cx="715" cy="288"/>
            </a:xfrm>
            <a:custGeom>
              <a:avLst/>
              <a:gdLst/>
              <a:ahLst/>
              <a:cxnLst>
                <a:cxn ang="0">
                  <a:pos x="49" y="283"/>
                </a:cxn>
                <a:cxn ang="0">
                  <a:pos x="25" y="241"/>
                </a:cxn>
                <a:cxn ang="0">
                  <a:pos x="1" y="214"/>
                </a:cxn>
                <a:cxn ang="0">
                  <a:pos x="20" y="162"/>
                </a:cxn>
                <a:cxn ang="0">
                  <a:pos x="34" y="92"/>
                </a:cxn>
                <a:cxn ang="0">
                  <a:pos x="68" y="62"/>
                </a:cxn>
                <a:cxn ang="0">
                  <a:pos x="112" y="74"/>
                </a:cxn>
                <a:cxn ang="0">
                  <a:pos x="170" y="46"/>
                </a:cxn>
                <a:cxn ang="0">
                  <a:pos x="215" y="46"/>
                </a:cxn>
                <a:cxn ang="0">
                  <a:pos x="272" y="34"/>
                </a:cxn>
                <a:cxn ang="0">
                  <a:pos x="336" y="26"/>
                </a:cxn>
                <a:cxn ang="0">
                  <a:pos x="397" y="1"/>
                </a:cxn>
                <a:cxn ang="0">
                  <a:pos x="452" y="18"/>
                </a:cxn>
                <a:cxn ang="0">
                  <a:pos x="487" y="1"/>
                </a:cxn>
                <a:cxn ang="0">
                  <a:pos x="528" y="26"/>
                </a:cxn>
                <a:cxn ang="0">
                  <a:pos x="560" y="38"/>
                </a:cxn>
                <a:cxn ang="0">
                  <a:pos x="612" y="66"/>
                </a:cxn>
                <a:cxn ang="0">
                  <a:pos x="676" y="82"/>
                </a:cxn>
                <a:cxn ang="0">
                  <a:pos x="696" y="66"/>
                </a:cxn>
                <a:cxn ang="0">
                  <a:pos x="714" y="92"/>
                </a:cxn>
                <a:cxn ang="0">
                  <a:pos x="704" y="114"/>
                </a:cxn>
                <a:cxn ang="0">
                  <a:pos x="680" y="138"/>
                </a:cxn>
                <a:cxn ang="0">
                  <a:pos x="623" y="137"/>
                </a:cxn>
                <a:cxn ang="0">
                  <a:pos x="544" y="106"/>
                </a:cxn>
                <a:cxn ang="0">
                  <a:pos x="487" y="92"/>
                </a:cxn>
                <a:cxn ang="0">
                  <a:pos x="404" y="90"/>
                </a:cxn>
                <a:cxn ang="0">
                  <a:pos x="351" y="92"/>
                </a:cxn>
                <a:cxn ang="0">
                  <a:pos x="288" y="110"/>
                </a:cxn>
                <a:cxn ang="0">
                  <a:pos x="224" y="118"/>
                </a:cxn>
                <a:cxn ang="0">
                  <a:pos x="170" y="137"/>
                </a:cxn>
                <a:cxn ang="0">
                  <a:pos x="124" y="150"/>
                </a:cxn>
                <a:cxn ang="0">
                  <a:pos x="104" y="190"/>
                </a:cxn>
                <a:cxn ang="0">
                  <a:pos x="79" y="228"/>
                </a:cxn>
                <a:cxn ang="0">
                  <a:pos x="80" y="258"/>
                </a:cxn>
                <a:cxn ang="0">
                  <a:pos x="49" y="283"/>
                </a:cxn>
              </a:cxnLst>
              <a:rect l="0" t="0" r="r" b="b"/>
              <a:pathLst>
                <a:path w="715" h="288">
                  <a:moveTo>
                    <a:pt x="49" y="283"/>
                  </a:moveTo>
                  <a:cubicBezTo>
                    <a:pt x="40" y="280"/>
                    <a:pt x="33" y="252"/>
                    <a:pt x="25" y="241"/>
                  </a:cubicBezTo>
                  <a:cubicBezTo>
                    <a:pt x="17" y="230"/>
                    <a:pt x="2" y="227"/>
                    <a:pt x="1" y="214"/>
                  </a:cubicBezTo>
                  <a:cubicBezTo>
                    <a:pt x="0" y="201"/>
                    <a:pt x="14" y="182"/>
                    <a:pt x="20" y="162"/>
                  </a:cubicBezTo>
                  <a:cubicBezTo>
                    <a:pt x="26" y="142"/>
                    <a:pt x="26" y="109"/>
                    <a:pt x="34" y="92"/>
                  </a:cubicBezTo>
                  <a:cubicBezTo>
                    <a:pt x="42" y="75"/>
                    <a:pt x="55" y="65"/>
                    <a:pt x="68" y="62"/>
                  </a:cubicBezTo>
                  <a:cubicBezTo>
                    <a:pt x="81" y="59"/>
                    <a:pt x="95" y="77"/>
                    <a:pt x="112" y="74"/>
                  </a:cubicBezTo>
                  <a:cubicBezTo>
                    <a:pt x="129" y="71"/>
                    <a:pt x="153" y="51"/>
                    <a:pt x="170" y="46"/>
                  </a:cubicBezTo>
                  <a:cubicBezTo>
                    <a:pt x="187" y="41"/>
                    <a:pt x="198" y="48"/>
                    <a:pt x="215" y="46"/>
                  </a:cubicBezTo>
                  <a:cubicBezTo>
                    <a:pt x="232" y="44"/>
                    <a:pt x="252" y="37"/>
                    <a:pt x="272" y="34"/>
                  </a:cubicBezTo>
                  <a:cubicBezTo>
                    <a:pt x="292" y="31"/>
                    <a:pt x="315" y="31"/>
                    <a:pt x="336" y="26"/>
                  </a:cubicBezTo>
                  <a:cubicBezTo>
                    <a:pt x="357" y="21"/>
                    <a:pt x="378" y="2"/>
                    <a:pt x="397" y="1"/>
                  </a:cubicBezTo>
                  <a:cubicBezTo>
                    <a:pt x="416" y="0"/>
                    <a:pt x="437" y="18"/>
                    <a:pt x="452" y="18"/>
                  </a:cubicBezTo>
                  <a:cubicBezTo>
                    <a:pt x="467" y="18"/>
                    <a:pt x="474" y="0"/>
                    <a:pt x="487" y="1"/>
                  </a:cubicBezTo>
                  <a:cubicBezTo>
                    <a:pt x="500" y="2"/>
                    <a:pt x="516" y="20"/>
                    <a:pt x="528" y="26"/>
                  </a:cubicBezTo>
                  <a:cubicBezTo>
                    <a:pt x="540" y="32"/>
                    <a:pt x="546" y="31"/>
                    <a:pt x="560" y="38"/>
                  </a:cubicBezTo>
                  <a:cubicBezTo>
                    <a:pt x="574" y="45"/>
                    <a:pt x="593" y="59"/>
                    <a:pt x="612" y="66"/>
                  </a:cubicBezTo>
                  <a:cubicBezTo>
                    <a:pt x="631" y="73"/>
                    <a:pt x="662" y="82"/>
                    <a:pt x="676" y="82"/>
                  </a:cubicBezTo>
                  <a:cubicBezTo>
                    <a:pt x="690" y="82"/>
                    <a:pt x="690" y="64"/>
                    <a:pt x="696" y="66"/>
                  </a:cubicBezTo>
                  <a:cubicBezTo>
                    <a:pt x="702" y="68"/>
                    <a:pt x="713" y="84"/>
                    <a:pt x="714" y="92"/>
                  </a:cubicBezTo>
                  <a:cubicBezTo>
                    <a:pt x="715" y="100"/>
                    <a:pt x="710" y="106"/>
                    <a:pt x="704" y="114"/>
                  </a:cubicBezTo>
                  <a:cubicBezTo>
                    <a:pt x="698" y="122"/>
                    <a:pt x="693" y="134"/>
                    <a:pt x="680" y="138"/>
                  </a:cubicBezTo>
                  <a:cubicBezTo>
                    <a:pt x="667" y="142"/>
                    <a:pt x="646" y="142"/>
                    <a:pt x="623" y="137"/>
                  </a:cubicBezTo>
                  <a:cubicBezTo>
                    <a:pt x="600" y="132"/>
                    <a:pt x="567" y="113"/>
                    <a:pt x="544" y="106"/>
                  </a:cubicBezTo>
                  <a:cubicBezTo>
                    <a:pt x="521" y="99"/>
                    <a:pt x="510" y="95"/>
                    <a:pt x="487" y="92"/>
                  </a:cubicBezTo>
                  <a:cubicBezTo>
                    <a:pt x="464" y="89"/>
                    <a:pt x="427" y="90"/>
                    <a:pt x="404" y="90"/>
                  </a:cubicBezTo>
                  <a:cubicBezTo>
                    <a:pt x="381" y="90"/>
                    <a:pt x="370" y="89"/>
                    <a:pt x="351" y="92"/>
                  </a:cubicBezTo>
                  <a:cubicBezTo>
                    <a:pt x="332" y="95"/>
                    <a:pt x="309" y="106"/>
                    <a:pt x="288" y="110"/>
                  </a:cubicBezTo>
                  <a:cubicBezTo>
                    <a:pt x="267" y="114"/>
                    <a:pt x="244" y="114"/>
                    <a:pt x="224" y="118"/>
                  </a:cubicBezTo>
                  <a:cubicBezTo>
                    <a:pt x="204" y="122"/>
                    <a:pt x="187" y="132"/>
                    <a:pt x="170" y="137"/>
                  </a:cubicBezTo>
                  <a:cubicBezTo>
                    <a:pt x="153" y="142"/>
                    <a:pt x="135" y="141"/>
                    <a:pt x="124" y="150"/>
                  </a:cubicBezTo>
                  <a:cubicBezTo>
                    <a:pt x="113" y="159"/>
                    <a:pt x="111" y="177"/>
                    <a:pt x="104" y="190"/>
                  </a:cubicBezTo>
                  <a:cubicBezTo>
                    <a:pt x="97" y="203"/>
                    <a:pt x="83" y="217"/>
                    <a:pt x="79" y="228"/>
                  </a:cubicBezTo>
                  <a:cubicBezTo>
                    <a:pt x="75" y="239"/>
                    <a:pt x="85" y="249"/>
                    <a:pt x="80" y="258"/>
                  </a:cubicBezTo>
                  <a:cubicBezTo>
                    <a:pt x="75" y="267"/>
                    <a:pt x="57" y="288"/>
                    <a:pt x="49" y="283"/>
                  </a:cubicBezTo>
                  <a:close/>
                </a:path>
              </a:pathLst>
            </a:custGeom>
            <a:noFill/>
            <a:ln w="19050" cmpd="sng">
              <a:solidFill>
                <a:srgbClr val="00FFFF"/>
              </a:solidFill>
              <a:round/>
              <a:headEnd/>
              <a:tailEnd/>
            </a:ln>
            <a:effectLst/>
          </p:spPr>
          <p:txBody>
            <a:bodyPr/>
            <a:lstStyle/>
            <a:p>
              <a:endParaRPr lang="ru-RU"/>
            </a:p>
          </p:txBody>
        </p:sp>
        <p:sp>
          <p:nvSpPr>
            <p:cNvPr id="24601" name="Freeform 25"/>
            <p:cNvSpPr>
              <a:spLocks/>
            </p:cNvSpPr>
            <p:nvPr/>
          </p:nvSpPr>
          <p:spPr bwMode="auto">
            <a:xfrm>
              <a:off x="1803" y="622"/>
              <a:ext cx="30" cy="47"/>
            </a:xfrm>
            <a:custGeom>
              <a:avLst/>
              <a:gdLst/>
              <a:ahLst/>
              <a:cxnLst>
                <a:cxn ang="0">
                  <a:pos x="9" y="6"/>
                </a:cxn>
                <a:cxn ang="0">
                  <a:pos x="29" y="6"/>
                </a:cxn>
                <a:cxn ang="0">
                  <a:pos x="17" y="42"/>
                </a:cxn>
                <a:cxn ang="0">
                  <a:pos x="1" y="34"/>
                </a:cxn>
                <a:cxn ang="0">
                  <a:pos x="9" y="6"/>
                </a:cxn>
              </a:cxnLst>
              <a:rect l="0" t="0" r="r" b="b"/>
              <a:pathLst>
                <a:path w="30" h="47">
                  <a:moveTo>
                    <a:pt x="9" y="6"/>
                  </a:moveTo>
                  <a:cubicBezTo>
                    <a:pt x="16" y="0"/>
                    <a:pt x="28" y="0"/>
                    <a:pt x="29" y="6"/>
                  </a:cubicBezTo>
                  <a:cubicBezTo>
                    <a:pt x="30" y="12"/>
                    <a:pt x="22" y="37"/>
                    <a:pt x="17" y="42"/>
                  </a:cubicBezTo>
                  <a:cubicBezTo>
                    <a:pt x="12" y="47"/>
                    <a:pt x="2" y="40"/>
                    <a:pt x="1" y="34"/>
                  </a:cubicBezTo>
                  <a:cubicBezTo>
                    <a:pt x="0" y="28"/>
                    <a:pt x="7" y="12"/>
                    <a:pt x="9" y="6"/>
                  </a:cubicBezTo>
                  <a:close/>
                </a:path>
              </a:pathLst>
            </a:custGeom>
            <a:noFill/>
            <a:ln w="19050" cmpd="sng">
              <a:solidFill>
                <a:srgbClr val="00FFFF"/>
              </a:solidFill>
              <a:round/>
              <a:headEnd/>
              <a:tailEnd/>
            </a:ln>
            <a:effectLst/>
          </p:spPr>
          <p:txBody>
            <a:bodyPr/>
            <a:lstStyle/>
            <a:p>
              <a:endParaRPr lang="ru-RU"/>
            </a:p>
          </p:txBody>
        </p:sp>
        <p:sp>
          <p:nvSpPr>
            <p:cNvPr id="24602" name="Freeform 26"/>
            <p:cNvSpPr>
              <a:spLocks/>
            </p:cNvSpPr>
            <p:nvPr/>
          </p:nvSpPr>
          <p:spPr bwMode="auto">
            <a:xfrm>
              <a:off x="2154" y="-17"/>
              <a:ext cx="143" cy="52"/>
            </a:xfrm>
            <a:custGeom>
              <a:avLst/>
              <a:gdLst/>
              <a:ahLst/>
              <a:cxnLst>
                <a:cxn ang="0">
                  <a:pos x="0" y="0"/>
                </a:cxn>
                <a:cxn ang="0">
                  <a:pos x="46" y="45"/>
                </a:cxn>
                <a:cxn ang="0">
                  <a:pos x="136" y="45"/>
                </a:cxn>
                <a:cxn ang="0">
                  <a:pos x="91" y="0"/>
                </a:cxn>
              </a:cxnLst>
              <a:rect l="0" t="0" r="r" b="b"/>
              <a:pathLst>
                <a:path w="143" h="52">
                  <a:moveTo>
                    <a:pt x="0" y="0"/>
                  </a:moveTo>
                  <a:cubicBezTo>
                    <a:pt x="11" y="19"/>
                    <a:pt x="23" y="38"/>
                    <a:pt x="46" y="45"/>
                  </a:cubicBezTo>
                  <a:cubicBezTo>
                    <a:pt x="69" y="52"/>
                    <a:pt x="129" y="52"/>
                    <a:pt x="136" y="45"/>
                  </a:cubicBezTo>
                  <a:cubicBezTo>
                    <a:pt x="143" y="38"/>
                    <a:pt x="98" y="7"/>
                    <a:pt x="91" y="0"/>
                  </a:cubicBezTo>
                </a:path>
              </a:pathLst>
            </a:custGeom>
            <a:noFill/>
            <a:ln w="19050" cmpd="sng">
              <a:solidFill>
                <a:srgbClr val="00FFFF"/>
              </a:solidFill>
              <a:round/>
              <a:headEnd/>
              <a:tailEnd/>
            </a:ln>
            <a:effectLst/>
          </p:spPr>
          <p:txBody>
            <a:bodyPr/>
            <a:lstStyle/>
            <a:p>
              <a:endParaRPr lang="ru-RU"/>
            </a:p>
          </p:txBody>
        </p:sp>
        <p:sp>
          <p:nvSpPr>
            <p:cNvPr id="24603" name="Freeform 27"/>
            <p:cNvSpPr>
              <a:spLocks/>
            </p:cNvSpPr>
            <p:nvPr/>
          </p:nvSpPr>
          <p:spPr bwMode="auto">
            <a:xfrm>
              <a:off x="295" y="1812"/>
              <a:ext cx="4071" cy="2508"/>
            </a:xfrm>
            <a:custGeom>
              <a:avLst/>
              <a:gdLst/>
              <a:ahLst/>
              <a:cxnLst>
                <a:cxn ang="0">
                  <a:pos x="3724" y="2476"/>
                </a:cxn>
                <a:cxn ang="0">
                  <a:pos x="3848" y="2368"/>
                </a:cxn>
                <a:cxn ang="0">
                  <a:pos x="3908" y="2264"/>
                </a:cxn>
                <a:cxn ang="0">
                  <a:pos x="3984" y="2164"/>
                </a:cxn>
                <a:cxn ang="0">
                  <a:pos x="4004" y="2044"/>
                </a:cxn>
                <a:cxn ang="0">
                  <a:pos x="3944" y="1912"/>
                </a:cxn>
                <a:cxn ang="0">
                  <a:pos x="4044" y="1844"/>
                </a:cxn>
                <a:cxn ang="0">
                  <a:pos x="4068" y="1684"/>
                </a:cxn>
                <a:cxn ang="0">
                  <a:pos x="4044" y="1580"/>
                </a:cxn>
                <a:cxn ang="0">
                  <a:pos x="3984" y="1528"/>
                </a:cxn>
                <a:cxn ang="0">
                  <a:pos x="3900" y="1616"/>
                </a:cxn>
                <a:cxn ang="0">
                  <a:pos x="3804" y="1612"/>
                </a:cxn>
                <a:cxn ang="0">
                  <a:pos x="3676" y="1492"/>
                </a:cxn>
                <a:cxn ang="0">
                  <a:pos x="3536" y="1476"/>
                </a:cxn>
                <a:cxn ang="0">
                  <a:pos x="3384" y="1224"/>
                </a:cxn>
                <a:cxn ang="0">
                  <a:pos x="3080" y="1224"/>
                </a:cxn>
                <a:cxn ang="0">
                  <a:pos x="3092" y="1360"/>
                </a:cxn>
                <a:cxn ang="0">
                  <a:pos x="2992" y="1556"/>
                </a:cxn>
                <a:cxn ang="0">
                  <a:pos x="2943" y="1758"/>
                </a:cxn>
                <a:cxn ang="0">
                  <a:pos x="2844" y="1812"/>
                </a:cxn>
                <a:cxn ang="0">
                  <a:pos x="2720" y="1804"/>
                </a:cxn>
                <a:cxn ang="0">
                  <a:pos x="2564" y="1820"/>
                </a:cxn>
                <a:cxn ang="0">
                  <a:pos x="2399" y="1713"/>
                </a:cxn>
                <a:cxn ang="0">
                  <a:pos x="2276" y="1556"/>
                </a:cxn>
                <a:cxn ang="0">
                  <a:pos x="2126" y="1486"/>
                </a:cxn>
                <a:cxn ang="0">
                  <a:pos x="2008" y="1508"/>
                </a:cxn>
                <a:cxn ang="0">
                  <a:pos x="1924" y="1360"/>
                </a:cxn>
                <a:cxn ang="0">
                  <a:pos x="1744" y="1272"/>
                </a:cxn>
                <a:cxn ang="0">
                  <a:pos x="1664" y="1376"/>
                </a:cxn>
                <a:cxn ang="0">
                  <a:pos x="1604" y="1448"/>
                </a:cxn>
                <a:cxn ang="0">
                  <a:pos x="1448" y="1392"/>
                </a:cxn>
                <a:cxn ang="0">
                  <a:pos x="1368" y="1300"/>
                </a:cxn>
                <a:cxn ang="0">
                  <a:pos x="1312" y="1268"/>
                </a:cxn>
                <a:cxn ang="0">
                  <a:pos x="1208" y="1268"/>
                </a:cxn>
                <a:cxn ang="0">
                  <a:pos x="1112" y="1304"/>
                </a:cxn>
                <a:cxn ang="0">
                  <a:pos x="1004" y="1296"/>
                </a:cxn>
                <a:cxn ang="0">
                  <a:pos x="960" y="1220"/>
                </a:cxn>
                <a:cxn ang="0">
                  <a:pos x="856" y="1123"/>
                </a:cxn>
                <a:cxn ang="0">
                  <a:pos x="736" y="1004"/>
                </a:cxn>
                <a:cxn ang="0">
                  <a:pos x="696" y="920"/>
                </a:cxn>
                <a:cxn ang="0">
                  <a:pos x="630" y="806"/>
                </a:cxn>
                <a:cxn ang="0">
                  <a:pos x="630" y="579"/>
                </a:cxn>
                <a:cxn ang="0">
                  <a:pos x="588" y="516"/>
                </a:cxn>
                <a:cxn ang="0">
                  <a:pos x="432" y="476"/>
                </a:cxn>
                <a:cxn ang="0">
                  <a:pos x="404" y="416"/>
                </a:cxn>
                <a:cxn ang="0">
                  <a:pos x="416" y="276"/>
                </a:cxn>
                <a:cxn ang="0">
                  <a:pos x="348" y="184"/>
                </a:cxn>
                <a:cxn ang="0">
                  <a:pos x="180" y="108"/>
                </a:cxn>
                <a:cxn ang="0">
                  <a:pos x="0" y="0"/>
                </a:cxn>
              </a:cxnLst>
              <a:rect l="0" t="0" r="r" b="b"/>
              <a:pathLst>
                <a:path w="4071" h="2508">
                  <a:moveTo>
                    <a:pt x="3680" y="2508"/>
                  </a:moveTo>
                  <a:cubicBezTo>
                    <a:pt x="3687" y="2503"/>
                    <a:pt x="3711" y="2495"/>
                    <a:pt x="3724" y="2476"/>
                  </a:cubicBezTo>
                  <a:cubicBezTo>
                    <a:pt x="3737" y="2457"/>
                    <a:pt x="3738" y="2411"/>
                    <a:pt x="3759" y="2393"/>
                  </a:cubicBezTo>
                  <a:cubicBezTo>
                    <a:pt x="3780" y="2375"/>
                    <a:pt x="3833" y="2383"/>
                    <a:pt x="3848" y="2368"/>
                  </a:cubicBezTo>
                  <a:cubicBezTo>
                    <a:pt x="3863" y="2353"/>
                    <a:pt x="3838" y="2317"/>
                    <a:pt x="3848" y="2300"/>
                  </a:cubicBezTo>
                  <a:cubicBezTo>
                    <a:pt x="3858" y="2283"/>
                    <a:pt x="3892" y="2286"/>
                    <a:pt x="3908" y="2264"/>
                  </a:cubicBezTo>
                  <a:cubicBezTo>
                    <a:pt x="3924" y="2242"/>
                    <a:pt x="3928" y="2183"/>
                    <a:pt x="3941" y="2166"/>
                  </a:cubicBezTo>
                  <a:cubicBezTo>
                    <a:pt x="3954" y="2149"/>
                    <a:pt x="3969" y="2179"/>
                    <a:pt x="3984" y="2164"/>
                  </a:cubicBezTo>
                  <a:cubicBezTo>
                    <a:pt x="3999" y="2149"/>
                    <a:pt x="4029" y="2096"/>
                    <a:pt x="4032" y="2076"/>
                  </a:cubicBezTo>
                  <a:cubicBezTo>
                    <a:pt x="4035" y="2056"/>
                    <a:pt x="4013" y="2065"/>
                    <a:pt x="4004" y="2044"/>
                  </a:cubicBezTo>
                  <a:cubicBezTo>
                    <a:pt x="3995" y="2023"/>
                    <a:pt x="3986" y="1974"/>
                    <a:pt x="3976" y="1952"/>
                  </a:cubicBezTo>
                  <a:cubicBezTo>
                    <a:pt x="3966" y="1930"/>
                    <a:pt x="3939" y="1929"/>
                    <a:pt x="3944" y="1912"/>
                  </a:cubicBezTo>
                  <a:cubicBezTo>
                    <a:pt x="3949" y="1895"/>
                    <a:pt x="3987" y="1863"/>
                    <a:pt x="4004" y="1852"/>
                  </a:cubicBezTo>
                  <a:cubicBezTo>
                    <a:pt x="4021" y="1841"/>
                    <a:pt x="4035" y="1857"/>
                    <a:pt x="4044" y="1844"/>
                  </a:cubicBezTo>
                  <a:cubicBezTo>
                    <a:pt x="4053" y="1831"/>
                    <a:pt x="4056" y="1799"/>
                    <a:pt x="4060" y="1772"/>
                  </a:cubicBezTo>
                  <a:cubicBezTo>
                    <a:pt x="4064" y="1745"/>
                    <a:pt x="4071" y="1709"/>
                    <a:pt x="4068" y="1684"/>
                  </a:cubicBezTo>
                  <a:cubicBezTo>
                    <a:pt x="4065" y="1659"/>
                    <a:pt x="4048" y="1641"/>
                    <a:pt x="4044" y="1624"/>
                  </a:cubicBezTo>
                  <a:cubicBezTo>
                    <a:pt x="4040" y="1607"/>
                    <a:pt x="4047" y="1600"/>
                    <a:pt x="4044" y="1580"/>
                  </a:cubicBezTo>
                  <a:cubicBezTo>
                    <a:pt x="4041" y="1560"/>
                    <a:pt x="4034" y="1513"/>
                    <a:pt x="4024" y="1504"/>
                  </a:cubicBezTo>
                  <a:cubicBezTo>
                    <a:pt x="4014" y="1495"/>
                    <a:pt x="3997" y="1521"/>
                    <a:pt x="3984" y="1528"/>
                  </a:cubicBezTo>
                  <a:cubicBezTo>
                    <a:pt x="3971" y="1535"/>
                    <a:pt x="3958" y="1529"/>
                    <a:pt x="3944" y="1544"/>
                  </a:cubicBezTo>
                  <a:cubicBezTo>
                    <a:pt x="3930" y="1559"/>
                    <a:pt x="3913" y="1603"/>
                    <a:pt x="3900" y="1616"/>
                  </a:cubicBezTo>
                  <a:cubicBezTo>
                    <a:pt x="3887" y="1629"/>
                    <a:pt x="3880" y="1625"/>
                    <a:pt x="3864" y="1624"/>
                  </a:cubicBezTo>
                  <a:cubicBezTo>
                    <a:pt x="3848" y="1623"/>
                    <a:pt x="3823" y="1626"/>
                    <a:pt x="3804" y="1612"/>
                  </a:cubicBezTo>
                  <a:cubicBezTo>
                    <a:pt x="3785" y="1598"/>
                    <a:pt x="3773" y="1560"/>
                    <a:pt x="3752" y="1540"/>
                  </a:cubicBezTo>
                  <a:cubicBezTo>
                    <a:pt x="3731" y="1520"/>
                    <a:pt x="3699" y="1498"/>
                    <a:pt x="3676" y="1492"/>
                  </a:cubicBezTo>
                  <a:cubicBezTo>
                    <a:pt x="3653" y="1486"/>
                    <a:pt x="3635" y="1507"/>
                    <a:pt x="3612" y="1504"/>
                  </a:cubicBezTo>
                  <a:cubicBezTo>
                    <a:pt x="3589" y="1501"/>
                    <a:pt x="3559" y="1502"/>
                    <a:pt x="3536" y="1476"/>
                  </a:cubicBezTo>
                  <a:cubicBezTo>
                    <a:pt x="3513" y="1450"/>
                    <a:pt x="3497" y="1390"/>
                    <a:pt x="3472" y="1348"/>
                  </a:cubicBezTo>
                  <a:cubicBezTo>
                    <a:pt x="3447" y="1306"/>
                    <a:pt x="3423" y="1249"/>
                    <a:pt x="3384" y="1224"/>
                  </a:cubicBezTo>
                  <a:cubicBezTo>
                    <a:pt x="3345" y="1199"/>
                    <a:pt x="3287" y="1196"/>
                    <a:pt x="3236" y="1196"/>
                  </a:cubicBezTo>
                  <a:cubicBezTo>
                    <a:pt x="3185" y="1196"/>
                    <a:pt x="3111" y="1208"/>
                    <a:pt x="3080" y="1224"/>
                  </a:cubicBezTo>
                  <a:cubicBezTo>
                    <a:pt x="3049" y="1240"/>
                    <a:pt x="3050" y="1269"/>
                    <a:pt x="3052" y="1292"/>
                  </a:cubicBezTo>
                  <a:cubicBezTo>
                    <a:pt x="3054" y="1315"/>
                    <a:pt x="3093" y="1341"/>
                    <a:pt x="3092" y="1360"/>
                  </a:cubicBezTo>
                  <a:cubicBezTo>
                    <a:pt x="3091" y="1379"/>
                    <a:pt x="3065" y="1371"/>
                    <a:pt x="3048" y="1404"/>
                  </a:cubicBezTo>
                  <a:cubicBezTo>
                    <a:pt x="3031" y="1437"/>
                    <a:pt x="3006" y="1511"/>
                    <a:pt x="2992" y="1556"/>
                  </a:cubicBezTo>
                  <a:cubicBezTo>
                    <a:pt x="2978" y="1601"/>
                    <a:pt x="2972" y="1642"/>
                    <a:pt x="2964" y="1676"/>
                  </a:cubicBezTo>
                  <a:cubicBezTo>
                    <a:pt x="2956" y="1710"/>
                    <a:pt x="2956" y="1735"/>
                    <a:pt x="2943" y="1758"/>
                  </a:cubicBezTo>
                  <a:cubicBezTo>
                    <a:pt x="2930" y="1781"/>
                    <a:pt x="2904" y="1803"/>
                    <a:pt x="2888" y="1812"/>
                  </a:cubicBezTo>
                  <a:cubicBezTo>
                    <a:pt x="2872" y="1821"/>
                    <a:pt x="2861" y="1817"/>
                    <a:pt x="2844" y="1812"/>
                  </a:cubicBezTo>
                  <a:cubicBezTo>
                    <a:pt x="2827" y="1807"/>
                    <a:pt x="2805" y="1785"/>
                    <a:pt x="2784" y="1784"/>
                  </a:cubicBezTo>
                  <a:cubicBezTo>
                    <a:pt x="2763" y="1783"/>
                    <a:pt x="2744" y="1803"/>
                    <a:pt x="2720" y="1804"/>
                  </a:cubicBezTo>
                  <a:cubicBezTo>
                    <a:pt x="2696" y="1805"/>
                    <a:pt x="2666" y="1785"/>
                    <a:pt x="2640" y="1788"/>
                  </a:cubicBezTo>
                  <a:cubicBezTo>
                    <a:pt x="2614" y="1791"/>
                    <a:pt x="2589" y="1817"/>
                    <a:pt x="2564" y="1820"/>
                  </a:cubicBezTo>
                  <a:cubicBezTo>
                    <a:pt x="2539" y="1823"/>
                    <a:pt x="2517" y="1822"/>
                    <a:pt x="2489" y="1804"/>
                  </a:cubicBezTo>
                  <a:cubicBezTo>
                    <a:pt x="2461" y="1786"/>
                    <a:pt x="2431" y="1742"/>
                    <a:pt x="2399" y="1713"/>
                  </a:cubicBezTo>
                  <a:cubicBezTo>
                    <a:pt x="2367" y="1684"/>
                    <a:pt x="2316" y="1658"/>
                    <a:pt x="2296" y="1632"/>
                  </a:cubicBezTo>
                  <a:cubicBezTo>
                    <a:pt x="2276" y="1606"/>
                    <a:pt x="2285" y="1569"/>
                    <a:pt x="2276" y="1556"/>
                  </a:cubicBezTo>
                  <a:cubicBezTo>
                    <a:pt x="2267" y="1543"/>
                    <a:pt x="2269" y="1564"/>
                    <a:pt x="2244" y="1552"/>
                  </a:cubicBezTo>
                  <a:cubicBezTo>
                    <a:pt x="2219" y="1540"/>
                    <a:pt x="2157" y="1497"/>
                    <a:pt x="2126" y="1486"/>
                  </a:cubicBezTo>
                  <a:cubicBezTo>
                    <a:pt x="2095" y="1475"/>
                    <a:pt x="2076" y="1480"/>
                    <a:pt x="2056" y="1484"/>
                  </a:cubicBezTo>
                  <a:cubicBezTo>
                    <a:pt x="2036" y="1488"/>
                    <a:pt x="2027" y="1515"/>
                    <a:pt x="2008" y="1508"/>
                  </a:cubicBezTo>
                  <a:cubicBezTo>
                    <a:pt x="1989" y="1501"/>
                    <a:pt x="1959" y="1466"/>
                    <a:pt x="1945" y="1441"/>
                  </a:cubicBezTo>
                  <a:cubicBezTo>
                    <a:pt x="1931" y="1416"/>
                    <a:pt x="1947" y="1383"/>
                    <a:pt x="1924" y="1360"/>
                  </a:cubicBezTo>
                  <a:cubicBezTo>
                    <a:pt x="1901" y="1337"/>
                    <a:pt x="1838" y="1315"/>
                    <a:pt x="1808" y="1300"/>
                  </a:cubicBezTo>
                  <a:cubicBezTo>
                    <a:pt x="1778" y="1285"/>
                    <a:pt x="1769" y="1267"/>
                    <a:pt x="1744" y="1272"/>
                  </a:cubicBezTo>
                  <a:cubicBezTo>
                    <a:pt x="1719" y="1277"/>
                    <a:pt x="1673" y="1311"/>
                    <a:pt x="1660" y="1328"/>
                  </a:cubicBezTo>
                  <a:cubicBezTo>
                    <a:pt x="1647" y="1345"/>
                    <a:pt x="1661" y="1360"/>
                    <a:pt x="1664" y="1376"/>
                  </a:cubicBezTo>
                  <a:cubicBezTo>
                    <a:pt x="1667" y="1392"/>
                    <a:pt x="1690" y="1412"/>
                    <a:pt x="1680" y="1424"/>
                  </a:cubicBezTo>
                  <a:cubicBezTo>
                    <a:pt x="1670" y="1436"/>
                    <a:pt x="1626" y="1451"/>
                    <a:pt x="1604" y="1448"/>
                  </a:cubicBezTo>
                  <a:cubicBezTo>
                    <a:pt x="1582" y="1445"/>
                    <a:pt x="1574" y="1417"/>
                    <a:pt x="1548" y="1408"/>
                  </a:cubicBezTo>
                  <a:cubicBezTo>
                    <a:pt x="1522" y="1399"/>
                    <a:pt x="1467" y="1407"/>
                    <a:pt x="1448" y="1392"/>
                  </a:cubicBezTo>
                  <a:cubicBezTo>
                    <a:pt x="1429" y="1377"/>
                    <a:pt x="1449" y="1335"/>
                    <a:pt x="1436" y="1320"/>
                  </a:cubicBezTo>
                  <a:cubicBezTo>
                    <a:pt x="1423" y="1305"/>
                    <a:pt x="1385" y="1309"/>
                    <a:pt x="1368" y="1300"/>
                  </a:cubicBezTo>
                  <a:cubicBezTo>
                    <a:pt x="1351" y="1291"/>
                    <a:pt x="1345" y="1269"/>
                    <a:pt x="1336" y="1264"/>
                  </a:cubicBezTo>
                  <a:cubicBezTo>
                    <a:pt x="1327" y="1259"/>
                    <a:pt x="1324" y="1269"/>
                    <a:pt x="1312" y="1268"/>
                  </a:cubicBezTo>
                  <a:cubicBezTo>
                    <a:pt x="1300" y="1267"/>
                    <a:pt x="1282" y="1259"/>
                    <a:pt x="1265" y="1259"/>
                  </a:cubicBezTo>
                  <a:cubicBezTo>
                    <a:pt x="1248" y="1259"/>
                    <a:pt x="1228" y="1265"/>
                    <a:pt x="1208" y="1268"/>
                  </a:cubicBezTo>
                  <a:cubicBezTo>
                    <a:pt x="1188" y="1271"/>
                    <a:pt x="1160" y="1270"/>
                    <a:pt x="1144" y="1276"/>
                  </a:cubicBezTo>
                  <a:cubicBezTo>
                    <a:pt x="1128" y="1282"/>
                    <a:pt x="1127" y="1304"/>
                    <a:pt x="1112" y="1304"/>
                  </a:cubicBezTo>
                  <a:cubicBezTo>
                    <a:pt x="1097" y="1304"/>
                    <a:pt x="1074" y="1277"/>
                    <a:pt x="1056" y="1276"/>
                  </a:cubicBezTo>
                  <a:cubicBezTo>
                    <a:pt x="1038" y="1275"/>
                    <a:pt x="1019" y="1295"/>
                    <a:pt x="1004" y="1296"/>
                  </a:cubicBezTo>
                  <a:cubicBezTo>
                    <a:pt x="989" y="1297"/>
                    <a:pt x="971" y="1297"/>
                    <a:pt x="964" y="1284"/>
                  </a:cubicBezTo>
                  <a:cubicBezTo>
                    <a:pt x="957" y="1271"/>
                    <a:pt x="973" y="1232"/>
                    <a:pt x="960" y="1220"/>
                  </a:cubicBezTo>
                  <a:cubicBezTo>
                    <a:pt x="947" y="1208"/>
                    <a:pt x="905" y="1228"/>
                    <a:pt x="888" y="1212"/>
                  </a:cubicBezTo>
                  <a:cubicBezTo>
                    <a:pt x="871" y="1196"/>
                    <a:pt x="864" y="1152"/>
                    <a:pt x="856" y="1123"/>
                  </a:cubicBezTo>
                  <a:cubicBezTo>
                    <a:pt x="848" y="1094"/>
                    <a:pt x="860" y="1056"/>
                    <a:pt x="840" y="1036"/>
                  </a:cubicBezTo>
                  <a:cubicBezTo>
                    <a:pt x="820" y="1016"/>
                    <a:pt x="759" y="1011"/>
                    <a:pt x="736" y="1004"/>
                  </a:cubicBezTo>
                  <a:cubicBezTo>
                    <a:pt x="713" y="997"/>
                    <a:pt x="711" y="1006"/>
                    <a:pt x="704" y="992"/>
                  </a:cubicBezTo>
                  <a:cubicBezTo>
                    <a:pt x="697" y="978"/>
                    <a:pt x="707" y="931"/>
                    <a:pt x="696" y="920"/>
                  </a:cubicBezTo>
                  <a:cubicBezTo>
                    <a:pt x="685" y="909"/>
                    <a:pt x="647" y="943"/>
                    <a:pt x="636" y="924"/>
                  </a:cubicBezTo>
                  <a:cubicBezTo>
                    <a:pt x="625" y="905"/>
                    <a:pt x="630" y="841"/>
                    <a:pt x="630" y="806"/>
                  </a:cubicBezTo>
                  <a:cubicBezTo>
                    <a:pt x="630" y="771"/>
                    <a:pt x="636" y="754"/>
                    <a:pt x="636" y="716"/>
                  </a:cubicBezTo>
                  <a:cubicBezTo>
                    <a:pt x="636" y="678"/>
                    <a:pt x="629" y="612"/>
                    <a:pt x="630" y="579"/>
                  </a:cubicBezTo>
                  <a:cubicBezTo>
                    <a:pt x="631" y="546"/>
                    <a:pt x="647" y="530"/>
                    <a:pt x="640" y="520"/>
                  </a:cubicBezTo>
                  <a:cubicBezTo>
                    <a:pt x="633" y="510"/>
                    <a:pt x="613" y="517"/>
                    <a:pt x="588" y="516"/>
                  </a:cubicBezTo>
                  <a:cubicBezTo>
                    <a:pt x="563" y="515"/>
                    <a:pt x="514" y="523"/>
                    <a:pt x="488" y="516"/>
                  </a:cubicBezTo>
                  <a:cubicBezTo>
                    <a:pt x="462" y="509"/>
                    <a:pt x="438" y="488"/>
                    <a:pt x="432" y="476"/>
                  </a:cubicBezTo>
                  <a:cubicBezTo>
                    <a:pt x="426" y="464"/>
                    <a:pt x="457" y="454"/>
                    <a:pt x="452" y="444"/>
                  </a:cubicBezTo>
                  <a:cubicBezTo>
                    <a:pt x="447" y="434"/>
                    <a:pt x="416" y="433"/>
                    <a:pt x="404" y="416"/>
                  </a:cubicBezTo>
                  <a:cubicBezTo>
                    <a:pt x="392" y="399"/>
                    <a:pt x="378" y="367"/>
                    <a:pt x="380" y="344"/>
                  </a:cubicBezTo>
                  <a:cubicBezTo>
                    <a:pt x="382" y="321"/>
                    <a:pt x="415" y="293"/>
                    <a:pt x="416" y="276"/>
                  </a:cubicBezTo>
                  <a:cubicBezTo>
                    <a:pt x="417" y="259"/>
                    <a:pt x="399" y="255"/>
                    <a:pt x="388" y="240"/>
                  </a:cubicBezTo>
                  <a:cubicBezTo>
                    <a:pt x="377" y="225"/>
                    <a:pt x="374" y="199"/>
                    <a:pt x="348" y="184"/>
                  </a:cubicBezTo>
                  <a:cubicBezTo>
                    <a:pt x="322" y="169"/>
                    <a:pt x="260" y="161"/>
                    <a:pt x="232" y="148"/>
                  </a:cubicBezTo>
                  <a:cubicBezTo>
                    <a:pt x="204" y="135"/>
                    <a:pt x="195" y="115"/>
                    <a:pt x="180" y="108"/>
                  </a:cubicBezTo>
                  <a:cubicBezTo>
                    <a:pt x="165" y="101"/>
                    <a:pt x="170" y="126"/>
                    <a:pt x="140" y="108"/>
                  </a:cubicBezTo>
                  <a:cubicBezTo>
                    <a:pt x="110" y="90"/>
                    <a:pt x="29" y="22"/>
                    <a:pt x="0" y="0"/>
                  </a:cubicBezTo>
                </a:path>
              </a:pathLst>
            </a:custGeom>
            <a:noFill/>
            <a:ln w="19050" cmpd="sng">
              <a:solidFill>
                <a:srgbClr val="FFCCCC"/>
              </a:solidFill>
              <a:round/>
              <a:headEnd/>
              <a:tailEnd/>
            </a:ln>
            <a:effectLst/>
          </p:spPr>
          <p:txBody>
            <a:bodyPr/>
            <a:lstStyle/>
            <a:p>
              <a:endParaRPr lang="ru-RU"/>
            </a:p>
          </p:txBody>
        </p:sp>
        <p:sp>
          <p:nvSpPr>
            <p:cNvPr id="24604" name="Freeform 28"/>
            <p:cNvSpPr>
              <a:spLocks/>
            </p:cNvSpPr>
            <p:nvPr/>
          </p:nvSpPr>
          <p:spPr bwMode="auto">
            <a:xfrm>
              <a:off x="4286" y="3974"/>
              <a:ext cx="46" cy="1"/>
            </a:xfrm>
            <a:custGeom>
              <a:avLst/>
              <a:gdLst/>
              <a:ahLst/>
              <a:cxnLst>
                <a:cxn ang="0">
                  <a:pos x="0" y="0"/>
                </a:cxn>
                <a:cxn ang="0">
                  <a:pos x="46" y="0"/>
                </a:cxn>
              </a:cxnLst>
              <a:rect l="0" t="0" r="r" b="b"/>
              <a:pathLst>
                <a:path w="46" h="1">
                  <a:moveTo>
                    <a:pt x="0" y="0"/>
                  </a:moveTo>
                  <a:cubicBezTo>
                    <a:pt x="19" y="0"/>
                    <a:pt x="38" y="0"/>
                    <a:pt x="46" y="0"/>
                  </a:cubicBezTo>
                </a:path>
              </a:pathLst>
            </a:custGeom>
            <a:noFill/>
            <a:ln w="19050" cmpd="sng">
              <a:solidFill>
                <a:srgbClr val="FFCCCC"/>
              </a:solidFill>
              <a:round/>
              <a:headEnd/>
              <a:tailEnd/>
            </a:ln>
            <a:effectLst/>
          </p:spPr>
          <p:txBody>
            <a:bodyPr/>
            <a:lstStyle/>
            <a:p>
              <a:endParaRPr lang="ru-RU"/>
            </a:p>
          </p:txBody>
        </p:sp>
        <p:sp>
          <p:nvSpPr>
            <p:cNvPr id="24605" name="Freeform 29"/>
            <p:cNvSpPr>
              <a:spLocks/>
            </p:cNvSpPr>
            <p:nvPr/>
          </p:nvSpPr>
          <p:spPr bwMode="auto">
            <a:xfrm>
              <a:off x="3055" y="3612"/>
              <a:ext cx="344" cy="498"/>
            </a:xfrm>
            <a:custGeom>
              <a:avLst/>
              <a:gdLst/>
              <a:ahLst/>
              <a:cxnLst>
                <a:cxn ang="0">
                  <a:pos x="52" y="0"/>
                </a:cxn>
                <a:cxn ang="0">
                  <a:pos x="52" y="45"/>
                </a:cxn>
                <a:cxn ang="0">
                  <a:pos x="21" y="76"/>
                </a:cxn>
                <a:cxn ang="0">
                  <a:pos x="17" y="136"/>
                </a:cxn>
                <a:cxn ang="0">
                  <a:pos x="17" y="180"/>
                </a:cxn>
                <a:cxn ang="0">
                  <a:pos x="6" y="226"/>
                </a:cxn>
                <a:cxn ang="0">
                  <a:pos x="53" y="208"/>
                </a:cxn>
                <a:cxn ang="0">
                  <a:pos x="81" y="200"/>
                </a:cxn>
                <a:cxn ang="0">
                  <a:pos x="125" y="196"/>
                </a:cxn>
                <a:cxn ang="0">
                  <a:pos x="149" y="216"/>
                </a:cxn>
                <a:cxn ang="0">
                  <a:pos x="197" y="160"/>
                </a:cxn>
                <a:cxn ang="0">
                  <a:pos x="279" y="181"/>
                </a:cxn>
                <a:cxn ang="0">
                  <a:pos x="324" y="226"/>
                </a:cxn>
                <a:cxn ang="0">
                  <a:pos x="337" y="260"/>
                </a:cxn>
                <a:cxn ang="0">
                  <a:pos x="279" y="272"/>
                </a:cxn>
                <a:cxn ang="0">
                  <a:pos x="245" y="276"/>
                </a:cxn>
                <a:cxn ang="0">
                  <a:pos x="193" y="344"/>
                </a:cxn>
                <a:cxn ang="0">
                  <a:pos x="149" y="348"/>
                </a:cxn>
                <a:cxn ang="0">
                  <a:pos x="129" y="376"/>
                </a:cxn>
                <a:cxn ang="0">
                  <a:pos x="113" y="424"/>
                </a:cxn>
                <a:cxn ang="0">
                  <a:pos x="65" y="476"/>
                </a:cxn>
                <a:cxn ang="0">
                  <a:pos x="6" y="498"/>
                </a:cxn>
              </a:cxnLst>
              <a:rect l="0" t="0" r="r" b="b"/>
              <a:pathLst>
                <a:path w="344" h="498">
                  <a:moveTo>
                    <a:pt x="52" y="0"/>
                  </a:moveTo>
                  <a:cubicBezTo>
                    <a:pt x="56" y="15"/>
                    <a:pt x="57" y="32"/>
                    <a:pt x="52" y="45"/>
                  </a:cubicBezTo>
                  <a:cubicBezTo>
                    <a:pt x="47" y="58"/>
                    <a:pt x="27" y="61"/>
                    <a:pt x="21" y="76"/>
                  </a:cubicBezTo>
                  <a:cubicBezTo>
                    <a:pt x="15" y="91"/>
                    <a:pt x="18" y="119"/>
                    <a:pt x="17" y="136"/>
                  </a:cubicBezTo>
                  <a:cubicBezTo>
                    <a:pt x="16" y="153"/>
                    <a:pt x="19" y="165"/>
                    <a:pt x="17" y="180"/>
                  </a:cubicBezTo>
                  <a:cubicBezTo>
                    <a:pt x="15" y="195"/>
                    <a:pt x="0" y="221"/>
                    <a:pt x="6" y="226"/>
                  </a:cubicBezTo>
                  <a:cubicBezTo>
                    <a:pt x="12" y="231"/>
                    <a:pt x="41" y="212"/>
                    <a:pt x="53" y="208"/>
                  </a:cubicBezTo>
                  <a:cubicBezTo>
                    <a:pt x="65" y="204"/>
                    <a:pt x="69" y="202"/>
                    <a:pt x="81" y="200"/>
                  </a:cubicBezTo>
                  <a:cubicBezTo>
                    <a:pt x="93" y="198"/>
                    <a:pt x="114" y="193"/>
                    <a:pt x="125" y="196"/>
                  </a:cubicBezTo>
                  <a:cubicBezTo>
                    <a:pt x="136" y="199"/>
                    <a:pt x="137" y="222"/>
                    <a:pt x="149" y="216"/>
                  </a:cubicBezTo>
                  <a:cubicBezTo>
                    <a:pt x="161" y="210"/>
                    <a:pt x="175" y="166"/>
                    <a:pt x="197" y="160"/>
                  </a:cubicBezTo>
                  <a:cubicBezTo>
                    <a:pt x="219" y="154"/>
                    <a:pt x="258" y="170"/>
                    <a:pt x="279" y="181"/>
                  </a:cubicBezTo>
                  <a:cubicBezTo>
                    <a:pt x="300" y="192"/>
                    <a:pt x="314" y="213"/>
                    <a:pt x="324" y="226"/>
                  </a:cubicBezTo>
                  <a:cubicBezTo>
                    <a:pt x="334" y="239"/>
                    <a:pt x="344" y="252"/>
                    <a:pt x="337" y="260"/>
                  </a:cubicBezTo>
                  <a:cubicBezTo>
                    <a:pt x="330" y="268"/>
                    <a:pt x="294" y="269"/>
                    <a:pt x="279" y="272"/>
                  </a:cubicBezTo>
                  <a:cubicBezTo>
                    <a:pt x="264" y="275"/>
                    <a:pt x="259" y="264"/>
                    <a:pt x="245" y="276"/>
                  </a:cubicBezTo>
                  <a:cubicBezTo>
                    <a:pt x="231" y="288"/>
                    <a:pt x="209" y="332"/>
                    <a:pt x="193" y="344"/>
                  </a:cubicBezTo>
                  <a:cubicBezTo>
                    <a:pt x="177" y="356"/>
                    <a:pt x="160" y="343"/>
                    <a:pt x="149" y="348"/>
                  </a:cubicBezTo>
                  <a:cubicBezTo>
                    <a:pt x="138" y="353"/>
                    <a:pt x="135" y="363"/>
                    <a:pt x="129" y="376"/>
                  </a:cubicBezTo>
                  <a:cubicBezTo>
                    <a:pt x="123" y="389"/>
                    <a:pt x="124" y="407"/>
                    <a:pt x="113" y="424"/>
                  </a:cubicBezTo>
                  <a:cubicBezTo>
                    <a:pt x="102" y="441"/>
                    <a:pt x="83" y="464"/>
                    <a:pt x="65" y="476"/>
                  </a:cubicBezTo>
                  <a:cubicBezTo>
                    <a:pt x="47" y="488"/>
                    <a:pt x="18" y="494"/>
                    <a:pt x="6" y="498"/>
                  </a:cubicBezTo>
                </a:path>
              </a:pathLst>
            </a:custGeom>
            <a:noFill/>
            <a:ln w="19050" cmpd="sng">
              <a:solidFill>
                <a:srgbClr val="FFCCCC"/>
              </a:solidFill>
              <a:round/>
              <a:headEnd/>
              <a:tailEnd/>
            </a:ln>
            <a:effectLst/>
          </p:spPr>
          <p:txBody>
            <a:bodyPr/>
            <a:lstStyle/>
            <a:p>
              <a:endParaRPr lang="ru-RU"/>
            </a:p>
          </p:txBody>
        </p:sp>
        <p:sp>
          <p:nvSpPr>
            <p:cNvPr id="24606" name="Freeform 30"/>
            <p:cNvSpPr>
              <a:spLocks/>
            </p:cNvSpPr>
            <p:nvPr/>
          </p:nvSpPr>
          <p:spPr bwMode="auto">
            <a:xfrm>
              <a:off x="1291" y="3112"/>
              <a:ext cx="138" cy="273"/>
            </a:xfrm>
            <a:custGeom>
              <a:avLst/>
              <a:gdLst/>
              <a:ahLst/>
              <a:cxnLst>
                <a:cxn ang="0">
                  <a:pos x="25" y="0"/>
                </a:cxn>
                <a:cxn ang="0">
                  <a:pos x="1" y="46"/>
                </a:cxn>
                <a:cxn ang="0">
                  <a:pos x="33" y="88"/>
                </a:cxn>
                <a:cxn ang="0">
                  <a:pos x="47" y="137"/>
                </a:cxn>
                <a:cxn ang="0">
                  <a:pos x="69" y="144"/>
                </a:cxn>
                <a:cxn ang="0">
                  <a:pos x="101" y="172"/>
                </a:cxn>
                <a:cxn ang="0">
                  <a:pos x="121" y="192"/>
                </a:cxn>
                <a:cxn ang="0">
                  <a:pos x="117" y="236"/>
                </a:cxn>
                <a:cxn ang="0">
                  <a:pos x="138" y="273"/>
                </a:cxn>
              </a:cxnLst>
              <a:rect l="0" t="0" r="r" b="b"/>
              <a:pathLst>
                <a:path w="138" h="273">
                  <a:moveTo>
                    <a:pt x="25" y="0"/>
                  </a:moveTo>
                  <a:cubicBezTo>
                    <a:pt x="22" y="8"/>
                    <a:pt x="0" y="31"/>
                    <a:pt x="1" y="46"/>
                  </a:cubicBezTo>
                  <a:cubicBezTo>
                    <a:pt x="2" y="61"/>
                    <a:pt x="25" y="73"/>
                    <a:pt x="33" y="88"/>
                  </a:cubicBezTo>
                  <a:cubicBezTo>
                    <a:pt x="41" y="103"/>
                    <a:pt x="41" y="128"/>
                    <a:pt x="47" y="137"/>
                  </a:cubicBezTo>
                  <a:cubicBezTo>
                    <a:pt x="53" y="146"/>
                    <a:pt x="60" y="138"/>
                    <a:pt x="69" y="144"/>
                  </a:cubicBezTo>
                  <a:cubicBezTo>
                    <a:pt x="78" y="150"/>
                    <a:pt x="92" y="164"/>
                    <a:pt x="101" y="172"/>
                  </a:cubicBezTo>
                  <a:cubicBezTo>
                    <a:pt x="110" y="180"/>
                    <a:pt x="118" y="181"/>
                    <a:pt x="121" y="192"/>
                  </a:cubicBezTo>
                  <a:cubicBezTo>
                    <a:pt x="124" y="203"/>
                    <a:pt x="114" y="223"/>
                    <a:pt x="117" y="236"/>
                  </a:cubicBezTo>
                  <a:cubicBezTo>
                    <a:pt x="120" y="249"/>
                    <a:pt x="134" y="265"/>
                    <a:pt x="138" y="273"/>
                  </a:cubicBezTo>
                </a:path>
              </a:pathLst>
            </a:custGeom>
            <a:noFill/>
            <a:ln w="19050" cmpd="sng">
              <a:solidFill>
                <a:srgbClr val="FFCCCC"/>
              </a:solidFill>
              <a:round/>
              <a:headEnd/>
              <a:tailEnd/>
            </a:ln>
            <a:effectLst/>
          </p:spPr>
          <p:txBody>
            <a:bodyPr/>
            <a:lstStyle/>
            <a:p>
              <a:endParaRPr lang="ru-RU"/>
            </a:p>
          </p:txBody>
        </p:sp>
        <p:sp>
          <p:nvSpPr>
            <p:cNvPr id="24607" name="Freeform 31"/>
            <p:cNvSpPr>
              <a:spLocks/>
            </p:cNvSpPr>
            <p:nvPr/>
          </p:nvSpPr>
          <p:spPr bwMode="auto">
            <a:xfrm>
              <a:off x="24" y="3113"/>
              <a:ext cx="1240" cy="631"/>
            </a:xfrm>
            <a:custGeom>
              <a:avLst/>
              <a:gdLst/>
              <a:ahLst/>
              <a:cxnLst>
                <a:cxn ang="0">
                  <a:pos x="1240" y="0"/>
                </a:cxn>
                <a:cxn ang="0">
                  <a:pos x="1176" y="32"/>
                </a:cxn>
                <a:cxn ang="0">
                  <a:pos x="1132" y="39"/>
                </a:cxn>
                <a:cxn ang="0">
                  <a:pos x="1104" y="91"/>
                </a:cxn>
                <a:cxn ang="0">
                  <a:pos x="1076" y="138"/>
                </a:cxn>
                <a:cxn ang="0">
                  <a:pos x="996" y="118"/>
                </a:cxn>
                <a:cxn ang="0">
                  <a:pos x="980" y="110"/>
                </a:cxn>
                <a:cxn ang="0">
                  <a:pos x="936" y="55"/>
                </a:cxn>
                <a:cxn ang="0">
                  <a:pos x="876" y="119"/>
                </a:cxn>
                <a:cxn ang="0">
                  <a:pos x="836" y="150"/>
                </a:cxn>
                <a:cxn ang="0">
                  <a:pos x="844" y="205"/>
                </a:cxn>
                <a:cxn ang="0">
                  <a:pos x="769" y="163"/>
                </a:cxn>
                <a:cxn ang="0">
                  <a:pos x="664" y="146"/>
                </a:cxn>
                <a:cxn ang="0">
                  <a:pos x="648" y="218"/>
                </a:cxn>
                <a:cxn ang="0">
                  <a:pos x="552" y="402"/>
                </a:cxn>
                <a:cxn ang="0">
                  <a:pos x="384" y="470"/>
                </a:cxn>
                <a:cxn ang="0">
                  <a:pos x="264" y="535"/>
                </a:cxn>
                <a:cxn ang="0">
                  <a:pos x="120" y="523"/>
                </a:cxn>
                <a:cxn ang="0">
                  <a:pos x="0" y="631"/>
                </a:cxn>
              </a:cxnLst>
              <a:rect l="0" t="0" r="r" b="b"/>
              <a:pathLst>
                <a:path w="1240" h="631">
                  <a:moveTo>
                    <a:pt x="1240" y="0"/>
                  </a:moveTo>
                  <a:cubicBezTo>
                    <a:pt x="1229" y="5"/>
                    <a:pt x="1194" y="25"/>
                    <a:pt x="1176" y="32"/>
                  </a:cubicBezTo>
                  <a:cubicBezTo>
                    <a:pt x="1158" y="38"/>
                    <a:pt x="1144" y="30"/>
                    <a:pt x="1132" y="39"/>
                  </a:cubicBezTo>
                  <a:cubicBezTo>
                    <a:pt x="1120" y="50"/>
                    <a:pt x="1113" y="74"/>
                    <a:pt x="1104" y="91"/>
                  </a:cubicBezTo>
                  <a:cubicBezTo>
                    <a:pt x="1095" y="107"/>
                    <a:pt x="1094" y="133"/>
                    <a:pt x="1076" y="138"/>
                  </a:cubicBezTo>
                  <a:cubicBezTo>
                    <a:pt x="1058" y="142"/>
                    <a:pt x="1012" y="122"/>
                    <a:pt x="996" y="118"/>
                  </a:cubicBezTo>
                  <a:cubicBezTo>
                    <a:pt x="980" y="113"/>
                    <a:pt x="990" y="121"/>
                    <a:pt x="980" y="110"/>
                  </a:cubicBezTo>
                  <a:cubicBezTo>
                    <a:pt x="970" y="99"/>
                    <a:pt x="953" y="54"/>
                    <a:pt x="936" y="55"/>
                  </a:cubicBezTo>
                  <a:cubicBezTo>
                    <a:pt x="919" y="56"/>
                    <a:pt x="893" y="102"/>
                    <a:pt x="876" y="119"/>
                  </a:cubicBezTo>
                  <a:cubicBezTo>
                    <a:pt x="859" y="134"/>
                    <a:pt x="841" y="135"/>
                    <a:pt x="836" y="150"/>
                  </a:cubicBezTo>
                  <a:cubicBezTo>
                    <a:pt x="831" y="164"/>
                    <a:pt x="855" y="203"/>
                    <a:pt x="844" y="205"/>
                  </a:cubicBezTo>
                  <a:cubicBezTo>
                    <a:pt x="833" y="207"/>
                    <a:pt x="799" y="172"/>
                    <a:pt x="769" y="163"/>
                  </a:cubicBezTo>
                  <a:cubicBezTo>
                    <a:pt x="739" y="153"/>
                    <a:pt x="684" y="137"/>
                    <a:pt x="664" y="146"/>
                  </a:cubicBezTo>
                  <a:cubicBezTo>
                    <a:pt x="644" y="156"/>
                    <a:pt x="667" y="176"/>
                    <a:pt x="648" y="218"/>
                  </a:cubicBezTo>
                  <a:cubicBezTo>
                    <a:pt x="629" y="260"/>
                    <a:pt x="596" y="359"/>
                    <a:pt x="552" y="402"/>
                  </a:cubicBezTo>
                  <a:cubicBezTo>
                    <a:pt x="508" y="444"/>
                    <a:pt x="432" y="448"/>
                    <a:pt x="384" y="470"/>
                  </a:cubicBezTo>
                  <a:cubicBezTo>
                    <a:pt x="336" y="492"/>
                    <a:pt x="308" y="526"/>
                    <a:pt x="264" y="535"/>
                  </a:cubicBezTo>
                  <a:cubicBezTo>
                    <a:pt x="220" y="544"/>
                    <a:pt x="164" y="507"/>
                    <a:pt x="120" y="523"/>
                  </a:cubicBezTo>
                  <a:cubicBezTo>
                    <a:pt x="76" y="539"/>
                    <a:pt x="25" y="609"/>
                    <a:pt x="0" y="631"/>
                  </a:cubicBezTo>
                </a:path>
              </a:pathLst>
            </a:custGeom>
            <a:noFill/>
            <a:ln w="19050" cmpd="sng">
              <a:solidFill>
                <a:srgbClr val="FFCCCC"/>
              </a:solidFill>
              <a:round/>
              <a:headEnd/>
              <a:tailEnd/>
            </a:ln>
            <a:effectLst/>
          </p:spPr>
          <p:txBody>
            <a:bodyPr/>
            <a:lstStyle/>
            <a:p>
              <a:endParaRPr lang="ru-RU"/>
            </a:p>
          </p:txBody>
        </p:sp>
        <p:sp>
          <p:nvSpPr>
            <p:cNvPr id="24608" name="Freeform 32"/>
            <p:cNvSpPr>
              <a:spLocks/>
            </p:cNvSpPr>
            <p:nvPr/>
          </p:nvSpPr>
          <p:spPr bwMode="auto">
            <a:xfrm>
              <a:off x="295" y="-17"/>
              <a:ext cx="90" cy="52"/>
            </a:xfrm>
            <a:custGeom>
              <a:avLst/>
              <a:gdLst/>
              <a:ahLst/>
              <a:cxnLst>
                <a:cxn ang="0">
                  <a:pos x="0" y="45"/>
                </a:cxn>
                <a:cxn ang="0">
                  <a:pos x="45" y="45"/>
                </a:cxn>
                <a:cxn ang="0">
                  <a:pos x="90" y="0"/>
                </a:cxn>
              </a:cxnLst>
              <a:rect l="0" t="0" r="r" b="b"/>
              <a:pathLst>
                <a:path w="90" h="52">
                  <a:moveTo>
                    <a:pt x="0" y="45"/>
                  </a:moveTo>
                  <a:cubicBezTo>
                    <a:pt x="15" y="45"/>
                    <a:pt x="30" y="52"/>
                    <a:pt x="45" y="45"/>
                  </a:cubicBezTo>
                  <a:cubicBezTo>
                    <a:pt x="60" y="38"/>
                    <a:pt x="83" y="7"/>
                    <a:pt x="90" y="0"/>
                  </a:cubicBezTo>
                </a:path>
              </a:pathLst>
            </a:custGeom>
            <a:noFill/>
            <a:ln w="19050" cmpd="sng">
              <a:solidFill>
                <a:srgbClr val="FFCCCC"/>
              </a:solidFill>
              <a:round/>
              <a:headEnd/>
              <a:tailEnd/>
            </a:ln>
            <a:effectLst/>
          </p:spPr>
          <p:txBody>
            <a:bodyPr/>
            <a:lstStyle/>
            <a:p>
              <a:endParaRPr lang="ru-RU"/>
            </a:p>
          </p:txBody>
        </p:sp>
        <p:sp>
          <p:nvSpPr>
            <p:cNvPr id="24609" name="Freeform 33"/>
            <p:cNvSpPr>
              <a:spLocks/>
            </p:cNvSpPr>
            <p:nvPr/>
          </p:nvSpPr>
          <p:spPr bwMode="auto">
            <a:xfrm>
              <a:off x="224" y="300"/>
              <a:ext cx="358" cy="433"/>
            </a:xfrm>
            <a:custGeom>
              <a:avLst/>
              <a:gdLst/>
              <a:ahLst/>
              <a:cxnLst>
                <a:cxn ang="0">
                  <a:pos x="348" y="0"/>
                </a:cxn>
                <a:cxn ang="0">
                  <a:pos x="356" y="48"/>
                </a:cxn>
                <a:cxn ang="0">
                  <a:pos x="336" y="92"/>
                </a:cxn>
                <a:cxn ang="0">
                  <a:pos x="297" y="91"/>
                </a:cxn>
                <a:cxn ang="0">
                  <a:pos x="292" y="124"/>
                </a:cxn>
                <a:cxn ang="0">
                  <a:pos x="264" y="144"/>
                </a:cxn>
                <a:cxn ang="0">
                  <a:pos x="252" y="182"/>
                </a:cxn>
                <a:cxn ang="0">
                  <a:pos x="228" y="224"/>
                </a:cxn>
                <a:cxn ang="0">
                  <a:pos x="224" y="276"/>
                </a:cxn>
                <a:cxn ang="0">
                  <a:pos x="207" y="318"/>
                </a:cxn>
                <a:cxn ang="0">
                  <a:pos x="207" y="363"/>
                </a:cxn>
                <a:cxn ang="0">
                  <a:pos x="168" y="424"/>
                </a:cxn>
                <a:cxn ang="0">
                  <a:pos x="116" y="416"/>
                </a:cxn>
                <a:cxn ang="0">
                  <a:pos x="88" y="392"/>
                </a:cxn>
                <a:cxn ang="0">
                  <a:pos x="48" y="352"/>
                </a:cxn>
                <a:cxn ang="0">
                  <a:pos x="0" y="340"/>
                </a:cxn>
              </a:cxnLst>
              <a:rect l="0" t="0" r="r" b="b"/>
              <a:pathLst>
                <a:path w="358" h="433">
                  <a:moveTo>
                    <a:pt x="348" y="0"/>
                  </a:moveTo>
                  <a:cubicBezTo>
                    <a:pt x="349" y="8"/>
                    <a:pt x="358" y="33"/>
                    <a:pt x="356" y="48"/>
                  </a:cubicBezTo>
                  <a:cubicBezTo>
                    <a:pt x="354" y="63"/>
                    <a:pt x="346" y="85"/>
                    <a:pt x="336" y="92"/>
                  </a:cubicBezTo>
                  <a:cubicBezTo>
                    <a:pt x="326" y="99"/>
                    <a:pt x="304" y="86"/>
                    <a:pt x="297" y="91"/>
                  </a:cubicBezTo>
                  <a:cubicBezTo>
                    <a:pt x="290" y="96"/>
                    <a:pt x="298" y="115"/>
                    <a:pt x="292" y="124"/>
                  </a:cubicBezTo>
                  <a:cubicBezTo>
                    <a:pt x="286" y="133"/>
                    <a:pt x="271" y="134"/>
                    <a:pt x="264" y="144"/>
                  </a:cubicBezTo>
                  <a:cubicBezTo>
                    <a:pt x="257" y="154"/>
                    <a:pt x="258" y="169"/>
                    <a:pt x="252" y="182"/>
                  </a:cubicBezTo>
                  <a:cubicBezTo>
                    <a:pt x="246" y="195"/>
                    <a:pt x="233" y="208"/>
                    <a:pt x="228" y="224"/>
                  </a:cubicBezTo>
                  <a:cubicBezTo>
                    <a:pt x="223" y="240"/>
                    <a:pt x="228" y="260"/>
                    <a:pt x="224" y="276"/>
                  </a:cubicBezTo>
                  <a:cubicBezTo>
                    <a:pt x="220" y="292"/>
                    <a:pt x="210" y="304"/>
                    <a:pt x="207" y="318"/>
                  </a:cubicBezTo>
                  <a:cubicBezTo>
                    <a:pt x="204" y="332"/>
                    <a:pt x="213" y="346"/>
                    <a:pt x="207" y="363"/>
                  </a:cubicBezTo>
                  <a:cubicBezTo>
                    <a:pt x="201" y="380"/>
                    <a:pt x="183" y="415"/>
                    <a:pt x="168" y="424"/>
                  </a:cubicBezTo>
                  <a:cubicBezTo>
                    <a:pt x="153" y="433"/>
                    <a:pt x="129" y="421"/>
                    <a:pt x="116" y="416"/>
                  </a:cubicBezTo>
                  <a:cubicBezTo>
                    <a:pt x="103" y="411"/>
                    <a:pt x="99" y="403"/>
                    <a:pt x="88" y="392"/>
                  </a:cubicBezTo>
                  <a:cubicBezTo>
                    <a:pt x="77" y="381"/>
                    <a:pt x="63" y="361"/>
                    <a:pt x="48" y="352"/>
                  </a:cubicBezTo>
                  <a:cubicBezTo>
                    <a:pt x="33" y="343"/>
                    <a:pt x="10" y="343"/>
                    <a:pt x="0" y="340"/>
                  </a:cubicBezTo>
                </a:path>
              </a:pathLst>
            </a:custGeom>
            <a:noFill/>
            <a:ln w="12700" cmpd="sng">
              <a:solidFill>
                <a:srgbClr val="66FFCC"/>
              </a:solidFill>
              <a:round/>
              <a:headEnd/>
              <a:tailEnd/>
            </a:ln>
            <a:effectLst/>
          </p:spPr>
          <p:txBody>
            <a:bodyPr/>
            <a:lstStyle/>
            <a:p>
              <a:endParaRPr lang="ru-RU"/>
            </a:p>
          </p:txBody>
        </p:sp>
        <p:sp>
          <p:nvSpPr>
            <p:cNvPr id="24610" name="Freeform 34"/>
            <p:cNvSpPr>
              <a:spLocks/>
            </p:cNvSpPr>
            <p:nvPr/>
          </p:nvSpPr>
          <p:spPr bwMode="auto">
            <a:xfrm>
              <a:off x="611" y="366"/>
              <a:ext cx="145" cy="350"/>
            </a:xfrm>
            <a:custGeom>
              <a:avLst/>
              <a:gdLst/>
              <a:ahLst/>
              <a:cxnLst>
                <a:cxn ang="0">
                  <a:pos x="145" y="0"/>
                </a:cxn>
                <a:cxn ang="0">
                  <a:pos x="130" y="39"/>
                </a:cxn>
                <a:cxn ang="0">
                  <a:pos x="106" y="72"/>
                </a:cxn>
                <a:cxn ang="0">
                  <a:pos x="88" y="114"/>
                </a:cxn>
                <a:cxn ang="0">
                  <a:pos x="85" y="153"/>
                </a:cxn>
                <a:cxn ang="0">
                  <a:pos x="92" y="206"/>
                </a:cxn>
                <a:cxn ang="0">
                  <a:pos x="92" y="252"/>
                </a:cxn>
                <a:cxn ang="0">
                  <a:pos x="79" y="282"/>
                </a:cxn>
                <a:cxn ang="0">
                  <a:pos x="46" y="297"/>
                </a:cxn>
                <a:cxn ang="0">
                  <a:pos x="10" y="300"/>
                </a:cxn>
                <a:cxn ang="0">
                  <a:pos x="1" y="315"/>
                </a:cxn>
                <a:cxn ang="0">
                  <a:pos x="16" y="345"/>
                </a:cxn>
                <a:cxn ang="0">
                  <a:pos x="55" y="327"/>
                </a:cxn>
                <a:cxn ang="0">
                  <a:pos x="88" y="315"/>
                </a:cxn>
                <a:cxn ang="0">
                  <a:pos x="94" y="345"/>
                </a:cxn>
                <a:cxn ang="0">
                  <a:pos x="137" y="343"/>
                </a:cxn>
              </a:cxnLst>
              <a:rect l="0" t="0" r="r" b="b"/>
              <a:pathLst>
                <a:path w="145" h="350">
                  <a:moveTo>
                    <a:pt x="145" y="0"/>
                  </a:moveTo>
                  <a:cubicBezTo>
                    <a:pt x="143" y="6"/>
                    <a:pt x="136" y="27"/>
                    <a:pt x="130" y="39"/>
                  </a:cubicBezTo>
                  <a:cubicBezTo>
                    <a:pt x="124" y="51"/>
                    <a:pt x="113" y="60"/>
                    <a:pt x="106" y="72"/>
                  </a:cubicBezTo>
                  <a:cubicBezTo>
                    <a:pt x="99" y="84"/>
                    <a:pt x="91" y="101"/>
                    <a:pt x="88" y="114"/>
                  </a:cubicBezTo>
                  <a:cubicBezTo>
                    <a:pt x="85" y="127"/>
                    <a:pt x="84" y="138"/>
                    <a:pt x="85" y="153"/>
                  </a:cubicBezTo>
                  <a:cubicBezTo>
                    <a:pt x="86" y="168"/>
                    <a:pt x="91" y="190"/>
                    <a:pt x="92" y="206"/>
                  </a:cubicBezTo>
                  <a:cubicBezTo>
                    <a:pt x="93" y="222"/>
                    <a:pt x="94" y="239"/>
                    <a:pt x="92" y="252"/>
                  </a:cubicBezTo>
                  <a:cubicBezTo>
                    <a:pt x="90" y="265"/>
                    <a:pt x="87" y="275"/>
                    <a:pt x="79" y="282"/>
                  </a:cubicBezTo>
                  <a:cubicBezTo>
                    <a:pt x="71" y="289"/>
                    <a:pt x="57" y="294"/>
                    <a:pt x="46" y="297"/>
                  </a:cubicBezTo>
                  <a:cubicBezTo>
                    <a:pt x="35" y="300"/>
                    <a:pt x="17" y="297"/>
                    <a:pt x="10" y="300"/>
                  </a:cubicBezTo>
                  <a:cubicBezTo>
                    <a:pt x="3" y="303"/>
                    <a:pt x="0" y="308"/>
                    <a:pt x="1" y="315"/>
                  </a:cubicBezTo>
                  <a:cubicBezTo>
                    <a:pt x="2" y="322"/>
                    <a:pt x="7" y="343"/>
                    <a:pt x="16" y="345"/>
                  </a:cubicBezTo>
                  <a:cubicBezTo>
                    <a:pt x="25" y="347"/>
                    <a:pt x="43" y="332"/>
                    <a:pt x="55" y="327"/>
                  </a:cubicBezTo>
                  <a:cubicBezTo>
                    <a:pt x="67" y="322"/>
                    <a:pt x="82" y="312"/>
                    <a:pt x="88" y="315"/>
                  </a:cubicBezTo>
                  <a:cubicBezTo>
                    <a:pt x="94" y="318"/>
                    <a:pt x="86" y="340"/>
                    <a:pt x="94" y="345"/>
                  </a:cubicBezTo>
                  <a:cubicBezTo>
                    <a:pt x="102" y="350"/>
                    <a:pt x="128" y="343"/>
                    <a:pt x="137" y="343"/>
                  </a:cubicBezTo>
                </a:path>
              </a:pathLst>
            </a:custGeom>
            <a:noFill/>
            <a:ln w="9525" cmpd="sng">
              <a:solidFill>
                <a:srgbClr val="66FFCC"/>
              </a:solidFill>
              <a:round/>
              <a:headEnd/>
              <a:tailEnd/>
            </a:ln>
            <a:effectLst/>
          </p:spPr>
          <p:txBody>
            <a:bodyPr/>
            <a:lstStyle/>
            <a:p>
              <a:endParaRPr lang="ru-RU"/>
            </a:p>
          </p:txBody>
        </p:sp>
        <p:sp>
          <p:nvSpPr>
            <p:cNvPr id="24611" name="Freeform 35"/>
            <p:cNvSpPr>
              <a:spLocks/>
            </p:cNvSpPr>
            <p:nvPr/>
          </p:nvSpPr>
          <p:spPr bwMode="auto">
            <a:xfrm>
              <a:off x="838" y="576"/>
              <a:ext cx="272" cy="269"/>
            </a:xfrm>
            <a:custGeom>
              <a:avLst/>
              <a:gdLst/>
              <a:ahLst/>
              <a:cxnLst>
                <a:cxn ang="0">
                  <a:pos x="272" y="27"/>
                </a:cxn>
                <a:cxn ang="0">
                  <a:pos x="228" y="42"/>
                </a:cxn>
                <a:cxn ang="0">
                  <a:pos x="182" y="0"/>
                </a:cxn>
                <a:cxn ang="0">
                  <a:pos x="137" y="42"/>
                </a:cxn>
                <a:cxn ang="0">
                  <a:pos x="92" y="87"/>
                </a:cxn>
                <a:cxn ang="0">
                  <a:pos x="50" y="105"/>
                </a:cxn>
                <a:cxn ang="0">
                  <a:pos x="1" y="133"/>
                </a:cxn>
                <a:cxn ang="0">
                  <a:pos x="46" y="178"/>
                </a:cxn>
                <a:cxn ang="0">
                  <a:pos x="98" y="189"/>
                </a:cxn>
                <a:cxn ang="0">
                  <a:pos x="137" y="177"/>
                </a:cxn>
                <a:cxn ang="0">
                  <a:pos x="167" y="213"/>
                </a:cxn>
                <a:cxn ang="0">
                  <a:pos x="137" y="269"/>
                </a:cxn>
              </a:cxnLst>
              <a:rect l="0" t="0" r="r" b="b"/>
              <a:pathLst>
                <a:path w="272" h="269">
                  <a:moveTo>
                    <a:pt x="272" y="27"/>
                  </a:moveTo>
                  <a:cubicBezTo>
                    <a:pt x="265" y="29"/>
                    <a:pt x="243" y="46"/>
                    <a:pt x="228" y="42"/>
                  </a:cubicBezTo>
                  <a:cubicBezTo>
                    <a:pt x="213" y="38"/>
                    <a:pt x="197" y="0"/>
                    <a:pt x="182" y="0"/>
                  </a:cubicBezTo>
                  <a:cubicBezTo>
                    <a:pt x="167" y="0"/>
                    <a:pt x="152" y="28"/>
                    <a:pt x="137" y="42"/>
                  </a:cubicBezTo>
                  <a:cubicBezTo>
                    <a:pt x="122" y="56"/>
                    <a:pt x="106" y="77"/>
                    <a:pt x="92" y="87"/>
                  </a:cubicBezTo>
                  <a:cubicBezTo>
                    <a:pt x="78" y="97"/>
                    <a:pt x="65" y="97"/>
                    <a:pt x="50" y="105"/>
                  </a:cubicBezTo>
                  <a:cubicBezTo>
                    <a:pt x="35" y="113"/>
                    <a:pt x="2" y="121"/>
                    <a:pt x="1" y="133"/>
                  </a:cubicBezTo>
                  <a:cubicBezTo>
                    <a:pt x="0" y="145"/>
                    <a:pt x="30" y="169"/>
                    <a:pt x="46" y="178"/>
                  </a:cubicBezTo>
                  <a:cubicBezTo>
                    <a:pt x="62" y="187"/>
                    <a:pt x="83" y="189"/>
                    <a:pt x="98" y="189"/>
                  </a:cubicBezTo>
                  <a:cubicBezTo>
                    <a:pt x="113" y="189"/>
                    <a:pt x="126" y="173"/>
                    <a:pt x="137" y="177"/>
                  </a:cubicBezTo>
                  <a:cubicBezTo>
                    <a:pt x="148" y="181"/>
                    <a:pt x="167" y="198"/>
                    <a:pt x="167" y="213"/>
                  </a:cubicBezTo>
                  <a:cubicBezTo>
                    <a:pt x="167" y="228"/>
                    <a:pt x="143" y="257"/>
                    <a:pt x="137" y="269"/>
                  </a:cubicBezTo>
                </a:path>
              </a:pathLst>
            </a:custGeom>
            <a:noFill/>
            <a:ln w="12700" cmpd="sng">
              <a:solidFill>
                <a:srgbClr val="66FFCC"/>
              </a:solidFill>
              <a:round/>
              <a:headEnd/>
              <a:tailEnd/>
            </a:ln>
            <a:effectLst/>
          </p:spPr>
          <p:txBody>
            <a:bodyPr/>
            <a:lstStyle/>
            <a:p>
              <a:endParaRPr lang="ru-RU"/>
            </a:p>
          </p:txBody>
        </p:sp>
        <p:sp>
          <p:nvSpPr>
            <p:cNvPr id="24612" name="Freeform 36"/>
            <p:cNvSpPr>
              <a:spLocks/>
            </p:cNvSpPr>
            <p:nvPr/>
          </p:nvSpPr>
          <p:spPr bwMode="auto">
            <a:xfrm>
              <a:off x="671" y="845"/>
              <a:ext cx="304" cy="314"/>
            </a:xfrm>
            <a:custGeom>
              <a:avLst/>
              <a:gdLst/>
              <a:ahLst/>
              <a:cxnLst>
                <a:cxn ang="0">
                  <a:pos x="304" y="0"/>
                </a:cxn>
                <a:cxn ang="0">
                  <a:pos x="259" y="45"/>
                </a:cxn>
                <a:cxn ang="0">
                  <a:pos x="259" y="79"/>
                </a:cxn>
                <a:cxn ang="0">
                  <a:pos x="220" y="103"/>
                </a:cxn>
                <a:cxn ang="0">
                  <a:pos x="181" y="124"/>
                </a:cxn>
                <a:cxn ang="0">
                  <a:pos x="127" y="121"/>
                </a:cxn>
                <a:cxn ang="0">
                  <a:pos x="77" y="136"/>
                </a:cxn>
                <a:cxn ang="0">
                  <a:pos x="37" y="193"/>
                </a:cxn>
                <a:cxn ang="0">
                  <a:pos x="7" y="232"/>
                </a:cxn>
                <a:cxn ang="0">
                  <a:pos x="4" y="259"/>
                </a:cxn>
                <a:cxn ang="0">
                  <a:pos x="32" y="272"/>
                </a:cxn>
                <a:cxn ang="0">
                  <a:pos x="70" y="283"/>
                </a:cxn>
                <a:cxn ang="0">
                  <a:pos x="79" y="310"/>
                </a:cxn>
                <a:cxn ang="0">
                  <a:pos x="121" y="310"/>
                </a:cxn>
              </a:cxnLst>
              <a:rect l="0" t="0" r="r" b="b"/>
              <a:pathLst>
                <a:path w="304" h="314">
                  <a:moveTo>
                    <a:pt x="304" y="0"/>
                  </a:moveTo>
                  <a:cubicBezTo>
                    <a:pt x="285" y="15"/>
                    <a:pt x="266" y="32"/>
                    <a:pt x="259" y="45"/>
                  </a:cubicBezTo>
                  <a:cubicBezTo>
                    <a:pt x="252" y="58"/>
                    <a:pt x="265" y="70"/>
                    <a:pt x="259" y="79"/>
                  </a:cubicBezTo>
                  <a:cubicBezTo>
                    <a:pt x="253" y="88"/>
                    <a:pt x="233" y="96"/>
                    <a:pt x="220" y="103"/>
                  </a:cubicBezTo>
                  <a:cubicBezTo>
                    <a:pt x="207" y="110"/>
                    <a:pt x="196" y="121"/>
                    <a:pt x="181" y="124"/>
                  </a:cubicBezTo>
                  <a:cubicBezTo>
                    <a:pt x="166" y="127"/>
                    <a:pt x="144" y="119"/>
                    <a:pt x="127" y="121"/>
                  </a:cubicBezTo>
                  <a:cubicBezTo>
                    <a:pt x="110" y="123"/>
                    <a:pt x="92" y="124"/>
                    <a:pt x="77" y="136"/>
                  </a:cubicBezTo>
                  <a:cubicBezTo>
                    <a:pt x="62" y="148"/>
                    <a:pt x="49" y="177"/>
                    <a:pt x="37" y="193"/>
                  </a:cubicBezTo>
                  <a:cubicBezTo>
                    <a:pt x="25" y="209"/>
                    <a:pt x="12" y="221"/>
                    <a:pt x="7" y="232"/>
                  </a:cubicBezTo>
                  <a:cubicBezTo>
                    <a:pt x="2" y="243"/>
                    <a:pt x="0" y="252"/>
                    <a:pt x="4" y="259"/>
                  </a:cubicBezTo>
                  <a:cubicBezTo>
                    <a:pt x="8" y="266"/>
                    <a:pt x="21" y="268"/>
                    <a:pt x="32" y="272"/>
                  </a:cubicBezTo>
                  <a:cubicBezTo>
                    <a:pt x="43" y="276"/>
                    <a:pt x="62" y="277"/>
                    <a:pt x="70" y="283"/>
                  </a:cubicBezTo>
                  <a:cubicBezTo>
                    <a:pt x="78" y="289"/>
                    <a:pt x="71" y="306"/>
                    <a:pt x="79" y="310"/>
                  </a:cubicBezTo>
                  <a:cubicBezTo>
                    <a:pt x="87" y="314"/>
                    <a:pt x="112" y="310"/>
                    <a:pt x="121" y="310"/>
                  </a:cubicBezTo>
                </a:path>
              </a:pathLst>
            </a:custGeom>
            <a:noFill/>
            <a:ln w="9525" cmpd="sng">
              <a:solidFill>
                <a:srgbClr val="66FFCC"/>
              </a:solidFill>
              <a:round/>
              <a:headEnd/>
              <a:tailEnd/>
            </a:ln>
            <a:effectLst/>
          </p:spPr>
          <p:txBody>
            <a:bodyPr/>
            <a:lstStyle/>
            <a:p>
              <a:endParaRPr lang="ru-RU"/>
            </a:p>
          </p:txBody>
        </p:sp>
        <p:sp>
          <p:nvSpPr>
            <p:cNvPr id="24613" name="Freeform 37"/>
            <p:cNvSpPr>
              <a:spLocks/>
            </p:cNvSpPr>
            <p:nvPr/>
          </p:nvSpPr>
          <p:spPr bwMode="auto">
            <a:xfrm>
              <a:off x="978" y="840"/>
              <a:ext cx="314" cy="141"/>
            </a:xfrm>
            <a:custGeom>
              <a:avLst/>
              <a:gdLst/>
              <a:ahLst/>
              <a:cxnLst>
                <a:cxn ang="0">
                  <a:pos x="0" y="0"/>
                </a:cxn>
                <a:cxn ang="0">
                  <a:pos x="39" y="15"/>
                </a:cxn>
                <a:cxn ang="0">
                  <a:pos x="99" y="24"/>
                </a:cxn>
                <a:cxn ang="0">
                  <a:pos x="123" y="57"/>
                </a:cxn>
                <a:cxn ang="0">
                  <a:pos x="171" y="102"/>
                </a:cxn>
                <a:cxn ang="0">
                  <a:pos x="216" y="102"/>
                </a:cxn>
                <a:cxn ang="0">
                  <a:pos x="270" y="111"/>
                </a:cxn>
                <a:cxn ang="0">
                  <a:pos x="314" y="141"/>
                </a:cxn>
              </a:cxnLst>
              <a:rect l="0" t="0" r="r" b="b"/>
              <a:pathLst>
                <a:path w="314" h="141">
                  <a:moveTo>
                    <a:pt x="0" y="0"/>
                  </a:moveTo>
                  <a:cubicBezTo>
                    <a:pt x="7" y="2"/>
                    <a:pt x="23" y="11"/>
                    <a:pt x="39" y="15"/>
                  </a:cubicBezTo>
                  <a:cubicBezTo>
                    <a:pt x="55" y="19"/>
                    <a:pt x="85" y="17"/>
                    <a:pt x="99" y="24"/>
                  </a:cubicBezTo>
                  <a:cubicBezTo>
                    <a:pt x="113" y="31"/>
                    <a:pt x="111" y="44"/>
                    <a:pt x="123" y="57"/>
                  </a:cubicBezTo>
                  <a:cubicBezTo>
                    <a:pt x="135" y="70"/>
                    <a:pt x="156" y="94"/>
                    <a:pt x="171" y="102"/>
                  </a:cubicBezTo>
                  <a:cubicBezTo>
                    <a:pt x="186" y="110"/>
                    <a:pt x="200" y="101"/>
                    <a:pt x="216" y="102"/>
                  </a:cubicBezTo>
                  <a:cubicBezTo>
                    <a:pt x="232" y="103"/>
                    <a:pt x="254" y="104"/>
                    <a:pt x="270" y="111"/>
                  </a:cubicBezTo>
                  <a:cubicBezTo>
                    <a:pt x="286" y="118"/>
                    <a:pt x="305" y="135"/>
                    <a:pt x="314" y="141"/>
                  </a:cubicBezTo>
                </a:path>
              </a:pathLst>
            </a:custGeom>
            <a:noFill/>
            <a:ln w="9525" cmpd="sng">
              <a:solidFill>
                <a:srgbClr val="66FFCC"/>
              </a:solidFill>
              <a:round/>
              <a:headEnd/>
              <a:tailEnd/>
            </a:ln>
            <a:effectLst/>
          </p:spPr>
          <p:txBody>
            <a:bodyPr/>
            <a:lstStyle/>
            <a:p>
              <a:endParaRPr lang="ru-RU"/>
            </a:p>
          </p:txBody>
        </p:sp>
        <p:sp>
          <p:nvSpPr>
            <p:cNvPr id="24614" name="Freeform 38"/>
            <p:cNvSpPr>
              <a:spLocks/>
            </p:cNvSpPr>
            <p:nvPr/>
          </p:nvSpPr>
          <p:spPr bwMode="auto">
            <a:xfrm>
              <a:off x="249" y="1044"/>
              <a:ext cx="297" cy="300"/>
            </a:xfrm>
            <a:custGeom>
              <a:avLst/>
              <a:gdLst/>
              <a:ahLst/>
              <a:cxnLst>
                <a:cxn ang="0">
                  <a:pos x="91" y="118"/>
                </a:cxn>
                <a:cxn ang="0">
                  <a:pos x="114" y="81"/>
                </a:cxn>
                <a:cxn ang="0">
                  <a:pos x="156" y="9"/>
                </a:cxn>
                <a:cxn ang="0">
                  <a:pos x="227" y="27"/>
                </a:cxn>
                <a:cxn ang="0">
                  <a:pos x="272" y="73"/>
                </a:cxn>
                <a:cxn ang="0">
                  <a:pos x="297" y="102"/>
                </a:cxn>
                <a:cxn ang="0">
                  <a:pos x="273" y="150"/>
                </a:cxn>
                <a:cxn ang="0">
                  <a:pos x="234" y="183"/>
                </a:cxn>
                <a:cxn ang="0">
                  <a:pos x="192" y="165"/>
                </a:cxn>
                <a:cxn ang="0">
                  <a:pos x="174" y="237"/>
                </a:cxn>
                <a:cxn ang="0">
                  <a:pos x="136" y="254"/>
                </a:cxn>
                <a:cxn ang="0">
                  <a:pos x="87" y="237"/>
                </a:cxn>
                <a:cxn ang="0">
                  <a:pos x="57" y="261"/>
                </a:cxn>
                <a:cxn ang="0">
                  <a:pos x="0" y="300"/>
                </a:cxn>
              </a:cxnLst>
              <a:rect l="0" t="0" r="r" b="b"/>
              <a:pathLst>
                <a:path w="297" h="300">
                  <a:moveTo>
                    <a:pt x="91" y="118"/>
                  </a:moveTo>
                  <a:cubicBezTo>
                    <a:pt x="95" y="112"/>
                    <a:pt x="103" y="99"/>
                    <a:pt x="114" y="81"/>
                  </a:cubicBezTo>
                  <a:cubicBezTo>
                    <a:pt x="125" y="63"/>
                    <a:pt x="137" y="18"/>
                    <a:pt x="156" y="9"/>
                  </a:cubicBezTo>
                  <a:cubicBezTo>
                    <a:pt x="175" y="0"/>
                    <a:pt x="208" y="16"/>
                    <a:pt x="227" y="27"/>
                  </a:cubicBezTo>
                  <a:cubicBezTo>
                    <a:pt x="246" y="38"/>
                    <a:pt x="260" y="60"/>
                    <a:pt x="272" y="73"/>
                  </a:cubicBezTo>
                  <a:cubicBezTo>
                    <a:pt x="284" y="86"/>
                    <a:pt x="297" y="89"/>
                    <a:pt x="297" y="102"/>
                  </a:cubicBezTo>
                  <a:cubicBezTo>
                    <a:pt x="297" y="115"/>
                    <a:pt x="283" y="136"/>
                    <a:pt x="273" y="150"/>
                  </a:cubicBezTo>
                  <a:cubicBezTo>
                    <a:pt x="263" y="164"/>
                    <a:pt x="247" y="181"/>
                    <a:pt x="234" y="183"/>
                  </a:cubicBezTo>
                  <a:cubicBezTo>
                    <a:pt x="221" y="185"/>
                    <a:pt x="202" y="156"/>
                    <a:pt x="192" y="165"/>
                  </a:cubicBezTo>
                  <a:cubicBezTo>
                    <a:pt x="182" y="174"/>
                    <a:pt x="183" y="222"/>
                    <a:pt x="174" y="237"/>
                  </a:cubicBezTo>
                  <a:cubicBezTo>
                    <a:pt x="165" y="252"/>
                    <a:pt x="150" y="254"/>
                    <a:pt x="136" y="254"/>
                  </a:cubicBezTo>
                  <a:cubicBezTo>
                    <a:pt x="122" y="254"/>
                    <a:pt x="100" y="236"/>
                    <a:pt x="87" y="237"/>
                  </a:cubicBezTo>
                  <a:cubicBezTo>
                    <a:pt x="74" y="238"/>
                    <a:pt x="71" y="251"/>
                    <a:pt x="57" y="261"/>
                  </a:cubicBezTo>
                  <a:cubicBezTo>
                    <a:pt x="43" y="271"/>
                    <a:pt x="12" y="292"/>
                    <a:pt x="0" y="300"/>
                  </a:cubicBezTo>
                </a:path>
              </a:pathLst>
            </a:custGeom>
            <a:noFill/>
            <a:ln w="9525" cmpd="sng">
              <a:solidFill>
                <a:srgbClr val="66FFCC"/>
              </a:solidFill>
              <a:round/>
              <a:headEnd/>
              <a:tailEnd/>
            </a:ln>
            <a:effectLst/>
          </p:spPr>
          <p:txBody>
            <a:bodyPr/>
            <a:lstStyle/>
            <a:p>
              <a:endParaRPr lang="ru-RU"/>
            </a:p>
          </p:txBody>
        </p:sp>
        <p:sp>
          <p:nvSpPr>
            <p:cNvPr id="24615" name="Freeform 39"/>
            <p:cNvSpPr>
              <a:spLocks/>
            </p:cNvSpPr>
            <p:nvPr/>
          </p:nvSpPr>
          <p:spPr bwMode="auto">
            <a:xfrm>
              <a:off x="972" y="1058"/>
              <a:ext cx="458" cy="1576"/>
            </a:xfrm>
            <a:custGeom>
              <a:avLst/>
              <a:gdLst/>
              <a:ahLst/>
              <a:cxnLst>
                <a:cxn ang="0">
                  <a:pos x="387" y="91"/>
                </a:cxn>
                <a:cxn ang="0">
                  <a:pos x="320" y="13"/>
                </a:cxn>
                <a:cxn ang="0">
                  <a:pos x="275" y="13"/>
                </a:cxn>
                <a:cxn ang="0">
                  <a:pos x="184" y="59"/>
                </a:cxn>
                <a:cxn ang="0">
                  <a:pos x="139" y="149"/>
                </a:cxn>
                <a:cxn ang="0">
                  <a:pos x="94" y="195"/>
                </a:cxn>
                <a:cxn ang="0">
                  <a:pos x="18" y="208"/>
                </a:cxn>
                <a:cxn ang="0">
                  <a:pos x="3" y="286"/>
                </a:cxn>
                <a:cxn ang="0">
                  <a:pos x="36" y="370"/>
                </a:cxn>
                <a:cxn ang="0">
                  <a:pos x="3" y="422"/>
                </a:cxn>
                <a:cxn ang="0">
                  <a:pos x="18" y="484"/>
                </a:cxn>
                <a:cxn ang="0">
                  <a:pos x="108" y="532"/>
                </a:cxn>
                <a:cxn ang="0">
                  <a:pos x="138" y="574"/>
                </a:cxn>
                <a:cxn ang="0">
                  <a:pos x="183" y="625"/>
                </a:cxn>
                <a:cxn ang="0">
                  <a:pos x="243" y="670"/>
                </a:cxn>
                <a:cxn ang="0">
                  <a:pos x="294" y="748"/>
                </a:cxn>
                <a:cxn ang="0">
                  <a:pos x="320" y="830"/>
                </a:cxn>
                <a:cxn ang="0">
                  <a:pos x="339" y="877"/>
                </a:cxn>
                <a:cxn ang="0">
                  <a:pos x="336" y="919"/>
                </a:cxn>
                <a:cxn ang="0">
                  <a:pos x="390" y="1012"/>
                </a:cxn>
                <a:cxn ang="0">
                  <a:pos x="426" y="1102"/>
                </a:cxn>
                <a:cxn ang="0">
                  <a:pos x="457" y="1193"/>
                </a:cxn>
                <a:cxn ang="0">
                  <a:pos x="432" y="1282"/>
                </a:cxn>
                <a:cxn ang="0">
                  <a:pos x="378" y="1354"/>
                </a:cxn>
                <a:cxn ang="0">
                  <a:pos x="320" y="1374"/>
                </a:cxn>
                <a:cxn ang="0">
                  <a:pos x="204" y="1456"/>
                </a:cxn>
                <a:cxn ang="0">
                  <a:pos x="198" y="1504"/>
                </a:cxn>
                <a:cxn ang="0">
                  <a:pos x="264" y="1576"/>
                </a:cxn>
              </a:cxnLst>
              <a:rect l="0" t="0" r="r" b="b"/>
              <a:pathLst>
                <a:path w="458" h="1576">
                  <a:moveTo>
                    <a:pt x="387" y="91"/>
                  </a:moveTo>
                  <a:cubicBezTo>
                    <a:pt x="376" y="78"/>
                    <a:pt x="339" y="26"/>
                    <a:pt x="320" y="13"/>
                  </a:cubicBezTo>
                  <a:cubicBezTo>
                    <a:pt x="301" y="0"/>
                    <a:pt x="298" y="5"/>
                    <a:pt x="275" y="13"/>
                  </a:cubicBezTo>
                  <a:cubicBezTo>
                    <a:pt x="252" y="21"/>
                    <a:pt x="207" y="36"/>
                    <a:pt x="184" y="59"/>
                  </a:cubicBezTo>
                  <a:cubicBezTo>
                    <a:pt x="161" y="82"/>
                    <a:pt x="154" y="126"/>
                    <a:pt x="139" y="149"/>
                  </a:cubicBezTo>
                  <a:cubicBezTo>
                    <a:pt x="124" y="172"/>
                    <a:pt x="114" y="185"/>
                    <a:pt x="94" y="195"/>
                  </a:cubicBezTo>
                  <a:cubicBezTo>
                    <a:pt x="74" y="205"/>
                    <a:pt x="33" y="193"/>
                    <a:pt x="18" y="208"/>
                  </a:cubicBezTo>
                  <a:cubicBezTo>
                    <a:pt x="3" y="223"/>
                    <a:pt x="0" y="259"/>
                    <a:pt x="3" y="286"/>
                  </a:cubicBezTo>
                  <a:cubicBezTo>
                    <a:pt x="6" y="313"/>
                    <a:pt x="36" y="347"/>
                    <a:pt x="36" y="370"/>
                  </a:cubicBezTo>
                  <a:cubicBezTo>
                    <a:pt x="36" y="393"/>
                    <a:pt x="6" y="403"/>
                    <a:pt x="3" y="422"/>
                  </a:cubicBezTo>
                  <a:cubicBezTo>
                    <a:pt x="0" y="441"/>
                    <a:pt x="0" y="466"/>
                    <a:pt x="18" y="484"/>
                  </a:cubicBezTo>
                  <a:cubicBezTo>
                    <a:pt x="36" y="502"/>
                    <a:pt x="88" y="517"/>
                    <a:pt x="108" y="532"/>
                  </a:cubicBezTo>
                  <a:cubicBezTo>
                    <a:pt x="128" y="547"/>
                    <a:pt x="126" y="558"/>
                    <a:pt x="138" y="574"/>
                  </a:cubicBezTo>
                  <a:cubicBezTo>
                    <a:pt x="150" y="590"/>
                    <a:pt x="166" y="609"/>
                    <a:pt x="183" y="625"/>
                  </a:cubicBezTo>
                  <a:cubicBezTo>
                    <a:pt x="200" y="641"/>
                    <a:pt x="224" y="649"/>
                    <a:pt x="243" y="670"/>
                  </a:cubicBezTo>
                  <a:cubicBezTo>
                    <a:pt x="262" y="691"/>
                    <a:pt x="281" y="721"/>
                    <a:pt x="294" y="748"/>
                  </a:cubicBezTo>
                  <a:cubicBezTo>
                    <a:pt x="307" y="775"/>
                    <a:pt x="313" y="809"/>
                    <a:pt x="320" y="830"/>
                  </a:cubicBezTo>
                  <a:cubicBezTo>
                    <a:pt x="327" y="851"/>
                    <a:pt x="336" y="862"/>
                    <a:pt x="339" y="877"/>
                  </a:cubicBezTo>
                  <a:cubicBezTo>
                    <a:pt x="342" y="892"/>
                    <a:pt x="328" y="897"/>
                    <a:pt x="336" y="919"/>
                  </a:cubicBezTo>
                  <a:cubicBezTo>
                    <a:pt x="344" y="941"/>
                    <a:pt x="375" y="981"/>
                    <a:pt x="390" y="1012"/>
                  </a:cubicBezTo>
                  <a:cubicBezTo>
                    <a:pt x="405" y="1043"/>
                    <a:pt x="415" y="1072"/>
                    <a:pt x="426" y="1102"/>
                  </a:cubicBezTo>
                  <a:cubicBezTo>
                    <a:pt x="437" y="1132"/>
                    <a:pt x="456" y="1163"/>
                    <a:pt x="457" y="1193"/>
                  </a:cubicBezTo>
                  <a:cubicBezTo>
                    <a:pt x="458" y="1223"/>
                    <a:pt x="445" y="1255"/>
                    <a:pt x="432" y="1282"/>
                  </a:cubicBezTo>
                  <a:cubicBezTo>
                    <a:pt x="419" y="1309"/>
                    <a:pt x="397" y="1339"/>
                    <a:pt x="378" y="1354"/>
                  </a:cubicBezTo>
                  <a:cubicBezTo>
                    <a:pt x="359" y="1369"/>
                    <a:pt x="349" y="1357"/>
                    <a:pt x="320" y="1374"/>
                  </a:cubicBezTo>
                  <a:cubicBezTo>
                    <a:pt x="291" y="1391"/>
                    <a:pt x="224" y="1434"/>
                    <a:pt x="204" y="1456"/>
                  </a:cubicBezTo>
                  <a:cubicBezTo>
                    <a:pt x="184" y="1478"/>
                    <a:pt x="188" y="1484"/>
                    <a:pt x="198" y="1504"/>
                  </a:cubicBezTo>
                  <a:cubicBezTo>
                    <a:pt x="208" y="1524"/>
                    <a:pt x="250" y="1561"/>
                    <a:pt x="264" y="1576"/>
                  </a:cubicBezTo>
                </a:path>
              </a:pathLst>
            </a:custGeom>
            <a:noFill/>
            <a:ln w="19050" cmpd="sng">
              <a:solidFill>
                <a:srgbClr val="66FFCC"/>
              </a:solidFill>
              <a:round/>
              <a:headEnd/>
              <a:tailEnd/>
            </a:ln>
            <a:effectLst/>
          </p:spPr>
          <p:txBody>
            <a:bodyPr/>
            <a:lstStyle/>
            <a:p>
              <a:endParaRPr lang="ru-RU"/>
            </a:p>
          </p:txBody>
        </p:sp>
        <p:sp>
          <p:nvSpPr>
            <p:cNvPr id="24616" name="Freeform 40"/>
            <p:cNvSpPr>
              <a:spLocks/>
            </p:cNvSpPr>
            <p:nvPr/>
          </p:nvSpPr>
          <p:spPr bwMode="auto">
            <a:xfrm>
              <a:off x="1215" y="2628"/>
              <a:ext cx="89" cy="414"/>
            </a:xfrm>
            <a:custGeom>
              <a:avLst/>
              <a:gdLst/>
              <a:ahLst/>
              <a:cxnLst>
                <a:cxn ang="0">
                  <a:pos x="21" y="0"/>
                </a:cxn>
                <a:cxn ang="0">
                  <a:pos x="9" y="150"/>
                </a:cxn>
                <a:cxn ang="0">
                  <a:pos x="77" y="167"/>
                </a:cxn>
                <a:cxn ang="0">
                  <a:pos x="81" y="276"/>
                </a:cxn>
                <a:cxn ang="0">
                  <a:pos x="63" y="414"/>
                </a:cxn>
              </a:cxnLst>
              <a:rect l="0" t="0" r="r" b="b"/>
              <a:pathLst>
                <a:path w="89" h="414">
                  <a:moveTo>
                    <a:pt x="21" y="0"/>
                  </a:moveTo>
                  <a:cubicBezTo>
                    <a:pt x="19" y="25"/>
                    <a:pt x="0" y="122"/>
                    <a:pt x="9" y="150"/>
                  </a:cubicBezTo>
                  <a:cubicBezTo>
                    <a:pt x="18" y="178"/>
                    <a:pt x="65" y="146"/>
                    <a:pt x="77" y="167"/>
                  </a:cubicBezTo>
                  <a:cubicBezTo>
                    <a:pt x="89" y="188"/>
                    <a:pt x="83" y="235"/>
                    <a:pt x="81" y="276"/>
                  </a:cubicBezTo>
                  <a:cubicBezTo>
                    <a:pt x="79" y="317"/>
                    <a:pt x="67" y="385"/>
                    <a:pt x="63" y="414"/>
                  </a:cubicBezTo>
                </a:path>
              </a:pathLst>
            </a:custGeom>
            <a:noFill/>
            <a:ln w="12700" cmpd="sng">
              <a:solidFill>
                <a:srgbClr val="66FFCC"/>
              </a:solidFill>
              <a:round/>
              <a:headEnd/>
              <a:tailEnd/>
            </a:ln>
            <a:effectLst/>
          </p:spPr>
          <p:txBody>
            <a:bodyPr/>
            <a:lstStyle/>
            <a:p>
              <a:endParaRPr lang="ru-RU"/>
            </a:p>
          </p:txBody>
        </p:sp>
        <p:sp>
          <p:nvSpPr>
            <p:cNvPr id="24617" name="Freeform 41"/>
            <p:cNvSpPr>
              <a:spLocks/>
            </p:cNvSpPr>
            <p:nvPr/>
          </p:nvSpPr>
          <p:spPr bwMode="auto">
            <a:xfrm>
              <a:off x="1292" y="2795"/>
              <a:ext cx="137" cy="272"/>
            </a:xfrm>
            <a:custGeom>
              <a:avLst/>
              <a:gdLst/>
              <a:ahLst/>
              <a:cxnLst>
                <a:cxn ang="0">
                  <a:pos x="0" y="0"/>
                </a:cxn>
                <a:cxn ang="0">
                  <a:pos x="70" y="31"/>
                </a:cxn>
                <a:cxn ang="0">
                  <a:pos x="91" y="91"/>
                </a:cxn>
                <a:cxn ang="0">
                  <a:pos x="91" y="181"/>
                </a:cxn>
                <a:cxn ang="0">
                  <a:pos x="137" y="272"/>
                </a:cxn>
              </a:cxnLst>
              <a:rect l="0" t="0" r="r" b="b"/>
              <a:pathLst>
                <a:path w="137" h="272">
                  <a:moveTo>
                    <a:pt x="0" y="0"/>
                  </a:moveTo>
                  <a:cubicBezTo>
                    <a:pt x="12" y="5"/>
                    <a:pt x="55" y="16"/>
                    <a:pt x="70" y="31"/>
                  </a:cubicBezTo>
                  <a:cubicBezTo>
                    <a:pt x="85" y="46"/>
                    <a:pt x="88" y="66"/>
                    <a:pt x="91" y="91"/>
                  </a:cubicBezTo>
                  <a:cubicBezTo>
                    <a:pt x="94" y="116"/>
                    <a:pt x="83" y="151"/>
                    <a:pt x="91" y="181"/>
                  </a:cubicBezTo>
                  <a:cubicBezTo>
                    <a:pt x="99" y="211"/>
                    <a:pt x="129" y="257"/>
                    <a:pt x="137" y="272"/>
                  </a:cubicBezTo>
                </a:path>
              </a:pathLst>
            </a:custGeom>
            <a:noFill/>
            <a:ln w="12700" cmpd="sng">
              <a:solidFill>
                <a:srgbClr val="66FFCC"/>
              </a:solidFill>
              <a:round/>
              <a:headEnd/>
              <a:tailEnd/>
            </a:ln>
            <a:effectLst/>
          </p:spPr>
          <p:txBody>
            <a:bodyPr/>
            <a:lstStyle/>
            <a:p>
              <a:endParaRPr lang="ru-RU"/>
            </a:p>
          </p:txBody>
        </p:sp>
        <p:sp>
          <p:nvSpPr>
            <p:cNvPr id="24618" name="Freeform 42"/>
            <p:cNvSpPr>
              <a:spLocks/>
            </p:cNvSpPr>
            <p:nvPr/>
          </p:nvSpPr>
          <p:spPr bwMode="auto">
            <a:xfrm>
              <a:off x="764" y="1548"/>
              <a:ext cx="528" cy="1791"/>
            </a:xfrm>
            <a:custGeom>
              <a:avLst/>
              <a:gdLst/>
              <a:ahLst/>
              <a:cxnLst>
                <a:cxn ang="0">
                  <a:pos x="220" y="0"/>
                </a:cxn>
                <a:cxn ang="0">
                  <a:pos x="223" y="57"/>
                </a:cxn>
                <a:cxn ang="0">
                  <a:pos x="181" y="123"/>
                </a:cxn>
                <a:cxn ang="0">
                  <a:pos x="124" y="114"/>
                </a:cxn>
                <a:cxn ang="0">
                  <a:pos x="49" y="168"/>
                </a:cxn>
                <a:cxn ang="0">
                  <a:pos x="4" y="192"/>
                </a:cxn>
                <a:cxn ang="0">
                  <a:pos x="75" y="294"/>
                </a:cxn>
                <a:cxn ang="0">
                  <a:pos x="120" y="385"/>
                </a:cxn>
                <a:cxn ang="0">
                  <a:pos x="166" y="431"/>
                </a:cxn>
                <a:cxn ang="0">
                  <a:pos x="211" y="521"/>
                </a:cxn>
                <a:cxn ang="0">
                  <a:pos x="166" y="567"/>
                </a:cxn>
                <a:cxn ang="0">
                  <a:pos x="75" y="567"/>
                </a:cxn>
                <a:cxn ang="0">
                  <a:pos x="40" y="657"/>
                </a:cxn>
                <a:cxn ang="0">
                  <a:pos x="75" y="748"/>
                </a:cxn>
                <a:cxn ang="0">
                  <a:pos x="75" y="884"/>
                </a:cxn>
                <a:cxn ang="0">
                  <a:pos x="75" y="975"/>
                </a:cxn>
                <a:cxn ang="0">
                  <a:pos x="75" y="1020"/>
                </a:cxn>
                <a:cxn ang="0">
                  <a:pos x="75" y="1111"/>
                </a:cxn>
                <a:cxn ang="0">
                  <a:pos x="120" y="1202"/>
                </a:cxn>
                <a:cxn ang="0">
                  <a:pos x="220" y="1266"/>
                </a:cxn>
                <a:cxn ang="0">
                  <a:pos x="262" y="1374"/>
                </a:cxn>
                <a:cxn ang="0">
                  <a:pos x="328" y="1428"/>
                </a:cxn>
                <a:cxn ang="0">
                  <a:pos x="302" y="1474"/>
                </a:cxn>
                <a:cxn ang="0">
                  <a:pos x="256" y="1519"/>
                </a:cxn>
                <a:cxn ang="0">
                  <a:pos x="256" y="1565"/>
                </a:cxn>
                <a:cxn ang="0">
                  <a:pos x="392" y="1610"/>
                </a:cxn>
                <a:cxn ang="0">
                  <a:pos x="466" y="1710"/>
                </a:cxn>
                <a:cxn ang="0">
                  <a:pos x="528" y="1791"/>
                </a:cxn>
              </a:cxnLst>
              <a:rect l="0" t="0" r="r" b="b"/>
              <a:pathLst>
                <a:path w="528" h="1791">
                  <a:moveTo>
                    <a:pt x="220" y="0"/>
                  </a:moveTo>
                  <a:cubicBezTo>
                    <a:pt x="220" y="9"/>
                    <a:pt x="229" y="37"/>
                    <a:pt x="223" y="57"/>
                  </a:cubicBezTo>
                  <a:cubicBezTo>
                    <a:pt x="217" y="77"/>
                    <a:pt x="198" y="114"/>
                    <a:pt x="181" y="123"/>
                  </a:cubicBezTo>
                  <a:cubicBezTo>
                    <a:pt x="164" y="132"/>
                    <a:pt x="146" y="107"/>
                    <a:pt x="124" y="114"/>
                  </a:cubicBezTo>
                  <a:cubicBezTo>
                    <a:pt x="102" y="121"/>
                    <a:pt x="69" y="155"/>
                    <a:pt x="49" y="168"/>
                  </a:cubicBezTo>
                  <a:cubicBezTo>
                    <a:pt x="29" y="181"/>
                    <a:pt x="0" y="171"/>
                    <a:pt x="4" y="192"/>
                  </a:cubicBezTo>
                  <a:cubicBezTo>
                    <a:pt x="8" y="213"/>
                    <a:pt x="56" y="262"/>
                    <a:pt x="75" y="294"/>
                  </a:cubicBezTo>
                  <a:cubicBezTo>
                    <a:pt x="94" y="326"/>
                    <a:pt x="105" y="362"/>
                    <a:pt x="120" y="385"/>
                  </a:cubicBezTo>
                  <a:cubicBezTo>
                    <a:pt x="135" y="408"/>
                    <a:pt x="151" y="408"/>
                    <a:pt x="166" y="431"/>
                  </a:cubicBezTo>
                  <a:cubicBezTo>
                    <a:pt x="181" y="454"/>
                    <a:pt x="211" y="498"/>
                    <a:pt x="211" y="521"/>
                  </a:cubicBezTo>
                  <a:cubicBezTo>
                    <a:pt x="211" y="544"/>
                    <a:pt x="189" y="559"/>
                    <a:pt x="166" y="567"/>
                  </a:cubicBezTo>
                  <a:cubicBezTo>
                    <a:pt x="143" y="575"/>
                    <a:pt x="96" y="552"/>
                    <a:pt x="75" y="567"/>
                  </a:cubicBezTo>
                  <a:cubicBezTo>
                    <a:pt x="54" y="582"/>
                    <a:pt x="40" y="627"/>
                    <a:pt x="40" y="657"/>
                  </a:cubicBezTo>
                  <a:cubicBezTo>
                    <a:pt x="40" y="687"/>
                    <a:pt x="69" y="710"/>
                    <a:pt x="75" y="748"/>
                  </a:cubicBezTo>
                  <a:cubicBezTo>
                    <a:pt x="81" y="786"/>
                    <a:pt x="75" y="846"/>
                    <a:pt x="75" y="884"/>
                  </a:cubicBezTo>
                  <a:cubicBezTo>
                    <a:pt x="75" y="922"/>
                    <a:pt x="75" y="952"/>
                    <a:pt x="75" y="975"/>
                  </a:cubicBezTo>
                  <a:cubicBezTo>
                    <a:pt x="75" y="998"/>
                    <a:pt x="75" y="997"/>
                    <a:pt x="75" y="1020"/>
                  </a:cubicBezTo>
                  <a:cubicBezTo>
                    <a:pt x="75" y="1043"/>
                    <a:pt x="68" y="1081"/>
                    <a:pt x="75" y="1111"/>
                  </a:cubicBezTo>
                  <a:cubicBezTo>
                    <a:pt x="82" y="1141"/>
                    <a:pt x="96" y="1176"/>
                    <a:pt x="120" y="1202"/>
                  </a:cubicBezTo>
                  <a:cubicBezTo>
                    <a:pt x="144" y="1228"/>
                    <a:pt x="196" y="1237"/>
                    <a:pt x="220" y="1266"/>
                  </a:cubicBezTo>
                  <a:cubicBezTo>
                    <a:pt x="244" y="1295"/>
                    <a:pt x="244" y="1347"/>
                    <a:pt x="262" y="1374"/>
                  </a:cubicBezTo>
                  <a:cubicBezTo>
                    <a:pt x="280" y="1401"/>
                    <a:pt x="321" y="1411"/>
                    <a:pt x="328" y="1428"/>
                  </a:cubicBezTo>
                  <a:cubicBezTo>
                    <a:pt x="335" y="1445"/>
                    <a:pt x="314" y="1459"/>
                    <a:pt x="302" y="1474"/>
                  </a:cubicBezTo>
                  <a:cubicBezTo>
                    <a:pt x="290" y="1489"/>
                    <a:pt x="264" y="1504"/>
                    <a:pt x="256" y="1519"/>
                  </a:cubicBezTo>
                  <a:cubicBezTo>
                    <a:pt x="248" y="1534"/>
                    <a:pt x="233" y="1550"/>
                    <a:pt x="256" y="1565"/>
                  </a:cubicBezTo>
                  <a:cubicBezTo>
                    <a:pt x="279" y="1580"/>
                    <a:pt x="357" y="1586"/>
                    <a:pt x="392" y="1610"/>
                  </a:cubicBezTo>
                  <a:cubicBezTo>
                    <a:pt x="427" y="1634"/>
                    <a:pt x="443" y="1680"/>
                    <a:pt x="466" y="1710"/>
                  </a:cubicBezTo>
                  <a:cubicBezTo>
                    <a:pt x="489" y="1740"/>
                    <a:pt x="515" y="1774"/>
                    <a:pt x="528" y="1791"/>
                  </a:cubicBezTo>
                </a:path>
              </a:pathLst>
            </a:custGeom>
            <a:noFill/>
            <a:ln w="12700" cmpd="sng">
              <a:solidFill>
                <a:srgbClr val="66FFCC"/>
              </a:solidFill>
              <a:round/>
              <a:headEnd/>
              <a:tailEnd/>
            </a:ln>
            <a:effectLst/>
          </p:spPr>
          <p:txBody>
            <a:bodyPr/>
            <a:lstStyle/>
            <a:p>
              <a:endParaRPr lang="ru-RU"/>
            </a:p>
          </p:txBody>
        </p:sp>
        <p:sp>
          <p:nvSpPr>
            <p:cNvPr id="24619" name="Freeform 43"/>
            <p:cNvSpPr>
              <a:spLocks/>
            </p:cNvSpPr>
            <p:nvPr/>
          </p:nvSpPr>
          <p:spPr bwMode="auto">
            <a:xfrm>
              <a:off x="204" y="1740"/>
              <a:ext cx="564" cy="212"/>
            </a:xfrm>
            <a:custGeom>
              <a:avLst/>
              <a:gdLst/>
              <a:ahLst/>
              <a:cxnLst>
                <a:cxn ang="0">
                  <a:pos x="564" y="0"/>
                </a:cxn>
                <a:cxn ang="0">
                  <a:pos x="510" y="12"/>
                </a:cxn>
                <a:cxn ang="0">
                  <a:pos x="462" y="36"/>
                </a:cxn>
                <a:cxn ang="0">
                  <a:pos x="363" y="57"/>
                </a:cxn>
                <a:cxn ang="0">
                  <a:pos x="300" y="108"/>
                </a:cxn>
                <a:cxn ang="0">
                  <a:pos x="240" y="120"/>
                </a:cxn>
                <a:cxn ang="0">
                  <a:pos x="181" y="148"/>
                </a:cxn>
                <a:cxn ang="0">
                  <a:pos x="138" y="180"/>
                </a:cxn>
                <a:cxn ang="0">
                  <a:pos x="78" y="210"/>
                </a:cxn>
                <a:cxn ang="0">
                  <a:pos x="0" y="193"/>
                </a:cxn>
              </a:cxnLst>
              <a:rect l="0" t="0" r="r" b="b"/>
              <a:pathLst>
                <a:path w="564" h="212">
                  <a:moveTo>
                    <a:pt x="564" y="0"/>
                  </a:moveTo>
                  <a:cubicBezTo>
                    <a:pt x="555" y="2"/>
                    <a:pt x="527" y="6"/>
                    <a:pt x="510" y="12"/>
                  </a:cubicBezTo>
                  <a:cubicBezTo>
                    <a:pt x="493" y="18"/>
                    <a:pt x="486" y="29"/>
                    <a:pt x="462" y="36"/>
                  </a:cubicBezTo>
                  <a:cubicBezTo>
                    <a:pt x="438" y="43"/>
                    <a:pt x="390" y="45"/>
                    <a:pt x="363" y="57"/>
                  </a:cubicBezTo>
                  <a:cubicBezTo>
                    <a:pt x="336" y="69"/>
                    <a:pt x="320" y="98"/>
                    <a:pt x="300" y="108"/>
                  </a:cubicBezTo>
                  <a:cubicBezTo>
                    <a:pt x="280" y="118"/>
                    <a:pt x="260" y="113"/>
                    <a:pt x="240" y="120"/>
                  </a:cubicBezTo>
                  <a:cubicBezTo>
                    <a:pt x="220" y="127"/>
                    <a:pt x="198" y="138"/>
                    <a:pt x="181" y="148"/>
                  </a:cubicBezTo>
                  <a:cubicBezTo>
                    <a:pt x="164" y="158"/>
                    <a:pt x="155" y="170"/>
                    <a:pt x="138" y="180"/>
                  </a:cubicBezTo>
                  <a:cubicBezTo>
                    <a:pt x="121" y="190"/>
                    <a:pt x="101" y="208"/>
                    <a:pt x="78" y="210"/>
                  </a:cubicBezTo>
                  <a:cubicBezTo>
                    <a:pt x="55" y="212"/>
                    <a:pt x="16" y="197"/>
                    <a:pt x="0" y="193"/>
                  </a:cubicBezTo>
                </a:path>
              </a:pathLst>
            </a:custGeom>
            <a:noFill/>
            <a:ln w="12700" cmpd="sng">
              <a:solidFill>
                <a:srgbClr val="66FFCC"/>
              </a:solidFill>
              <a:round/>
              <a:headEnd/>
              <a:tailEnd/>
            </a:ln>
            <a:effectLst/>
          </p:spPr>
          <p:txBody>
            <a:bodyPr/>
            <a:lstStyle/>
            <a:p>
              <a:endParaRPr lang="ru-RU"/>
            </a:p>
          </p:txBody>
        </p:sp>
        <p:sp>
          <p:nvSpPr>
            <p:cNvPr id="24620" name="Freeform 44"/>
            <p:cNvSpPr>
              <a:spLocks/>
            </p:cNvSpPr>
            <p:nvPr/>
          </p:nvSpPr>
          <p:spPr bwMode="auto">
            <a:xfrm>
              <a:off x="788" y="1362"/>
              <a:ext cx="187" cy="272"/>
            </a:xfrm>
            <a:custGeom>
              <a:avLst/>
              <a:gdLst/>
              <a:ahLst/>
              <a:cxnLst>
                <a:cxn ang="0">
                  <a:pos x="187" y="254"/>
                </a:cxn>
                <a:cxn ang="0">
                  <a:pos x="157" y="243"/>
                </a:cxn>
                <a:cxn ang="0">
                  <a:pos x="109" y="270"/>
                </a:cxn>
                <a:cxn ang="0">
                  <a:pos x="51" y="254"/>
                </a:cxn>
                <a:cxn ang="0">
                  <a:pos x="34" y="216"/>
                </a:cxn>
                <a:cxn ang="0">
                  <a:pos x="5" y="208"/>
                </a:cxn>
                <a:cxn ang="0">
                  <a:pos x="5" y="163"/>
                </a:cxn>
                <a:cxn ang="0">
                  <a:pos x="5" y="118"/>
                </a:cxn>
                <a:cxn ang="0">
                  <a:pos x="5" y="72"/>
                </a:cxn>
                <a:cxn ang="0">
                  <a:pos x="5" y="27"/>
                </a:cxn>
                <a:cxn ang="0">
                  <a:pos x="37" y="3"/>
                </a:cxn>
                <a:cxn ang="0">
                  <a:pos x="73" y="9"/>
                </a:cxn>
              </a:cxnLst>
              <a:rect l="0" t="0" r="r" b="b"/>
              <a:pathLst>
                <a:path w="187" h="272">
                  <a:moveTo>
                    <a:pt x="187" y="254"/>
                  </a:moveTo>
                  <a:cubicBezTo>
                    <a:pt x="182" y="252"/>
                    <a:pt x="170" y="240"/>
                    <a:pt x="157" y="243"/>
                  </a:cubicBezTo>
                  <a:cubicBezTo>
                    <a:pt x="144" y="246"/>
                    <a:pt x="127" y="268"/>
                    <a:pt x="109" y="270"/>
                  </a:cubicBezTo>
                  <a:cubicBezTo>
                    <a:pt x="91" y="272"/>
                    <a:pt x="63" y="263"/>
                    <a:pt x="51" y="254"/>
                  </a:cubicBezTo>
                  <a:cubicBezTo>
                    <a:pt x="39" y="245"/>
                    <a:pt x="42" y="224"/>
                    <a:pt x="34" y="216"/>
                  </a:cubicBezTo>
                  <a:cubicBezTo>
                    <a:pt x="26" y="208"/>
                    <a:pt x="10" y="217"/>
                    <a:pt x="5" y="208"/>
                  </a:cubicBezTo>
                  <a:cubicBezTo>
                    <a:pt x="0" y="199"/>
                    <a:pt x="5" y="178"/>
                    <a:pt x="5" y="163"/>
                  </a:cubicBezTo>
                  <a:cubicBezTo>
                    <a:pt x="5" y="148"/>
                    <a:pt x="5" y="133"/>
                    <a:pt x="5" y="118"/>
                  </a:cubicBezTo>
                  <a:cubicBezTo>
                    <a:pt x="5" y="103"/>
                    <a:pt x="5" y="87"/>
                    <a:pt x="5" y="72"/>
                  </a:cubicBezTo>
                  <a:cubicBezTo>
                    <a:pt x="5" y="57"/>
                    <a:pt x="0" y="38"/>
                    <a:pt x="5" y="27"/>
                  </a:cubicBezTo>
                  <a:cubicBezTo>
                    <a:pt x="10" y="16"/>
                    <a:pt x="26" y="6"/>
                    <a:pt x="37" y="3"/>
                  </a:cubicBezTo>
                  <a:cubicBezTo>
                    <a:pt x="48" y="0"/>
                    <a:pt x="66" y="8"/>
                    <a:pt x="73" y="9"/>
                  </a:cubicBezTo>
                </a:path>
              </a:pathLst>
            </a:custGeom>
            <a:noFill/>
            <a:ln w="9525" cmpd="sng">
              <a:solidFill>
                <a:srgbClr val="66FFCC"/>
              </a:solidFill>
              <a:round/>
              <a:headEnd/>
              <a:tailEnd/>
            </a:ln>
            <a:effectLst/>
          </p:spPr>
          <p:txBody>
            <a:bodyPr/>
            <a:lstStyle/>
            <a:p>
              <a:endParaRPr lang="ru-RU"/>
            </a:p>
          </p:txBody>
        </p:sp>
        <p:sp>
          <p:nvSpPr>
            <p:cNvPr id="24621" name="Freeform 45"/>
            <p:cNvSpPr>
              <a:spLocks/>
            </p:cNvSpPr>
            <p:nvPr/>
          </p:nvSpPr>
          <p:spPr bwMode="auto">
            <a:xfrm>
              <a:off x="662" y="1389"/>
              <a:ext cx="52" cy="354"/>
            </a:xfrm>
            <a:custGeom>
              <a:avLst/>
              <a:gdLst/>
              <a:ahLst/>
              <a:cxnLst>
                <a:cxn ang="0">
                  <a:pos x="52" y="354"/>
                </a:cxn>
                <a:cxn ang="0">
                  <a:pos x="28" y="321"/>
                </a:cxn>
                <a:cxn ang="0">
                  <a:pos x="4" y="297"/>
                </a:cxn>
                <a:cxn ang="0">
                  <a:pos x="4" y="261"/>
                </a:cxn>
                <a:cxn ang="0">
                  <a:pos x="4" y="219"/>
                </a:cxn>
                <a:cxn ang="0">
                  <a:pos x="7" y="189"/>
                </a:cxn>
                <a:cxn ang="0">
                  <a:pos x="22" y="123"/>
                </a:cxn>
                <a:cxn ang="0">
                  <a:pos x="41" y="45"/>
                </a:cxn>
                <a:cxn ang="0">
                  <a:pos x="41" y="0"/>
                </a:cxn>
              </a:cxnLst>
              <a:rect l="0" t="0" r="r" b="b"/>
              <a:pathLst>
                <a:path w="52" h="354">
                  <a:moveTo>
                    <a:pt x="52" y="354"/>
                  </a:moveTo>
                  <a:cubicBezTo>
                    <a:pt x="48" y="349"/>
                    <a:pt x="36" y="330"/>
                    <a:pt x="28" y="321"/>
                  </a:cubicBezTo>
                  <a:cubicBezTo>
                    <a:pt x="20" y="312"/>
                    <a:pt x="8" y="307"/>
                    <a:pt x="4" y="297"/>
                  </a:cubicBezTo>
                  <a:cubicBezTo>
                    <a:pt x="0" y="287"/>
                    <a:pt x="4" y="274"/>
                    <a:pt x="4" y="261"/>
                  </a:cubicBezTo>
                  <a:cubicBezTo>
                    <a:pt x="4" y="248"/>
                    <a:pt x="4" y="231"/>
                    <a:pt x="4" y="219"/>
                  </a:cubicBezTo>
                  <a:cubicBezTo>
                    <a:pt x="4" y="207"/>
                    <a:pt x="4" y="205"/>
                    <a:pt x="7" y="189"/>
                  </a:cubicBezTo>
                  <a:cubicBezTo>
                    <a:pt x="10" y="173"/>
                    <a:pt x="16" y="147"/>
                    <a:pt x="22" y="123"/>
                  </a:cubicBezTo>
                  <a:cubicBezTo>
                    <a:pt x="28" y="99"/>
                    <a:pt x="38" y="65"/>
                    <a:pt x="41" y="45"/>
                  </a:cubicBezTo>
                  <a:cubicBezTo>
                    <a:pt x="44" y="25"/>
                    <a:pt x="41" y="11"/>
                    <a:pt x="41" y="0"/>
                  </a:cubicBezTo>
                </a:path>
              </a:pathLst>
            </a:custGeom>
            <a:noFill/>
            <a:ln w="9525" cmpd="sng">
              <a:solidFill>
                <a:srgbClr val="66FFCC"/>
              </a:solidFill>
              <a:round/>
              <a:headEnd/>
              <a:tailEnd/>
            </a:ln>
            <a:effectLst/>
          </p:spPr>
          <p:txBody>
            <a:bodyPr/>
            <a:lstStyle/>
            <a:p>
              <a:endParaRPr lang="ru-RU"/>
            </a:p>
          </p:txBody>
        </p:sp>
        <p:sp>
          <p:nvSpPr>
            <p:cNvPr id="24622" name="Freeform 46"/>
            <p:cNvSpPr>
              <a:spLocks/>
            </p:cNvSpPr>
            <p:nvPr/>
          </p:nvSpPr>
          <p:spPr bwMode="auto">
            <a:xfrm>
              <a:off x="564" y="1389"/>
              <a:ext cx="108" cy="384"/>
            </a:xfrm>
            <a:custGeom>
              <a:avLst/>
              <a:gdLst/>
              <a:ahLst/>
              <a:cxnLst>
                <a:cxn ang="0">
                  <a:pos x="108" y="384"/>
                </a:cxn>
                <a:cxn ang="0">
                  <a:pos x="57" y="354"/>
                </a:cxn>
                <a:cxn ang="0">
                  <a:pos x="42" y="261"/>
                </a:cxn>
                <a:cxn ang="0">
                  <a:pos x="42" y="168"/>
                </a:cxn>
                <a:cxn ang="0">
                  <a:pos x="30" y="87"/>
                </a:cxn>
                <a:cxn ang="0">
                  <a:pos x="3" y="45"/>
                </a:cxn>
                <a:cxn ang="0">
                  <a:pos x="48" y="0"/>
                </a:cxn>
              </a:cxnLst>
              <a:rect l="0" t="0" r="r" b="b"/>
              <a:pathLst>
                <a:path w="108" h="384">
                  <a:moveTo>
                    <a:pt x="108" y="384"/>
                  </a:moveTo>
                  <a:cubicBezTo>
                    <a:pt x="100" y="379"/>
                    <a:pt x="68" y="374"/>
                    <a:pt x="57" y="354"/>
                  </a:cubicBezTo>
                  <a:cubicBezTo>
                    <a:pt x="46" y="334"/>
                    <a:pt x="44" y="292"/>
                    <a:pt x="42" y="261"/>
                  </a:cubicBezTo>
                  <a:cubicBezTo>
                    <a:pt x="40" y="230"/>
                    <a:pt x="44" y="197"/>
                    <a:pt x="42" y="168"/>
                  </a:cubicBezTo>
                  <a:cubicBezTo>
                    <a:pt x="40" y="139"/>
                    <a:pt x="36" y="107"/>
                    <a:pt x="30" y="87"/>
                  </a:cubicBezTo>
                  <a:cubicBezTo>
                    <a:pt x="24" y="67"/>
                    <a:pt x="0" y="59"/>
                    <a:pt x="3" y="45"/>
                  </a:cubicBezTo>
                  <a:cubicBezTo>
                    <a:pt x="6" y="31"/>
                    <a:pt x="29" y="15"/>
                    <a:pt x="48" y="0"/>
                  </a:cubicBezTo>
                </a:path>
              </a:pathLst>
            </a:custGeom>
            <a:noFill/>
            <a:ln w="9525" cmpd="sng">
              <a:solidFill>
                <a:srgbClr val="66FFCC"/>
              </a:solidFill>
              <a:round/>
              <a:headEnd/>
              <a:tailEnd/>
            </a:ln>
            <a:effectLst/>
          </p:spPr>
          <p:txBody>
            <a:bodyPr/>
            <a:lstStyle/>
            <a:p>
              <a:endParaRPr lang="ru-RU"/>
            </a:p>
          </p:txBody>
        </p:sp>
        <p:sp>
          <p:nvSpPr>
            <p:cNvPr id="24623" name="Freeform 47"/>
            <p:cNvSpPr>
              <a:spLocks/>
            </p:cNvSpPr>
            <p:nvPr/>
          </p:nvSpPr>
          <p:spPr bwMode="auto">
            <a:xfrm>
              <a:off x="294" y="1890"/>
              <a:ext cx="570" cy="588"/>
            </a:xfrm>
            <a:custGeom>
              <a:avLst/>
              <a:gdLst/>
              <a:ahLst/>
              <a:cxnLst>
                <a:cxn ang="0">
                  <a:pos x="570" y="0"/>
                </a:cxn>
                <a:cxn ang="0">
                  <a:pos x="537" y="12"/>
                </a:cxn>
                <a:cxn ang="0">
                  <a:pos x="499" y="43"/>
                </a:cxn>
                <a:cxn ang="0">
                  <a:pos x="486" y="72"/>
                </a:cxn>
                <a:cxn ang="0">
                  <a:pos x="454" y="89"/>
                </a:cxn>
                <a:cxn ang="0">
                  <a:pos x="420" y="48"/>
                </a:cxn>
                <a:cxn ang="0">
                  <a:pos x="399" y="72"/>
                </a:cxn>
                <a:cxn ang="0">
                  <a:pos x="363" y="89"/>
                </a:cxn>
                <a:cxn ang="0">
                  <a:pos x="342" y="129"/>
                </a:cxn>
                <a:cxn ang="0">
                  <a:pos x="276" y="153"/>
                </a:cxn>
                <a:cxn ang="0">
                  <a:pos x="228" y="147"/>
                </a:cxn>
                <a:cxn ang="0">
                  <a:pos x="183" y="159"/>
                </a:cxn>
                <a:cxn ang="0">
                  <a:pos x="99" y="210"/>
                </a:cxn>
                <a:cxn ang="0">
                  <a:pos x="30" y="255"/>
                </a:cxn>
                <a:cxn ang="0">
                  <a:pos x="1" y="315"/>
                </a:cxn>
                <a:cxn ang="0">
                  <a:pos x="39" y="333"/>
                </a:cxn>
                <a:cxn ang="0">
                  <a:pos x="137" y="361"/>
                </a:cxn>
                <a:cxn ang="0">
                  <a:pos x="183" y="447"/>
                </a:cxn>
                <a:cxn ang="0">
                  <a:pos x="219" y="498"/>
                </a:cxn>
                <a:cxn ang="0">
                  <a:pos x="227" y="542"/>
                </a:cxn>
                <a:cxn ang="0">
                  <a:pos x="273" y="588"/>
                </a:cxn>
              </a:cxnLst>
              <a:rect l="0" t="0" r="r" b="b"/>
              <a:pathLst>
                <a:path w="570" h="588">
                  <a:moveTo>
                    <a:pt x="570" y="0"/>
                  </a:moveTo>
                  <a:cubicBezTo>
                    <a:pt x="564" y="2"/>
                    <a:pt x="549" y="5"/>
                    <a:pt x="537" y="12"/>
                  </a:cubicBezTo>
                  <a:cubicBezTo>
                    <a:pt x="525" y="19"/>
                    <a:pt x="507" y="33"/>
                    <a:pt x="499" y="43"/>
                  </a:cubicBezTo>
                  <a:cubicBezTo>
                    <a:pt x="491" y="53"/>
                    <a:pt x="493" y="64"/>
                    <a:pt x="486" y="72"/>
                  </a:cubicBezTo>
                  <a:cubicBezTo>
                    <a:pt x="479" y="80"/>
                    <a:pt x="465" y="93"/>
                    <a:pt x="454" y="89"/>
                  </a:cubicBezTo>
                  <a:cubicBezTo>
                    <a:pt x="443" y="85"/>
                    <a:pt x="429" y="51"/>
                    <a:pt x="420" y="48"/>
                  </a:cubicBezTo>
                  <a:cubicBezTo>
                    <a:pt x="411" y="45"/>
                    <a:pt x="409" y="65"/>
                    <a:pt x="399" y="72"/>
                  </a:cubicBezTo>
                  <a:cubicBezTo>
                    <a:pt x="389" y="79"/>
                    <a:pt x="372" y="80"/>
                    <a:pt x="363" y="89"/>
                  </a:cubicBezTo>
                  <a:cubicBezTo>
                    <a:pt x="354" y="98"/>
                    <a:pt x="356" y="118"/>
                    <a:pt x="342" y="129"/>
                  </a:cubicBezTo>
                  <a:cubicBezTo>
                    <a:pt x="328" y="140"/>
                    <a:pt x="295" y="150"/>
                    <a:pt x="276" y="153"/>
                  </a:cubicBezTo>
                  <a:cubicBezTo>
                    <a:pt x="257" y="156"/>
                    <a:pt x="243" y="146"/>
                    <a:pt x="228" y="147"/>
                  </a:cubicBezTo>
                  <a:cubicBezTo>
                    <a:pt x="213" y="148"/>
                    <a:pt x="204" y="148"/>
                    <a:pt x="183" y="159"/>
                  </a:cubicBezTo>
                  <a:cubicBezTo>
                    <a:pt x="162" y="170"/>
                    <a:pt x="124" y="194"/>
                    <a:pt x="99" y="210"/>
                  </a:cubicBezTo>
                  <a:cubicBezTo>
                    <a:pt x="74" y="226"/>
                    <a:pt x="46" y="238"/>
                    <a:pt x="30" y="255"/>
                  </a:cubicBezTo>
                  <a:cubicBezTo>
                    <a:pt x="14" y="272"/>
                    <a:pt x="0" y="302"/>
                    <a:pt x="1" y="315"/>
                  </a:cubicBezTo>
                  <a:cubicBezTo>
                    <a:pt x="2" y="328"/>
                    <a:pt x="16" y="325"/>
                    <a:pt x="39" y="333"/>
                  </a:cubicBezTo>
                  <a:cubicBezTo>
                    <a:pt x="62" y="341"/>
                    <a:pt x="113" y="342"/>
                    <a:pt x="137" y="361"/>
                  </a:cubicBezTo>
                  <a:cubicBezTo>
                    <a:pt x="161" y="380"/>
                    <a:pt x="169" y="424"/>
                    <a:pt x="183" y="447"/>
                  </a:cubicBezTo>
                  <a:cubicBezTo>
                    <a:pt x="197" y="470"/>
                    <a:pt x="212" y="482"/>
                    <a:pt x="219" y="498"/>
                  </a:cubicBezTo>
                  <a:cubicBezTo>
                    <a:pt x="226" y="514"/>
                    <a:pt x="218" y="527"/>
                    <a:pt x="227" y="542"/>
                  </a:cubicBezTo>
                  <a:cubicBezTo>
                    <a:pt x="236" y="557"/>
                    <a:pt x="254" y="572"/>
                    <a:pt x="273" y="588"/>
                  </a:cubicBezTo>
                </a:path>
              </a:pathLst>
            </a:custGeom>
            <a:noFill/>
            <a:ln w="12700" cmpd="sng">
              <a:solidFill>
                <a:srgbClr val="66FFCC"/>
              </a:solidFill>
              <a:round/>
              <a:headEnd/>
              <a:tailEnd/>
            </a:ln>
            <a:effectLst/>
          </p:spPr>
          <p:txBody>
            <a:bodyPr/>
            <a:lstStyle/>
            <a:p>
              <a:endParaRPr lang="ru-RU"/>
            </a:p>
          </p:txBody>
        </p:sp>
        <p:sp>
          <p:nvSpPr>
            <p:cNvPr id="24624" name="Freeform 48"/>
            <p:cNvSpPr>
              <a:spLocks/>
            </p:cNvSpPr>
            <p:nvPr/>
          </p:nvSpPr>
          <p:spPr bwMode="auto">
            <a:xfrm>
              <a:off x="813" y="2172"/>
              <a:ext cx="429" cy="163"/>
            </a:xfrm>
            <a:custGeom>
              <a:avLst/>
              <a:gdLst/>
              <a:ahLst/>
              <a:cxnLst>
                <a:cxn ang="0">
                  <a:pos x="0" y="0"/>
                </a:cxn>
                <a:cxn ang="0">
                  <a:pos x="57" y="36"/>
                </a:cxn>
                <a:cxn ang="0">
                  <a:pos x="117" y="33"/>
                </a:cxn>
                <a:cxn ang="0">
                  <a:pos x="189" y="72"/>
                </a:cxn>
                <a:cxn ang="0">
                  <a:pos x="222" y="111"/>
                </a:cxn>
                <a:cxn ang="0">
                  <a:pos x="270" y="126"/>
                </a:cxn>
                <a:cxn ang="0">
                  <a:pos x="354" y="141"/>
                </a:cxn>
                <a:cxn ang="0">
                  <a:pos x="396" y="162"/>
                </a:cxn>
                <a:cxn ang="0">
                  <a:pos x="429" y="150"/>
                </a:cxn>
              </a:cxnLst>
              <a:rect l="0" t="0" r="r" b="b"/>
              <a:pathLst>
                <a:path w="429" h="163">
                  <a:moveTo>
                    <a:pt x="0" y="0"/>
                  </a:moveTo>
                  <a:cubicBezTo>
                    <a:pt x="9" y="6"/>
                    <a:pt x="38" y="31"/>
                    <a:pt x="57" y="36"/>
                  </a:cubicBezTo>
                  <a:cubicBezTo>
                    <a:pt x="76" y="41"/>
                    <a:pt x="95" y="27"/>
                    <a:pt x="117" y="33"/>
                  </a:cubicBezTo>
                  <a:cubicBezTo>
                    <a:pt x="139" y="39"/>
                    <a:pt x="172" y="59"/>
                    <a:pt x="189" y="72"/>
                  </a:cubicBezTo>
                  <a:cubicBezTo>
                    <a:pt x="206" y="85"/>
                    <a:pt x="209" y="102"/>
                    <a:pt x="222" y="111"/>
                  </a:cubicBezTo>
                  <a:cubicBezTo>
                    <a:pt x="235" y="120"/>
                    <a:pt x="248" y="121"/>
                    <a:pt x="270" y="126"/>
                  </a:cubicBezTo>
                  <a:cubicBezTo>
                    <a:pt x="292" y="131"/>
                    <a:pt x="333" y="135"/>
                    <a:pt x="354" y="141"/>
                  </a:cubicBezTo>
                  <a:cubicBezTo>
                    <a:pt x="375" y="147"/>
                    <a:pt x="384" y="161"/>
                    <a:pt x="396" y="162"/>
                  </a:cubicBezTo>
                  <a:cubicBezTo>
                    <a:pt x="408" y="163"/>
                    <a:pt x="422" y="152"/>
                    <a:pt x="429" y="150"/>
                  </a:cubicBezTo>
                </a:path>
              </a:pathLst>
            </a:custGeom>
            <a:noFill/>
            <a:ln w="9525" cmpd="sng">
              <a:solidFill>
                <a:srgbClr val="66FFCC"/>
              </a:solidFill>
              <a:round/>
              <a:headEnd/>
              <a:tailEnd/>
            </a:ln>
            <a:effectLst/>
          </p:spPr>
          <p:txBody>
            <a:bodyPr/>
            <a:lstStyle/>
            <a:p>
              <a:endParaRPr lang="ru-RU"/>
            </a:p>
          </p:txBody>
        </p:sp>
        <p:sp>
          <p:nvSpPr>
            <p:cNvPr id="24625" name="Freeform 49"/>
            <p:cNvSpPr>
              <a:spLocks/>
            </p:cNvSpPr>
            <p:nvPr/>
          </p:nvSpPr>
          <p:spPr bwMode="auto">
            <a:xfrm>
              <a:off x="1417" y="2295"/>
              <a:ext cx="119" cy="492"/>
            </a:xfrm>
            <a:custGeom>
              <a:avLst/>
              <a:gdLst/>
              <a:ahLst/>
              <a:cxnLst>
                <a:cxn ang="0">
                  <a:pos x="2" y="0"/>
                </a:cxn>
                <a:cxn ang="0">
                  <a:pos x="14" y="36"/>
                </a:cxn>
                <a:cxn ang="0">
                  <a:pos x="2" y="90"/>
                </a:cxn>
                <a:cxn ang="0">
                  <a:pos x="2" y="168"/>
                </a:cxn>
                <a:cxn ang="0">
                  <a:pos x="17" y="216"/>
                </a:cxn>
                <a:cxn ang="0">
                  <a:pos x="50" y="288"/>
                </a:cxn>
                <a:cxn ang="0">
                  <a:pos x="2" y="357"/>
                </a:cxn>
                <a:cxn ang="0">
                  <a:pos x="62" y="441"/>
                </a:cxn>
                <a:cxn ang="0">
                  <a:pos x="119" y="492"/>
                </a:cxn>
              </a:cxnLst>
              <a:rect l="0" t="0" r="r" b="b"/>
              <a:pathLst>
                <a:path w="119" h="492">
                  <a:moveTo>
                    <a:pt x="2" y="0"/>
                  </a:moveTo>
                  <a:cubicBezTo>
                    <a:pt x="4" y="6"/>
                    <a:pt x="14" y="21"/>
                    <a:pt x="14" y="36"/>
                  </a:cubicBezTo>
                  <a:cubicBezTo>
                    <a:pt x="14" y="51"/>
                    <a:pt x="4" y="68"/>
                    <a:pt x="2" y="90"/>
                  </a:cubicBezTo>
                  <a:cubicBezTo>
                    <a:pt x="0" y="112"/>
                    <a:pt x="0" y="147"/>
                    <a:pt x="2" y="168"/>
                  </a:cubicBezTo>
                  <a:cubicBezTo>
                    <a:pt x="4" y="189"/>
                    <a:pt x="9" y="196"/>
                    <a:pt x="17" y="216"/>
                  </a:cubicBezTo>
                  <a:cubicBezTo>
                    <a:pt x="25" y="236"/>
                    <a:pt x="53" y="265"/>
                    <a:pt x="50" y="288"/>
                  </a:cubicBezTo>
                  <a:cubicBezTo>
                    <a:pt x="47" y="311"/>
                    <a:pt x="0" y="332"/>
                    <a:pt x="2" y="357"/>
                  </a:cubicBezTo>
                  <a:cubicBezTo>
                    <a:pt x="4" y="382"/>
                    <a:pt x="43" y="419"/>
                    <a:pt x="62" y="441"/>
                  </a:cubicBezTo>
                  <a:cubicBezTo>
                    <a:pt x="81" y="463"/>
                    <a:pt x="110" y="484"/>
                    <a:pt x="119" y="492"/>
                  </a:cubicBezTo>
                </a:path>
              </a:pathLst>
            </a:custGeom>
            <a:noFill/>
            <a:ln w="9525" cmpd="sng">
              <a:solidFill>
                <a:srgbClr val="66FFCC"/>
              </a:solidFill>
              <a:round/>
              <a:headEnd/>
              <a:tailEnd/>
            </a:ln>
            <a:effectLst/>
          </p:spPr>
          <p:txBody>
            <a:bodyPr/>
            <a:lstStyle/>
            <a:p>
              <a:endParaRPr lang="ru-RU"/>
            </a:p>
          </p:txBody>
        </p:sp>
        <p:sp>
          <p:nvSpPr>
            <p:cNvPr id="24626" name="Freeform 50"/>
            <p:cNvSpPr>
              <a:spLocks/>
            </p:cNvSpPr>
            <p:nvPr/>
          </p:nvSpPr>
          <p:spPr bwMode="auto">
            <a:xfrm>
              <a:off x="1404" y="2160"/>
              <a:ext cx="343" cy="561"/>
            </a:xfrm>
            <a:custGeom>
              <a:avLst/>
              <a:gdLst/>
              <a:ahLst/>
              <a:cxnLst>
                <a:cxn ang="0">
                  <a:pos x="0" y="6"/>
                </a:cxn>
                <a:cxn ang="0">
                  <a:pos x="93" y="12"/>
                </a:cxn>
                <a:cxn ang="0">
                  <a:pos x="129" y="78"/>
                </a:cxn>
                <a:cxn ang="0">
                  <a:pos x="162" y="123"/>
                </a:cxn>
                <a:cxn ang="0">
                  <a:pos x="270" y="120"/>
                </a:cxn>
                <a:cxn ang="0">
                  <a:pos x="324" y="168"/>
                </a:cxn>
                <a:cxn ang="0">
                  <a:pos x="342" y="246"/>
                </a:cxn>
                <a:cxn ang="0">
                  <a:pos x="315" y="369"/>
                </a:cxn>
                <a:cxn ang="0">
                  <a:pos x="225" y="381"/>
                </a:cxn>
                <a:cxn ang="0">
                  <a:pos x="294" y="447"/>
                </a:cxn>
                <a:cxn ang="0">
                  <a:pos x="216" y="471"/>
                </a:cxn>
                <a:cxn ang="0">
                  <a:pos x="180" y="561"/>
                </a:cxn>
              </a:cxnLst>
              <a:rect l="0" t="0" r="r" b="b"/>
              <a:pathLst>
                <a:path w="343" h="561">
                  <a:moveTo>
                    <a:pt x="0" y="6"/>
                  </a:moveTo>
                  <a:cubicBezTo>
                    <a:pt x="15" y="7"/>
                    <a:pt x="72" y="0"/>
                    <a:pt x="93" y="12"/>
                  </a:cubicBezTo>
                  <a:cubicBezTo>
                    <a:pt x="114" y="24"/>
                    <a:pt x="118" y="60"/>
                    <a:pt x="129" y="78"/>
                  </a:cubicBezTo>
                  <a:cubicBezTo>
                    <a:pt x="140" y="96"/>
                    <a:pt x="139" y="116"/>
                    <a:pt x="162" y="123"/>
                  </a:cubicBezTo>
                  <a:cubicBezTo>
                    <a:pt x="185" y="130"/>
                    <a:pt x="243" y="112"/>
                    <a:pt x="270" y="120"/>
                  </a:cubicBezTo>
                  <a:cubicBezTo>
                    <a:pt x="297" y="128"/>
                    <a:pt x="312" y="147"/>
                    <a:pt x="324" y="168"/>
                  </a:cubicBezTo>
                  <a:cubicBezTo>
                    <a:pt x="336" y="189"/>
                    <a:pt x="343" y="213"/>
                    <a:pt x="342" y="246"/>
                  </a:cubicBezTo>
                  <a:cubicBezTo>
                    <a:pt x="341" y="279"/>
                    <a:pt x="334" y="347"/>
                    <a:pt x="315" y="369"/>
                  </a:cubicBezTo>
                  <a:cubicBezTo>
                    <a:pt x="296" y="391"/>
                    <a:pt x="228" y="368"/>
                    <a:pt x="225" y="381"/>
                  </a:cubicBezTo>
                  <a:cubicBezTo>
                    <a:pt x="222" y="394"/>
                    <a:pt x="296" y="432"/>
                    <a:pt x="294" y="447"/>
                  </a:cubicBezTo>
                  <a:cubicBezTo>
                    <a:pt x="292" y="462"/>
                    <a:pt x="235" y="452"/>
                    <a:pt x="216" y="471"/>
                  </a:cubicBezTo>
                  <a:cubicBezTo>
                    <a:pt x="197" y="490"/>
                    <a:pt x="186" y="546"/>
                    <a:pt x="180" y="561"/>
                  </a:cubicBezTo>
                </a:path>
              </a:pathLst>
            </a:custGeom>
            <a:noFill/>
            <a:ln w="9525" cmpd="sng">
              <a:solidFill>
                <a:srgbClr val="66FFCC"/>
              </a:solidFill>
              <a:round/>
              <a:headEnd/>
              <a:tailEnd/>
            </a:ln>
            <a:effectLst/>
          </p:spPr>
          <p:txBody>
            <a:bodyPr/>
            <a:lstStyle/>
            <a:p>
              <a:endParaRPr lang="ru-RU"/>
            </a:p>
          </p:txBody>
        </p:sp>
        <p:sp>
          <p:nvSpPr>
            <p:cNvPr id="24627" name="Freeform 51"/>
            <p:cNvSpPr>
              <a:spLocks/>
            </p:cNvSpPr>
            <p:nvPr/>
          </p:nvSpPr>
          <p:spPr bwMode="auto">
            <a:xfrm>
              <a:off x="1305" y="1941"/>
              <a:ext cx="357" cy="177"/>
            </a:xfrm>
            <a:custGeom>
              <a:avLst/>
              <a:gdLst/>
              <a:ahLst/>
              <a:cxnLst>
                <a:cxn ang="0">
                  <a:pos x="0" y="0"/>
                </a:cxn>
                <a:cxn ang="0">
                  <a:pos x="69" y="81"/>
                </a:cxn>
                <a:cxn ang="0">
                  <a:pos x="120" y="96"/>
                </a:cxn>
                <a:cxn ang="0">
                  <a:pos x="177" y="120"/>
                </a:cxn>
                <a:cxn ang="0">
                  <a:pos x="225" y="126"/>
                </a:cxn>
                <a:cxn ang="0">
                  <a:pos x="282" y="153"/>
                </a:cxn>
                <a:cxn ang="0">
                  <a:pos x="357" y="177"/>
                </a:cxn>
              </a:cxnLst>
              <a:rect l="0" t="0" r="r" b="b"/>
              <a:pathLst>
                <a:path w="357" h="177">
                  <a:moveTo>
                    <a:pt x="0" y="0"/>
                  </a:moveTo>
                  <a:cubicBezTo>
                    <a:pt x="11" y="13"/>
                    <a:pt x="49" y="65"/>
                    <a:pt x="69" y="81"/>
                  </a:cubicBezTo>
                  <a:cubicBezTo>
                    <a:pt x="89" y="97"/>
                    <a:pt x="102" y="90"/>
                    <a:pt x="120" y="96"/>
                  </a:cubicBezTo>
                  <a:cubicBezTo>
                    <a:pt x="138" y="102"/>
                    <a:pt x="160" y="115"/>
                    <a:pt x="177" y="120"/>
                  </a:cubicBezTo>
                  <a:cubicBezTo>
                    <a:pt x="194" y="125"/>
                    <a:pt x="208" y="121"/>
                    <a:pt x="225" y="126"/>
                  </a:cubicBezTo>
                  <a:cubicBezTo>
                    <a:pt x="242" y="131"/>
                    <a:pt x="260" y="145"/>
                    <a:pt x="282" y="153"/>
                  </a:cubicBezTo>
                  <a:cubicBezTo>
                    <a:pt x="304" y="161"/>
                    <a:pt x="342" y="172"/>
                    <a:pt x="357" y="177"/>
                  </a:cubicBezTo>
                </a:path>
              </a:pathLst>
            </a:custGeom>
            <a:noFill/>
            <a:ln w="9525" cmpd="sng">
              <a:solidFill>
                <a:srgbClr val="66FFCC"/>
              </a:solidFill>
              <a:round/>
              <a:headEnd/>
              <a:tailEnd/>
            </a:ln>
            <a:effectLst/>
          </p:spPr>
          <p:txBody>
            <a:bodyPr/>
            <a:lstStyle/>
            <a:p>
              <a:endParaRPr lang="ru-RU"/>
            </a:p>
          </p:txBody>
        </p:sp>
        <p:sp>
          <p:nvSpPr>
            <p:cNvPr id="24628" name="Freeform 52"/>
            <p:cNvSpPr>
              <a:spLocks/>
            </p:cNvSpPr>
            <p:nvPr/>
          </p:nvSpPr>
          <p:spPr bwMode="auto">
            <a:xfrm>
              <a:off x="1628" y="1233"/>
              <a:ext cx="134" cy="609"/>
            </a:xfrm>
            <a:custGeom>
              <a:avLst/>
              <a:gdLst/>
              <a:ahLst/>
              <a:cxnLst>
                <a:cxn ang="0">
                  <a:pos x="31" y="0"/>
                </a:cxn>
                <a:cxn ang="0">
                  <a:pos x="73" y="65"/>
                </a:cxn>
                <a:cxn ang="0">
                  <a:pos x="73" y="111"/>
                </a:cxn>
                <a:cxn ang="0">
                  <a:pos x="118" y="156"/>
                </a:cxn>
                <a:cxn ang="0">
                  <a:pos x="132" y="191"/>
                </a:cxn>
                <a:cxn ang="0">
                  <a:pos x="108" y="243"/>
                </a:cxn>
                <a:cxn ang="0">
                  <a:pos x="73" y="292"/>
                </a:cxn>
                <a:cxn ang="0">
                  <a:pos x="27" y="337"/>
                </a:cxn>
                <a:cxn ang="0">
                  <a:pos x="0" y="415"/>
                </a:cxn>
                <a:cxn ang="0">
                  <a:pos x="28" y="439"/>
                </a:cxn>
                <a:cxn ang="0">
                  <a:pos x="60" y="491"/>
                </a:cxn>
                <a:cxn ang="0">
                  <a:pos x="112" y="567"/>
                </a:cxn>
                <a:cxn ang="0">
                  <a:pos x="56" y="575"/>
                </a:cxn>
                <a:cxn ang="0">
                  <a:pos x="27" y="609"/>
                </a:cxn>
              </a:cxnLst>
              <a:rect l="0" t="0" r="r" b="b"/>
              <a:pathLst>
                <a:path w="134" h="609">
                  <a:moveTo>
                    <a:pt x="31" y="0"/>
                  </a:moveTo>
                  <a:cubicBezTo>
                    <a:pt x="38" y="10"/>
                    <a:pt x="66" y="47"/>
                    <a:pt x="73" y="65"/>
                  </a:cubicBezTo>
                  <a:cubicBezTo>
                    <a:pt x="80" y="83"/>
                    <a:pt x="66" y="96"/>
                    <a:pt x="73" y="111"/>
                  </a:cubicBezTo>
                  <a:cubicBezTo>
                    <a:pt x="80" y="126"/>
                    <a:pt x="108" y="143"/>
                    <a:pt x="118" y="156"/>
                  </a:cubicBezTo>
                  <a:cubicBezTo>
                    <a:pt x="128" y="169"/>
                    <a:pt x="134" y="177"/>
                    <a:pt x="132" y="191"/>
                  </a:cubicBezTo>
                  <a:cubicBezTo>
                    <a:pt x="130" y="205"/>
                    <a:pt x="118" y="226"/>
                    <a:pt x="108" y="243"/>
                  </a:cubicBezTo>
                  <a:cubicBezTo>
                    <a:pt x="98" y="260"/>
                    <a:pt x="86" y="276"/>
                    <a:pt x="73" y="292"/>
                  </a:cubicBezTo>
                  <a:cubicBezTo>
                    <a:pt x="60" y="308"/>
                    <a:pt x="39" y="317"/>
                    <a:pt x="27" y="337"/>
                  </a:cubicBezTo>
                  <a:cubicBezTo>
                    <a:pt x="15" y="357"/>
                    <a:pt x="0" y="398"/>
                    <a:pt x="0" y="415"/>
                  </a:cubicBezTo>
                  <a:cubicBezTo>
                    <a:pt x="0" y="432"/>
                    <a:pt x="18" y="426"/>
                    <a:pt x="28" y="439"/>
                  </a:cubicBezTo>
                  <a:cubicBezTo>
                    <a:pt x="38" y="452"/>
                    <a:pt x="46" y="470"/>
                    <a:pt x="60" y="491"/>
                  </a:cubicBezTo>
                  <a:cubicBezTo>
                    <a:pt x="74" y="512"/>
                    <a:pt x="113" y="553"/>
                    <a:pt x="112" y="567"/>
                  </a:cubicBezTo>
                  <a:cubicBezTo>
                    <a:pt x="111" y="581"/>
                    <a:pt x="70" y="568"/>
                    <a:pt x="56" y="575"/>
                  </a:cubicBezTo>
                  <a:cubicBezTo>
                    <a:pt x="42" y="582"/>
                    <a:pt x="33" y="602"/>
                    <a:pt x="27" y="609"/>
                  </a:cubicBezTo>
                </a:path>
              </a:pathLst>
            </a:custGeom>
            <a:noFill/>
            <a:ln w="9525" cmpd="sng">
              <a:solidFill>
                <a:srgbClr val="66FFCC"/>
              </a:solidFill>
              <a:round/>
              <a:headEnd/>
              <a:tailEnd/>
            </a:ln>
            <a:effectLst/>
          </p:spPr>
          <p:txBody>
            <a:bodyPr/>
            <a:lstStyle/>
            <a:p>
              <a:endParaRPr lang="ru-RU"/>
            </a:p>
          </p:txBody>
        </p:sp>
        <p:sp>
          <p:nvSpPr>
            <p:cNvPr id="24629" name="Freeform 53"/>
            <p:cNvSpPr>
              <a:spLocks/>
            </p:cNvSpPr>
            <p:nvPr/>
          </p:nvSpPr>
          <p:spPr bwMode="auto">
            <a:xfrm>
              <a:off x="1519" y="1233"/>
              <a:ext cx="136" cy="247"/>
            </a:xfrm>
            <a:custGeom>
              <a:avLst/>
              <a:gdLst/>
              <a:ahLst/>
              <a:cxnLst>
                <a:cxn ang="0">
                  <a:pos x="131" y="0"/>
                </a:cxn>
                <a:cxn ang="0">
                  <a:pos x="129" y="67"/>
                </a:cxn>
                <a:cxn ang="0">
                  <a:pos x="86" y="111"/>
                </a:cxn>
                <a:cxn ang="0">
                  <a:pos x="86" y="156"/>
                </a:cxn>
                <a:cxn ang="0">
                  <a:pos x="43" y="201"/>
                </a:cxn>
                <a:cxn ang="0">
                  <a:pos x="0" y="247"/>
                </a:cxn>
              </a:cxnLst>
              <a:rect l="0" t="0" r="r" b="b"/>
              <a:pathLst>
                <a:path w="136" h="247">
                  <a:moveTo>
                    <a:pt x="131" y="0"/>
                  </a:moveTo>
                  <a:cubicBezTo>
                    <a:pt x="131" y="11"/>
                    <a:pt x="136" y="49"/>
                    <a:pt x="129" y="67"/>
                  </a:cubicBezTo>
                  <a:cubicBezTo>
                    <a:pt x="122" y="85"/>
                    <a:pt x="94" y="96"/>
                    <a:pt x="86" y="111"/>
                  </a:cubicBezTo>
                  <a:cubicBezTo>
                    <a:pt x="78" y="126"/>
                    <a:pt x="93" y="141"/>
                    <a:pt x="86" y="156"/>
                  </a:cubicBezTo>
                  <a:cubicBezTo>
                    <a:pt x="79" y="171"/>
                    <a:pt x="58" y="186"/>
                    <a:pt x="43" y="201"/>
                  </a:cubicBezTo>
                  <a:cubicBezTo>
                    <a:pt x="29" y="216"/>
                    <a:pt x="14" y="231"/>
                    <a:pt x="0" y="247"/>
                  </a:cubicBezTo>
                </a:path>
              </a:pathLst>
            </a:custGeom>
            <a:noFill/>
            <a:ln w="9525" cmpd="sng">
              <a:solidFill>
                <a:srgbClr val="66FFCC"/>
              </a:solidFill>
              <a:round/>
              <a:headEnd/>
              <a:tailEnd/>
            </a:ln>
            <a:effectLst/>
          </p:spPr>
          <p:txBody>
            <a:bodyPr/>
            <a:lstStyle/>
            <a:p>
              <a:endParaRPr lang="ru-RU"/>
            </a:p>
          </p:txBody>
        </p:sp>
        <p:sp>
          <p:nvSpPr>
            <p:cNvPr id="24630" name="Freeform 54"/>
            <p:cNvSpPr>
              <a:spLocks/>
            </p:cNvSpPr>
            <p:nvPr/>
          </p:nvSpPr>
          <p:spPr bwMode="auto">
            <a:xfrm>
              <a:off x="1802" y="1119"/>
              <a:ext cx="221" cy="1488"/>
            </a:xfrm>
            <a:custGeom>
              <a:avLst/>
              <a:gdLst/>
              <a:ahLst/>
              <a:cxnLst>
                <a:cxn ang="0">
                  <a:pos x="139" y="0"/>
                </a:cxn>
                <a:cxn ang="0">
                  <a:pos x="151" y="51"/>
                </a:cxn>
                <a:cxn ang="0">
                  <a:pos x="171" y="88"/>
                </a:cxn>
                <a:cxn ang="0">
                  <a:pos x="202" y="84"/>
                </a:cxn>
                <a:cxn ang="0">
                  <a:pos x="216" y="134"/>
                </a:cxn>
                <a:cxn ang="0">
                  <a:pos x="171" y="179"/>
                </a:cxn>
                <a:cxn ang="0">
                  <a:pos x="171" y="225"/>
                </a:cxn>
                <a:cxn ang="0">
                  <a:pos x="171" y="270"/>
                </a:cxn>
                <a:cxn ang="0">
                  <a:pos x="125" y="315"/>
                </a:cxn>
                <a:cxn ang="0">
                  <a:pos x="125" y="361"/>
                </a:cxn>
                <a:cxn ang="0">
                  <a:pos x="103" y="381"/>
                </a:cxn>
                <a:cxn ang="0">
                  <a:pos x="118" y="417"/>
                </a:cxn>
                <a:cxn ang="0">
                  <a:pos x="125" y="451"/>
                </a:cxn>
                <a:cxn ang="0">
                  <a:pos x="125" y="497"/>
                </a:cxn>
                <a:cxn ang="0">
                  <a:pos x="100" y="540"/>
                </a:cxn>
                <a:cxn ang="0">
                  <a:pos x="52" y="585"/>
                </a:cxn>
                <a:cxn ang="0">
                  <a:pos x="35" y="633"/>
                </a:cxn>
                <a:cxn ang="0">
                  <a:pos x="1" y="675"/>
                </a:cxn>
                <a:cxn ang="0">
                  <a:pos x="31" y="768"/>
                </a:cxn>
                <a:cxn ang="0">
                  <a:pos x="35" y="860"/>
                </a:cxn>
                <a:cxn ang="0">
                  <a:pos x="46" y="891"/>
                </a:cxn>
                <a:cxn ang="0">
                  <a:pos x="80" y="905"/>
                </a:cxn>
                <a:cxn ang="0">
                  <a:pos x="16" y="939"/>
                </a:cxn>
                <a:cxn ang="0">
                  <a:pos x="10" y="990"/>
                </a:cxn>
                <a:cxn ang="0">
                  <a:pos x="19" y="1071"/>
                </a:cxn>
                <a:cxn ang="0">
                  <a:pos x="10" y="1110"/>
                </a:cxn>
                <a:cxn ang="0">
                  <a:pos x="19" y="1152"/>
                </a:cxn>
                <a:cxn ang="0">
                  <a:pos x="40" y="1203"/>
                </a:cxn>
                <a:cxn ang="0">
                  <a:pos x="55" y="1263"/>
                </a:cxn>
                <a:cxn ang="0">
                  <a:pos x="76" y="1299"/>
                </a:cxn>
                <a:cxn ang="0">
                  <a:pos x="64" y="1356"/>
                </a:cxn>
                <a:cxn ang="0">
                  <a:pos x="64" y="1395"/>
                </a:cxn>
                <a:cxn ang="0">
                  <a:pos x="37" y="1473"/>
                </a:cxn>
                <a:cxn ang="0">
                  <a:pos x="1" y="1485"/>
                </a:cxn>
              </a:cxnLst>
              <a:rect l="0" t="0" r="r" b="b"/>
              <a:pathLst>
                <a:path w="221" h="1488">
                  <a:moveTo>
                    <a:pt x="139" y="0"/>
                  </a:moveTo>
                  <a:cubicBezTo>
                    <a:pt x="141" y="8"/>
                    <a:pt x="146" y="36"/>
                    <a:pt x="151" y="51"/>
                  </a:cubicBezTo>
                  <a:cubicBezTo>
                    <a:pt x="156" y="66"/>
                    <a:pt x="162" y="83"/>
                    <a:pt x="171" y="88"/>
                  </a:cubicBezTo>
                  <a:cubicBezTo>
                    <a:pt x="180" y="93"/>
                    <a:pt x="195" y="76"/>
                    <a:pt x="202" y="84"/>
                  </a:cubicBezTo>
                  <a:cubicBezTo>
                    <a:pt x="209" y="92"/>
                    <a:pt x="221" y="118"/>
                    <a:pt x="216" y="134"/>
                  </a:cubicBezTo>
                  <a:cubicBezTo>
                    <a:pt x="211" y="150"/>
                    <a:pt x="178" y="164"/>
                    <a:pt x="171" y="179"/>
                  </a:cubicBezTo>
                  <a:cubicBezTo>
                    <a:pt x="164" y="194"/>
                    <a:pt x="171" y="210"/>
                    <a:pt x="171" y="225"/>
                  </a:cubicBezTo>
                  <a:cubicBezTo>
                    <a:pt x="171" y="240"/>
                    <a:pt x="179" y="255"/>
                    <a:pt x="171" y="270"/>
                  </a:cubicBezTo>
                  <a:cubicBezTo>
                    <a:pt x="163" y="285"/>
                    <a:pt x="133" y="300"/>
                    <a:pt x="125" y="315"/>
                  </a:cubicBezTo>
                  <a:cubicBezTo>
                    <a:pt x="117" y="330"/>
                    <a:pt x="129" y="350"/>
                    <a:pt x="125" y="361"/>
                  </a:cubicBezTo>
                  <a:cubicBezTo>
                    <a:pt x="121" y="372"/>
                    <a:pt x="104" y="372"/>
                    <a:pt x="103" y="381"/>
                  </a:cubicBezTo>
                  <a:cubicBezTo>
                    <a:pt x="102" y="390"/>
                    <a:pt x="114" y="405"/>
                    <a:pt x="118" y="417"/>
                  </a:cubicBezTo>
                  <a:cubicBezTo>
                    <a:pt x="122" y="429"/>
                    <a:pt x="124" y="438"/>
                    <a:pt x="125" y="451"/>
                  </a:cubicBezTo>
                  <a:cubicBezTo>
                    <a:pt x="126" y="464"/>
                    <a:pt x="129" y="482"/>
                    <a:pt x="125" y="497"/>
                  </a:cubicBezTo>
                  <a:cubicBezTo>
                    <a:pt x="121" y="512"/>
                    <a:pt x="112" y="525"/>
                    <a:pt x="100" y="540"/>
                  </a:cubicBezTo>
                  <a:cubicBezTo>
                    <a:pt x="88" y="555"/>
                    <a:pt x="63" y="569"/>
                    <a:pt x="52" y="585"/>
                  </a:cubicBezTo>
                  <a:cubicBezTo>
                    <a:pt x="41" y="601"/>
                    <a:pt x="44" y="618"/>
                    <a:pt x="35" y="633"/>
                  </a:cubicBezTo>
                  <a:cubicBezTo>
                    <a:pt x="26" y="648"/>
                    <a:pt x="2" y="653"/>
                    <a:pt x="1" y="675"/>
                  </a:cubicBezTo>
                  <a:cubicBezTo>
                    <a:pt x="0" y="697"/>
                    <a:pt x="25" y="737"/>
                    <a:pt x="31" y="768"/>
                  </a:cubicBezTo>
                  <a:cubicBezTo>
                    <a:pt x="37" y="799"/>
                    <a:pt x="33" y="840"/>
                    <a:pt x="35" y="860"/>
                  </a:cubicBezTo>
                  <a:cubicBezTo>
                    <a:pt x="37" y="880"/>
                    <a:pt x="39" y="884"/>
                    <a:pt x="46" y="891"/>
                  </a:cubicBezTo>
                  <a:cubicBezTo>
                    <a:pt x="53" y="898"/>
                    <a:pt x="85" y="897"/>
                    <a:pt x="80" y="905"/>
                  </a:cubicBezTo>
                  <a:cubicBezTo>
                    <a:pt x="75" y="913"/>
                    <a:pt x="28" y="925"/>
                    <a:pt x="16" y="939"/>
                  </a:cubicBezTo>
                  <a:cubicBezTo>
                    <a:pt x="4" y="953"/>
                    <a:pt x="10" y="968"/>
                    <a:pt x="10" y="990"/>
                  </a:cubicBezTo>
                  <a:cubicBezTo>
                    <a:pt x="10" y="1012"/>
                    <a:pt x="19" y="1051"/>
                    <a:pt x="19" y="1071"/>
                  </a:cubicBezTo>
                  <a:cubicBezTo>
                    <a:pt x="19" y="1091"/>
                    <a:pt x="10" y="1097"/>
                    <a:pt x="10" y="1110"/>
                  </a:cubicBezTo>
                  <a:cubicBezTo>
                    <a:pt x="10" y="1123"/>
                    <a:pt x="14" y="1137"/>
                    <a:pt x="19" y="1152"/>
                  </a:cubicBezTo>
                  <a:cubicBezTo>
                    <a:pt x="24" y="1167"/>
                    <a:pt x="34" y="1185"/>
                    <a:pt x="40" y="1203"/>
                  </a:cubicBezTo>
                  <a:cubicBezTo>
                    <a:pt x="46" y="1221"/>
                    <a:pt x="49" y="1247"/>
                    <a:pt x="55" y="1263"/>
                  </a:cubicBezTo>
                  <a:cubicBezTo>
                    <a:pt x="61" y="1279"/>
                    <a:pt x="75" y="1284"/>
                    <a:pt x="76" y="1299"/>
                  </a:cubicBezTo>
                  <a:cubicBezTo>
                    <a:pt x="77" y="1314"/>
                    <a:pt x="66" y="1340"/>
                    <a:pt x="64" y="1356"/>
                  </a:cubicBezTo>
                  <a:cubicBezTo>
                    <a:pt x="62" y="1372"/>
                    <a:pt x="68" y="1376"/>
                    <a:pt x="64" y="1395"/>
                  </a:cubicBezTo>
                  <a:cubicBezTo>
                    <a:pt x="60" y="1414"/>
                    <a:pt x="47" y="1458"/>
                    <a:pt x="37" y="1473"/>
                  </a:cubicBezTo>
                  <a:cubicBezTo>
                    <a:pt x="27" y="1488"/>
                    <a:pt x="8" y="1483"/>
                    <a:pt x="1" y="1485"/>
                  </a:cubicBezTo>
                </a:path>
              </a:pathLst>
            </a:custGeom>
            <a:noFill/>
            <a:ln w="19050" cmpd="sng">
              <a:solidFill>
                <a:srgbClr val="66FFCC"/>
              </a:solidFill>
              <a:round/>
              <a:headEnd/>
              <a:tailEnd/>
            </a:ln>
            <a:effectLst/>
          </p:spPr>
          <p:txBody>
            <a:bodyPr/>
            <a:lstStyle/>
            <a:p>
              <a:endParaRPr lang="ru-RU"/>
            </a:p>
          </p:txBody>
        </p:sp>
        <p:sp>
          <p:nvSpPr>
            <p:cNvPr id="24631" name="Freeform 55"/>
            <p:cNvSpPr>
              <a:spLocks/>
            </p:cNvSpPr>
            <p:nvPr/>
          </p:nvSpPr>
          <p:spPr bwMode="auto">
            <a:xfrm>
              <a:off x="1617" y="2607"/>
              <a:ext cx="317" cy="516"/>
            </a:xfrm>
            <a:custGeom>
              <a:avLst/>
              <a:gdLst/>
              <a:ahLst/>
              <a:cxnLst>
                <a:cxn ang="0">
                  <a:pos x="180" y="0"/>
                </a:cxn>
                <a:cxn ang="0">
                  <a:pos x="144" y="18"/>
                </a:cxn>
                <a:cxn ang="0">
                  <a:pos x="129" y="52"/>
                </a:cxn>
                <a:cxn ang="0">
                  <a:pos x="84" y="52"/>
                </a:cxn>
                <a:cxn ang="0">
                  <a:pos x="54" y="60"/>
                </a:cxn>
                <a:cxn ang="0">
                  <a:pos x="48" y="93"/>
                </a:cxn>
                <a:cxn ang="0">
                  <a:pos x="51" y="138"/>
                </a:cxn>
                <a:cxn ang="0">
                  <a:pos x="38" y="188"/>
                </a:cxn>
                <a:cxn ang="0">
                  <a:pos x="51" y="219"/>
                </a:cxn>
                <a:cxn ang="0">
                  <a:pos x="18" y="231"/>
                </a:cxn>
                <a:cxn ang="0">
                  <a:pos x="3" y="270"/>
                </a:cxn>
                <a:cxn ang="0">
                  <a:pos x="36" y="288"/>
                </a:cxn>
                <a:cxn ang="0">
                  <a:pos x="51" y="327"/>
                </a:cxn>
                <a:cxn ang="0">
                  <a:pos x="30" y="363"/>
                </a:cxn>
                <a:cxn ang="0">
                  <a:pos x="45" y="393"/>
                </a:cxn>
                <a:cxn ang="0">
                  <a:pos x="84" y="415"/>
                </a:cxn>
                <a:cxn ang="0">
                  <a:pos x="120" y="429"/>
                </a:cxn>
                <a:cxn ang="0">
                  <a:pos x="183" y="447"/>
                </a:cxn>
                <a:cxn ang="0">
                  <a:pos x="265" y="506"/>
                </a:cxn>
                <a:cxn ang="0">
                  <a:pos x="310" y="506"/>
                </a:cxn>
                <a:cxn ang="0">
                  <a:pos x="310" y="506"/>
                </a:cxn>
              </a:cxnLst>
              <a:rect l="0" t="0" r="r" b="b"/>
              <a:pathLst>
                <a:path w="317" h="516">
                  <a:moveTo>
                    <a:pt x="180" y="0"/>
                  </a:moveTo>
                  <a:cubicBezTo>
                    <a:pt x="174" y="3"/>
                    <a:pt x="152" y="9"/>
                    <a:pt x="144" y="18"/>
                  </a:cubicBezTo>
                  <a:cubicBezTo>
                    <a:pt x="136" y="27"/>
                    <a:pt x="139" y="46"/>
                    <a:pt x="129" y="52"/>
                  </a:cubicBezTo>
                  <a:cubicBezTo>
                    <a:pt x="119" y="58"/>
                    <a:pt x="96" y="51"/>
                    <a:pt x="84" y="52"/>
                  </a:cubicBezTo>
                  <a:cubicBezTo>
                    <a:pt x="72" y="53"/>
                    <a:pt x="60" y="53"/>
                    <a:pt x="54" y="60"/>
                  </a:cubicBezTo>
                  <a:cubicBezTo>
                    <a:pt x="48" y="67"/>
                    <a:pt x="49" y="80"/>
                    <a:pt x="48" y="93"/>
                  </a:cubicBezTo>
                  <a:cubicBezTo>
                    <a:pt x="47" y="106"/>
                    <a:pt x="53" y="122"/>
                    <a:pt x="51" y="138"/>
                  </a:cubicBezTo>
                  <a:cubicBezTo>
                    <a:pt x="49" y="154"/>
                    <a:pt x="38" y="175"/>
                    <a:pt x="38" y="188"/>
                  </a:cubicBezTo>
                  <a:cubicBezTo>
                    <a:pt x="38" y="201"/>
                    <a:pt x="54" y="212"/>
                    <a:pt x="51" y="219"/>
                  </a:cubicBezTo>
                  <a:cubicBezTo>
                    <a:pt x="48" y="226"/>
                    <a:pt x="26" y="222"/>
                    <a:pt x="18" y="231"/>
                  </a:cubicBezTo>
                  <a:cubicBezTo>
                    <a:pt x="10" y="240"/>
                    <a:pt x="0" y="261"/>
                    <a:pt x="3" y="270"/>
                  </a:cubicBezTo>
                  <a:cubicBezTo>
                    <a:pt x="6" y="279"/>
                    <a:pt x="28" y="279"/>
                    <a:pt x="36" y="288"/>
                  </a:cubicBezTo>
                  <a:cubicBezTo>
                    <a:pt x="44" y="297"/>
                    <a:pt x="52" y="315"/>
                    <a:pt x="51" y="327"/>
                  </a:cubicBezTo>
                  <a:cubicBezTo>
                    <a:pt x="50" y="339"/>
                    <a:pt x="31" y="352"/>
                    <a:pt x="30" y="363"/>
                  </a:cubicBezTo>
                  <a:cubicBezTo>
                    <a:pt x="29" y="374"/>
                    <a:pt x="36" y="384"/>
                    <a:pt x="45" y="393"/>
                  </a:cubicBezTo>
                  <a:cubicBezTo>
                    <a:pt x="54" y="402"/>
                    <a:pt x="71" y="409"/>
                    <a:pt x="84" y="415"/>
                  </a:cubicBezTo>
                  <a:cubicBezTo>
                    <a:pt x="97" y="421"/>
                    <a:pt x="104" y="424"/>
                    <a:pt x="120" y="429"/>
                  </a:cubicBezTo>
                  <a:cubicBezTo>
                    <a:pt x="136" y="434"/>
                    <a:pt x="159" y="434"/>
                    <a:pt x="183" y="447"/>
                  </a:cubicBezTo>
                  <a:cubicBezTo>
                    <a:pt x="207" y="460"/>
                    <a:pt x="244" y="496"/>
                    <a:pt x="265" y="506"/>
                  </a:cubicBezTo>
                  <a:cubicBezTo>
                    <a:pt x="286" y="516"/>
                    <a:pt x="303" y="506"/>
                    <a:pt x="310" y="506"/>
                  </a:cubicBezTo>
                  <a:cubicBezTo>
                    <a:pt x="317" y="506"/>
                    <a:pt x="310" y="506"/>
                    <a:pt x="310" y="506"/>
                  </a:cubicBezTo>
                </a:path>
              </a:pathLst>
            </a:custGeom>
            <a:noFill/>
            <a:ln w="12700" cmpd="sng">
              <a:solidFill>
                <a:srgbClr val="66FFCC"/>
              </a:solidFill>
              <a:round/>
              <a:headEnd/>
              <a:tailEnd/>
            </a:ln>
            <a:effectLst/>
          </p:spPr>
          <p:txBody>
            <a:bodyPr/>
            <a:lstStyle/>
            <a:p>
              <a:endParaRPr lang="ru-RU"/>
            </a:p>
          </p:txBody>
        </p:sp>
        <p:sp>
          <p:nvSpPr>
            <p:cNvPr id="24632" name="Freeform 56"/>
            <p:cNvSpPr>
              <a:spLocks/>
            </p:cNvSpPr>
            <p:nvPr/>
          </p:nvSpPr>
          <p:spPr bwMode="auto">
            <a:xfrm>
              <a:off x="1881" y="2409"/>
              <a:ext cx="509" cy="753"/>
            </a:xfrm>
            <a:custGeom>
              <a:avLst/>
              <a:gdLst/>
              <a:ahLst/>
              <a:cxnLst>
                <a:cxn ang="0">
                  <a:pos x="0" y="9"/>
                </a:cxn>
                <a:cxn ang="0">
                  <a:pos x="48" y="12"/>
                </a:cxn>
                <a:cxn ang="0">
                  <a:pos x="92" y="31"/>
                </a:cxn>
                <a:cxn ang="0">
                  <a:pos x="138" y="0"/>
                </a:cxn>
                <a:cxn ang="0">
                  <a:pos x="183" y="31"/>
                </a:cxn>
                <a:cxn ang="0">
                  <a:pos x="228" y="39"/>
                </a:cxn>
                <a:cxn ang="0">
                  <a:pos x="285" y="51"/>
                </a:cxn>
                <a:cxn ang="0">
                  <a:pos x="318" y="33"/>
                </a:cxn>
                <a:cxn ang="0">
                  <a:pos x="364" y="76"/>
                </a:cxn>
                <a:cxn ang="0">
                  <a:pos x="399" y="45"/>
                </a:cxn>
                <a:cxn ang="0">
                  <a:pos x="455" y="31"/>
                </a:cxn>
                <a:cxn ang="0">
                  <a:pos x="500" y="76"/>
                </a:cxn>
                <a:cxn ang="0">
                  <a:pos x="483" y="147"/>
                </a:cxn>
                <a:cxn ang="0">
                  <a:pos x="455" y="211"/>
                </a:cxn>
                <a:cxn ang="0">
                  <a:pos x="450" y="243"/>
                </a:cxn>
                <a:cxn ang="0">
                  <a:pos x="396" y="228"/>
                </a:cxn>
                <a:cxn ang="0">
                  <a:pos x="411" y="261"/>
                </a:cxn>
                <a:cxn ang="0">
                  <a:pos x="409" y="300"/>
                </a:cxn>
                <a:cxn ang="0">
                  <a:pos x="405" y="330"/>
                </a:cxn>
                <a:cxn ang="0">
                  <a:pos x="453" y="312"/>
                </a:cxn>
                <a:cxn ang="0">
                  <a:pos x="483" y="399"/>
                </a:cxn>
                <a:cxn ang="0">
                  <a:pos x="455" y="480"/>
                </a:cxn>
                <a:cxn ang="0">
                  <a:pos x="455" y="524"/>
                </a:cxn>
                <a:cxn ang="0">
                  <a:pos x="455" y="614"/>
                </a:cxn>
                <a:cxn ang="0">
                  <a:pos x="455" y="659"/>
                </a:cxn>
                <a:cxn ang="0">
                  <a:pos x="500" y="704"/>
                </a:cxn>
                <a:cxn ang="0">
                  <a:pos x="507" y="753"/>
                </a:cxn>
              </a:cxnLst>
              <a:rect l="0" t="0" r="r" b="b"/>
              <a:pathLst>
                <a:path w="509" h="753">
                  <a:moveTo>
                    <a:pt x="0" y="9"/>
                  </a:moveTo>
                  <a:cubicBezTo>
                    <a:pt x="8" y="9"/>
                    <a:pt x="33" y="8"/>
                    <a:pt x="48" y="12"/>
                  </a:cubicBezTo>
                  <a:cubicBezTo>
                    <a:pt x="63" y="16"/>
                    <a:pt x="77" y="33"/>
                    <a:pt x="92" y="31"/>
                  </a:cubicBezTo>
                  <a:cubicBezTo>
                    <a:pt x="107" y="29"/>
                    <a:pt x="123" y="0"/>
                    <a:pt x="138" y="0"/>
                  </a:cubicBezTo>
                  <a:cubicBezTo>
                    <a:pt x="153" y="0"/>
                    <a:pt x="168" y="24"/>
                    <a:pt x="183" y="31"/>
                  </a:cubicBezTo>
                  <a:cubicBezTo>
                    <a:pt x="198" y="38"/>
                    <a:pt x="211" y="36"/>
                    <a:pt x="228" y="39"/>
                  </a:cubicBezTo>
                  <a:cubicBezTo>
                    <a:pt x="245" y="42"/>
                    <a:pt x="270" y="52"/>
                    <a:pt x="285" y="51"/>
                  </a:cubicBezTo>
                  <a:cubicBezTo>
                    <a:pt x="300" y="50"/>
                    <a:pt x="305" y="29"/>
                    <a:pt x="318" y="33"/>
                  </a:cubicBezTo>
                  <a:cubicBezTo>
                    <a:pt x="331" y="37"/>
                    <a:pt x="351" y="74"/>
                    <a:pt x="364" y="76"/>
                  </a:cubicBezTo>
                  <a:cubicBezTo>
                    <a:pt x="377" y="78"/>
                    <a:pt x="384" y="52"/>
                    <a:pt x="399" y="45"/>
                  </a:cubicBezTo>
                  <a:cubicBezTo>
                    <a:pt x="414" y="38"/>
                    <a:pt x="438" y="26"/>
                    <a:pt x="455" y="31"/>
                  </a:cubicBezTo>
                  <a:cubicBezTo>
                    <a:pt x="472" y="36"/>
                    <a:pt x="495" y="57"/>
                    <a:pt x="500" y="76"/>
                  </a:cubicBezTo>
                  <a:cubicBezTo>
                    <a:pt x="505" y="95"/>
                    <a:pt x="490" y="125"/>
                    <a:pt x="483" y="147"/>
                  </a:cubicBezTo>
                  <a:cubicBezTo>
                    <a:pt x="476" y="169"/>
                    <a:pt x="460" y="195"/>
                    <a:pt x="455" y="211"/>
                  </a:cubicBezTo>
                  <a:cubicBezTo>
                    <a:pt x="450" y="227"/>
                    <a:pt x="460" y="240"/>
                    <a:pt x="450" y="243"/>
                  </a:cubicBezTo>
                  <a:cubicBezTo>
                    <a:pt x="440" y="246"/>
                    <a:pt x="402" y="225"/>
                    <a:pt x="396" y="228"/>
                  </a:cubicBezTo>
                  <a:cubicBezTo>
                    <a:pt x="390" y="231"/>
                    <a:pt x="409" y="249"/>
                    <a:pt x="411" y="261"/>
                  </a:cubicBezTo>
                  <a:cubicBezTo>
                    <a:pt x="413" y="273"/>
                    <a:pt x="410" y="289"/>
                    <a:pt x="409" y="300"/>
                  </a:cubicBezTo>
                  <a:cubicBezTo>
                    <a:pt x="408" y="311"/>
                    <a:pt x="398" y="328"/>
                    <a:pt x="405" y="330"/>
                  </a:cubicBezTo>
                  <a:cubicBezTo>
                    <a:pt x="412" y="332"/>
                    <a:pt x="440" y="301"/>
                    <a:pt x="453" y="312"/>
                  </a:cubicBezTo>
                  <a:cubicBezTo>
                    <a:pt x="466" y="323"/>
                    <a:pt x="483" y="371"/>
                    <a:pt x="483" y="399"/>
                  </a:cubicBezTo>
                  <a:cubicBezTo>
                    <a:pt x="483" y="427"/>
                    <a:pt x="460" y="459"/>
                    <a:pt x="455" y="480"/>
                  </a:cubicBezTo>
                  <a:cubicBezTo>
                    <a:pt x="450" y="501"/>
                    <a:pt x="455" y="502"/>
                    <a:pt x="455" y="524"/>
                  </a:cubicBezTo>
                  <a:cubicBezTo>
                    <a:pt x="455" y="547"/>
                    <a:pt x="455" y="592"/>
                    <a:pt x="455" y="614"/>
                  </a:cubicBezTo>
                  <a:cubicBezTo>
                    <a:pt x="455" y="637"/>
                    <a:pt x="448" y="644"/>
                    <a:pt x="455" y="659"/>
                  </a:cubicBezTo>
                  <a:cubicBezTo>
                    <a:pt x="462" y="674"/>
                    <a:pt x="491" y="688"/>
                    <a:pt x="500" y="704"/>
                  </a:cubicBezTo>
                  <a:cubicBezTo>
                    <a:pt x="509" y="720"/>
                    <a:pt x="506" y="743"/>
                    <a:pt x="507" y="753"/>
                  </a:cubicBezTo>
                </a:path>
              </a:pathLst>
            </a:custGeom>
            <a:noFill/>
            <a:ln w="12700" cmpd="sng">
              <a:solidFill>
                <a:srgbClr val="66FFCC"/>
              </a:solidFill>
              <a:round/>
              <a:headEnd/>
              <a:tailEnd/>
            </a:ln>
            <a:effectLst/>
          </p:spPr>
          <p:txBody>
            <a:bodyPr/>
            <a:lstStyle/>
            <a:p>
              <a:endParaRPr lang="ru-RU"/>
            </a:p>
          </p:txBody>
        </p:sp>
        <p:sp>
          <p:nvSpPr>
            <p:cNvPr id="24633" name="Freeform 57"/>
            <p:cNvSpPr>
              <a:spLocks/>
            </p:cNvSpPr>
            <p:nvPr/>
          </p:nvSpPr>
          <p:spPr bwMode="auto">
            <a:xfrm>
              <a:off x="2112" y="2750"/>
              <a:ext cx="192" cy="337"/>
            </a:xfrm>
            <a:custGeom>
              <a:avLst/>
              <a:gdLst/>
              <a:ahLst/>
              <a:cxnLst>
                <a:cxn ang="0">
                  <a:pos x="171" y="0"/>
                </a:cxn>
                <a:cxn ang="0">
                  <a:pos x="186" y="28"/>
                </a:cxn>
                <a:cxn ang="0">
                  <a:pos x="189" y="61"/>
                </a:cxn>
                <a:cxn ang="0">
                  <a:pos x="168" y="97"/>
                </a:cxn>
                <a:cxn ang="0">
                  <a:pos x="153" y="118"/>
                </a:cxn>
                <a:cxn ang="0">
                  <a:pos x="159" y="145"/>
                </a:cxn>
                <a:cxn ang="0">
                  <a:pos x="162" y="178"/>
                </a:cxn>
                <a:cxn ang="0">
                  <a:pos x="150" y="211"/>
                </a:cxn>
                <a:cxn ang="0">
                  <a:pos x="128" y="226"/>
                </a:cxn>
                <a:cxn ang="0">
                  <a:pos x="81" y="235"/>
                </a:cxn>
                <a:cxn ang="0">
                  <a:pos x="39" y="247"/>
                </a:cxn>
                <a:cxn ang="0">
                  <a:pos x="3" y="271"/>
                </a:cxn>
                <a:cxn ang="0">
                  <a:pos x="18" y="337"/>
                </a:cxn>
              </a:cxnLst>
              <a:rect l="0" t="0" r="r" b="b"/>
              <a:pathLst>
                <a:path w="192" h="337">
                  <a:moveTo>
                    <a:pt x="171" y="0"/>
                  </a:moveTo>
                  <a:cubicBezTo>
                    <a:pt x="173" y="5"/>
                    <a:pt x="183" y="18"/>
                    <a:pt x="186" y="28"/>
                  </a:cubicBezTo>
                  <a:cubicBezTo>
                    <a:pt x="189" y="38"/>
                    <a:pt x="192" y="50"/>
                    <a:pt x="189" y="61"/>
                  </a:cubicBezTo>
                  <a:cubicBezTo>
                    <a:pt x="186" y="72"/>
                    <a:pt x="174" y="88"/>
                    <a:pt x="168" y="97"/>
                  </a:cubicBezTo>
                  <a:cubicBezTo>
                    <a:pt x="162" y="106"/>
                    <a:pt x="154" y="110"/>
                    <a:pt x="153" y="118"/>
                  </a:cubicBezTo>
                  <a:cubicBezTo>
                    <a:pt x="152" y="126"/>
                    <a:pt x="158" y="135"/>
                    <a:pt x="159" y="145"/>
                  </a:cubicBezTo>
                  <a:cubicBezTo>
                    <a:pt x="160" y="155"/>
                    <a:pt x="164" y="167"/>
                    <a:pt x="162" y="178"/>
                  </a:cubicBezTo>
                  <a:cubicBezTo>
                    <a:pt x="160" y="189"/>
                    <a:pt x="156" y="203"/>
                    <a:pt x="150" y="211"/>
                  </a:cubicBezTo>
                  <a:cubicBezTo>
                    <a:pt x="144" y="219"/>
                    <a:pt x="139" y="222"/>
                    <a:pt x="128" y="226"/>
                  </a:cubicBezTo>
                  <a:cubicBezTo>
                    <a:pt x="117" y="230"/>
                    <a:pt x="96" y="232"/>
                    <a:pt x="81" y="235"/>
                  </a:cubicBezTo>
                  <a:cubicBezTo>
                    <a:pt x="66" y="238"/>
                    <a:pt x="52" y="241"/>
                    <a:pt x="39" y="247"/>
                  </a:cubicBezTo>
                  <a:cubicBezTo>
                    <a:pt x="26" y="253"/>
                    <a:pt x="6" y="256"/>
                    <a:pt x="3" y="271"/>
                  </a:cubicBezTo>
                  <a:cubicBezTo>
                    <a:pt x="0" y="286"/>
                    <a:pt x="15" y="323"/>
                    <a:pt x="18" y="337"/>
                  </a:cubicBezTo>
                </a:path>
              </a:pathLst>
            </a:custGeom>
            <a:noFill/>
            <a:ln w="9525" cmpd="sng">
              <a:solidFill>
                <a:srgbClr val="66FFCC"/>
              </a:solidFill>
              <a:round/>
              <a:headEnd/>
              <a:tailEnd/>
            </a:ln>
            <a:effectLst/>
          </p:spPr>
          <p:txBody>
            <a:bodyPr/>
            <a:lstStyle/>
            <a:p>
              <a:endParaRPr lang="ru-RU"/>
            </a:p>
          </p:txBody>
        </p:sp>
        <p:sp>
          <p:nvSpPr>
            <p:cNvPr id="24634" name="Freeform 58"/>
            <p:cNvSpPr>
              <a:spLocks/>
            </p:cNvSpPr>
            <p:nvPr/>
          </p:nvSpPr>
          <p:spPr bwMode="auto">
            <a:xfrm>
              <a:off x="1887" y="1993"/>
              <a:ext cx="494" cy="348"/>
            </a:xfrm>
            <a:custGeom>
              <a:avLst/>
              <a:gdLst/>
              <a:ahLst/>
              <a:cxnLst>
                <a:cxn ang="0">
                  <a:pos x="0" y="35"/>
                </a:cxn>
                <a:cxn ang="0">
                  <a:pos x="33" y="59"/>
                </a:cxn>
                <a:cxn ang="0">
                  <a:pos x="45" y="29"/>
                </a:cxn>
                <a:cxn ang="0">
                  <a:pos x="69" y="8"/>
                </a:cxn>
                <a:cxn ang="0">
                  <a:pos x="110" y="76"/>
                </a:cxn>
                <a:cxn ang="0">
                  <a:pos x="158" y="76"/>
                </a:cxn>
                <a:cxn ang="0">
                  <a:pos x="186" y="71"/>
                </a:cxn>
                <a:cxn ang="0">
                  <a:pos x="204" y="101"/>
                </a:cxn>
                <a:cxn ang="0">
                  <a:pos x="254" y="122"/>
                </a:cxn>
                <a:cxn ang="0">
                  <a:pos x="252" y="170"/>
                </a:cxn>
                <a:cxn ang="0">
                  <a:pos x="273" y="212"/>
                </a:cxn>
                <a:cxn ang="0">
                  <a:pos x="302" y="258"/>
                </a:cxn>
                <a:cxn ang="0">
                  <a:pos x="350" y="303"/>
                </a:cxn>
                <a:cxn ang="0">
                  <a:pos x="398" y="303"/>
                </a:cxn>
                <a:cxn ang="0">
                  <a:pos x="432" y="326"/>
                </a:cxn>
                <a:cxn ang="0">
                  <a:pos x="474" y="314"/>
                </a:cxn>
                <a:cxn ang="0">
                  <a:pos x="494" y="348"/>
                </a:cxn>
              </a:cxnLst>
              <a:rect l="0" t="0" r="r" b="b"/>
              <a:pathLst>
                <a:path w="494" h="348">
                  <a:moveTo>
                    <a:pt x="0" y="35"/>
                  </a:moveTo>
                  <a:cubicBezTo>
                    <a:pt x="6" y="39"/>
                    <a:pt x="26" y="60"/>
                    <a:pt x="33" y="59"/>
                  </a:cubicBezTo>
                  <a:cubicBezTo>
                    <a:pt x="40" y="58"/>
                    <a:pt x="39" y="37"/>
                    <a:pt x="45" y="29"/>
                  </a:cubicBezTo>
                  <a:cubicBezTo>
                    <a:pt x="51" y="21"/>
                    <a:pt x="58" y="0"/>
                    <a:pt x="69" y="8"/>
                  </a:cubicBezTo>
                  <a:cubicBezTo>
                    <a:pt x="80" y="16"/>
                    <a:pt x="95" y="65"/>
                    <a:pt x="110" y="76"/>
                  </a:cubicBezTo>
                  <a:cubicBezTo>
                    <a:pt x="125" y="87"/>
                    <a:pt x="145" y="77"/>
                    <a:pt x="158" y="76"/>
                  </a:cubicBezTo>
                  <a:cubicBezTo>
                    <a:pt x="171" y="75"/>
                    <a:pt x="178" y="67"/>
                    <a:pt x="186" y="71"/>
                  </a:cubicBezTo>
                  <a:cubicBezTo>
                    <a:pt x="194" y="75"/>
                    <a:pt x="193" y="93"/>
                    <a:pt x="204" y="101"/>
                  </a:cubicBezTo>
                  <a:cubicBezTo>
                    <a:pt x="215" y="109"/>
                    <a:pt x="246" y="111"/>
                    <a:pt x="254" y="122"/>
                  </a:cubicBezTo>
                  <a:cubicBezTo>
                    <a:pt x="262" y="133"/>
                    <a:pt x="249" y="155"/>
                    <a:pt x="252" y="170"/>
                  </a:cubicBezTo>
                  <a:cubicBezTo>
                    <a:pt x="255" y="185"/>
                    <a:pt x="265" y="197"/>
                    <a:pt x="273" y="212"/>
                  </a:cubicBezTo>
                  <a:cubicBezTo>
                    <a:pt x="281" y="227"/>
                    <a:pt x="289" y="243"/>
                    <a:pt x="302" y="258"/>
                  </a:cubicBezTo>
                  <a:cubicBezTo>
                    <a:pt x="315" y="273"/>
                    <a:pt x="334" y="296"/>
                    <a:pt x="350" y="303"/>
                  </a:cubicBezTo>
                  <a:cubicBezTo>
                    <a:pt x="366" y="310"/>
                    <a:pt x="384" y="299"/>
                    <a:pt x="398" y="303"/>
                  </a:cubicBezTo>
                  <a:cubicBezTo>
                    <a:pt x="412" y="307"/>
                    <a:pt x="419" y="324"/>
                    <a:pt x="432" y="326"/>
                  </a:cubicBezTo>
                  <a:cubicBezTo>
                    <a:pt x="445" y="328"/>
                    <a:pt x="464" y="310"/>
                    <a:pt x="474" y="314"/>
                  </a:cubicBezTo>
                  <a:cubicBezTo>
                    <a:pt x="484" y="318"/>
                    <a:pt x="490" y="341"/>
                    <a:pt x="494" y="348"/>
                  </a:cubicBezTo>
                </a:path>
              </a:pathLst>
            </a:custGeom>
            <a:noFill/>
            <a:ln w="9525" cmpd="sng">
              <a:solidFill>
                <a:srgbClr val="66FFCC"/>
              </a:solidFill>
              <a:round/>
              <a:headEnd/>
              <a:tailEnd/>
            </a:ln>
            <a:effectLst/>
          </p:spPr>
          <p:txBody>
            <a:bodyPr/>
            <a:lstStyle/>
            <a:p>
              <a:endParaRPr lang="ru-RU"/>
            </a:p>
          </p:txBody>
        </p:sp>
        <p:sp>
          <p:nvSpPr>
            <p:cNvPr id="24635" name="Freeform 59"/>
            <p:cNvSpPr>
              <a:spLocks/>
            </p:cNvSpPr>
            <p:nvPr/>
          </p:nvSpPr>
          <p:spPr bwMode="auto">
            <a:xfrm>
              <a:off x="2154" y="2119"/>
              <a:ext cx="267" cy="68"/>
            </a:xfrm>
            <a:custGeom>
              <a:avLst/>
              <a:gdLst/>
              <a:ahLst/>
              <a:cxnLst>
                <a:cxn ang="0">
                  <a:pos x="0" y="2"/>
                </a:cxn>
                <a:cxn ang="0">
                  <a:pos x="27" y="17"/>
                </a:cxn>
                <a:cxn ang="0">
                  <a:pos x="57" y="2"/>
                </a:cxn>
                <a:cxn ang="0">
                  <a:pos x="99" y="29"/>
                </a:cxn>
                <a:cxn ang="0">
                  <a:pos x="136" y="44"/>
                </a:cxn>
                <a:cxn ang="0">
                  <a:pos x="186" y="62"/>
                </a:cxn>
                <a:cxn ang="0">
                  <a:pos x="267" y="68"/>
                </a:cxn>
              </a:cxnLst>
              <a:rect l="0" t="0" r="r" b="b"/>
              <a:pathLst>
                <a:path w="267" h="68">
                  <a:moveTo>
                    <a:pt x="0" y="2"/>
                  </a:moveTo>
                  <a:cubicBezTo>
                    <a:pt x="4" y="4"/>
                    <a:pt x="18" y="17"/>
                    <a:pt x="27" y="17"/>
                  </a:cubicBezTo>
                  <a:cubicBezTo>
                    <a:pt x="36" y="17"/>
                    <a:pt x="45" y="0"/>
                    <a:pt x="57" y="2"/>
                  </a:cubicBezTo>
                  <a:cubicBezTo>
                    <a:pt x="69" y="4"/>
                    <a:pt x="86" y="22"/>
                    <a:pt x="99" y="29"/>
                  </a:cubicBezTo>
                  <a:cubicBezTo>
                    <a:pt x="112" y="36"/>
                    <a:pt x="122" y="39"/>
                    <a:pt x="136" y="44"/>
                  </a:cubicBezTo>
                  <a:cubicBezTo>
                    <a:pt x="150" y="49"/>
                    <a:pt x="164" y="58"/>
                    <a:pt x="186" y="62"/>
                  </a:cubicBezTo>
                  <a:cubicBezTo>
                    <a:pt x="208" y="66"/>
                    <a:pt x="250" y="67"/>
                    <a:pt x="267" y="68"/>
                  </a:cubicBezTo>
                </a:path>
              </a:pathLst>
            </a:custGeom>
            <a:noFill/>
            <a:ln w="9525" cmpd="sng">
              <a:solidFill>
                <a:srgbClr val="66FFCC"/>
              </a:solidFill>
              <a:round/>
              <a:headEnd/>
              <a:tailEnd/>
            </a:ln>
            <a:effectLst/>
          </p:spPr>
          <p:txBody>
            <a:bodyPr/>
            <a:lstStyle/>
            <a:p>
              <a:endParaRPr lang="ru-RU"/>
            </a:p>
          </p:txBody>
        </p:sp>
        <p:sp>
          <p:nvSpPr>
            <p:cNvPr id="24636" name="Freeform 60"/>
            <p:cNvSpPr>
              <a:spLocks/>
            </p:cNvSpPr>
            <p:nvPr/>
          </p:nvSpPr>
          <p:spPr bwMode="auto">
            <a:xfrm>
              <a:off x="1935" y="1599"/>
              <a:ext cx="762" cy="471"/>
            </a:xfrm>
            <a:custGeom>
              <a:avLst/>
              <a:gdLst/>
              <a:ahLst/>
              <a:cxnLst>
                <a:cxn ang="0">
                  <a:pos x="0" y="0"/>
                </a:cxn>
                <a:cxn ang="0">
                  <a:pos x="42" y="12"/>
                </a:cxn>
                <a:cxn ang="0">
                  <a:pos x="48" y="63"/>
                </a:cxn>
                <a:cxn ang="0">
                  <a:pos x="51" y="141"/>
                </a:cxn>
                <a:cxn ang="0">
                  <a:pos x="69" y="174"/>
                </a:cxn>
                <a:cxn ang="0">
                  <a:pos x="123" y="201"/>
                </a:cxn>
                <a:cxn ang="0">
                  <a:pos x="168" y="240"/>
                </a:cxn>
                <a:cxn ang="0">
                  <a:pos x="207" y="264"/>
                </a:cxn>
                <a:cxn ang="0">
                  <a:pos x="267" y="327"/>
                </a:cxn>
                <a:cxn ang="0">
                  <a:pos x="324" y="330"/>
                </a:cxn>
                <a:cxn ang="0">
                  <a:pos x="348" y="294"/>
                </a:cxn>
                <a:cxn ang="0">
                  <a:pos x="393" y="312"/>
                </a:cxn>
                <a:cxn ang="0">
                  <a:pos x="446" y="336"/>
                </a:cxn>
                <a:cxn ang="0">
                  <a:pos x="540" y="366"/>
                </a:cxn>
                <a:cxn ang="0">
                  <a:pos x="591" y="420"/>
                </a:cxn>
                <a:cxn ang="0">
                  <a:pos x="630" y="435"/>
                </a:cxn>
                <a:cxn ang="0">
                  <a:pos x="669" y="438"/>
                </a:cxn>
                <a:cxn ang="0">
                  <a:pos x="718" y="426"/>
                </a:cxn>
                <a:cxn ang="0">
                  <a:pos x="750" y="438"/>
                </a:cxn>
                <a:cxn ang="0">
                  <a:pos x="762" y="471"/>
                </a:cxn>
              </a:cxnLst>
              <a:rect l="0" t="0" r="r" b="b"/>
              <a:pathLst>
                <a:path w="762" h="471">
                  <a:moveTo>
                    <a:pt x="0" y="0"/>
                  </a:moveTo>
                  <a:cubicBezTo>
                    <a:pt x="7" y="2"/>
                    <a:pt x="34" y="1"/>
                    <a:pt x="42" y="12"/>
                  </a:cubicBezTo>
                  <a:cubicBezTo>
                    <a:pt x="50" y="23"/>
                    <a:pt x="47" y="42"/>
                    <a:pt x="48" y="63"/>
                  </a:cubicBezTo>
                  <a:cubicBezTo>
                    <a:pt x="49" y="84"/>
                    <a:pt x="48" y="123"/>
                    <a:pt x="51" y="141"/>
                  </a:cubicBezTo>
                  <a:cubicBezTo>
                    <a:pt x="54" y="159"/>
                    <a:pt x="57" y="164"/>
                    <a:pt x="69" y="174"/>
                  </a:cubicBezTo>
                  <a:cubicBezTo>
                    <a:pt x="81" y="184"/>
                    <a:pt x="107" y="190"/>
                    <a:pt x="123" y="201"/>
                  </a:cubicBezTo>
                  <a:cubicBezTo>
                    <a:pt x="139" y="212"/>
                    <a:pt x="154" y="230"/>
                    <a:pt x="168" y="240"/>
                  </a:cubicBezTo>
                  <a:cubicBezTo>
                    <a:pt x="182" y="250"/>
                    <a:pt x="190" y="249"/>
                    <a:pt x="207" y="264"/>
                  </a:cubicBezTo>
                  <a:cubicBezTo>
                    <a:pt x="224" y="279"/>
                    <a:pt x="247" y="316"/>
                    <a:pt x="267" y="327"/>
                  </a:cubicBezTo>
                  <a:cubicBezTo>
                    <a:pt x="287" y="338"/>
                    <a:pt x="311" y="335"/>
                    <a:pt x="324" y="330"/>
                  </a:cubicBezTo>
                  <a:cubicBezTo>
                    <a:pt x="337" y="325"/>
                    <a:pt x="337" y="297"/>
                    <a:pt x="348" y="294"/>
                  </a:cubicBezTo>
                  <a:cubicBezTo>
                    <a:pt x="359" y="291"/>
                    <a:pt x="377" y="305"/>
                    <a:pt x="393" y="312"/>
                  </a:cubicBezTo>
                  <a:cubicBezTo>
                    <a:pt x="409" y="319"/>
                    <a:pt x="421" y="327"/>
                    <a:pt x="446" y="336"/>
                  </a:cubicBezTo>
                  <a:cubicBezTo>
                    <a:pt x="471" y="345"/>
                    <a:pt x="516" y="352"/>
                    <a:pt x="540" y="366"/>
                  </a:cubicBezTo>
                  <a:cubicBezTo>
                    <a:pt x="564" y="380"/>
                    <a:pt x="576" y="409"/>
                    <a:pt x="591" y="420"/>
                  </a:cubicBezTo>
                  <a:cubicBezTo>
                    <a:pt x="606" y="431"/>
                    <a:pt x="617" y="432"/>
                    <a:pt x="630" y="435"/>
                  </a:cubicBezTo>
                  <a:cubicBezTo>
                    <a:pt x="643" y="438"/>
                    <a:pt x="654" y="439"/>
                    <a:pt x="669" y="438"/>
                  </a:cubicBezTo>
                  <a:cubicBezTo>
                    <a:pt x="684" y="437"/>
                    <a:pt x="705" y="426"/>
                    <a:pt x="718" y="426"/>
                  </a:cubicBezTo>
                  <a:cubicBezTo>
                    <a:pt x="731" y="426"/>
                    <a:pt x="743" y="431"/>
                    <a:pt x="750" y="438"/>
                  </a:cubicBezTo>
                  <a:cubicBezTo>
                    <a:pt x="757" y="445"/>
                    <a:pt x="760" y="464"/>
                    <a:pt x="762" y="471"/>
                  </a:cubicBezTo>
                </a:path>
              </a:pathLst>
            </a:custGeom>
            <a:noFill/>
            <a:ln w="12700" cmpd="sng">
              <a:solidFill>
                <a:srgbClr val="66FFCC"/>
              </a:solidFill>
              <a:round/>
              <a:headEnd/>
              <a:tailEnd/>
            </a:ln>
            <a:effectLst/>
          </p:spPr>
          <p:txBody>
            <a:bodyPr/>
            <a:lstStyle/>
            <a:p>
              <a:endParaRPr lang="ru-RU"/>
            </a:p>
          </p:txBody>
        </p:sp>
        <p:sp>
          <p:nvSpPr>
            <p:cNvPr id="24637" name="Freeform 61"/>
            <p:cNvSpPr>
              <a:spLocks/>
            </p:cNvSpPr>
            <p:nvPr/>
          </p:nvSpPr>
          <p:spPr bwMode="auto">
            <a:xfrm>
              <a:off x="2535" y="2069"/>
              <a:ext cx="176" cy="529"/>
            </a:xfrm>
            <a:custGeom>
              <a:avLst/>
              <a:gdLst/>
              <a:ahLst/>
              <a:cxnLst>
                <a:cxn ang="0">
                  <a:pos x="163" y="0"/>
                </a:cxn>
                <a:cxn ang="0">
                  <a:pos x="174" y="49"/>
                </a:cxn>
                <a:cxn ang="0">
                  <a:pos x="150" y="76"/>
                </a:cxn>
                <a:cxn ang="0">
                  <a:pos x="162" y="127"/>
                </a:cxn>
                <a:cxn ang="0">
                  <a:pos x="147" y="142"/>
                </a:cxn>
                <a:cxn ang="0">
                  <a:pos x="147" y="181"/>
                </a:cxn>
                <a:cxn ang="0">
                  <a:pos x="126" y="217"/>
                </a:cxn>
                <a:cxn ang="0">
                  <a:pos x="123" y="259"/>
                </a:cxn>
                <a:cxn ang="0">
                  <a:pos x="108" y="277"/>
                </a:cxn>
                <a:cxn ang="0">
                  <a:pos x="135" y="316"/>
                </a:cxn>
                <a:cxn ang="0">
                  <a:pos x="129" y="358"/>
                </a:cxn>
                <a:cxn ang="0">
                  <a:pos x="144" y="412"/>
                </a:cxn>
                <a:cxn ang="0">
                  <a:pos x="138" y="469"/>
                </a:cxn>
                <a:cxn ang="0">
                  <a:pos x="129" y="496"/>
                </a:cxn>
                <a:cxn ang="0">
                  <a:pos x="108" y="505"/>
                </a:cxn>
                <a:cxn ang="0">
                  <a:pos x="90" y="526"/>
                </a:cxn>
                <a:cxn ang="0">
                  <a:pos x="54" y="523"/>
                </a:cxn>
                <a:cxn ang="0">
                  <a:pos x="0" y="499"/>
                </a:cxn>
              </a:cxnLst>
              <a:rect l="0" t="0" r="r" b="b"/>
              <a:pathLst>
                <a:path w="176" h="529">
                  <a:moveTo>
                    <a:pt x="163" y="0"/>
                  </a:moveTo>
                  <a:cubicBezTo>
                    <a:pt x="165" y="8"/>
                    <a:pt x="176" y="36"/>
                    <a:pt x="174" y="49"/>
                  </a:cubicBezTo>
                  <a:cubicBezTo>
                    <a:pt x="172" y="62"/>
                    <a:pt x="152" y="63"/>
                    <a:pt x="150" y="76"/>
                  </a:cubicBezTo>
                  <a:cubicBezTo>
                    <a:pt x="148" y="89"/>
                    <a:pt x="163" y="116"/>
                    <a:pt x="162" y="127"/>
                  </a:cubicBezTo>
                  <a:cubicBezTo>
                    <a:pt x="161" y="138"/>
                    <a:pt x="149" y="133"/>
                    <a:pt x="147" y="142"/>
                  </a:cubicBezTo>
                  <a:cubicBezTo>
                    <a:pt x="145" y="151"/>
                    <a:pt x="150" y="169"/>
                    <a:pt x="147" y="181"/>
                  </a:cubicBezTo>
                  <a:cubicBezTo>
                    <a:pt x="144" y="193"/>
                    <a:pt x="130" y="204"/>
                    <a:pt x="126" y="217"/>
                  </a:cubicBezTo>
                  <a:cubicBezTo>
                    <a:pt x="122" y="230"/>
                    <a:pt x="126" y="249"/>
                    <a:pt x="123" y="259"/>
                  </a:cubicBezTo>
                  <a:cubicBezTo>
                    <a:pt x="120" y="269"/>
                    <a:pt x="106" y="268"/>
                    <a:pt x="108" y="277"/>
                  </a:cubicBezTo>
                  <a:cubicBezTo>
                    <a:pt x="110" y="286"/>
                    <a:pt x="132" y="303"/>
                    <a:pt x="135" y="316"/>
                  </a:cubicBezTo>
                  <a:cubicBezTo>
                    <a:pt x="138" y="329"/>
                    <a:pt x="127" y="342"/>
                    <a:pt x="129" y="358"/>
                  </a:cubicBezTo>
                  <a:cubicBezTo>
                    <a:pt x="131" y="374"/>
                    <a:pt x="143" y="394"/>
                    <a:pt x="144" y="412"/>
                  </a:cubicBezTo>
                  <a:cubicBezTo>
                    <a:pt x="145" y="430"/>
                    <a:pt x="140" y="455"/>
                    <a:pt x="138" y="469"/>
                  </a:cubicBezTo>
                  <a:cubicBezTo>
                    <a:pt x="136" y="483"/>
                    <a:pt x="134" y="490"/>
                    <a:pt x="129" y="496"/>
                  </a:cubicBezTo>
                  <a:cubicBezTo>
                    <a:pt x="124" y="502"/>
                    <a:pt x="114" y="500"/>
                    <a:pt x="108" y="505"/>
                  </a:cubicBezTo>
                  <a:cubicBezTo>
                    <a:pt x="102" y="510"/>
                    <a:pt x="99" y="523"/>
                    <a:pt x="90" y="526"/>
                  </a:cubicBezTo>
                  <a:cubicBezTo>
                    <a:pt x="81" y="529"/>
                    <a:pt x="69" y="527"/>
                    <a:pt x="54" y="523"/>
                  </a:cubicBezTo>
                  <a:cubicBezTo>
                    <a:pt x="39" y="519"/>
                    <a:pt x="11" y="504"/>
                    <a:pt x="0" y="499"/>
                  </a:cubicBezTo>
                </a:path>
              </a:pathLst>
            </a:custGeom>
            <a:noFill/>
            <a:ln w="9525" cmpd="sng">
              <a:solidFill>
                <a:srgbClr val="66FFCC"/>
              </a:solidFill>
              <a:round/>
              <a:headEnd/>
              <a:tailEnd/>
            </a:ln>
            <a:effectLst/>
          </p:spPr>
          <p:txBody>
            <a:bodyPr/>
            <a:lstStyle/>
            <a:p>
              <a:endParaRPr lang="ru-RU"/>
            </a:p>
          </p:txBody>
        </p:sp>
        <p:sp>
          <p:nvSpPr>
            <p:cNvPr id="24638" name="Freeform 62"/>
            <p:cNvSpPr>
              <a:spLocks/>
            </p:cNvSpPr>
            <p:nvPr/>
          </p:nvSpPr>
          <p:spPr bwMode="auto">
            <a:xfrm>
              <a:off x="2598" y="1044"/>
              <a:ext cx="144" cy="126"/>
            </a:xfrm>
            <a:custGeom>
              <a:avLst/>
              <a:gdLst/>
              <a:ahLst/>
              <a:cxnLst>
                <a:cxn ang="0">
                  <a:pos x="144" y="0"/>
                </a:cxn>
                <a:cxn ang="0">
                  <a:pos x="117" y="30"/>
                </a:cxn>
                <a:cxn ang="0">
                  <a:pos x="102" y="69"/>
                </a:cxn>
                <a:cxn ang="0">
                  <a:pos x="60" y="84"/>
                </a:cxn>
                <a:cxn ang="0">
                  <a:pos x="0" y="126"/>
                </a:cxn>
              </a:cxnLst>
              <a:rect l="0" t="0" r="r" b="b"/>
              <a:pathLst>
                <a:path w="144" h="126">
                  <a:moveTo>
                    <a:pt x="144" y="0"/>
                  </a:moveTo>
                  <a:cubicBezTo>
                    <a:pt x="140" y="5"/>
                    <a:pt x="124" y="18"/>
                    <a:pt x="117" y="30"/>
                  </a:cubicBezTo>
                  <a:cubicBezTo>
                    <a:pt x="110" y="42"/>
                    <a:pt x="112" y="60"/>
                    <a:pt x="102" y="69"/>
                  </a:cubicBezTo>
                  <a:cubicBezTo>
                    <a:pt x="92" y="78"/>
                    <a:pt x="77" y="74"/>
                    <a:pt x="60" y="84"/>
                  </a:cubicBezTo>
                  <a:cubicBezTo>
                    <a:pt x="43" y="94"/>
                    <a:pt x="12" y="117"/>
                    <a:pt x="0" y="126"/>
                  </a:cubicBezTo>
                </a:path>
              </a:pathLst>
            </a:custGeom>
            <a:noFill/>
            <a:ln w="12700" cmpd="sng">
              <a:solidFill>
                <a:srgbClr val="66FFCC"/>
              </a:solidFill>
              <a:round/>
              <a:headEnd/>
              <a:tailEnd/>
            </a:ln>
            <a:effectLst/>
          </p:spPr>
          <p:txBody>
            <a:bodyPr/>
            <a:lstStyle/>
            <a:p>
              <a:endParaRPr lang="ru-RU"/>
            </a:p>
          </p:txBody>
        </p:sp>
        <p:sp>
          <p:nvSpPr>
            <p:cNvPr id="24639" name="Freeform 63"/>
            <p:cNvSpPr>
              <a:spLocks/>
            </p:cNvSpPr>
            <p:nvPr/>
          </p:nvSpPr>
          <p:spPr bwMode="auto">
            <a:xfrm>
              <a:off x="2336" y="1167"/>
              <a:ext cx="265" cy="89"/>
            </a:xfrm>
            <a:custGeom>
              <a:avLst/>
              <a:gdLst/>
              <a:ahLst/>
              <a:cxnLst>
                <a:cxn ang="0">
                  <a:pos x="265" y="0"/>
                </a:cxn>
                <a:cxn ang="0">
                  <a:pos x="187" y="21"/>
                </a:cxn>
                <a:cxn ang="0">
                  <a:pos x="145" y="42"/>
                </a:cxn>
                <a:cxn ang="0">
                  <a:pos x="90" y="86"/>
                </a:cxn>
                <a:cxn ang="0">
                  <a:pos x="46" y="63"/>
                </a:cxn>
                <a:cxn ang="0">
                  <a:pos x="0" y="40"/>
                </a:cxn>
              </a:cxnLst>
              <a:rect l="0" t="0" r="r" b="b"/>
              <a:pathLst>
                <a:path w="265" h="89">
                  <a:moveTo>
                    <a:pt x="265" y="0"/>
                  </a:moveTo>
                  <a:cubicBezTo>
                    <a:pt x="251" y="4"/>
                    <a:pt x="207" y="14"/>
                    <a:pt x="187" y="21"/>
                  </a:cubicBezTo>
                  <a:cubicBezTo>
                    <a:pt x="167" y="28"/>
                    <a:pt x="161" y="31"/>
                    <a:pt x="145" y="42"/>
                  </a:cubicBezTo>
                  <a:cubicBezTo>
                    <a:pt x="129" y="53"/>
                    <a:pt x="106" y="83"/>
                    <a:pt x="90" y="86"/>
                  </a:cubicBezTo>
                  <a:cubicBezTo>
                    <a:pt x="74" y="89"/>
                    <a:pt x="61" y="71"/>
                    <a:pt x="46" y="63"/>
                  </a:cubicBezTo>
                  <a:cubicBezTo>
                    <a:pt x="31" y="55"/>
                    <a:pt x="10" y="45"/>
                    <a:pt x="0" y="40"/>
                  </a:cubicBezTo>
                </a:path>
              </a:pathLst>
            </a:custGeom>
            <a:noFill/>
            <a:ln w="9525" cmpd="sng">
              <a:solidFill>
                <a:srgbClr val="66FFCC"/>
              </a:solidFill>
              <a:round/>
              <a:headEnd/>
              <a:tailEnd/>
            </a:ln>
            <a:effectLst/>
          </p:spPr>
          <p:txBody>
            <a:bodyPr/>
            <a:lstStyle/>
            <a:p>
              <a:endParaRPr lang="ru-RU"/>
            </a:p>
          </p:txBody>
        </p:sp>
        <p:sp>
          <p:nvSpPr>
            <p:cNvPr id="24640" name="Freeform 64"/>
            <p:cNvSpPr>
              <a:spLocks/>
            </p:cNvSpPr>
            <p:nvPr/>
          </p:nvSpPr>
          <p:spPr bwMode="auto">
            <a:xfrm>
              <a:off x="2290" y="1161"/>
              <a:ext cx="323" cy="482"/>
            </a:xfrm>
            <a:custGeom>
              <a:avLst/>
              <a:gdLst/>
              <a:ahLst/>
              <a:cxnLst>
                <a:cxn ang="0">
                  <a:pos x="320" y="0"/>
                </a:cxn>
                <a:cxn ang="0">
                  <a:pos x="305" y="30"/>
                </a:cxn>
                <a:cxn ang="0">
                  <a:pos x="323" y="63"/>
                </a:cxn>
                <a:cxn ang="0">
                  <a:pos x="305" y="96"/>
                </a:cxn>
                <a:cxn ang="0">
                  <a:pos x="308" y="138"/>
                </a:cxn>
                <a:cxn ang="0">
                  <a:pos x="320" y="171"/>
                </a:cxn>
                <a:cxn ang="0">
                  <a:pos x="299" y="216"/>
                </a:cxn>
                <a:cxn ang="0">
                  <a:pos x="311" y="267"/>
                </a:cxn>
                <a:cxn ang="0">
                  <a:pos x="314" y="318"/>
                </a:cxn>
                <a:cxn ang="0">
                  <a:pos x="272" y="364"/>
                </a:cxn>
                <a:cxn ang="0">
                  <a:pos x="227" y="409"/>
                </a:cxn>
                <a:cxn ang="0">
                  <a:pos x="182" y="455"/>
                </a:cxn>
                <a:cxn ang="0">
                  <a:pos x="149" y="474"/>
                </a:cxn>
                <a:cxn ang="0">
                  <a:pos x="110" y="408"/>
                </a:cxn>
                <a:cxn ang="0">
                  <a:pos x="113" y="372"/>
                </a:cxn>
                <a:cxn ang="0">
                  <a:pos x="80" y="330"/>
                </a:cxn>
                <a:cxn ang="0">
                  <a:pos x="71" y="288"/>
                </a:cxn>
                <a:cxn ang="0">
                  <a:pos x="41" y="273"/>
                </a:cxn>
                <a:cxn ang="0">
                  <a:pos x="0" y="228"/>
                </a:cxn>
              </a:cxnLst>
              <a:rect l="0" t="0" r="r" b="b"/>
              <a:pathLst>
                <a:path w="323" h="482">
                  <a:moveTo>
                    <a:pt x="320" y="0"/>
                  </a:moveTo>
                  <a:cubicBezTo>
                    <a:pt x="318" y="5"/>
                    <a:pt x="305" y="20"/>
                    <a:pt x="305" y="30"/>
                  </a:cubicBezTo>
                  <a:cubicBezTo>
                    <a:pt x="305" y="40"/>
                    <a:pt x="323" y="52"/>
                    <a:pt x="323" y="63"/>
                  </a:cubicBezTo>
                  <a:cubicBezTo>
                    <a:pt x="323" y="74"/>
                    <a:pt x="307" y="84"/>
                    <a:pt x="305" y="96"/>
                  </a:cubicBezTo>
                  <a:cubicBezTo>
                    <a:pt x="303" y="108"/>
                    <a:pt x="306" y="126"/>
                    <a:pt x="308" y="138"/>
                  </a:cubicBezTo>
                  <a:cubicBezTo>
                    <a:pt x="310" y="150"/>
                    <a:pt x="322" y="158"/>
                    <a:pt x="320" y="171"/>
                  </a:cubicBezTo>
                  <a:cubicBezTo>
                    <a:pt x="318" y="184"/>
                    <a:pt x="300" y="200"/>
                    <a:pt x="299" y="216"/>
                  </a:cubicBezTo>
                  <a:cubicBezTo>
                    <a:pt x="298" y="232"/>
                    <a:pt x="309" y="250"/>
                    <a:pt x="311" y="267"/>
                  </a:cubicBezTo>
                  <a:cubicBezTo>
                    <a:pt x="313" y="284"/>
                    <a:pt x="320" y="302"/>
                    <a:pt x="314" y="318"/>
                  </a:cubicBezTo>
                  <a:cubicBezTo>
                    <a:pt x="308" y="334"/>
                    <a:pt x="286" y="349"/>
                    <a:pt x="272" y="364"/>
                  </a:cubicBezTo>
                  <a:cubicBezTo>
                    <a:pt x="258" y="379"/>
                    <a:pt x="242" y="394"/>
                    <a:pt x="227" y="409"/>
                  </a:cubicBezTo>
                  <a:cubicBezTo>
                    <a:pt x="212" y="424"/>
                    <a:pt x="195" y="444"/>
                    <a:pt x="182" y="455"/>
                  </a:cubicBezTo>
                  <a:cubicBezTo>
                    <a:pt x="169" y="466"/>
                    <a:pt x="161" y="482"/>
                    <a:pt x="149" y="474"/>
                  </a:cubicBezTo>
                  <a:cubicBezTo>
                    <a:pt x="137" y="466"/>
                    <a:pt x="116" y="425"/>
                    <a:pt x="110" y="408"/>
                  </a:cubicBezTo>
                  <a:cubicBezTo>
                    <a:pt x="104" y="391"/>
                    <a:pt x="118" y="385"/>
                    <a:pt x="113" y="372"/>
                  </a:cubicBezTo>
                  <a:cubicBezTo>
                    <a:pt x="108" y="359"/>
                    <a:pt x="87" y="344"/>
                    <a:pt x="80" y="330"/>
                  </a:cubicBezTo>
                  <a:cubicBezTo>
                    <a:pt x="73" y="316"/>
                    <a:pt x="77" y="297"/>
                    <a:pt x="71" y="288"/>
                  </a:cubicBezTo>
                  <a:cubicBezTo>
                    <a:pt x="65" y="279"/>
                    <a:pt x="53" y="283"/>
                    <a:pt x="41" y="273"/>
                  </a:cubicBezTo>
                  <a:cubicBezTo>
                    <a:pt x="29" y="263"/>
                    <a:pt x="9" y="237"/>
                    <a:pt x="0" y="228"/>
                  </a:cubicBezTo>
                </a:path>
              </a:pathLst>
            </a:custGeom>
            <a:noFill/>
            <a:ln w="9525" cmpd="sng">
              <a:solidFill>
                <a:srgbClr val="66FFCC"/>
              </a:solidFill>
              <a:round/>
              <a:headEnd/>
              <a:tailEnd/>
            </a:ln>
            <a:effectLst/>
          </p:spPr>
          <p:txBody>
            <a:bodyPr/>
            <a:lstStyle/>
            <a:p>
              <a:endParaRPr lang="ru-RU"/>
            </a:p>
          </p:txBody>
        </p:sp>
        <p:sp>
          <p:nvSpPr>
            <p:cNvPr id="24641" name="Freeform 65"/>
            <p:cNvSpPr>
              <a:spLocks/>
            </p:cNvSpPr>
            <p:nvPr/>
          </p:nvSpPr>
          <p:spPr bwMode="auto">
            <a:xfrm>
              <a:off x="2653" y="1071"/>
              <a:ext cx="616" cy="599"/>
            </a:xfrm>
            <a:custGeom>
              <a:avLst/>
              <a:gdLst/>
              <a:ahLst/>
              <a:cxnLst>
                <a:cxn ang="0">
                  <a:pos x="477" y="0"/>
                </a:cxn>
                <a:cxn ang="0">
                  <a:pos x="511" y="33"/>
                </a:cxn>
                <a:cxn ang="0">
                  <a:pos x="572" y="46"/>
                </a:cxn>
                <a:cxn ang="0">
                  <a:pos x="607" y="89"/>
                </a:cxn>
                <a:cxn ang="0">
                  <a:pos x="615" y="125"/>
                </a:cxn>
                <a:cxn ang="0">
                  <a:pos x="599" y="161"/>
                </a:cxn>
                <a:cxn ang="0">
                  <a:pos x="579" y="193"/>
                </a:cxn>
                <a:cxn ang="0">
                  <a:pos x="575" y="249"/>
                </a:cxn>
                <a:cxn ang="0">
                  <a:pos x="527" y="245"/>
                </a:cxn>
                <a:cxn ang="0">
                  <a:pos x="459" y="273"/>
                </a:cxn>
                <a:cxn ang="0">
                  <a:pos x="495" y="313"/>
                </a:cxn>
                <a:cxn ang="0">
                  <a:pos x="467" y="385"/>
                </a:cxn>
                <a:cxn ang="0">
                  <a:pos x="475" y="453"/>
                </a:cxn>
                <a:cxn ang="0">
                  <a:pos x="435" y="497"/>
                </a:cxn>
                <a:cxn ang="0">
                  <a:pos x="415" y="521"/>
                </a:cxn>
                <a:cxn ang="0">
                  <a:pos x="381" y="499"/>
                </a:cxn>
                <a:cxn ang="0">
                  <a:pos x="299" y="481"/>
                </a:cxn>
                <a:cxn ang="0">
                  <a:pos x="247" y="473"/>
                </a:cxn>
                <a:cxn ang="0">
                  <a:pos x="235" y="529"/>
                </a:cxn>
                <a:cxn ang="0">
                  <a:pos x="191" y="545"/>
                </a:cxn>
                <a:cxn ang="0">
                  <a:pos x="191" y="590"/>
                </a:cxn>
                <a:cxn ang="0">
                  <a:pos x="139" y="597"/>
                </a:cxn>
                <a:cxn ang="0">
                  <a:pos x="96" y="590"/>
                </a:cxn>
                <a:cxn ang="0">
                  <a:pos x="39" y="581"/>
                </a:cxn>
                <a:cxn ang="0">
                  <a:pos x="0" y="545"/>
                </a:cxn>
              </a:cxnLst>
              <a:rect l="0" t="0" r="r" b="b"/>
              <a:pathLst>
                <a:path w="616" h="599">
                  <a:moveTo>
                    <a:pt x="477" y="0"/>
                  </a:moveTo>
                  <a:cubicBezTo>
                    <a:pt x="483" y="5"/>
                    <a:pt x="495" y="25"/>
                    <a:pt x="511" y="33"/>
                  </a:cubicBezTo>
                  <a:cubicBezTo>
                    <a:pt x="527" y="41"/>
                    <a:pt x="556" y="37"/>
                    <a:pt x="572" y="46"/>
                  </a:cubicBezTo>
                  <a:cubicBezTo>
                    <a:pt x="588" y="55"/>
                    <a:pt x="600" y="76"/>
                    <a:pt x="607" y="89"/>
                  </a:cubicBezTo>
                  <a:cubicBezTo>
                    <a:pt x="614" y="102"/>
                    <a:pt x="616" y="113"/>
                    <a:pt x="615" y="125"/>
                  </a:cubicBezTo>
                  <a:cubicBezTo>
                    <a:pt x="614" y="137"/>
                    <a:pt x="605" y="150"/>
                    <a:pt x="599" y="161"/>
                  </a:cubicBezTo>
                  <a:cubicBezTo>
                    <a:pt x="593" y="172"/>
                    <a:pt x="583" y="178"/>
                    <a:pt x="579" y="193"/>
                  </a:cubicBezTo>
                  <a:cubicBezTo>
                    <a:pt x="575" y="208"/>
                    <a:pt x="584" y="240"/>
                    <a:pt x="575" y="249"/>
                  </a:cubicBezTo>
                  <a:cubicBezTo>
                    <a:pt x="566" y="258"/>
                    <a:pt x="546" y="241"/>
                    <a:pt x="527" y="245"/>
                  </a:cubicBezTo>
                  <a:cubicBezTo>
                    <a:pt x="508" y="249"/>
                    <a:pt x="464" y="262"/>
                    <a:pt x="459" y="273"/>
                  </a:cubicBezTo>
                  <a:cubicBezTo>
                    <a:pt x="454" y="284"/>
                    <a:pt x="494" y="294"/>
                    <a:pt x="495" y="313"/>
                  </a:cubicBezTo>
                  <a:cubicBezTo>
                    <a:pt x="496" y="332"/>
                    <a:pt x="470" y="362"/>
                    <a:pt x="467" y="385"/>
                  </a:cubicBezTo>
                  <a:cubicBezTo>
                    <a:pt x="464" y="408"/>
                    <a:pt x="480" y="434"/>
                    <a:pt x="475" y="453"/>
                  </a:cubicBezTo>
                  <a:cubicBezTo>
                    <a:pt x="470" y="472"/>
                    <a:pt x="445" y="486"/>
                    <a:pt x="435" y="497"/>
                  </a:cubicBezTo>
                  <a:cubicBezTo>
                    <a:pt x="425" y="508"/>
                    <a:pt x="424" y="521"/>
                    <a:pt x="415" y="521"/>
                  </a:cubicBezTo>
                  <a:cubicBezTo>
                    <a:pt x="406" y="521"/>
                    <a:pt x="400" y="506"/>
                    <a:pt x="381" y="499"/>
                  </a:cubicBezTo>
                  <a:cubicBezTo>
                    <a:pt x="362" y="492"/>
                    <a:pt x="321" y="485"/>
                    <a:pt x="299" y="481"/>
                  </a:cubicBezTo>
                  <a:cubicBezTo>
                    <a:pt x="277" y="477"/>
                    <a:pt x="258" y="465"/>
                    <a:pt x="247" y="473"/>
                  </a:cubicBezTo>
                  <a:cubicBezTo>
                    <a:pt x="236" y="481"/>
                    <a:pt x="244" y="517"/>
                    <a:pt x="235" y="529"/>
                  </a:cubicBezTo>
                  <a:cubicBezTo>
                    <a:pt x="226" y="541"/>
                    <a:pt x="198" y="535"/>
                    <a:pt x="191" y="545"/>
                  </a:cubicBezTo>
                  <a:cubicBezTo>
                    <a:pt x="184" y="555"/>
                    <a:pt x="200" y="581"/>
                    <a:pt x="191" y="590"/>
                  </a:cubicBezTo>
                  <a:cubicBezTo>
                    <a:pt x="182" y="599"/>
                    <a:pt x="155" y="597"/>
                    <a:pt x="139" y="597"/>
                  </a:cubicBezTo>
                  <a:cubicBezTo>
                    <a:pt x="123" y="597"/>
                    <a:pt x="113" y="593"/>
                    <a:pt x="96" y="590"/>
                  </a:cubicBezTo>
                  <a:cubicBezTo>
                    <a:pt x="79" y="587"/>
                    <a:pt x="55" y="588"/>
                    <a:pt x="39" y="581"/>
                  </a:cubicBezTo>
                  <a:cubicBezTo>
                    <a:pt x="23" y="574"/>
                    <a:pt x="8" y="553"/>
                    <a:pt x="0" y="545"/>
                  </a:cubicBezTo>
                </a:path>
              </a:pathLst>
            </a:custGeom>
            <a:noFill/>
            <a:ln w="9525" cmpd="sng">
              <a:solidFill>
                <a:srgbClr val="66FFCC"/>
              </a:solidFill>
              <a:round/>
              <a:headEnd/>
              <a:tailEnd/>
            </a:ln>
            <a:effectLst/>
          </p:spPr>
          <p:txBody>
            <a:bodyPr/>
            <a:lstStyle/>
            <a:p>
              <a:endParaRPr lang="ru-RU"/>
            </a:p>
          </p:txBody>
        </p:sp>
        <p:sp>
          <p:nvSpPr>
            <p:cNvPr id="24642" name="Freeform 66"/>
            <p:cNvSpPr>
              <a:spLocks/>
            </p:cNvSpPr>
            <p:nvPr/>
          </p:nvSpPr>
          <p:spPr bwMode="auto">
            <a:xfrm>
              <a:off x="2925" y="1016"/>
              <a:ext cx="49" cy="328"/>
            </a:xfrm>
            <a:custGeom>
              <a:avLst/>
              <a:gdLst/>
              <a:ahLst/>
              <a:cxnLst>
                <a:cxn ang="0">
                  <a:pos x="19" y="0"/>
                </a:cxn>
                <a:cxn ang="0">
                  <a:pos x="23" y="52"/>
                </a:cxn>
                <a:cxn ang="0">
                  <a:pos x="31" y="96"/>
                </a:cxn>
                <a:cxn ang="0">
                  <a:pos x="47" y="124"/>
                </a:cxn>
                <a:cxn ang="0">
                  <a:pos x="19" y="148"/>
                </a:cxn>
                <a:cxn ang="0">
                  <a:pos x="35" y="200"/>
                </a:cxn>
                <a:cxn ang="0">
                  <a:pos x="23" y="276"/>
                </a:cxn>
                <a:cxn ang="0">
                  <a:pos x="0" y="328"/>
                </a:cxn>
              </a:cxnLst>
              <a:rect l="0" t="0" r="r" b="b"/>
              <a:pathLst>
                <a:path w="49" h="328">
                  <a:moveTo>
                    <a:pt x="19" y="0"/>
                  </a:moveTo>
                  <a:cubicBezTo>
                    <a:pt x="20" y="9"/>
                    <a:pt x="21" y="36"/>
                    <a:pt x="23" y="52"/>
                  </a:cubicBezTo>
                  <a:cubicBezTo>
                    <a:pt x="25" y="68"/>
                    <a:pt x="27" y="84"/>
                    <a:pt x="31" y="96"/>
                  </a:cubicBezTo>
                  <a:cubicBezTo>
                    <a:pt x="35" y="108"/>
                    <a:pt x="49" y="115"/>
                    <a:pt x="47" y="124"/>
                  </a:cubicBezTo>
                  <a:cubicBezTo>
                    <a:pt x="45" y="133"/>
                    <a:pt x="21" y="135"/>
                    <a:pt x="19" y="148"/>
                  </a:cubicBezTo>
                  <a:cubicBezTo>
                    <a:pt x="17" y="161"/>
                    <a:pt x="34" y="179"/>
                    <a:pt x="35" y="200"/>
                  </a:cubicBezTo>
                  <a:cubicBezTo>
                    <a:pt x="36" y="221"/>
                    <a:pt x="29" y="255"/>
                    <a:pt x="23" y="276"/>
                  </a:cubicBezTo>
                  <a:cubicBezTo>
                    <a:pt x="17" y="297"/>
                    <a:pt x="5" y="317"/>
                    <a:pt x="0" y="328"/>
                  </a:cubicBezTo>
                </a:path>
              </a:pathLst>
            </a:custGeom>
            <a:noFill/>
            <a:ln w="9525" cmpd="sng">
              <a:solidFill>
                <a:srgbClr val="66FFCC"/>
              </a:solidFill>
              <a:round/>
              <a:headEnd/>
              <a:tailEnd/>
            </a:ln>
            <a:effectLst/>
          </p:spPr>
          <p:txBody>
            <a:bodyPr/>
            <a:lstStyle/>
            <a:p>
              <a:endParaRPr lang="ru-RU"/>
            </a:p>
          </p:txBody>
        </p:sp>
        <p:sp>
          <p:nvSpPr>
            <p:cNvPr id="24643" name="Freeform 67"/>
            <p:cNvSpPr>
              <a:spLocks/>
            </p:cNvSpPr>
            <p:nvPr/>
          </p:nvSpPr>
          <p:spPr bwMode="auto">
            <a:xfrm>
              <a:off x="3646" y="1120"/>
              <a:ext cx="139" cy="722"/>
            </a:xfrm>
            <a:custGeom>
              <a:avLst/>
              <a:gdLst/>
              <a:ahLst/>
              <a:cxnLst>
                <a:cxn ang="0">
                  <a:pos x="2" y="0"/>
                </a:cxn>
                <a:cxn ang="0">
                  <a:pos x="26" y="52"/>
                </a:cxn>
                <a:cxn ang="0">
                  <a:pos x="5" y="87"/>
                </a:cxn>
                <a:cxn ang="0">
                  <a:pos x="5" y="133"/>
                </a:cxn>
                <a:cxn ang="0">
                  <a:pos x="38" y="152"/>
                </a:cxn>
                <a:cxn ang="0">
                  <a:pos x="26" y="216"/>
                </a:cxn>
                <a:cxn ang="0">
                  <a:pos x="66" y="296"/>
                </a:cxn>
                <a:cxn ang="0">
                  <a:pos x="91" y="360"/>
                </a:cxn>
                <a:cxn ang="0">
                  <a:pos x="48" y="405"/>
                </a:cxn>
                <a:cxn ang="0">
                  <a:pos x="22" y="480"/>
                </a:cxn>
                <a:cxn ang="0">
                  <a:pos x="70" y="524"/>
                </a:cxn>
                <a:cxn ang="0">
                  <a:pos x="82" y="588"/>
                </a:cxn>
                <a:cxn ang="0">
                  <a:pos x="106" y="624"/>
                </a:cxn>
                <a:cxn ang="0">
                  <a:pos x="134" y="677"/>
                </a:cxn>
                <a:cxn ang="0">
                  <a:pos x="134" y="722"/>
                </a:cxn>
              </a:cxnLst>
              <a:rect l="0" t="0" r="r" b="b"/>
              <a:pathLst>
                <a:path w="139" h="722">
                  <a:moveTo>
                    <a:pt x="2" y="0"/>
                  </a:moveTo>
                  <a:cubicBezTo>
                    <a:pt x="6" y="9"/>
                    <a:pt x="26" y="38"/>
                    <a:pt x="26" y="52"/>
                  </a:cubicBezTo>
                  <a:cubicBezTo>
                    <a:pt x="26" y="66"/>
                    <a:pt x="8" y="74"/>
                    <a:pt x="5" y="87"/>
                  </a:cubicBezTo>
                  <a:cubicBezTo>
                    <a:pt x="2" y="100"/>
                    <a:pt x="0" y="122"/>
                    <a:pt x="5" y="133"/>
                  </a:cubicBezTo>
                  <a:cubicBezTo>
                    <a:pt x="10" y="144"/>
                    <a:pt x="35" y="138"/>
                    <a:pt x="38" y="152"/>
                  </a:cubicBezTo>
                  <a:cubicBezTo>
                    <a:pt x="41" y="166"/>
                    <a:pt x="21" y="192"/>
                    <a:pt x="26" y="216"/>
                  </a:cubicBezTo>
                  <a:cubicBezTo>
                    <a:pt x="31" y="240"/>
                    <a:pt x="55" y="272"/>
                    <a:pt x="66" y="296"/>
                  </a:cubicBezTo>
                  <a:cubicBezTo>
                    <a:pt x="77" y="320"/>
                    <a:pt x="94" y="342"/>
                    <a:pt x="91" y="360"/>
                  </a:cubicBezTo>
                  <a:cubicBezTo>
                    <a:pt x="88" y="378"/>
                    <a:pt x="60" y="385"/>
                    <a:pt x="48" y="405"/>
                  </a:cubicBezTo>
                  <a:cubicBezTo>
                    <a:pt x="36" y="425"/>
                    <a:pt x="18" y="460"/>
                    <a:pt x="22" y="480"/>
                  </a:cubicBezTo>
                  <a:cubicBezTo>
                    <a:pt x="26" y="500"/>
                    <a:pt x="60" y="506"/>
                    <a:pt x="70" y="524"/>
                  </a:cubicBezTo>
                  <a:cubicBezTo>
                    <a:pt x="80" y="542"/>
                    <a:pt x="76" y="571"/>
                    <a:pt x="82" y="588"/>
                  </a:cubicBezTo>
                  <a:cubicBezTo>
                    <a:pt x="88" y="605"/>
                    <a:pt x="97" y="609"/>
                    <a:pt x="106" y="624"/>
                  </a:cubicBezTo>
                  <a:cubicBezTo>
                    <a:pt x="115" y="639"/>
                    <a:pt x="129" y="661"/>
                    <a:pt x="134" y="677"/>
                  </a:cubicBezTo>
                  <a:cubicBezTo>
                    <a:pt x="139" y="693"/>
                    <a:pt x="137" y="711"/>
                    <a:pt x="134" y="722"/>
                  </a:cubicBezTo>
                </a:path>
              </a:pathLst>
            </a:custGeom>
            <a:noFill/>
            <a:ln w="9525" cmpd="sng">
              <a:solidFill>
                <a:srgbClr val="66FFCC"/>
              </a:solidFill>
              <a:round/>
              <a:headEnd/>
              <a:tailEnd/>
            </a:ln>
            <a:effectLst/>
          </p:spPr>
          <p:txBody>
            <a:bodyPr/>
            <a:lstStyle/>
            <a:p>
              <a:endParaRPr lang="ru-RU"/>
            </a:p>
          </p:txBody>
        </p:sp>
        <p:sp>
          <p:nvSpPr>
            <p:cNvPr id="24644" name="Freeform 68"/>
            <p:cNvSpPr>
              <a:spLocks/>
            </p:cNvSpPr>
            <p:nvPr/>
          </p:nvSpPr>
          <p:spPr bwMode="auto">
            <a:xfrm>
              <a:off x="4026" y="900"/>
              <a:ext cx="169" cy="852"/>
            </a:xfrm>
            <a:custGeom>
              <a:avLst/>
              <a:gdLst/>
              <a:ahLst/>
              <a:cxnLst>
                <a:cxn ang="0">
                  <a:pos x="34" y="0"/>
                </a:cxn>
                <a:cxn ang="0">
                  <a:pos x="22" y="88"/>
                </a:cxn>
                <a:cxn ang="0">
                  <a:pos x="2" y="156"/>
                </a:cxn>
                <a:cxn ang="0">
                  <a:pos x="33" y="217"/>
                </a:cxn>
                <a:cxn ang="0">
                  <a:pos x="79" y="262"/>
                </a:cxn>
                <a:cxn ang="0">
                  <a:pos x="79" y="307"/>
                </a:cxn>
                <a:cxn ang="0">
                  <a:pos x="50" y="340"/>
                </a:cxn>
                <a:cxn ang="0">
                  <a:pos x="54" y="400"/>
                </a:cxn>
                <a:cxn ang="0">
                  <a:pos x="46" y="452"/>
                </a:cxn>
                <a:cxn ang="0">
                  <a:pos x="2" y="496"/>
                </a:cxn>
                <a:cxn ang="0">
                  <a:pos x="33" y="580"/>
                </a:cxn>
                <a:cxn ang="0">
                  <a:pos x="66" y="604"/>
                </a:cxn>
                <a:cxn ang="0">
                  <a:pos x="98" y="672"/>
                </a:cxn>
                <a:cxn ang="0">
                  <a:pos x="124" y="716"/>
                </a:cxn>
                <a:cxn ang="0">
                  <a:pos x="146" y="752"/>
                </a:cxn>
                <a:cxn ang="0">
                  <a:pos x="124" y="806"/>
                </a:cxn>
                <a:cxn ang="0">
                  <a:pos x="169" y="852"/>
                </a:cxn>
              </a:cxnLst>
              <a:rect l="0" t="0" r="r" b="b"/>
              <a:pathLst>
                <a:path w="169" h="852">
                  <a:moveTo>
                    <a:pt x="34" y="0"/>
                  </a:moveTo>
                  <a:cubicBezTo>
                    <a:pt x="32" y="15"/>
                    <a:pt x="27" y="62"/>
                    <a:pt x="22" y="88"/>
                  </a:cubicBezTo>
                  <a:cubicBezTo>
                    <a:pt x="17" y="114"/>
                    <a:pt x="0" y="135"/>
                    <a:pt x="2" y="156"/>
                  </a:cubicBezTo>
                  <a:cubicBezTo>
                    <a:pt x="4" y="177"/>
                    <a:pt x="20" y="199"/>
                    <a:pt x="33" y="217"/>
                  </a:cubicBezTo>
                  <a:cubicBezTo>
                    <a:pt x="46" y="235"/>
                    <a:pt x="71" y="247"/>
                    <a:pt x="79" y="262"/>
                  </a:cubicBezTo>
                  <a:cubicBezTo>
                    <a:pt x="87" y="277"/>
                    <a:pt x="84" y="294"/>
                    <a:pt x="79" y="307"/>
                  </a:cubicBezTo>
                  <a:cubicBezTo>
                    <a:pt x="74" y="320"/>
                    <a:pt x="54" y="325"/>
                    <a:pt x="50" y="340"/>
                  </a:cubicBezTo>
                  <a:cubicBezTo>
                    <a:pt x="46" y="355"/>
                    <a:pt x="55" y="381"/>
                    <a:pt x="54" y="400"/>
                  </a:cubicBezTo>
                  <a:cubicBezTo>
                    <a:pt x="53" y="419"/>
                    <a:pt x="55" y="436"/>
                    <a:pt x="46" y="452"/>
                  </a:cubicBezTo>
                  <a:cubicBezTo>
                    <a:pt x="37" y="468"/>
                    <a:pt x="4" y="475"/>
                    <a:pt x="2" y="496"/>
                  </a:cubicBezTo>
                  <a:cubicBezTo>
                    <a:pt x="0" y="517"/>
                    <a:pt x="22" y="562"/>
                    <a:pt x="33" y="580"/>
                  </a:cubicBezTo>
                  <a:cubicBezTo>
                    <a:pt x="44" y="598"/>
                    <a:pt x="55" y="589"/>
                    <a:pt x="66" y="604"/>
                  </a:cubicBezTo>
                  <a:cubicBezTo>
                    <a:pt x="77" y="619"/>
                    <a:pt x="88" y="653"/>
                    <a:pt x="98" y="672"/>
                  </a:cubicBezTo>
                  <a:cubicBezTo>
                    <a:pt x="108" y="691"/>
                    <a:pt x="116" y="703"/>
                    <a:pt x="124" y="716"/>
                  </a:cubicBezTo>
                  <a:cubicBezTo>
                    <a:pt x="132" y="729"/>
                    <a:pt x="146" y="737"/>
                    <a:pt x="146" y="752"/>
                  </a:cubicBezTo>
                  <a:cubicBezTo>
                    <a:pt x="146" y="767"/>
                    <a:pt x="120" y="789"/>
                    <a:pt x="124" y="806"/>
                  </a:cubicBezTo>
                  <a:cubicBezTo>
                    <a:pt x="128" y="823"/>
                    <a:pt x="150" y="836"/>
                    <a:pt x="169" y="852"/>
                  </a:cubicBezTo>
                </a:path>
              </a:pathLst>
            </a:custGeom>
            <a:noFill/>
            <a:ln w="9525" cmpd="sng">
              <a:solidFill>
                <a:srgbClr val="66FFCC"/>
              </a:solidFill>
              <a:round/>
              <a:headEnd/>
              <a:tailEnd/>
            </a:ln>
            <a:effectLst/>
          </p:spPr>
          <p:txBody>
            <a:bodyPr/>
            <a:lstStyle/>
            <a:p>
              <a:endParaRPr lang="ru-RU"/>
            </a:p>
          </p:txBody>
        </p:sp>
        <p:sp>
          <p:nvSpPr>
            <p:cNvPr id="24645" name="Freeform 69"/>
            <p:cNvSpPr>
              <a:spLocks/>
            </p:cNvSpPr>
            <p:nvPr/>
          </p:nvSpPr>
          <p:spPr bwMode="auto">
            <a:xfrm>
              <a:off x="4338" y="844"/>
              <a:ext cx="202" cy="577"/>
            </a:xfrm>
            <a:custGeom>
              <a:avLst/>
              <a:gdLst/>
              <a:ahLst/>
              <a:cxnLst>
                <a:cxn ang="0">
                  <a:pos x="114" y="0"/>
                </a:cxn>
                <a:cxn ang="0">
                  <a:pos x="154" y="40"/>
                </a:cxn>
                <a:cxn ang="0">
                  <a:pos x="170" y="80"/>
                </a:cxn>
                <a:cxn ang="0">
                  <a:pos x="130" y="91"/>
                </a:cxn>
                <a:cxn ang="0">
                  <a:pos x="84" y="137"/>
                </a:cxn>
                <a:cxn ang="0">
                  <a:pos x="98" y="188"/>
                </a:cxn>
                <a:cxn ang="0">
                  <a:pos x="84" y="273"/>
                </a:cxn>
                <a:cxn ang="0">
                  <a:pos x="39" y="318"/>
                </a:cxn>
                <a:cxn ang="0">
                  <a:pos x="42" y="368"/>
                </a:cxn>
                <a:cxn ang="0">
                  <a:pos x="38" y="476"/>
                </a:cxn>
                <a:cxn ang="0">
                  <a:pos x="6" y="508"/>
                </a:cxn>
                <a:cxn ang="0">
                  <a:pos x="74" y="548"/>
                </a:cxn>
                <a:cxn ang="0">
                  <a:pos x="158" y="576"/>
                </a:cxn>
                <a:cxn ang="0">
                  <a:pos x="202" y="552"/>
                </a:cxn>
              </a:cxnLst>
              <a:rect l="0" t="0" r="r" b="b"/>
              <a:pathLst>
                <a:path w="202" h="577">
                  <a:moveTo>
                    <a:pt x="114" y="0"/>
                  </a:moveTo>
                  <a:cubicBezTo>
                    <a:pt x="121" y="7"/>
                    <a:pt x="145" y="27"/>
                    <a:pt x="154" y="40"/>
                  </a:cubicBezTo>
                  <a:cubicBezTo>
                    <a:pt x="163" y="53"/>
                    <a:pt x="174" y="72"/>
                    <a:pt x="170" y="80"/>
                  </a:cubicBezTo>
                  <a:cubicBezTo>
                    <a:pt x="166" y="88"/>
                    <a:pt x="144" y="82"/>
                    <a:pt x="130" y="91"/>
                  </a:cubicBezTo>
                  <a:cubicBezTo>
                    <a:pt x="116" y="100"/>
                    <a:pt x="89" y="121"/>
                    <a:pt x="84" y="137"/>
                  </a:cubicBezTo>
                  <a:cubicBezTo>
                    <a:pt x="79" y="153"/>
                    <a:pt x="98" y="165"/>
                    <a:pt x="98" y="188"/>
                  </a:cubicBezTo>
                  <a:cubicBezTo>
                    <a:pt x="98" y="211"/>
                    <a:pt x="94" y="251"/>
                    <a:pt x="84" y="273"/>
                  </a:cubicBezTo>
                  <a:cubicBezTo>
                    <a:pt x="74" y="295"/>
                    <a:pt x="46" y="302"/>
                    <a:pt x="39" y="318"/>
                  </a:cubicBezTo>
                  <a:cubicBezTo>
                    <a:pt x="32" y="334"/>
                    <a:pt x="42" y="342"/>
                    <a:pt x="42" y="368"/>
                  </a:cubicBezTo>
                  <a:cubicBezTo>
                    <a:pt x="42" y="394"/>
                    <a:pt x="44" y="453"/>
                    <a:pt x="38" y="476"/>
                  </a:cubicBezTo>
                  <a:cubicBezTo>
                    <a:pt x="32" y="499"/>
                    <a:pt x="0" y="496"/>
                    <a:pt x="6" y="508"/>
                  </a:cubicBezTo>
                  <a:cubicBezTo>
                    <a:pt x="12" y="520"/>
                    <a:pt x="49" y="537"/>
                    <a:pt x="74" y="548"/>
                  </a:cubicBezTo>
                  <a:cubicBezTo>
                    <a:pt x="99" y="559"/>
                    <a:pt x="137" y="575"/>
                    <a:pt x="158" y="576"/>
                  </a:cubicBezTo>
                  <a:cubicBezTo>
                    <a:pt x="179" y="577"/>
                    <a:pt x="193" y="557"/>
                    <a:pt x="202" y="552"/>
                  </a:cubicBezTo>
                </a:path>
              </a:pathLst>
            </a:custGeom>
            <a:noFill/>
            <a:ln w="12700" cmpd="sng">
              <a:solidFill>
                <a:srgbClr val="66FFCC"/>
              </a:solidFill>
              <a:round/>
              <a:headEnd/>
              <a:tailEnd/>
            </a:ln>
            <a:effectLst/>
          </p:spPr>
          <p:txBody>
            <a:bodyPr/>
            <a:lstStyle/>
            <a:p>
              <a:endParaRPr lang="ru-RU"/>
            </a:p>
          </p:txBody>
        </p:sp>
        <p:sp>
          <p:nvSpPr>
            <p:cNvPr id="24646" name="Freeform 70"/>
            <p:cNvSpPr>
              <a:spLocks/>
            </p:cNvSpPr>
            <p:nvPr/>
          </p:nvSpPr>
          <p:spPr bwMode="auto">
            <a:xfrm>
              <a:off x="4468" y="1395"/>
              <a:ext cx="151" cy="381"/>
            </a:xfrm>
            <a:custGeom>
              <a:avLst/>
              <a:gdLst/>
              <a:ahLst/>
              <a:cxnLst>
                <a:cxn ang="0">
                  <a:pos x="71" y="0"/>
                </a:cxn>
                <a:cxn ang="0">
                  <a:pos x="108" y="21"/>
                </a:cxn>
                <a:cxn ang="0">
                  <a:pos x="136" y="39"/>
                </a:cxn>
                <a:cxn ang="0">
                  <a:pos x="128" y="69"/>
                </a:cxn>
                <a:cxn ang="0">
                  <a:pos x="107" y="99"/>
                </a:cxn>
                <a:cxn ang="0">
                  <a:pos x="110" y="129"/>
                </a:cxn>
                <a:cxn ang="0">
                  <a:pos x="136" y="175"/>
                </a:cxn>
                <a:cxn ang="0">
                  <a:pos x="144" y="229"/>
                </a:cxn>
                <a:cxn ang="0">
                  <a:pos x="96" y="237"/>
                </a:cxn>
                <a:cxn ang="0">
                  <a:pos x="90" y="266"/>
                </a:cxn>
                <a:cxn ang="0">
                  <a:pos x="96" y="313"/>
                </a:cxn>
                <a:cxn ang="0">
                  <a:pos x="90" y="357"/>
                </a:cxn>
                <a:cxn ang="0">
                  <a:pos x="64" y="381"/>
                </a:cxn>
                <a:cxn ang="0">
                  <a:pos x="0" y="357"/>
                </a:cxn>
              </a:cxnLst>
              <a:rect l="0" t="0" r="r" b="b"/>
              <a:pathLst>
                <a:path w="151" h="381">
                  <a:moveTo>
                    <a:pt x="71" y="0"/>
                  </a:moveTo>
                  <a:cubicBezTo>
                    <a:pt x="77" y="4"/>
                    <a:pt x="97" y="15"/>
                    <a:pt x="108" y="21"/>
                  </a:cubicBezTo>
                  <a:cubicBezTo>
                    <a:pt x="119" y="27"/>
                    <a:pt x="133" y="31"/>
                    <a:pt x="136" y="39"/>
                  </a:cubicBezTo>
                  <a:cubicBezTo>
                    <a:pt x="139" y="47"/>
                    <a:pt x="133" y="59"/>
                    <a:pt x="128" y="69"/>
                  </a:cubicBezTo>
                  <a:cubicBezTo>
                    <a:pt x="123" y="79"/>
                    <a:pt x="110" y="89"/>
                    <a:pt x="107" y="99"/>
                  </a:cubicBezTo>
                  <a:cubicBezTo>
                    <a:pt x="104" y="109"/>
                    <a:pt x="105" y="116"/>
                    <a:pt x="110" y="129"/>
                  </a:cubicBezTo>
                  <a:cubicBezTo>
                    <a:pt x="115" y="142"/>
                    <a:pt x="130" y="158"/>
                    <a:pt x="136" y="175"/>
                  </a:cubicBezTo>
                  <a:cubicBezTo>
                    <a:pt x="142" y="192"/>
                    <a:pt x="151" y="219"/>
                    <a:pt x="144" y="229"/>
                  </a:cubicBezTo>
                  <a:cubicBezTo>
                    <a:pt x="137" y="239"/>
                    <a:pt x="105" y="231"/>
                    <a:pt x="96" y="237"/>
                  </a:cubicBezTo>
                  <a:cubicBezTo>
                    <a:pt x="87" y="243"/>
                    <a:pt x="90" y="253"/>
                    <a:pt x="90" y="266"/>
                  </a:cubicBezTo>
                  <a:cubicBezTo>
                    <a:pt x="90" y="279"/>
                    <a:pt x="96" y="298"/>
                    <a:pt x="96" y="313"/>
                  </a:cubicBezTo>
                  <a:cubicBezTo>
                    <a:pt x="96" y="328"/>
                    <a:pt x="95" y="346"/>
                    <a:pt x="90" y="357"/>
                  </a:cubicBezTo>
                  <a:cubicBezTo>
                    <a:pt x="85" y="368"/>
                    <a:pt x="79" y="381"/>
                    <a:pt x="64" y="381"/>
                  </a:cubicBezTo>
                  <a:cubicBezTo>
                    <a:pt x="49" y="381"/>
                    <a:pt x="13" y="362"/>
                    <a:pt x="0" y="357"/>
                  </a:cubicBezTo>
                </a:path>
              </a:pathLst>
            </a:custGeom>
            <a:noFill/>
            <a:ln w="9525" cmpd="sng">
              <a:solidFill>
                <a:srgbClr val="66FFCC"/>
              </a:solidFill>
              <a:round/>
              <a:headEnd/>
              <a:tailEnd/>
            </a:ln>
            <a:effectLst/>
          </p:spPr>
          <p:txBody>
            <a:bodyPr/>
            <a:lstStyle/>
            <a:p>
              <a:endParaRPr lang="ru-RU"/>
            </a:p>
          </p:txBody>
        </p:sp>
        <p:sp>
          <p:nvSpPr>
            <p:cNvPr id="24647" name="Freeform 71"/>
            <p:cNvSpPr>
              <a:spLocks/>
            </p:cNvSpPr>
            <p:nvPr/>
          </p:nvSpPr>
          <p:spPr bwMode="auto">
            <a:xfrm>
              <a:off x="4440" y="960"/>
              <a:ext cx="375" cy="492"/>
            </a:xfrm>
            <a:custGeom>
              <a:avLst/>
              <a:gdLst/>
              <a:ahLst/>
              <a:cxnLst>
                <a:cxn ang="0">
                  <a:pos x="0" y="0"/>
                </a:cxn>
                <a:cxn ang="0">
                  <a:pos x="32" y="66"/>
                </a:cxn>
                <a:cxn ang="0">
                  <a:pos x="69" y="75"/>
                </a:cxn>
                <a:cxn ang="0">
                  <a:pos x="80" y="111"/>
                </a:cxn>
                <a:cxn ang="0">
                  <a:pos x="129" y="111"/>
                </a:cxn>
                <a:cxn ang="0">
                  <a:pos x="165" y="150"/>
                </a:cxn>
                <a:cxn ang="0">
                  <a:pos x="174" y="180"/>
                </a:cxn>
                <a:cxn ang="0">
                  <a:pos x="210" y="210"/>
                </a:cxn>
                <a:cxn ang="0">
                  <a:pos x="276" y="210"/>
                </a:cxn>
                <a:cxn ang="0">
                  <a:pos x="348" y="255"/>
                </a:cxn>
                <a:cxn ang="0">
                  <a:pos x="374" y="293"/>
                </a:cxn>
                <a:cxn ang="0">
                  <a:pos x="357" y="336"/>
                </a:cxn>
                <a:cxn ang="0">
                  <a:pos x="357" y="384"/>
                </a:cxn>
                <a:cxn ang="0">
                  <a:pos x="339" y="408"/>
                </a:cxn>
                <a:cxn ang="0">
                  <a:pos x="354" y="462"/>
                </a:cxn>
                <a:cxn ang="0">
                  <a:pos x="351" y="492"/>
                </a:cxn>
              </a:cxnLst>
              <a:rect l="0" t="0" r="r" b="b"/>
              <a:pathLst>
                <a:path w="375" h="492">
                  <a:moveTo>
                    <a:pt x="0" y="0"/>
                  </a:moveTo>
                  <a:cubicBezTo>
                    <a:pt x="5" y="10"/>
                    <a:pt x="21" y="54"/>
                    <a:pt x="32" y="66"/>
                  </a:cubicBezTo>
                  <a:cubicBezTo>
                    <a:pt x="43" y="78"/>
                    <a:pt x="61" y="68"/>
                    <a:pt x="69" y="75"/>
                  </a:cubicBezTo>
                  <a:cubicBezTo>
                    <a:pt x="77" y="82"/>
                    <a:pt x="70" y="105"/>
                    <a:pt x="80" y="111"/>
                  </a:cubicBezTo>
                  <a:cubicBezTo>
                    <a:pt x="90" y="117"/>
                    <a:pt x="115" y="105"/>
                    <a:pt x="129" y="111"/>
                  </a:cubicBezTo>
                  <a:cubicBezTo>
                    <a:pt x="143" y="117"/>
                    <a:pt x="158" y="138"/>
                    <a:pt x="165" y="150"/>
                  </a:cubicBezTo>
                  <a:cubicBezTo>
                    <a:pt x="172" y="162"/>
                    <a:pt x="167" y="170"/>
                    <a:pt x="174" y="180"/>
                  </a:cubicBezTo>
                  <a:cubicBezTo>
                    <a:pt x="181" y="190"/>
                    <a:pt x="193" y="205"/>
                    <a:pt x="210" y="210"/>
                  </a:cubicBezTo>
                  <a:cubicBezTo>
                    <a:pt x="227" y="215"/>
                    <a:pt x="253" y="203"/>
                    <a:pt x="276" y="210"/>
                  </a:cubicBezTo>
                  <a:cubicBezTo>
                    <a:pt x="299" y="217"/>
                    <a:pt x="332" y="241"/>
                    <a:pt x="348" y="255"/>
                  </a:cubicBezTo>
                  <a:cubicBezTo>
                    <a:pt x="364" y="269"/>
                    <a:pt x="373" y="280"/>
                    <a:pt x="374" y="293"/>
                  </a:cubicBezTo>
                  <a:cubicBezTo>
                    <a:pt x="375" y="306"/>
                    <a:pt x="360" y="321"/>
                    <a:pt x="357" y="336"/>
                  </a:cubicBezTo>
                  <a:cubicBezTo>
                    <a:pt x="354" y="351"/>
                    <a:pt x="360" y="372"/>
                    <a:pt x="357" y="384"/>
                  </a:cubicBezTo>
                  <a:cubicBezTo>
                    <a:pt x="354" y="396"/>
                    <a:pt x="340" y="395"/>
                    <a:pt x="339" y="408"/>
                  </a:cubicBezTo>
                  <a:cubicBezTo>
                    <a:pt x="338" y="421"/>
                    <a:pt x="352" y="448"/>
                    <a:pt x="354" y="462"/>
                  </a:cubicBezTo>
                  <a:cubicBezTo>
                    <a:pt x="356" y="476"/>
                    <a:pt x="352" y="486"/>
                    <a:pt x="351" y="492"/>
                  </a:cubicBezTo>
                </a:path>
              </a:pathLst>
            </a:custGeom>
            <a:noFill/>
            <a:ln w="9525" cmpd="sng">
              <a:solidFill>
                <a:srgbClr val="66FFCC"/>
              </a:solidFill>
              <a:round/>
              <a:headEnd/>
              <a:tailEnd/>
            </a:ln>
            <a:effectLst/>
          </p:spPr>
          <p:txBody>
            <a:bodyPr/>
            <a:lstStyle/>
            <a:p>
              <a:endParaRPr lang="ru-RU"/>
            </a:p>
          </p:txBody>
        </p:sp>
        <p:sp>
          <p:nvSpPr>
            <p:cNvPr id="24648" name="Freeform 72"/>
            <p:cNvSpPr>
              <a:spLocks/>
            </p:cNvSpPr>
            <p:nvPr/>
          </p:nvSpPr>
          <p:spPr bwMode="auto">
            <a:xfrm>
              <a:off x="4873" y="648"/>
              <a:ext cx="323" cy="301"/>
            </a:xfrm>
            <a:custGeom>
              <a:avLst/>
              <a:gdLst/>
              <a:ahLst/>
              <a:cxnLst>
                <a:cxn ang="0">
                  <a:pos x="323" y="0"/>
                </a:cxn>
                <a:cxn ang="0">
                  <a:pos x="281" y="9"/>
                </a:cxn>
                <a:cxn ang="0">
                  <a:pos x="266" y="54"/>
                </a:cxn>
                <a:cxn ang="0">
                  <a:pos x="242" y="93"/>
                </a:cxn>
                <a:cxn ang="0">
                  <a:pos x="227" y="129"/>
                </a:cxn>
                <a:cxn ang="0">
                  <a:pos x="191" y="123"/>
                </a:cxn>
                <a:cxn ang="0">
                  <a:pos x="139" y="106"/>
                </a:cxn>
                <a:cxn ang="0">
                  <a:pos x="146" y="144"/>
                </a:cxn>
                <a:cxn ang="0">
                  <a:pos x="139" y="242"/>
                </a:cxn>
                <a:cxn ang="0">
                  <a:pos x="116" y="285"/>
                </a:cxn>
                <a:cxn ang="0">
                  <a:pos x="95" y="300"/>
                </a:cxn>
                <a:cxn ang="0">
                  <a:pos x="59" y="279"/>
                </a:cxn>
                <a:cxn ang="0">
                  <a:pos x="48" y="242"/>
                </a:cxn>
                <a:cxn ang="0">
                  <a:pos x="48" y="197"/>
                </a:cxn>
                <a:cxn ang="0">
                  <a:pos x="20" y="183"/>
                </a:cxn>
                <a:cxn ang="0">
                  <a:pos x="3" y="151"/>
                </a:cxn>
                <a:cxn ang="0">
                  <a:pos x="3" y="106"/>
                </a:cxn>
                <a:cxn ang="0">
                  <a:pos x="3" y="61"/>
                </a:cxn>
              </a:cxnLst>
              <a:rect l="0" t="0" r="r" b="b"/>
              <a:pathLst>
                <a:path w="323" h="301">
                  <a:moveTo>
                    <a:pt x="323" y="0"/>
                  </a:moveTo>
                  <a:cubicBezTo>
                    <a:pt x="316" y="1"/>
                    <a:pt x="291" y="0"/>
                    <a:pt x="281" y="9"/>
                  </a:cubicBezTo>
                  <a:cubicBezTo>
                    <a:pt x="271" y="18"/>
                    <a:pt x="272" y="40"/>
                    <a:pt x="266" y="54"/>
                  </a:cubicBezTo>
                  <a:cubicBezTo>
                    <a:pt x="260" y="68"/>
                    <a:pt x="248" y="81"/>
                    <a:pt x="242" y="93"/>
                  </a:cubicBezTo>
                  <a:cubicBezTo>
                    <a:pt x="236" y="105"/>
                    <a:pt x="235" y="124"/>
                    <a:pt x="227" y="129"/>
                  </a:cubicBezTo>
                  <a:cubicBezTo>
                    <a:pt x="219" y="134"/>
                    <a:pt x="206" y="127"/>
                    <a:pt x="191" y="123"/>
                  </a:cubicBezTo>
                  <a:cubicBezTo>
                    <a:pt x="176" y="119"/>
                    <a:pt x="146" y="103"/>
                    <a:pt x="139" y="106"/>
                  </a:cubicBezTo>
                  <a:cubicBezTo>
                    <a:pt x="132" y="109"/>
                    <a:pt x="146" y="121"/>
                    <a:pt x="146" y="144"/>
                  </a:cubicBezTo>
                  <a:cubicBezTo>
                    <a:pt x="146" y="167"/>
                    <a:pt x="144" y="219"/>
                    <a:pt x="139" y="242"/>
                  </a:cubicBezTo>
                  <a:cubicBezTo>
                    <a:pt x="134" y="265"/>
                    <a:pt x="123" y="275"/>
                    <a:pt x="116" y="285"/>
                  </a:cubicBezTo>
                  <a:cubicBezTo>
                    <a:pt x="109" y="295"/>
                    <a:pt x="104" y="301"/>
                    <a:pt x="95" y="300"/>
                  </a:cubicBezTo>
                  <a:cubicBezTo>
                    <a:pt x="86" y="299"/>
                    <a:pt x="67" y="289"/>
                    <a:pt x="59" y="279"/>
                  </a:cubicBezTo>
                  <a:cubicBezTo>
                    <a:pt x="51" y="269"/>
                    <a:pt x="50" y="256"/>
                    <a:pt x="48" y="242"/>
                  </a:cubicBezTo>
                  <a:cubicBezTo>
                    <a:pt x="46" y="228"/>
                    <a:pt x="53" y="207"/>
                    <a:pt x="48" y="197"/>
                  </a:cubicBezTo>
                  <a:cubicBezTo>
                    <a:pt x="43" y="187"/>
                    <a:pt x="27" y="191"/>
                    <a:pt x="20" y="183"/>
                  </a:cubicBezTo>
                  <a:cubicBezTo>
                    <a:pt x="13" y="175"/>
                    <a:pt x="6" y="164"/>
                    <a:pt x="3" y="151"/>
                  </a:cubicBezTo>
                  <a:cubicBezTo>
                    <a:pt x="0" y="138"/>
                    <a:pt x="3" y="121"/>
                    <a:pt x="3" y="106"/>
                  </a:cubicBezTo>
                  <a:cubicBezTo>
                    <a:pt x="3" y="91"/>
                    <a:pt x="3" y="76"/>
                    <a:pt x="3" y="61"/>
                  </a:cubicBezTo>
                </a:path>
              </a:pathLst>
            </a:custGeom>
            <a:noFill/>
            <a:ln w="9525" cmpd="sng">
              <a:solidFill>
                <a:srgbClr val="66FFCC"/>
              </a:solidFill>
              <a:round/>
              <a:headEnd/>
              <a:tailEnd/>
            </a:ln>
            <a:effectLst/>
          </p:spPr>
          <p:txBody>
            <a:bodyPr/>
            <a:lstStyle/>
            <a:p>
              <a:endParaRPr lang="ru-RU"/>
            </a:p>
          </p:txBody>
        </p:sp>
        <p:sp>
          <p:nvSpPr>
            <p:cNvPr id="24649" name="Freeform 73"/>
            <p:cNvSpPr>
              <a:spLocks/>
            </p:cNvSpPr>
            <p:nvPr/>
          </p:nvSpPr>
          <p:spPr bwMode="auto">
            <a:xfrm>
              <a:off x="2699" y="3246"/>
              <a:ext cx="397" cy="366"/>
            </a:xfrm>
            <a:custGeom>
              <a:avLst/>
              <a:gdLst/>
              <a:ahLst/>
              <a:cxnLst>
                <a:cxn ang="0">
                  <a:pos x="0" y="366"/>
                </a:cxn>
                <a:cxn ang="0">
                  <a:pos x="121" y="348"/>
                </a:cxn>
                <a:cxn ang="0">
                  <a:pos x="226" y="320"/>
                </a:cxn>
                <a:cxn ang="0">
                  <a:pos x="331" y="270"/>
                </a:cxn>
                <a:cxn ang="0">
                  <a:pos x="385" y="138"/>
                </a:cxn>
                <a:cxn ang="0">
                  <a:pos x="397" y="0"/>
                </a:cxn>
              </a:cxnLst>
              <a:rect l="0" t="0" r="r" b="b"/>
              <a:pathLst>
                <a:path w="397" h="366">
                  <a:moveTo>
                    <a:pt x="0" y="366"/>
                  </a:moveTo>
                  <a:cubicBezTo>
                    <a:pt x="20" y="363"/>
                    <a:pt x="83" y="356"/>
                    <a:pt x="121" y="348"/>
                  </a:cubicBezTo>
                  <a:cubicBezTo>
                    <a:pt x="159" y="340"/>
                    <a:pt x="191" y="333"/>
                    <a:pt x="226" y="320"/>
                  </a:cubicBezTo>
                  <a:cubicBezTo>
                    <a:pt x="261" y="307"/>
                    <a:pt x="305" y="300"/>
                    <a:pt x="331" y="270"/>
                  </a:cubicBezTo>
                  <a:cubicBezTo>
                    <a:pt x="357" y="240"/>
                    <a:pt x="374" y="183"/>
                    <a:pt x="385" y="138"/>
                  </a:cubicBezTo>
                  <a:cubicBezTo>
                    <a:pt x="396" y="93"/>
                    <a:pt x="395" y="29"/>
                    <a:pt x="397" y="0"/>
                  </a:cubicBezTo>
                </a:path>
              </a:pathLst>
            </a:custGeom>
            <a:noFill/>
            <a:ln w="9525">
              <a:solidFill>
                <a:srgbClr val="66FFCC"/>
              </a:solidFill>
              <a:round/>
              <a:headEnd/>
              <a:tailEnd/>
            </a:ln>
            <a:effectLst/>
          </p:spPr>
          <p:txBody>
            <a:bodyPr/>
            <a:lstStyle/>
            <a:p>
              <a:endParaRPr lang="ru-RU"/>
            </a:p>
          </p:txBody>
        </p:sp>
        <p:sp>
          <p:nvSpPr>
            <p:cNvPr id="24650" name="Freeform 74"/>
            <p:cNvSpPr>
              <a:spLocks/>
            </p:cNvSpPr>
            <p:nvPr/>
          </p:nvSpPr>
          <p:spPr bwMode="auto">
            <a:xfrm>
              <a:off x="3093" y="3019"/>
              <a:ext cx="286" cy="221"/>
            </a:xfrm>
            <a:custGeom>
              <a:avLst/>
              <a:gdLst/>
              <a:ahLst/>
              <a:cxnLst>
                <a:cxn ang="0">
                  <a:pos x="0" y="221"/>
                </a:cxn>
                <a:cxn ang="0">
                  <a:pos x="81" y="149"/>
                </a:cxn>
                <a:cxn ang="0">
                  <a:pos x="147" y="119"/>
                </a:cxn>
                <a:cxn ang="0">
                  <a:pos x="183" y="71"/>
                </a:cxn>
                <a:cxn ang="0">
                  <a:pos x="219" y="11"/>
                </a:cxn>
                <a:cxn ang="0">
                  <a:pos x="286" y="3"/>
                </a:cxn>
              </a:cxnLst>
              <a:rect l="0" t="0" r="r" b="b"/>
              <a:pathLst>
                <a:path w="286" h="221">
                  <a:moveTo>
                    <a:pt x="0" y="221"/>
                  </a:moveTo>
                  <a:cubicBezTo>
                    <a:pt x="13" y="209"/>
                    <a:pt x="57" y="166"/>
                    <a:pt x="81" y="149"/>
                  </a:cubicBezTo>
                  <a:cubicBezTo>
                    <a:pt x="105" y="132"/>
                    <a:pt x="130" y="132"/>
                    <a:pt x="147" y="119"/>
                  </a:cubicBezTo>
                  <a:cubicBezTo>
                    <a:pt x="164" y="106"/>
                    <a:pt x="171" y="89"/>
                    <a:pt x="183" y="71"/>
                  </a:cubicBezTo>
                  <a:cubicBezTo>
                    <a:pt x="195" y="53"/>
                    <a:pt x="202" y="22"/>
                    <a:pt x="219" y="11"/>
                  </a:cubicBezTo>
                  <a:cubicBezTo>
                    <a:pt x="236" y="0"/>
                    <a:pt x="272" y="5"/>
                    <a:pt x="286" y="3"/>
                  </a:cubicBezTo>
                </a:path>
              </a:pathLst>
            </a:custGeom>
            <a:noFill/>
            <a:ln w="12700" cmpd="sng">
              <a:solidFill>
                <a:srgbClr val="66FFCC"/>
              </a:solidFill>
              <a:round/>
              <a:headEnd/>
              <a:tailEnd/>
            </a:ln>
            <a:effectLst/>
          </p:spPr>
          <p:txBody>
            <a:bodyPr/>
            <a:lstStyle/>
            <a:p>
              <a:endParaRPr lang="ru-RU"/>
            </a:p>
          </p:txBody>
        </p:sp>
        <p:sp>
          <p:nvSpPr>
            <p:cNvPr id="24651" name="Freeform 75"/>
            <p:cNvSpPr>
              <a:spLocks/>
            </p:cNvSpPr>
            <p:nvPr/>
          </p:nvSpPr>
          <p:spPr bwMode="auto">
            <a:xfrm>
              <a:off x="3197" y="3022"/>
              <a:ext cx="188" cy="595"/>
            </a:xfrm>
            <a:custGeom>
              <a:avLst/>
              <a:gdLst/>
              <a:ahLst/>
              <a:cxnLst>
                <a:cxn ang="0">
                  <a:pos x="182" y="0"/>
                </a:cxn>
                <a:cxn ang="0">
                  <a:pos x="148" y="35"/>
                </a:cxn>
                <a:cxn ang="0">
                  <a:pos x="148" y="86"/>
                </a:cxn>
                <a:cxn ang="0">
                  <a:pos x="184" y="137"/>
                </a:cxn>
                <a:cxn ang="0">
                  <a:pos x="175" y="152"/>
                </a:cxn>
                <a:cxn ang="0">
                  <a:pos x="151" y="179"/>
                </a:cxn>
                <a:cxn ang="0">
                  <a:pos x="130" y="224"/>
                </a:cxn>
                <a:cxn ang="0">
                  <a:pos x="91" y="317"/>
                </a:cxn>
                <a:cxn ang="0">
                  <a:pos x="70" y="398"/>
                </a:cxn>
                <a:cxn ang="0">
                  <a:pos x="49" y="497"/>
                </a:cxn>
                <a:cxn ang="0">
                  <a:pos x="37" y="539"/>
                </a:cxn>
                <a:cxn ang="0">
                  <a:pos x="28" y="557"/>
                </a:cxn>
                <a:cxn ang="0">
                  <a:pos x="10" y="575"/>
                </a:cxn>
                <a:cxn ang="0">
                  <a:pos x="91" y="590"/>
                </a:cxn>
                <a:cxn ang="0">
                  <a:pos x="182" y="544"/>
                </a:cxn>
              </a:cxnLst>
              <a:rect l="0" t="0" r="r" b="b"/>
              <a:pathLst>
                <a:path w="188" h="595">
                  <a:moveTo>
                    <a:pt x="182" y="0"/>
                  </a:moveTo>
                  <a:cubicBezTo>
                    <a:pt x="176" y="6"/>
                    <a:pt x="154" y="21"/>
                    <a:pt x="148" y="35"/>
                  </a:cubicBezTo>
                  <a:cubicBezTo>
                    <a:pt x="142" y="49"/>
                    <a:pt x="142" y="69"/>
                    <a:pt x="148" y="86"/>
                  </a:cubicBezTo>
                  <a:cubicBezTo>
                    <a:pt x="154" y="103"/>
                    <a:pt x="180" y="126"/>
                    <a:pt x="184" y="137"/>
                  </a:cubicBezTo>
                  <a:cubicBezTo>
                    <a:pt x="188" y="148"/>
                    <a:pt x="180" y="145"/>
                    <a:pt x="175" y="152"/>
                  </a:cubicBezTo>
                  <a:cubicBezTo>
                    <a:pt x="170" y="159"/>
                    <a:pt x="159" y="167"/>
                    <a:pt x="151" y="179"/>
                  </a:cubicBezTo>
                  <a:cubicBezTo>
                    <a:pt x="143" y="191"/>
                    <a:pt x="140" y="201"/>
                    <a:pt x="130" y="224"/>
                  </a:cubicBezTo>
                  <a:cubicBezTo>
                    <a:pt x="120" y="247"/>
                    <a:pt x="101" y="288"/>
                    <a:pt x="91" y="317"/>
                  </a:cubicBezTo>
                  <a:cubicBezTo>
                    <a:pt x="81" y="346"/>
                    <a:pt x="77" y="368"/>
                    <a:pt x="70" y="398"/>
                  </a:cubicBezTo>
                  <a:cubicBezTo>
                    <a:pt x="63" y="428"/>
                    <a:pt x="55" y="474"/>
                    <a:pt x="49" y="497"/>
                  </a:cubicBezTo>
                  <a:cubicBezTo>
                    <a:pt x="43" y="520"/>
                    <a:pt x="40" y="529"/>
                    <a:pt x="37" y="539"/>
                  </a:cubicBezTo>
                  <a:cubicBezTo>
                    <a:pt x="34" y="549"/>
                    <a:pt x="33" y="551"/>
                    <a:pt x="28" y="557"/>
                  </a:cubicBezTo>
                  <a:cubicBezTo>
                    <a:pt x="23" y="563"/>
                    <a:pt x="0" y="570"/>
                    <a:pt x="10" y="575"/>
                  </a:cubicBezTo>
                  <a:cubicBezTo>
                    <a:pt x="20" y="580"/>
                    <a:pt x="62" y="595"/>
                    <a:pt x="91" y="590"/>
                  </a:cubicBezTo>
                  <a:cubicBezTo>
                    <a:pt x="120" y="585"/>
                    <a:pt x="148" y="567"/>
                    <a:pt x="182" y="544"/>
                  </a:cubicBezTo>
                </a:path>
              </a:pathLst>
            </a:custGeom>
            <a:noFill/>
            <a:ln w="12700" cmpd="sng">
              <a:solidFill>
                <a:srgbClr val="66FFCC"/>
              </a:solidFill>
              <a:round/>
              <a:headEnd/>
              <a:tailEnd/>
            </a:ln>
            <a:effectLst/>
          </p:spPr>
          <p:txBody>
            <a:bodyPr/>
            <a:lstStyle/>
            <a:p>
              <a:endParaRPr lang="ru-RU"/>
            </a:p>
          </p:txBody>
        </p:sp>
        <p:sp>
          <p:nvSpPr>
            <p:cNvPr id="24652" name="Freeform 76"/>
            <p:cNvSpPr>
              <a:spLocks/>
            </p:cNvSpPr>
            <p:nvPr/>
          </p:nvSpPr>
          <p:spPr bwMode="auto">
            <a:xfrm>
              <a:off x="3376" y="2708"/>
              <a:ext cx="1165" cy="719"/>
            </a:xfrm>
            <a:custGeom>
              <a:avLst/>
              <a:gdLst/>
              <a:ahLst/>
              <a:cxnLst>
                <a:cxn ang="0">
                  <a:pos x="0" y="312"/>
                </a:cxn>
                <a:cxn ang="0">
                  <a:pos x="136" y="288"/>
                </a:cxn>
                <a:cxn ang="0">
                  <a:pos x="276" y="300"/>
                </a:cxn>
                <a:cxn ang="0">
                  <a:pos x="344" y="340"/>
                </a:cxn>
                <a:cxn ang="0">
                  <a:pos x="409" y="450"/>
                </a:cxn>
                <a:cxn ang="0">
                  <a:pos x="440" y="516"/>
                </a:cxn>
                <a:cxn ang="0">
                  <a:pos x="464" y="564"/>
                </a:cxn>
                <a:cxn ang="0">
                  <a:pos x="492" y="592"/>
                </a:cxn>
                <a:cxn ang="0">
                  <a:pos x="544" y="592"/>
                </a:cxn>
                <a:cxn ang="0">
                  <a:pos x="600" y="580"/>
                </a:cxn>
                <a:cxn ang="0">
                  <a:pos x="644" y="600"/>
                </a:cxn>
                <a:cxn ang="0">
                  <a:pos x="684" y="628"/>
                </a:cxn>
                <a:cxn ang="0">
                  <a:pos x="712" y="684"/>
                </a:cxn>
                <a:cxn ang="0">
                  <a:pos x="760" y="712"/>
                </a:cxn>
                <a:cxn ang="0">
                  <a:pos x="812" y="712"/>
                </a:cxn>
                <a:cxn ang="0">
                  <a:pos x="840" y="668"/>
                </a:cxn>
                <a:cxn ang="0">
                  <a:pos x="864" y="624"/>
                </a:cxn>
                <a:cxn ang="0">
                  <a:pos x="908" y="620"/>
                </a:cxn>
                <a:cxn ang="0">
                  <a:pos x="950" y="586"/>
                </a:cxn>
                <a:cxn ang="0">
                  <a:pos x="995" y="541"/>
                </a:cxn>
                <a:cxn ang="0">
                  <a:pos x="1028" y="504"/>
                </a:cxn>
                <a:cxn ang="0">
                  <a:pos x="1020" y="464"/>
                </a:cxn>
                <a:cxn ang="0">
                  <a:pos x="1044" y="440"/>
                </a:cxn>
                <a:cxn ang="0">
                  <a:pos x="1040" y="405"/>
                </a:cxn>
                <a:cxn ang="0">
                  <a:pos x="1040" y="359"/>
                </a:cxn>
                <a:cxn ang="0">
                  <a:pos x="1052" y="320"/>
                </a:cxn>
                <a:cxn ang="0">
                  <a:pos x="1086" y="268"/>
                </a:cxn>
                <a:cxn ang="0">
                  <a:pos x="1144" y="196"/>
                </a:cxn>
                <a:cxn ang="0">
                  <a:pos x="1164" y="132"/>
                </a:cxn>
                <a:cxn ang="0">
                  <a:pos x="1136" y="80"/>
                </a:cxn>
                <a:cxn ang="0">
                  <a:pos x="1112" y="44"/>
                </a:cxn>
                <a:cxn ang="0">
                  <a:pos x="1160" y="0"/>
                </a:cxn>
              </a:cxnLst>
              <a:rect l="0" t="0" r="r" b="b"/>
              <a:pathLst>
                <a:path w="1165" h="719">
                  <a:moveTo>
                    <a:pt x="0" y="312"/>
                  </a:moveTo>
                  <a:cubicBezTo>
                    <a:pt x="23" y="308"/>
                    <a:pt x="90" y="290"/>
                    <a:pt x="136" y="288"/>
                  </a:cubicBezTo>
                  <a:cubicBezTo>
                    <a:pt x="182" y="286"/>
                    <a:pt x="241" y="291"/>
                    <a:pt x="276" y="300"/>
                  </a:cubicBezTo>
                  <a:cubicBezTo>
                    <a:pt x="311" y="309"/>
                    <a:pt x="322" y="315"/>
                    <a:pt x="344" y="340"/>
                  </a:cubicBezTo>
                  <a:cubicBezTo>
                    <a:pt x="366" y="365"/>
                    <a:pt x="393" y="421"/>
                    <a:pt x="409" y="450"/>
                  </a:cubicBezTo>
                  <a:cubicBezTo>
                    <a:pt x="425" y="479"/>
                    <a:pt x="431" y="497"/>
                    <a:pt x="440" y="516"/>
                  </a:cubicBezTo>
                  <a:cubicBezTo>
                    <a:pt x="449" y="535"/>
                    <a:pt x="455" y="551"/>
                    <a:pt x="464" y="564"/>
                  </a:cubicBezTo>
                  <a:cubicBezTo>
                    <a:pt x="473" y="577"/>
                    <a:pt x="479" y="587"/>
                    <a:pt x="492" y="592"/>
                  </a:cubicBezTo>
                  <a:cubicBezTo>
                    <a:pt x="505" y="597"/>
                    <a:pt x="526" y="594"/>
                    <a:pt x="544" y="592"/>
                  </a:cubicBezTo>
                  <a:cubicBezTo>
                    <a:pt x="562" y="590"/>
                    <a:pt x="583" y="579"/>
                    <a:pt x="600" y="580"/>
                  </a:cubicBezTo>
                  <a:cubicBezTo>
                    <a:pt x="617" y="581"/>
                    <a:pt x="630" y="592"/>
                    <a:pt x="644" y="600"/>
                  </a:cubicBezTo>
                  <a:cubicBezTo>
                    <a:pt x="658" y="608"/>
                    <a:pt x="673" y="614"/>
                    <a:pt x="684" y="628"/>
                  </a:cubicBezTo>
                  <a:cubicBezTo>
                    <a:pt x="695" y="642"/>
                    <a:pt x="699" y="670"/>
                    <a:pt x="712" y="684"/>
                  </a:cubicBezTo>
                  <a:cubicBezTo>
                    <a:pt x="725" y="698"/>
                    <a:pt x="743" y="707"/>
                    <a:pt x="760" y="712"/>
                  </a:cubicBezTo>
                  <a:cubicBezTo>
                    <a:pt x="777" y="717"/>
                    <a:pt x="799" y="719"/>
                    <a:pt x="812" y="712"/>
                  </a:cubicBezTo>
                  <a:cubicBezTo>
                    <a:pt x="825" y="705"/>
                    <a:pt x="831" y="683"/>
                    <a:pt x="840" y="668"/>
                  </a:cubicBezTo>
                  <a:cubicBezTo>
                    <a:pt x="849" y="653"/>
                    <a:pt x="853" y="632"/>
                    <a:pt x="864" y="624"/>
                  </a:cubicBezTo>
                  <a:cubicBezTo>
                    <a:pt x="875" y="616"/>
                    <a:pt x="894" y="626"/>
                    <a:pt x="908" y="620"/>
                  </a:cubicBezTo>
                  <a:cubicBezTo>
                    <a:pt x="922" y="614"/>
                    <a:pt x="936" y="599"/>
                    <a:pt x="950" y="586"/>
                  </a:cubicBezTo>
                  <a:cubicBezTo>
                    <a:pt x="964" y="573"/>
                    <a:pt x="982" y="555"/>
                    <a:pt x="995" y="541"/>
                  </a:cubicBezTo>
                  <a:cubicBezTo>
                    <a:pt x="1008" y="527"/>
                    <a:pt x="1024" y="517"/>
                    <a:pt x="1028" y="504"/>
                  </a:cubicBezTo>
                  <a:cubicBezTo>
                    <a:pt x="1032" y="491"/>
                    <a:pt x="1017" y="475"/>
                    <a:pt x="1020" y="464"/>
                  </a:cubicBezTo>
                  <a:cubicBezTo>
                    <a:pt x="1023" y="453"/>
                    <a:pt x="1041" y="450"/>
                    <a:pt x="1044" y="440"/>
                  </a:cubicBezTo>
                  <a:cubicBezTo>
                    <a:pt x="1047" y="430"/>
                    <a:pt x="1041" y="418"/>
                    <a:pt x="1040" y="405"/>
                  </a:cubicBezTo>
                  <a:cubicBezTo>
                    <a:pt x="1039" y="392"/>
                    <a:pt x="1038" y="373"/>
                    <a:pt x="1040" y="359"/>
                  </a:cubicBezTo>
                  <a:cubicBezTo>
                    <a:pt x="1042" y="345"/>
                    <a:pt x="1044" y="335"/>
                    <a:pt x="1052" y="320"/>
                  </a:cubicBezTo>
                  <a:cubicBezTo>
                    <a:pt x="1060" y="305"/>
                    <a:pt x="1071" y="289"/>
                    <a:pt x="1086" y="268"/>
                  </a:cubicBezTo>
                  <a:cubicBezTo>
                    <a:pt x="1101" y="247"/>
                    <a:pt x="1131" y="219"/>
                    <a:pt x="1144" y="196"/>
                  </a:cubicBezTo>
                  <a:cubicBezTo>
                    <a:pt x="1157" y="173"/>
                    <a:pt x="1165" y="151"/>
                    <a:pt x="1164" y="132"/>
                  </a:cubicBezTo>
                  <a:cubicBezTo>
                    <a:pt x="1163" y="113"/>
                    <a:pt x="1145" y="95"/>
                    <a:pt x="1136" y="80"/>
                  </a:cubicBezTo>
                  <a:cubicBezTo>
                    <a:pt x="1127" y="65"/>
                    <a:pt x="1108" y="57"/>
                    <a:pt x="1112" y="44"/>
                  </a:cubicBezTo>
                  <a:cubicBezTo>
                    <a:pt x="1116" y="31"/>
                    <a:pt x="1150" y="9"/>
                    <a:pt x="1160" y="0"/>
                  </a:cubicBezTo>
                </a:path>
              </a:pathLst>
            </a:custGeom>
            <a:noFill/>
            <a:ln w="19050" cmpd="sng">
              <a:solidFill>
                <a:srgbClr val="66FFCC"/>
              </a:solidFill>
              <a:round/>
              <a:headEnd/>
              <a:tailEnd/>
            </a:ln>
            <a:effectLst/>
          </p:spPr>
          <p:txBody>
            <a:bodyPr/>
            <a:lstStyle/>
            <a:p>
              <a:endParaRPr lang="ru-RU"/>
            </a:p>
          </p:txBody>
        </p:sp>
        <p:sp>
          <p:nvSpPr>
            <p:cNvPr id="24653" name="Freeform 77"/>
            <p:cNvSpPr>
              <a:spLocks/>
            </p:cNvSpPr>
            <p:nvPr/>
          </p:nvSpPr>
          <p:spPr bwMode="auto">
            <a:xfrm>
              <a:off x="4332" y="3294"/>
              <a:ext cx="140" cy="445"/>
            </a:xfrm>
            <a:custGeom>
              <a:avLst/>
              <a:gdLst/>
              <a:ahLst/>
              <a:cxnLst>
                <a:cxn ang="0">
                  <a:pos x="0" y="0"/>
                </a:cxn>
                <a:cxn ang="0">
                  <a:pos x="24" y="82"/>
                </a:cxn>
                <a:cxn ang="0">
                  <a:pos x="24" y="130"/>
                </a:cxn>
                <a:cxn ang="0">
                  <a:pos x="44" y="178"/>
                </a:cxn>
                <a:cxn ang="0">
                  <a:pos x="45" y="223"/>
                </a:cxn>
                <a:cxn ang="0">
                  <a:pos x="36" y="326"/>
                </a:cxn>
                <a:cxn ang="0">
                  <a:pos x="52" y="370"/>
                </a:cxn>
                <a:cxn ang="0">
                  <a:pos x="104" y="434"/>
                </a:cxn>
                <a:cxn ang="0">
                  <a:pos x="140" y="434"/>
                </a:cxn>
              </a:cxnLst>
              <a:rect l="0" t="0" r="r" b="b"/>
              <a:pathLst>
                <a:path w="140" h="445">
                  <a:moveTo>
                    <a:pt x="0" y="0"/>
                  </a:moveTo>
                  <a:cubicBezTo>
                    <a:pt x="4" y="14"/>
                    <a:pt x="20" y="60"/>
                    <a:pt x="24" y="82"/>
                  </a:cubicBezTo>
                  <a:cubicBezTo>
                    <a:pt x="28" y="104"/>
                    <a:pt x="21" y="114"/>
                    <a:pt x="24" y="130"/>
                  </a:cubicBezTo>
                  <a:cubicBezTo>
                    <a:pt x="27" y="146"/>
                    <a:pt x="41" y="163"/>
                    <a:pt x="44" y="178"/>
                  </a:cubicBezTo>
                  <a:cubicBezTo>
                    <a:pt x="47" y="193"/>
                    <a:pt x="46" y="198"/>
                    <a:pt x="45" y="223"/>
                  </a:cubicBezTo>
                  <a:cubicBezTo>
                    <a:pt x="44" y="248"/>
                    <a:pt x="35" y="302"/>
                    <a:pt x="36" y="326"/>
                  </a:cubicBezTo>
                  <a:cubicBezTo>
                    <a:pt x="37" y="350"/>
                    <a:pt x="41" y="352"/>
                    <a:pt x="52" y="370"/>
                  </a:cubicBezTo>
                  <a:cubicBezTo>
                    <a:pt x="63" y="388"/>
                    <a:pt x="89" y="423"/>
                    <a:pt x="104" y="434"/>
                  </a:cubicBezTo>
                  <a:cubicBezTo>
                    <a:pt x="119" y="445"/>
                    <a:pt x="133" y="434"/>
                    <a:pt x="140" y="434"/>
                  </a:cubicBezTo>
                </a:path>
              </a:pathLst>
            </a:custGeom>
            <a:noFill/>
            <a:ln w="12700" cmpd="sng">
              <a:solidFill>
                <a:srgbClr val="66FFCC"/>
              </a:solidFill>
              <a:round/>
              <a:headEnd/>
              <a:tailEnd/>
            </a:ln>
            <a:effectLst/>
          </p:spPr>
          <p:txBody>
            <a:bodyPr/>
            <a:lstStyle/>
            <a:p>
              <a:endParaRPr lang="ru-RU"/>
            </a:p>
          </p:txBody>
        </p:sp>
        <p:sp>
          <p:nvSpPr>
            <p:cNvPr id="24654" name="Freeform 78"/>
            <p:cNvSpPr>
              <a:spLocks/>
            </p:cNvSpPr>
            <p:nvPr/>
          </p:nvSpPr>
          <p:spPr bwMode="auto">
            <a:xfrm>
              <a:off x="3640" y="3385"/>
              <a:ext cx="566" cy="503"/>
            </a:xfrm>
            <a:custGeom>
              <a:avLst/>
              <a:gdLst/>
              <a:ahLst/>
              <a:cxnLst>
                <a:cxn ang="0">
                  <a:pos x="556" y="39"/>
                </a:cxn>
                <a:cxn ang="0">
                  <a:pos x="555" y="90"/>
                </a:cxn>
                <a:cxn ang="0">
                  <a:pos x="492" y="155"/>
                </a:cxn>
                <a:cxn ang="0">
                  <a:pos x="456" y="211"/>
                </a:cxn>
                <a:cxn ang="0">
                  <a:pos x="436" y="271"/>
                </a:cxn>
                <a:cxn ang="0">
                  <a:pos x="329" y="317"/>
                </a:cxn>
                <a:cxn ang="0">
                  <a:pos x="283" y="363"/>
                </a:cxn>
                <a:cxn ang="0">
                  <a:pos x="238" y="453"/>
                </a:cxn>
                <a:cxn ang="0">
                  <a:pos x="147" y="499"/>
                </a:cxn>
                <a:cxn ang="0">
                  <a:pos x="80" y="479"/>
                </a:cxn>
                <a:cxn ang="0">
                  <a:pos x="11" y="408"/>
                </a:cxn>
                <a:cxn ang="0">
                  <a:pos x="11" y="317"/>
                </a:cxn>
                <a:cxn ang="0">
                  <a:pos x="44" y="231"/>
                </a:cxn>
                <a:cxn ang="0">
                  <a:pos x="36" y="163"/>
                </a:cxn>
                <a:cxn ang="0">
                  <a:pos x="56" y="90"/>
                </a:cxn>
                <a:cxn ang="0">
                  <a:pos x="11" y="45"/>
                </a:cxn>
                <a:cxn ang="0">
                  <a:pos x="11" y="0"/>
                </a:cxn>
              </a:cxnLst>
              <a:rect l="0" t="0" r="r" b="b"/>
              <a:pathLst>
                <a:path w="566" h="503">
                  <a:moveTo>
                    <a:pt x="556" y="39"/>
                  </a:moveTo>
                  <a:cubicBezTo>
                    <a:pt x="556" y="47"/>
                    <a:pt x="566" y="71"/>
                    <a:pt x="555" y="90"/>
                  </a:cubicBezTo>
                  <a:cubicBezTo>
                    <a:pt x="544" y="109"/>
                    <a:pt x="509" y="135"/>
                    <a:pt x="492" y="155"/>
                  </a:cubicBezTo>
                  <a:cubicBezTo>
                    <a:pt x="475" y="175"/>
                    <a:pt x="465" y="192"/>
                    <a:pt x="456" y="211"/>
                  </a:cubicBezTo>
                  <a:cubicBezTo>
                    <a:pt x="447" y="230"/>
                    <a:pt x="457" y="253"/>
                    <a:pt x="436" y="271"/>
                  </a:cubicBezTo>
                  <a:cubicBezTo>
                    <a:pt x="415" y="289"/>
                    <a:pt x="354" y="302"/>
                    <a:pt x="329" y="317"/>
                  </a:cubicBezTo>
                  <a:cubicBezTo>
                    <a:pt x="304" y="332"/>
                    <a:pt x="298" y="340"/>
                    <a:pt x="283" y="363"/>
                  </a:cubicBezTo>
                  <a:cubicBezTo>
                    <a:pt x="268" y="386"/>
                    <a:pt x="261" y="430"/>
                    <a:pt x="238" y="453"/>
                  </a:cubicBezTo>
                  <a:cubicBezTo>
                    <a:pt x="215" y="476"/>
                    <a:pt x="173" y="495"/>
                    <a:pt x="147" y="499"/>
                  </a:cubicBezTo>
                  <a:cubicBezTo>
                    <a:pt x="121" y="503"/>
                    <a:pt x="103" y="494"/>
                    <a:pt x="80" y="479"/>
                  </a:cubicBezTo>
                  <a:cubicBezTo>
                    <a:pt x="57" y="464"/>
                    <a:pt x="22" y="435"/>
                    <a:pt x="11" y="408"/>
                  </a:cubicBezTo>
                  <a:cubicBezTo>
                    <a:pt x="0" y="381"/>
                    <a:pt x="6" y="346"/>
                    <a:pt x="11" y="317"/>
                  </a:cubicBezTo>
                  <a:cubicBezTo>
                    <a:pt x="16" y="288"/>
                    <a:pt x="40" y="257"/>
                    <a:pt x="44" y="231"/>
                  </a:cubicBezTo>
                  <a:cubicBezTo>
                    <a:pt x="48" y="205"/>
                    <a:pt x="34" y="186"/>
                    <a:pt x="36" y="163"/>
                  </a:cubicBezTo>
                  <a:cubicBezTo>
                    <a:pt x="38" y="140"/>
                    <a:pt x="60" y="110"/>
                    <a:pt x="56" y="90"/>
                  </a:cubicBezTo>
                  <a:cubicBezTo>
                    <a:pt x="52" y="70"/>
                    <a:pt x="18" y="60"/>
                    <a:pt x="11" y="45"/>
                  </a:cubicBezTo>
                  <a:cubicBezTo>
                    <a:pt x="4" y="30"/>
                    <a:pt x="7" y="15"/>
                    <a:pt x="11" y="0"/>
                  </a:cubicBezTo>
                </a:path>
              </a:pathLst>
            </a:custGeom>
            <a:noFill/>
            <a:ln w="12700" cmpd="sng">
              <a:solidFill>
                <a:srgbClr val="66FFCC"/>
              </a:solidFill>
              <a:round/>
              <a:headEnd/>
              <a:tailEnd/>
            </a:ln>
            <a:effectLst/>
          </p:spPr>
          <p:txBody>
            <a:bodyPr/>
            <a:lstStyle/>
            <a:p>
              <a:endParaRPr lang="ru-RU"/>
            </a:p>
          </p:txBody>
        </p:sp>
        <p:sp>
          <p:nvSpPr>
            <p:cNvPr id="24655" name="Freeform 79"/>
            <p:cNvSpPr>
              <a:spLocks/>
            </p:cNvSpPr>
            <p:nvPr/>
          </p:nvSpPr>
          <p:spPr bwMode="auto">
            <a:xfrm>
              <a:off x="3735" y="2704"/>
              <a:ext cx="181" cy="545"/>
            </a:xfrm>
            <a:custGeom>
              <a:avLst/>
              <a:gdLst/>
              <a:ahLst/>
              <a:cxnLst>
                <a:cxn ang="0">
                  <a:pos x="94" y="545"/>
                </a:cxn>
                <a:cxn ang="0">
                  <a:pos x="105" y="464"/>
                </a:cxn>
                <a:cxn ang="0">
                  <a:pos x="145" y="408"/>
                </a:cxn>
                <a:cxn ang="0">
                  <a:pos x="101" y="356"/>
                </a:cxn>
                <a:cxn ang="0">
                  <a:pos x="73" y="308"/>
                </a:cxn>
                <a:cxn ang="0">
                  <a:pos x="7" y="272"/>
                </a:cxn>
                <a:cxn ang="0">
                  <a:pos x="29" y="192"/>
                </a:cxn>
                <a:cxn ang="0">
                  <a:pos x="33" y="140"/>
                </a:cxn>
                <a:cxn ang="0">
                  <a:pos x="89" y="116"/>
                </a:cxn>
                <a:cxn ang="0">
                  <a:pos x="157" y="112"/>
                </a:cxn>
                <a:cxn ang="0">
                  <a:pos x="177" y="64"/>
                </a:cxn>
                <a:cxn ang="0">
                  <a:pos x="153" y="28"/>
                </a:cxn>
                <a:cxn ang="0">
                  <a:pos x="181" y="0"/>
                </a:cxn>
              </a:cxnLst>
              <a:rect l="0" t="0" r="r" b="b"/>
              <a:pathLst>
                <a:path w="181" h="545">
                  <a:moveTo>
                    <a:pt x="94" y="545"/>
                  </a:moveTo>
                  <a:cubicBezTo>
                    <a:pt x="96" y="532"/>
                    <a:pt x="97" y="487"/>
                    <a:pt x="105" y="464"/>
                  </a:cubicBezTo>
                  <a:cubicBezTo>
                    <a:pt x="113" y="441"/>
                    <a:pt x="146" y="426"/>
                    <a:pt x="145" y="408"/>
                  </a:cubicBezTo>
                  <a:cubicBezTo>
                    <a:pt x="144" y="390"/>
                    <a:pt x="113" y="373"/>
                    <a:pt x="101" y="356"/>
                  </a:cubicBezTo>
                  <a:cubicBezTo>
                    <a:pt x="89" y="339"/>
                    <a:pt x="89" y="322"/>
                    <a:pt x="73" y="308"/>
                  </a:cubicBezTo>
                  <a:cubicBezTo>
                    <a:pt x="57" y="294"/>
                    <a:pt x="14" y="291"/>
                    <a:pt x="7" y="272"/>
                  </a:cubicBezTo>
                  <a:cubicBezTo>
                    <a:pt x="0" y="253"/>
                    <a:pt x="25" y="214"/>
                    <a:pt x="29" y="192"/>
                  </a:cubicBezTo>
                  <a:cubicBezTo>
                    <a:pt x="33" y="170"/>
                    <a:pt x="23" y="153"/>
                    <a:pt x="33" y="140"/>
                  </a:cubicBezTo>
                  <a:cubicBezTo>
                    <a:pt x="43" y="127"/>
                    <a:pt x="68" y="121"/>
                    <a:pt x="89" y="116"/>
                  </a:cubicBezTo>
                  <a:cubicBezTo>
                    <a:pt x="110" y="111"/>
                    <a:pt x="142" y="121"/>
                    <a:pt x="157" y="112"/>
                  </a:cubicBezTo>
                  <a:cubicBezTo>
                    <a:pt x="172" y="103"/>
                    <a:pt x="178" y="78"/>
                    <a:pt x="177" y="64"/>
                  </a:cubicBezTo>
                  <a:cubicBezTo>
                    <a:pt x="176" y="50"/>
                    <a:pt x="152" y="39"/>
                    <a:pt x="153" y="28"/>
                  </a:cubicBezTo>
                  <a:cubicBezTo>
                    <a:pt x="154" y="17"/>
                    <a:pt x="175" y="6"/>
                    <a:pt x="181" y="0"/>
                  </a:cubicBezTo>
                </a:path>
              </a:pathLst>
            </a:custGeom>
            <a:noFill/>
            <a:ln w="12700" cmpd="sng">
              <a:solidFill>
                <a:srgbClr val="66FFCC"/>
              </a:solidFill>
              <a:round/>
              <a:headEnd/>
              <a:tailEnd/>
            </a:ln>
            <a:effectLst/>
          </p:spPr>
          <p:txBody>
            <a:bodyPr/>
            <a:lstStyle/>
            <a:p>
              <a:endParaRPr lang="ru-RU"/>
            </a:p>
          </p:txBody>
        </p:sp>
        <p:sp>
          <p:nvSpPr>
            <p:cNvPr id="24656" name="Freeform 80"/>
            <p:cNvSpPr>
              <a:spLocks/>
            </p:cNvSpPr>
            <p:nvPr/>
          </p:nvSpPr>
          <p:spPr bwMode="auto">
            <a:xfrm>
              <a:off x="4195" y="2756"/>
              <a:ext cx="297" cy="357"/>
            </a:xfrm>
            <a:custGeom>
              <a:avLst/>
              <a:gdLst/>
              <a:ahLst/>
              <a:cxnLst>
                <a:cxn ang="0">
                  <a:pos x="297" y="0"/>
                </a:cxn>
                <a:cxn ang="0">
                  <a:pos x="227" y="39"/>
                </a:cxn>
                <a:cxn ang="0">
                  <a:pos x="189" y="80"/>
                </a:cxn>
                <a:cxn ang="0">
                  <a:pos x="137" y="130"/>
                </a:cxn>
                <a:cxn ang="0">
                  <a:pos x="117" y="188"/>
                </a:cxn>
                <a:cxn ang="0">
                  <a:pos x="97" y="256"/>
                </a:cxn>
                <a:cxn ang="0">
                  <a:pos x="53" y="268"/>
                </a:cxn>
                <a:cxn ang="0">
                  <a:pos x="41" y="324"/>
                </a:cxn>
                <a:cxn ang="0">
                  <a:pos x="0" y="357"/>
                </a:cxn>
              </a:cxnLst>
              <a:rect l="0" t="0" r="r" b="b"/>
              <a:pathLst>
                <a:path w="297" h="357">
                  <a:moveTo>
                    <a:pt x="297" y="0"/>
                  </a:moveTo>
                  <a:cubicBezTo>
                    <a:pt x="285" y="6"/>
                    <a:pt x="245" y="26"/>
                    <a:pt x="227" y="39"/>
                  </a:cubicBezTo>
                  <a:cubicBezTo>
                    <a:pt x="209" y="52"/>
                    <a:pt x="204" y="65"/>
                    <a:pt x="189" y="80"/>
                  </a:cubicBezTo>
                  <a:cubicBezTo>
                    <a:pt x="174" y="95"/>
                    <a:pt x="149" y="112"/>
                    <a:pt x="137" y="130"/>
                  </a:cubicBezTo>
                  <a:cubicBezTo>
                    <a:pt x="125" y="148"/>
                    <a:pt x="124" y="167"/>
                    <a:pt x="117" y="188"/>
                  </a:cubicBezTo>
                  <a:cubicBezTo>
                    <a:pt x="110" y="209"/>
                    <a:pt x="108" y="243"/>
                    <a:pt x="97" y="256"/>
                  </a:cubicBezTo>
                  <a:cubicBezTo>
                    <a:pt x="86" y="269"/>
                    <a:pt x="62" y="257"/>
                    <a:pt x="53" y="268"/>
                  </a:cubicBezTo>
                  <a:cubicBezTo>
                    <a:pt x="44" y="279"/>
                    <a:pt x="50" y="309"/>
                    <a:pt x="41" y="324"/>
                  </a:cubicBezTo>
                  <a:cubicBezTo>
                    <a:pt x="32" y="339"/>
                    <a:pt x="9" y="350"/>
                    <a:pt x="0" y="357"/>
                  </a:cubicBezTo>
                </a:path>
              </a:pathLst>
            </a:custGeom>
            <a:noFill/>
            <a:ln w="9525" cmpd="sng">
              <a:solidFill>
                <a:srgbClr val="66FFCC"/>
              </a:solidFill>
              <a:round/>
              <a:headEnd/>
              <a:tailEnd/>
            </a:ln>
            <a:effectLst/>
          </p:spPr>
          <p:txBody>
            <a:bodyPr/>
            <a:lstStyle/>
            <a:p>
              <a:endParaRPr lang="ru-RU"/>
            </a:p>
          </p:txBody>
        </p:sp>
        <p:sp>
          <p:nvSpPr>
            <p:cNvPr id="24657" name="Freeform 81"/>
            <p:cNvSpPr>
              <a:spLocks/>
            </p:cNvSpPr>
            <p:nvPr/>
          </p:nvSpPr>
          <p:spPr bwMode="auto">
            <a:xfrm>
              <a:off x="3016" y="1020"/>
              <a:ext cx="698" cy="1396"/>
            </a:xfrm>
            <a:custGeom>
              <a:avLst/>
              <a:gdLst/>
              <a:ahLst/>
              <a:cxnLst>
                <a:cxn ang="0">
                  <a:pos x="320" y="0"/>
                </a:cxn>
                <a:cxn ang="0">
                  <a:pos x="318" y="51"/>
                </a:cxn>
                <a:cxn ang="0">
                  <a:pos x="336" y="112"/>
                </a:cxn>
                <a:cxn ang="0">
                  <a:pos x="363" y="187"/>
                </a:cxn>
                <a:cxn ang="0">
                  <a:pos x="392" y="228"/>
                </a:cxn>
                <a:cxn ang="0">
                  <a:pos x="348" y="324"/>
                </a:cxn>
                <a:cxn ang="0">
                  <a:pos x="318" y="414"/>
                </a:cxn>
                <a:cxn ang="0">
                  <a:pos x="312" y="508"/>
                </a:cxn>
                <a:cxn ang="0">
                  <a:pos x="280" y="548"/>
                </a:cxn>
                <a:cxn ang="0">
                  <a:pos x="308" y="616"/>
                </a:cxn>
                <a:cxn ang="0">
                  <a:pos x="318" y="686"/>
                </a:cxn>
                <a:cxn ang="0">
                  <a:pos x="363" y="777"/>
                </a:cxn>
                <a:cxn ang="0">
                  <a:pos x="404" y="832"/>
                </a:cxn>
                <a:cxn ang="0">
                  <a:pos x="454" y="868"/>
                </a:cxn>
                <a:cxn ang="0">
                  <a:pos x="544" y="913"/>
                </a:cxn>
                <a:cxn ang="0">
                  <a:pos x="592" y="944"/>
                </a:cxn>
                <a:cxn ang="0">
                  <a:pos x="640" y="952"/>
                </a:cxn>
                <a:cxn ang="0">
                  <a:pos x="668" y="1008"/>
                </a:cxn>
                <a:cxn ang="0">
                  <a:pos x="692" y="1100"/>
                </a:cxn>
                <a:cxn ang="0">
                  <a:pos x="632" y="1176"/>
                </a:cxn>
                <a:cxn ang="0">
                  <a:pos x="508" y="1232"/>
                </a:cxn>
                <a:cxn ang="0">
                  <a:pos x="364" y="1296"/>
                </a:cxn>
                <a:cxn ang="0">
                  <a:pos x="280" y="1312"/>
                </a:cxn>
                <a:cxn ang="0">
                  <a:pos x="248" y="1336"/>
                </a:cxn>
                <a:cxn ang="0">
                  <a:pos x="200" y="1368"/>
                </a:cxn>
                <a:cxn ang="0">
                  <a:pos x="144" y="1392"/>
                </a:cxn>
                <a:cxn ang="0">
                  <a:pos x="100" y="1344"/>
                </a:cxn>
                <a:cxn ang="0">
                  <a:pos x="45" y="1321"/>
                </a:cxn>
                <a:cxn ang="0">
                  <a:pos x="0" y="1321"/>
                </a:cxn>
              </a:cxnLst>
              <a:rect l="0" t="0" r="r" b="b"/>
              <a:pathLst>
                <a:path w="698" h="1396">
                  <a:moveTo>
                    <a:pt x="320" y="0"/>
                  </a:moveTo>
                  <a:cubicBezTo>
                    <a:pt x="320" y="7"/>
                    <a:pt x="315" y="32"/>
                    <a:pt x="318" y="51"/>
                  </a:cubicBezTo>
                  <a:cubicBezTo>
                    <a:pt x="321" y="70"/>
                    <a:pt x="329" y="89"/>
                    <a:pt x="336" y="112"/>
                  </a:cubicBezTo>
                  <a:cubicBezTo>
                    <a:pt x="343" y="135"/>
                    <a:pt x="354" y="168"/>
                    <a:pt x="363" y="187"/>
                  </a:cubicBezTo>
                  <a:cubicBezTo>
                    <a:pt x="372" y="206"/>
                    <a:pt x="394" y="205"/>
                    <a:pt x="392" y="228"/>
                  </a:cubicBezTo>
                  <a:cubicBezTo>
                    <a:pt x="390" y="251"/>
                    <a:pt x="360" y="293"/>
                    <a:pt x="348" y="324"/>
                  </a:cubicBezTo>
                  <a:cubicBezTo>
                    <a:pt x="336" y="355"/>
                    <a:pt x="324" y="383"/>
                    <a:pt x="318" y="414"/>
                  </a:cubicBezTo>
                  <a:cubicBezTo>
                    <a:pt x="312" y="445"/>
                    <a:pt x="318" y="486"/>
                    <a:pt x="312" y="508"/>
                  </a:cubicBezTo>
                  <a:cubicBezTo>
                    <a:pt x="306" y="530"/>
                    <a:pt x="281" y="530"/>
                    <a:pt x="280" y="548"/>
                  </a:cubicBezTo>
                  <a:cubicBezTo>
                    <a:pt x="279" y="566"/>
                    <a:pt x="302" y="593"/>
                    <a:pt x="308" y="616"/>
                  </a:cubicBezTo>
                  <a:cubicBezTo>
                    <a:pt x="314" y="639"/>
                    <a:pt x="309" y="659"/>
                    <a:pt x="318" y="686"/>
                  </a:cubicBezTo>
                  <a:cubicBezTo>
                    <a:pt x="327" y="713"/>
                    <a:pt x="349" y="753"/>
                    <a:pt x="363" y="777"/>
                  </a:cubicBezTo>
                  <a:cubicBezTo>
                    <a:pt x="377" y="801"/>
                    <a:pt x="389" y="817"/>
                    <a:pt x="404" y="832"/>
                  </a:cubicBezTo>
                  <a:cubicBezTo>
                    <a:pt x="419" y="847"/>
                    <a:pt x="431" y="855"/>
                    <a:pt x="454" y="868"/>
                  </a:cubicBezTo>
                  <a:cubicBezTo>
                    <a:pt x="477" y="881"/>
                    <a:pt x="521" y="900"/>
                    <a:pt x="544" y="913"/>
                  </a:cubicBezTo>
                  <a:cubicBezTo>
                    <a:pt x="567" y="926"/>
                    <a:pt x="576" y="938"/>
                    <a:pt x="592" y="944"/>
                  </a:cubicBezTo>
                  <a:cubicBezTo>
                    <a:pt x="608" y="950"/>
                    <a:pt x="627" y="941"/>
                    <a:pt x="640" y="952"/>
                  </a:cubicBezTo>
                  <a:cubicBezTo>
                    <a:pt x="653" y="963"/>
                    <a:pt x="659" y="983"/>
                    <a:pt x="668" y="1008"/>
                  </a:cubicBezTo>
                  <a:cubicBezTo>
                    <a:pt x="677" y="1033"/>
                    <a:pt x="698" y="1072"/>
                    <a:pt x="692" y="1100"/>
                  </a:cubicBezTo>
                  <a:cubicBezTo>
                    <a:pt x="686" y="1128"/>
                    <a:pt x="663" y="1154"/>
                    <a:pt x="632" y="1176"/>
                  </a:cubicBezTo>
                  <a:cubicBezTo>
                    <a:pt x="601" y="1198"/>
                    <a:pt x="552" y="1212"/>
                    <a:pt x="508" y="1232"/>
                  </a:cubicBezTo>
                  <a:cubicBezTo>
                    <a:pt x="464" y="1252"/>
                    <a:pt x="402" y="1283"/>
                    <a:pt x="364" y="1296"/>
                  </a:cubicBezTo>
                  <a:cubicBezTo>
                    <a:pt x="326" y="1309"/>
                    <a:pt x="299" y="1305"/>
                    <a:pt x="280" y="1312"/>
                  </a:cubicBezTo>
                  <a:cubicBezTo>
                    <a:pt x="261" y="1319"/>
                    <a:pt x="261" y="1327"/>
                    <a:pt x="248" y="1336"/>
                  </a:cubicBezTo>
                  <a:cubicBezTo>
                    <a:pt x="235" y="1345"/>
                    <a:pt x="217" y="1359"/>
                    <a:pt x="200" y="1368"/>
                  </a:cubicBezTo>
                  <a:cubicBezTo>
                    <a:pt x="183" y="1377"/>
                    <a:pt x="161" y="1396"/>
                    <a:pt x="144" y="1392"/>
                  </a:cubicBezTo>
                  <a:cubicBezTo>
                    <a:pt x="127" y="1388"/>
                    <a:pt x="116" y="1356"/>
                    <a:pt x="100" y="1344"/>
                  </a:cubicBezTo>
                  <a:cubicBezTo>
                    <a:pt x="84" y="1332"/>
                    <a:pt x="62" y="1325"/>
                    <a:pt x="45" y="1321"/>
                  </a:cubicBezTo>
                  <a:cubicBezTo>
                    <a:pt x="28" y="1317"/>
                    <a:pt x="11" y="1313"/>
                    <a:pt x="0" y="1321"/>
                  </a:cubicBezTo>
                </a:path>
              </a:pathLst>
            </a:custGeom>
            <a:noFill/>
            <a:ln w="19050" cmpd="sng">
              <a:solidFill>
                <a:srgbClr val="66FFCC"/>
              </a:solidFill>
              <a:round/>
              <a:headEnd/>
              <a:tailEnd/>
            </a:ln>
            <a:effectLst/>
          </p:spPr>
          <p:txBody>
            <a:bodyPr/>
            <a:lstStyle/>
            <a:p>
              <a:endParaRPr lang="ru-RU"/>
            </a:p>
          </p:txBody>
        </p:sp>
        <p:sp>
          <p:nvSpPr>
            <p:cNvPr id="24658" name="Freeform 82"/>
            <p:cNvSpPr>
              <a:spLocks/>
            </p:cNvSpPr>
            <p:nvPr/>
          </p:nvSpPr>
          <p:spPr bwMode="auto">
            <a:xfrm>
              <a:off x="3243" y="1071"/>
              <a:ext cx="97" cy="39"/>
            </a:xfrm>
            <a:custGeom>
              <a:avLst/>
              <a:gdLst/>
              <a:ahLst/>
              <a:cxnLst>
                <a:cxn ang="0">
                  <a:pos x="0" y="0"/>
                </a:cxn>
                <a:cxn ang="0">
                  <a:pos x="33" y="33"/>
                </a:cxn>
                <a:cxn ang="0">
                  <a:pos x="97" y="37"/>
                </a:cxn>
              </a:cxnLst>
              <a:rect l="0" t="0" r="r" b="b"/>
              <a:pathLst>
                <a:path w="97" h="39">
                  <a:moveTo>
                    <a:pt x="0" y="0"/>
                  </a:moveTo>
                  <a:cubicBezTo>
                    <a:pt x="5" y="5"/>
                    <a:pt x="17" y="27"/>
                    <a:pt x="33" y="33"/>
                  </a:cubicBezTo>
                  <a:cubicBezTo>
                    <a:pt x="49" y="39"/>
                    <a:pt x="84" y="36"/>
                    <a:pt x="97" y="37"/>
                  </a:cubicBezTo>
                </a:path>
              </a:pathLst>
            </a:custGeom>
            <a:noFill/>
            <a:ln w="19050" cmpd="sng">
              <a:solidFill>
                <a:srgbClr val="66FFCC"/>
              </a:solidFill>
              <a:round/>
              <a:headEnd/>
              <a:tailEnd/>
            </a:ln>
            <a:effectLst/>
          </p:spPr>
          <p:txBody>
            <a:bodyPr/>
            <a:lstStyle/>
            <a:p>
              <a:endParaRPr lang="ru-RU"/>
            </a:p>
          </p:txBody>
        </p:sp>
        <p:sp>
          <p:nvSpPr>
            <p:cNvPr id="24659" name="Freeform 83"/>
            <p:cNvSpPr>
              <a:spLocks/>
            </p:cNvSpPr>
            <p:nvPr/>
          </p:nvSpPr>
          <p:spPr bwMode="auto">
            <a:xfrm>
              <a:off x="3279" y="1004"/>
              <a:ext cx="57" cy="100"/>
            </a:xfrm>
            <a:custGeom>
              <a:avLst/>
              <a:gdLst/>
              <a:ahLst/>
              <a:cxnLst>
                <a:cxn ang="0">
                  <a:pos x="5" y="0"/>
                </a:cxn>
                <a:cxn ang="0">
                  <a:pos x="9" y="56"/>
                </a:cxn>
                <a:cxn ang="0">
                  <a:pos x="57" y="100"/>
                </a:cxn>
              </a:cxnLst>
              <a:rect l="0" t="0" r="r" b="b"/>
              <a:pathLst>
                <a:path w="57" h="100">
                  <a:moveTo>
                    <a:pt x="5" y="0"/>
                  </a:moveTo>
                  <a:cubicBezTo>
                    <a:pt x="6" y="9"/>
                    <a:pt x="0" y="39"/>
                    <a:pt x="9" y="56"/>
                  </a:cubicBezTo>
                  <a:cubicBezTo>
                    <a:pt x="18" y="73"/>
                    <a:pt x="47" y="91"/>
                    <a:pt x="57" y="100"/>
                  </a:cubicBezTo>
                </a:path>
              </a:pathLst>
            </a:custGeom>
            <a:noFill/>
            <a:ln w="19050" cmpd="sng">
              <a:solidFill>
                <a:srgbClr val="66FFCC"/>
              </a:solidFill>
              <a:round/>
              <a:headEnd/>
              <a:tailEnd/>
            </a:ln>
            <a:effectLst/>
          </p:spPr>
          <p:txBody>
            <a:bodyPr/>
            <a:lstStyle/>
            <a:p>
              <a:endParaRPr lang="ru-RU"/>
            </a:p>
          </p:txBody>
        </p:sp>
        <p:sp>
          <p:nvSpPr>
            <p:cNvPr id="24660" name="Freeform 84"/>
            <p:cNvSpPr>
              <a:spLocks/>
            </p:cNvSpPr>
            <p:nvPr/>
          </p:nvSpPr>
          <p:spPr bwMode="auto">
            <a:xfrm>
              <a:off x="3344" y="1108"/>
              <a:ext cx="80" cy="22"/>
            </a:xfrm>
            <a:custGeom>
              <a:avLst/>
              <a:gdLst/>
              <a:ahLst/>
              <a:cxnLst>
                <a:cxn ang="0">
                  <a:pos x="0" y="0"/>
                </a:cxn>
                <a:cxn ang="0">
                  <a:pos x="44" y="20"/>
                </a:cxn>
                <a:cxn ang="0">
                  <a:pos x="80" y="9"/>
                </a:cxn>
              </a:cxnLst>
              <a:rect l="0" t="0" r="r" b="b"/>
              <a:pathLst>
                <a:path w="80" h="22">
                  <a:moveTo>
                    <a:pt x="0" y="0"/>
                  </a:moveTo>
                  <a:cubicBezTo>
                    <a:pt x="7" y="3"/>
                    <a:pt x="31" y="18"/>
                    <a:pt x="44" y="20"/>
                  </a:cubicBezTo>
                  <a:cubicBezTo>
                    <a:pt x="57" y="22"/>
                    <a:pt x="73" y="11"/>
                    <a:pt x="80" y="9"/>
                  </a:cubicBezTo>
                </a:path>
              </a:pathLst>
            </a:custGeom>
            <a:noFill/>
            <a:ln w="19050" cmpd="sng">
              <a:solidFill>
                <a:srgbClr val="66FFCC"/>
              </a:solidFill>
              <a:round/>
              <a:headEnd/>
              <a:tailEnd/>
            </a:ln>
            <a:effectLst/>
          </p:spPr>
          <p:txBody>
            <a:bodyPr/>
            <a:lstStyle/>
            <a:p>
              <a:endParaRPr lang="ru-RU"/>
            </a:p>
          </p:txBody>
        </p:sp>
        <p:sp>
          <p:nvSpPr>
            <p:cNvPr id="24661" name="Freeform 85"/>
            <p:cNvSpPr>
              <a:spLocks/>
            </p:cNvSpPr>
            <p:nvPr/>
          </p:nvSpPr>
          <p:spPr bwMode="auto">
            <a:xfrm>
              <a:off x="3344" y="1066"/>
              <a:ext cx="76" cy="42"/>
            </a:xfrm>
            <a:custGeom>
              <a:avLst/>
              <a:gdLst/>
              <a:ahLst/>
              <a:cxnLst>
                <a:cxn ang="0">
                  <a:pos x="76" y="6"/>
                </a:cxn>
                <a:cxn ang="0">
                  <a:pos x="36" y="6"/>
                </a:cxn>
                <a:cxn ang="0">
                  <a:pos x="0" y="42"/>
                </a:cxn>
              </a:cxnLst>
              <a:rect l="0" t="0" r="r" b="b"/>
              <a:pathLst>
                <a:path w="76" h="42">
                  <a:moveTo>
                    <a:pt x="76" y="6"/>
                  </a:moveTo>
                  <a:cubicBezTo>
                    <a:pt x="69" y="6"/>
                    <a:pt x="49" y="0"/>
                    <a:pt x="36" y="6"/>
                  </a:cubicBezTo>
                  <a:cubicBezTo>
                    <a:pt x="23" y="12"/>
                    <a:pt x="7" y="35"/>
                    <a:pt x="0" y="42"/>
                  </a:cubicBezTo>
                </a:path>
              </a:pathLst>
            </a:custGeom>
            <a:noFill/>
            <a:ln w="19050" cmpd="sng">
              <a:solidFill>
                <a:srgbClr val="66FFCC"/>
              </a:solidFill>
              <a:round/>
              <a:headEnd/>
              <a:tailEnd/>
            </a:ln>
            <a:effectLst/>
          </p:spPr>
          <p:txBody>
            <a:bodyPr/>
            <a:lstStyle/>
            <a:p>
              <a:endParaRPr lang="ru-RU"/>
            </a:p>
          </p:txBody>
        </p:sp>
        <p:sp>
          <p:nvSpPr>
            <p:cNvPr id="24662" name="Freeform 86"/>
            <p:cNvSpPr>
              <a:spLocks/>
            </p:cNvSpPr>
            <p:nvPr/>
          </p:nvSpPr>
          <p:spPr bwMode="auto">
            <a:xfrm>
              <a:off x="3664" y="1933"/>
              <a:ext cx="326" cy="255"/>
            </a:xfrm>
            <a:custGeom>
              <a:avLst/>
              <a:gdLst/>
              <a:ahLst/>
              <a:cxnLst>
                <a:cxn ang="0">
                  <a:pos x="0" y="43"/>
                </a:cxn>
                <a:cxn ang="0">
                  <a:pos x="52" y="27"/>
                </a:cxn>
                <a:cxn ang="0">
                  <a:pos x="100" y="27"/>
                </a:cxn>
                <a:cxn ang="0">
                  <a:pos x="128" y="7"/>
                </a:cxn>
                <a:cxn ang="0">
                  <a:pos x="164" y="11"/>
                </a:cxn>
                <a:cxn ang="0">
                  <a:pos x="196" y="3"/>
                </a:cxn>
                <a:cxn ang="0">
                  <a:pos x="216" y="31"/>
                </a:cxn>
                <a:cxn ang="0">
                  <a:pos x="264" y="35"/>
                </a:cxn>
                <a:cxn ang="0">
                  <a:pos x="296" y="55"/>
                </a:cxn>
                <a:cxn ang="0">
                  <a:pos x="300" y="111"/>
                </a:cxn>
                <a:cxn ang="0">
                  <a:pos x="305" y="153"/>
                </a:cxn>
                <a:cxn ang="0">
                  <a:pos x="324" y="179"/>
                </a:cxn>
                <a:cxn ang="0">
                  <a:pos x="320" y="219"/>
                </a:cxn>
                <a:cxn ang="0">
                  <a:pos x="305" y="255"/>
                </a:cxn>
              </a:cxnLst>
              <a:rect l="0" t="0" r="r" b="b"/>
              <a:pathLst>
                <a:path w="326" h="255">
                  <a:moveTo>
                    <a:pt x="0" y="43"/>
                  </a:moveTo>
                  <a:cubicBezTo>
                    <a:pt x="9" y="40"/>
                    <a:pt x="35" y="30"/>
                    <a:pt x="52" y="27"/>
                  </a:cubicBezTo>
                  <a:cubicBezTo>
                    <a:pt x="69" y="24"/>
                    <a:pt x="87" y="30"/>
                    <a:pt x="100" y="27"/>
                  </a:cubicBezTo>
                  <a:cubicBezTo>
                    <a:pt x="113" y="24"/>
                    <a:pt x="117" y="10"/>
                    <a:pt x="128" y="7"/>
                  </a:cubicBezTo>
                  <a:cubicBezTo>
                    <a:pt x="139" y="4"/>
                    <a:pt x="153" y="12"/>
                    <a:pt x="164" y="11"/>
                  </a:cubicBezTo>
                  <a:cubicBezTo>
                    <a:pt x="175" y="10"/>
                    <a:pt x="187" y="0"/>
                    <a:pt x="196" y="3"/>
                  </a:cubicBezTo>
                  <a:cubicBezTo>
                    <a:pt x="205" y="6"/>
                    <a:pt x="205" y="26"/>
                    <a:pt x="216" y="31"/>
                  </a:cubicBezTo>
                  <a:cubicBezTo>
                    <a:pt x="227" y="36"/>
                    <a:pt x="251" y="31"/>
                    <a:pt x="264" y="35"/>
                  </a:cubicBezTo>
                  <a:cubicBezTo>
                    <a:pt x="277" y="39"/>
                    <a:pt x="290" y="42"/>
                    <a:pt x="296" y="55"/>
                  </a:cubicBezTo>
                  <a:cubicBezTo>
                    <a:pt x="302" y="68"/>
                    <a:pt x="298" y="95"/>
                    <a:pt x="300" y="111"/>
                  </a:cubicBezTo>
                  <a:cubicBezTo>
                    <a:pt x="302" y="127"/>
                    <a:pt x="301" y="142"/>
                    <a:pt x="305" y="153"/>
                  </a:cubicBezTo>
                  <a:cubicBezTo>
                    <a:pt x="309" y="164"/>
                    <a:pt x="322" y="168"/>
                    <a:pt x="324" y="179"/>
                  </a:cubicBezTo>
                  <a:cubicBezTo>
                    <a:pt x="326" y="190"/>
                    <a:pt x="323" y="206"/>
                    <a:pt x="320" y="219"/>
                  </a:cubicBezTo>
                  <a:cubicBezTo>
                    <a:pt x="317" y="232"/>
                    <a:pt x="308" y="248"/>
                    <a:pt x="305" y="255"/>
                  </a:cubicBezTo>
                </a:path>
              </a:pathLst>
            </a:custGeom>
            <a:noFill/>
            <a:ln w="19050" cmpd="sng">
              <a:solidFill>
                <a:srgbClr val="66FFCC"/>
              </a:solidFill>
              <a:round/>
              <a:headEnd/>
              <a:tailEnd/>
            </a:ln>
            <a:effectLst/>
          </p:spPr>
          <p:txBody>
            <a:bodyPr/>
            <a:lstStyle/>
            <a:p>
              <a:endParaRPr lang="ru-RU"/>
            </a:p>
          </p:txBody>
        </p:sp>
        <p:sp>
          <p:nvSpPr>
            <p:cNvPr id="24663" name="Freeform 87"/>
            <p:cNvSpPr>
              <a:spLocks/>
            </p:cNvSpPr>
            <p:nvPr/>
          </p:nvSpPr>
          <p:spPr bwMode="auto">
            <a:xfrm>
              <a:off x="2789" y="1912"/>
              <a:ext cx="711" cy="295"/>
            </a:xfrm>
            <a:custGeom>
              <a:avLst/>
              <a:gdLst/>
              <a:ahLst/>
              <a:cxnLst>
                <a:cxn ang="0">
                  <a:pos x="711" y="0"/>
                </a:cxn>
                <a:cxn ang="0">
                  <a:pos x="695" y="48"/>
                </a:cxn>
                <a:cxn ang="0">
                  <a:pos x="631" y="48"/>
                </a:cxn>
                <a:cxn ang="0">
                  <a:pos x="515" y="84"/>
                </a:cxn>
                <a:cxn ang="0">
                  <a:pos x="467" y="120"/>
                </a:cxn>
                <a:cxn ang="0">
                  <a:pos x="415" y="132"/>
                </a:cxn>
                <a:cxn ang="0">
                  <a:pos x="339" y="168"/>
                </a:cxn>
                <a:cxn ang="0">
                  <a:pos x="347" y="268"/>
                </a:cxn>
                <a:cxn ang="0">
                  <a:pos x="315" y="292"/>
                </a:cxn>
                <a:cxn ang="0">
                  <a:pos x="259" y="248"/>
                </a:cxn>
                <a:cxn ang="0">
                  <a:pos x="227" y="188"/>
                </a:cxn>
                <a:cxn ang="0">
                  <a:pos x="187" y="168"/>
                </a:cxn>
                <a:cxn ang="0">
                  <a:pos x="151" y="180"/>
                </a:cxn>
                <a:cxn ang="0">
                  <a:pos x="83" y="192"/>
                </a:cxn>
                <a:cxn ang="0">
                  <a:pos x="43" y="184"/>
                </a:cxn>
                <a:cxn ang="0">
                  <a:pos x="0" y="157"/>
                </a:cxn>
              </a:cxnLst>
              <a:rect l="0" t="0" r="r" b="b"/>
              <a:pathLst>
                <a:path w="711" h="295">
                  <a:moveTo>
                    <a:pt x="711" y="0"/>
                  </a:moveTo>
                  <a:cubicBezTo>
                    <a:pt x="708" y="8"/>
                    <a:pt x="708" y="40"/>
                    <a:pt x="695" y="48"/>
                  </a:cubicBezTo>
                  <a:cubicBezTo>
                    <a:pt x="682" y="56"/>
                    <a:pt x="661" y="42"/>
                    <a:pt x="631" y="48"/>
                  </a:cubicBezTo>
                  <a:cubicBezTo>
                    <a:pt x="601" y="54"/>
                    <a:pt x="542" y="72"/>
                    <a:pt x="515" y="84"/>
                  </a:cubicBezTo>
                  <a:cubicBezTo>
                    <a:pt x="488" y="96"/>
                    <a:pt x="484" y="112"/>
                    <a:pt x="467" y="120"/>
                  </a:cubicBezTo>
                  <a:cubicBezTo>
                    <a:pt x="450" y="128"/>
                    <a:pt x="436" y="124"/>
                    <a:pt x="415" y="132"/>
                  </a:cubicBezTo>
                  <a:cubicBezTo>
                    <a:pt x="394" y="140"/>
                    <a:pt x="350" y="145"/>
                    <a:pt x="339" y="168"/>
                  </a:cubicBezTo>
                  <a:cubicBezTo>
                    <a:pt x="328" y="191"/>
                    <a:pt x="351" y="247"/>
                    <a:pt x="347" y="268"/>
                  </a:cubicBezTo>
                  <a:cubicBezTo>
                    <a:pt x="343" y="289"/>
                    <a:pt x="330" y="295"/>
                    <a:pt x="315" y="292"/>
                  </a:cubicBezTo>
                  <a:cubicBezTo>
                    <a:pt x="300" y="289"/>
                    <a:pt x="274" y="265"/>
                    <a:pt x="259" y="248"/>
                  </a:cubicBezTo>
                  <a:cubicBezTo>
                    <a:pt x="244" y="231"/>
                    <a:pt x="239" y="201"/>
                    <a:pt x="227" y="188"/>
                  </a:cubicBezTo>
                  <a:cubicBezTo>
                    <a:pt x="215" y="175"/>
                    <a:pt x="200" y="169"/>
                    <a:pt x="187" y="168"/>
                  </a:cubicBezTo>
                  <a:cubicBezTo>
                    <a:pt x="174" y="167"/>
                    <a:pt x="168" y="176"/>
                    <a:pt x="151" y="180"/>
                  </a:cubicBezTo>
                  <a:cubicBezTo>
                    <a:pt x="134" y="184"/>
                    <a:pt x="101" y="191"/>
                    <a:pt x="83" y="192"/>
                  </a:cubicBezTo>
                  <a:cubicBezTo>
                    <a:pt x="65" y="193"/>
                    <a:pt x="57" y="190"/>
                    <a:pt x="43" y="184"/>
                  </a:cubicBezTo>
                  <a:cubicBezTo>
                    <a:pt x="29" y="178"/>
                    <a:pt x="9" y="163"/>
                    <a:pt x="0" y="157"/>
                  </a:cubicBezTo>
                </a:path>
              </a:pathLst>
            </a:custGeom>
            <a:noFill/>
            <a:ln w="12700" cmpd="sng">
              <a:solidFill>
                <a:srgbClr val="66FFCC"/>
              </a:solidFill>
              <a:round/>
              <a:headEnd/>
              <a:tailEnd/>
            </a:ln>
            <a:effectLst/>
          </p:spPr>
          <p:txBody>
            <a:bodyPr/>
            <a:lstStyle/>
            <a:p>
              <a:endParaRPr lang="ru-RU"/>
            </a:p>
          </p:txBody>
        </p:sp>
        <p:sp>
          <p:nvSpPr>
            <p:cNvPr id="24664" name="Freeform 88"/>
            <p:cNvSpPr>
              <a:spLocks/>
            </p:cNvSpPr>
            <p:nvPr/>
          </p:nvSpPr>
          <p:spPr bwMode="auto">
            <a:xfrm>
              <a:off x="2709" y="2096"/>
              <a:ext cx="145" cy="328"/>
            </a:xfrm>
            <a:custGeom>
              <a:avLst/>
              <a:gdLst/>
              <a:ahLst/>
              <a:cxnLst>
                <a:cxn ang="0">
                  <a:pos x="130" y="0"/>
                </a:cxn>
                <a:cxn ang="0">
                  <a:pos x="144" y="49"/>
                </a:cxn>
                <a:cxn ang="0">
                  <a:pos x="120" y="102"/>
                </a:cxn>
                <a:cxn ang="0">
                  <a:pos x="72" y="91"/>
                </a:cxn>
                <a:cxn ang="0">
                  <a:pos x="36" y="118"/>
                </a:cxn>
                <a:cxn ang="0">
                  <a:pos x="36" y="205"/>
                </a:cxn>
                <a:cxn ang="0">
                  <a:pos x="0" y="328"/>
                </a:cxn>
              </a:cxnLst>
              <a:rect l="0" t="0" r="r" b="b"/>
              <a:pathLst>
                <a:path w="145" h="328">
                  <a:moveTo>
                    <a:pt x="130" y="0"/>
                  </a:moveTo>
                  <a:cubicBezTo>
                    <a:pt x="132" y="8"/>
                    <a:pt x="145" y="32"/>
                    <a:pt x="144" y="49"/>
                  </a:cubicBezTo>
                  <a:cubicBezTo>
                    <a:pt x="143" y="66"/>
                    <a:pt x="132" y="95"/>
                    <a:pt x="120" y="102"/>
                  </a:cubicBezTo>
                  <a:cubicBezTo>
                    <a:pt x="108" y="109"/>
                    <a:pt x="86" y="88"/>
                    <a:pt x="72" y="91"/>
                  </a:cubicBezTo>
                  <a:cubicBezTo>
                    <a:pt x="58" y="94"/>
                    <a:pt x="42" y="99"/>
                    <a:pt x="36" y="118"/>
                  </a:cubicBezTo>
                  <a:cubicBezTo>
                    <a:pt x="30" y="137"/>
                    <a:pt x="42" y="170"/>
                    <a:pt x="36" y="205"/>
                  </a:cubicBezTo>
                  <a:cubicBezTo>
                    <a:pt x="30" y="240"/>
                    <a:pt x="7" y="303"/>
                    <a:pt x="0" y="328"/>
                  </a:cubicBezTo>
                </a:path>
              </a:pathLst>
            </a:custGeom>
            <a:noFill/>
            <a:ln w="9525" cmpd="sng">
              <a:solidFill>
                <a:srgbClr val="66FFCC"/>
              </a:solidFill>
              <a:round/>
              <a:headEnd/>
              <a:tailEnd/>
            </a:ln>
            <a:effectLst/>
          </p:spPr>
          <p:txBody>
            <a:bodyPr/>
            <a:lstStyle/>
            <a:p>
              <a:endParaRPr lang="ru-RU"/>
            </a:p>
          </p:txBody>
        </p:sp>
        <p:sp>
          <p:nvSpPr>
            <p:cNvPr id="24665" name="Freeform 89"/>
            <p:cNvSpPr>
              <a:spLocks/>
            </p:cNvSpPr>
            <p:nvPr/>
          </p:nvSpPr>
          <p:spPr bwMode="auto">
            <a:xfrm>
              <a:off x="2541" y="1761"/>
              <a:ext cx="248" cy="308"/>
            </a:xfrm>
            <a:custGeom>
              <a:avLst/>
              <a:gdLst/>
              <a:ahLst/>
              <a:cxnLst>
                <a:cxn ang="0">
                  <a:pos x="248" y="308"/>
                </a:cxn>
                <a:cxn ang="0">
                  <a:pos x="222" y="270"/>
                </a:cxn>
                <a:cxn ang="0">
                  <a:pos x="215" y="243"/>
                </a:cxn>
                <a:cxn ang="0">
                  <a:pos x="215" y="199"/>
                </a:cxn>
                <a:cxn ang="0">
                  <a:pos x="231" y="163"/>
                </a:cxn>
                <a:cxn ang="0">
                  <a:pos x="204" y="123"/>
                </a:cxn>
                <a:cxn ang="0">
                  <a:pos x="161" y="81"/>
                </a:cxn>
                <a:cxn ang="0">
                  <a:pos x="117" y="81"/>
                </a:cxn>
                <a:cxn ang="0">
                  <a:pos x="78" y="69"/>
                </a:cxn>
                <a:cxn ang="0">
                  <a:pos x="63" y="42"/>
                </a:cxn>
                <a:cxn ang="0">
                  <a:pos x="30" y="36"/>
                </a:cxn>
                <a:cxn ang="0">
                  <a:pos x="0" y="0"/>
                </a:cxn>
              </a:cxnLst>
              <a:rect l="0" t="0" r="r" b="b"/>
              <a:pathLst>
                <a:path w="248" h="308">
                  <a:moveTo>
                    <a:pt x="248" y="308"/>
                  </a:moveTo>
                  <a:cubicBezTo>
                    <a:pt x="244" y="302"/>
                    <a:pt x="227" y="281"/>
                    <a:pt x="222" y="270"/>
                  </a:cubicBezTo>
                  <a:cubicBezTo>
                    <a:pt x="217" y="259"/>
                    <a:pt x="216" y="255"/>
                    <a:pt x="215" y="243"/>
                  </a:cubicBezTo>
                  <a:cubicBezTo>
                    <a:pt x="214" y="231"/>
                    <a:pt x="212" y="212"/>
                    <a:pt x="215" y="199"/>
                  </a:cubicBezTo>
                  <a:cubicBezTo>
                    <a:pt x="218" y="186"/>
                    <a:pt x="233" y="176"/>
                    <a:pt x="231" y="163"/>
                  </a:cubicBezTo>
                  <a:cubicBezTo>
                    <a:pt x="229" y="150"/>
                    <a:pt x="216" y="137"/>
                    <a:pt x="204" y="123"/>
                  </a:cubicBezTo>
                  <a:cubicBezTo>
                    <a:pt x="192" y="109"/>
                    <a:pt x="175" y="88"/>
                    <a:pt x="161" y="81"/>
                  </a:cubicBezTo>
                  <a:cubicBezTo>
                    <a:pt x="147" y="74"/>
                    <a:pt x="131" y="83"/>
                    <a:pt x="117" y="81"/>
                  </a:cubicBezTo>
                  <a:cubicBezTo>
                    <a:pt x="103" y="79"/>
                    <a:pt x="87" y="75"/>
                    <a:pt x="78" y="69"/>
                  </a:cubicBezTo>
                  <a:cubicBezTo>
                    <a:pt x="69" y="63"/>
                    <a:pt x="71" y="47"/>
                    <a:pt x="63" y="42"/>
                  </a:cubicBezTo>
                  <a:cubicBezTo>
                    <a:pt x="55" y="37"/>
                    <a:pt x="40" y="43"/>
                    <a:pt x="30" y="36"/>
                  </a:cubicBezTo>
                  <a:cubicBezTo>
                    <a:pt x="20" y="29"/>
                    <a:pt x="6" y="8"/>
                    <a:pt x="0" y="0"/>
                  </a:cubicBezTo>
                </a:path>
              </a:pathLst>
            </a:custGeom>
            <a:noFill/>
            <a:ln w="9525" cmpd="sng">
              <a:solidFill>
                <a:srgbClr val="66FFCC"/>
              </a:solidFill>
              <a:round/>
              <a:headEnd/>
              <a:tailEnd/>
            </a:ln>
            <a:effectLst/>
          </p:spPr>
          <p:txBody>
            <a:bodyPr/>
            <a:lstStyle/>
            <a:p>
              <a:endParaRPr lang="ru-RU"/>
            </a:p>
          </p:txBody>
        </p:sp>
        <p:sp>
          <p:nvSpPr>
            <p:cNvPr id="24666" name="Freeform 90"/>
            <p:cNvSpPr>
              <a:spLocks/>
            </p:cNvSpPr>
            <p:nvPr/>
          </p:nvSpPr>
          <p:spPr bwMode="auto">
            <a:xfrm>
              <a:off x="2451" y="2334"/>
              <a:ext cx="573" cy="654"/>
            </a:xfrm>
            <a:custGeom>
              <a:avLst/>
              <a:gdLst/>
              <a:ahLst/>
              <a:cxnLst>
                <a:cxn ang="0">
                  <a:pos x="573" y="0"/>
                </a:cxn>
                <a:cxn ang="0">
                  <a:pos x="525" y="33"/>
                </a:cxn>
                <a:cxn ang="0">
                  <a:pos x="498" y="69"/>
                </a:cxn>
                <a:cxn ang="0">
                  <a:pos x="462" y="81"/>
                </a:cxn>
                <a:cxn ang="0">
                  <a:pos x="431" y="142"/>
                </a:cxn>
                <a:cxn ang="0">
                  <a:pos x="396" y="147"/>
                </a:cxn>
                <a:cxn ang="0">
                  <a:pos x="372" y="177"/>
                </a:cxn>
                <a:cxn ang="0">
                  <a:pos x="348" y="189"/>
                </a:cxn>
                <a:cxn ang="0">
                  <a:pos x="312" y="195"/>
                </a:cxn>
                <a:cxn ang="0">
                  <a:pos x="296" y="231"/>
                </a:cxn>
                <a:cxn ang="0">
                  <a:pos x="252" y="231"/>
                </a:cxn>
                <a:cxn ang="0">
                  <a:pos x="207" y="277"/>
                </a:cxn>
                <a:cxn ang="0">
                  <a:pos x="162" y="321"/>
                </a:cxn>
                <a:cxn ang="0">
                  <a:pos x="72" y="357"/>
                </a:cxn>
                <a:cxn ang="0">
                  <a:pos x="84" y="396"/>
                </a:cxn>
                <a:cxn ang="0">
                  <a:pos x="69" y="426"/>
                </a:cxn>
                <a:cxn ang="0">
                  <a:pos x="28" y="501"/>
                </a:cxn>
                <a:cxn ang="0">
                  <a:pos x="3" y="543"/>
                </a:cxn>
                <a:cxn ang="0">
                  <a:pos x="12" y="594"/>
                </a:cxn>
                <a:cxn ang="0">
                  <a:pos x="28" y="635"/>
                </a:cxn>
                <a:cxn ang="0">
                  <a:pos x="84" y="645"/>
                </a:cxn>
                <a:cxn ang="0">
                  <a:pos x="117" y="645"/>
                </a:cxn>
                <a:cxn ang="0">
                  <a:pos x="162" y="591"/>
                </a:cxn>
              </a:cxnLst>
              <a:rect l="0" t="0" r="r" b="b"/>
              <a:pathLst>
                <a:path w="573" h="654">
                  <a:moveTo>
                    <a:pt x="573" y="0"/>
                  </a:moveTo>
                  <a:cubicBezTo>
                    <a:pt x="565" y="6"/>
                    <a:pt x="537" y="22"/>
                    <a:pt x="525" y="33"/>
                  </a:cubicBezTo>
                  <a:cubicBezTo>
                    <a:pt x="513" y="44"/>
                    <a:pt x="509" y="61"/>
                    <a:pt x="498" y="69"/>
                  </a:cubicBezTo>
                  <a:cubicBezTo>
                    <a:pt x="487" y="77"/>
                    <a:pt x="473" y="69"/>
                    <a:pt x="462" y="81"/>
                  </a:cubicBezTo>
                  <a:cubicBezTo>
                    <a:pt x="451" y="93"/>
                    <a:pt x="442" y="131"/>
                    <a:pt x="431" y="142"/>
                  </a:cubicBezTo>
                  <a:cubicBezTo>
                    <a:pt x="420" y="153"/>
                    <a:pt x="406" y="141"/>
                    <a:pt x="396" y="147"/>
                  </a:cubicBezTo>
                  <a:cubicBezTo>
                    <a:pt x="386" y="153"/>
                    <a:pt x="380" y="170"/>
                    <a:pt x="372" y="177"/>
                  </a:cubicBezTo>
                  <a:cubicBezTo>
                    <a:pt x="364" y="184"/>
                    <a:pt x="358" y="186"/>
                    <a:pt x="348" y="189"/>
                  </a:cubicBezTo>
                  <a:cubicBezTo>
                    <a:pt x="338" y="192"/>
                    <a:pt x="321" y="188"/>
                    <a:pt x="312" y="195"/>
                  </a:cubicBezTo>
                  <a:cubicBezTo>
                    <a:pt x="303" y="202"/>
                    <a:pt x="306" y="225"/>
                    <a:pt x="296" y="231"/>
                  </a:cubicBezTo>
                  <a:cubicBezTo>
                    <a:pt x="286" y="237"/>
                    <a:pt x="267" y="224"/>
                    <a:pt x="252" y="231"/>
                  </a:cubicBezTo>
                  <a:cubicBezTo>
                    <a:pt x="237" y="239"/>
                    <a:pt x="221" y="262"/>
                    <a:pt x="207" y="277"/>
                  </a:cubicBezTo>
                  <a:cubicBezTo>
                    <a:pt x="192" y="292"/>
                    <a:pt x="184" y="308"/>
                    <a:pt x="162" y="321"/>
                  </a:cubicBezTo>
                  <a:cubicBezTo>
                    <a:pt x="140" y="334"/>
                    <a:pt x="85" y="345"/>
                    <a:pt x="72" y="357"/>
                  </a:cubicBezTo>
                  <a:cubicBezTo>
                    <a:pt x="59" y="369"/>
                    <a:pt x="84" y="385"/>
                    <a:pt x="84" y="396"/>
                  </a:cubicBezTo>
                  <a:cubicBezTo>
                    <a:pt x="84" y="407"/>
                    <a:pt x="78" y="409"/>
                    <a:pt x="69" y="426"/>
                  </a:cubicBezTo>
                  <a:cubicBezTo>
                    <a:pt x="60" y="443"/>
                    <a:pt x="39" y="482"/>
                    <a:pt x="28" y="501"/>
                  </a:cubicBezTo>
                  <a:cubicBezTo>
                    <a:pt x="17" y="520"/>
                    <a:pt x="6" y="528"/>
                    <a:pt x="3" y="543"/>
                  </a:cubicBezTo>
                  <a:cubicBezTo>
                    <a:pt x="0" y="558"/>
                    <a:pt x="8" y="579"/>
                    <a:pt x="12" y="594"/>
                  </a:cubicBezTo>
                  <a:cubicBezTo>
                    <a:pt x="16" y="609"/>
                    <a:pt x="16" y="626"/>
                    <a:pt x="28" y="635"/>
                  </a:cubicBezTo>
                  <a:cubicBezTo>
                    <a:pt x="40" y="644"/>
                    <a:pt x="69" y="643"/>
                    <a:pt x="84" y="645"/>
                  </a:cubicBezTo>
                  <a:cubicBezTo>
                    <a:pt x="99" y="647"/>
                    <a:pt x="104" y="654"/>
                    <a:pt x="117" y="645"/>
                  </a:cubicBezTo>
                  <a:cubicBezTo>
                    <a:pt x="130" y="636"/>
                    <a:pt x="153" y="602"/>
                    <a:pt x="162" y="591"/>
                  </a:cubicBezTo>
                </a:path>
              </a:pathLst>
            </a:custGeom>
            <a:noFill/>
            <a:ln w="12700" cmpd="sng">
              <a:solidFill>
                <a:srgbClr val="66FFCC"/>
              </a:solidFill>
              <a:round/>
              <a:headEnd/>
              <a:tailEnd/>
            </a:ln>
            <a:effectLst/>
          </p:spPr>
          <p:txBody>
            <a:bodyPr/>
            <a:lstStyle/>
            <a:p>
              <a:endParaRPr lang="ru-RU"/>
            </a:p>
          </p:txBody>
        </p:sp>
        <p:sp>
          <p:nvSpPr>
            <p:cNvPr id="24667" name="Freeform 91"/>
            <p:cNvSpPr>
              <a:spLocks/>
            </p:cNvSpPr>
            <p:nvPr/>
          </p:nvSpPr>
          <p:spPr bwMode="auto">
            <a:xfrm>
              <a:off x="2820" y="2463"/>
              <a:ext cx="310" cy="611"/>
            </a:xfrm>
            <a:custGeom>
              <a:avLst/>
              <a:gdLst/>
              <a:ahLst/>
              <a:cxnLst>
                <a:cxn ang="0">
                  <a:pos x="72" y="0"/>
                </a:cxn>
                <a:cxn ang="0">
                  <a:pos x="69" y="27"/>
                </a:cxn>
                <a:cxn ang="0">
                  <a:pos x="96" y="51"/>
                </a:cxn>
                <a:cxn ang="0">
                  <a:pos x="78" y="84"/>
                </a:cxn>
                <a:cxn ang="0">
                  <a:pos x="120" y="129"/>
                </a:cxn>
                <a:cxn ang="0">
                  <a:pos x="150" y="150"/>
                </a:cxn>
                <a:cxn ang="0">
                  <a:pos x="189" y="153"/>
                </a:cxn>
                <a:cxn ang="0">
                  <a:pos x="219" y="177"/>
                </a:cxn>
                <a:cxn ang="0">
                  <a:pos x="258" y="159"/>
                </a:cxn>
                <a:cxn ang="0">
                  <a:pos x="287" y="196"/>
                </a:cxn>
                <a:cxn ang="0">
                  <a:pos x="241" y="241"/>
                </a:cxn>
                <a:cxn ang="0">
                  <a:pos x="241" y="287"/>
                </a:cxn>
                <a:cxn ang="0">
                  <a:pos x="258" y="327"/>
                </a:cxn>
                <a:cxn ang="0">
                  <a:pos x="255" y="375"/>
                </a:cxn>
                <a:cxn ang="0">
                  <a:pos x="300" y="417"/>
                </a:cxn>
                <a:cxn ang="0">
                  <a:pos x="300" y="474"/>
                </a:cxn>
                <a:cxn ang="0">
                  <a:pos x="240" y="501"/>
                </a:cxn>
                <a:cxn ang="0">
                  <a:pos x="192" y="525"/>
                </a:cxn>
                <a:cxn ang="0">
                  <a:pos x="151" y="559"/>
                </a:cxn>
                <a:cxn ang="0">
                  <a:pos x="105" y="604"/>
                </a:cxn>
                <a:cxn ang="0">
                  <a:pos x="15" y="604"/>
                </a:cxn>
                <a:cxn ang="0">
                  <a:pos x="15" y="559"/>
                </a:cxn>
                <a:cxn ang="0">
                  <a:pos x="60" y="513"/>
                </a:cxn>
              </a:cxnLst>
              <a:rect l="0" t="0" r="r" b="b"/>
              <a:pathLst>
                <a:path w="310" h="611">
                  <a:moveTo>
                    <a:pt x="72" y="0"/>
                  </a:moveTo>
                  <a:cubicBezTo>
                    <a:pt x="72" y="4"/>
                    <a:pt x="65" y="19"/>
                    <a:pt x="69" y="27"/>
                  </a:cubicBezTo>
                  <a:cubicBezTo>
                    <a:pt x="73" y="35"/>
                    <a:pt x="95" y="42"/>
                    <a:pt x="96" y="51"/>
                  </a:cubicBezTo>
                  <a:cubicBezTo>
                    <a:pt x="97" y="60"/>
                    <a:pt x="74" y="71"/>
                    <a:pt x="78" y="84"/>
                  </a:cubicBezTo>
                  <a:cubicBezTo>
                    <a:pt x="82" y="97"/>
                    <a:pt x="108" y="118"/>
                    <a:pt x="120" y="129"/>
                  </a:cubicBezTo>
                  <a:cubicBezTo>
                    <a:pt x="132" y="140"/>
                    <a:pt x="139" y="146"/>
                    <a:pt x="150" y="150"/>
                  </a:cubicBezTo>
                  <a:cubicBezTo>
                    <a:pt x="161" y="154"/>
                    <a:pt x="178" y="149"/>
                    <a:pt x="189" y="153"/>
                  </a:cubicBezTo>
                  <a:cubicBezTo>
                    <a:pt x="200" y="157"/>
                    <a:pt x="208" y="176"/>
                    <a:pt x="219" y="177"/>
                  </a:cubicBezTo>
                  <a:cubicBezTo>
                    <a:pt x="230" y="178"/>
                    <a:pt x="247" y="156"/>
                    <a:pt x="258" y="159"/>
                  </a:cubicBezTo>
                  <a:cubicBezTo>
                    <a:pt x="269" y="162"/>
                    <a:pt x="290" y="182"/>
                    <a:pt x="287" y="196"/>
                  </a:cubicBezTo>
                  <a:cubicBezTo>
                    <a:pt x="284" y="210"/>
                    <a:pt x="249" y="226"/>
                    <a:pt x="241" y="241"/>
                  </a:cubicBezTo>
                  <a:cubicBezTo>
                    <a:pt x="233" y="256"/>
                    <a:pt x="238" y="273"/>
                    <a:pt x="241" y="287"/>
                  </a:cubicBezTo>
                  <a:cubicBezTo>
                    <a:pt x="244" y="301"/>
                    <a:pt x="256" y="312"/>
                    <a:pt x="258" y="327"/>
                  </a:cubicBezTo>
                  <a:cubicBezTo>
                    <a:pt x="260" y="342"/>
                    <a:pt x="248" y="360"/>
                    <a:pt x="255" y="375"/>
                  </a:cubicBezTo>
                  <a:cubicBezTo>
                    <a:pt x="262" y="390"/>
                    <a:pt x="293" y="401"/>
                    <a:pt x="300" y="417"/>
                  </a:cubicBezTo>
                  <a:cubicBezTo>
                    <a:pt x="307" y="433"/>
                    <a:pt x="310" y="460"/>
                    <a:pt x="300" y="474"/>
                  </a:cubicBezTo>
                  <a:cubicBezTo>
                    <a:pt x="290" y="488"/>
                    <a:pt x="258" y="493"/>
                    <a:pt x="240" y="501"/>
                  </a:cubicBezTo>
                  <a:cubicBezTo>
                    <a:pt x="222" y="509"/>
                    <a:pt x="207" y="515"/>
                    <a:pt x="192" y="525"/>
                  </a:cubicBezTo>
                  <a:cubicBezTo>
                    <a:pt x="177" y="535"/>
                    <a:pt x="165" y="546"/>
                    <a:pt x="151" y="559"/>
                  </a:cubicBezTo>
                  <a:cubicBezTo>
                    <a:pt x="137" y="572"/>
                    <a:pt x="128" y="597"/>
                    <a:pt x="105" y="604"/>
                  </a:cubicBezTo>
                  <a:cubicBezTo>
                    <a:pt x="82" y="611"/>
                    <a:pt x="30" y="611"/>
                    <a:pt x="15" y="604"/>
                  </a:cubicBezTo>
                  <a:cubicBezTo>
                    <a:pt x="0" y="597"/>
                    <a:pt x="8" y="574"/>
                    <a:pt x="15" y="559"/>
                  </a:cubicBezTo>
                  <a:cubicBezTo>
                    <a:pt x="22" y="544"/>
                    <a:pt x="41" y="528"/>
                    <a:pt x="60" y="513"/>
                  </a:cubicBezTo>
                </a:path>
              </a:pathLst>
            </a:custGeom>
            <a:noFill/>
            <a:ln w="12700" cmpd="sng">
              <a:solidFill>
                <a:srgbClr val="66FFCC"/>
              </a:solidFill>
              <a:round/>
              <a:headEnd/>
              <a:tailEnd/>
            </a:ln>
            <a:effectLst/>
          </p:spPr>
          <p:txBody>
            <a:bodyPr/>
            <a:lstStyle/>
            <a:p>
              <a:endParaRPr lang="ru-RU"/>
            </a:p>
          </p:txBody>
        </p:sp>
        <p:sp>
          <p:nvSpPr>
            <p:cNvPr id="24668" name="Freeform 92"/>
            <p:cNvSpPr>
              <a:spLocks/>
            </p:cNvSpPr>
            <p:nvPr/>
          </p:nvSpPr>
          <p:spPr bwMode="auto">
            <a:xfrm>
              <a:off x="3198" y="2337"/>
              <a:ext cx="206" cy="639"/>
            </a:xfrm>
            <a:custGeom>
              <a:avLst/>
              <a:gdLst/>
              <a:ahLst/>
              <a:cxnLst>
                <a:cxn ang="0">
                  <a:pos x="96" y="0"/>
                </a:cxn>
                <a:cxn ang="0">
                  <a:pos x="132" y="39"/>
                </a:cxn>
                <a:cxn ang="0">
                  <a:pos x="144" y="66"/>
                </a:cxn>
                <a:cxn ang="0">
                  <a:pos x="135" y="102"/>
                </a:cxn>
                <a:cxn ang="0">
                  <a:pos x="171" y="120"/>
                </a:cxn>
                <a:cxn ang="0">
                  <a:pos x="159" y="156"/>
                </a:cxn>
                <a:cxn ang="0">
                  <a:pos x="171" y="228"/>
                </a:cxn>
                <a:cxn ang="0">
                  <a:pos x="181" y="277"/>
                </a:cxn>
                <a:cxn ang="0">
                  <a:pos x="165" y="306"/>
                </a:cxn>
                <a:cxn ang="0">
                  <a:pos x="156" y="324"/>
                </a:cxn>
                <a:cxn ang="0">
                  <a:pos x="177" y="378"/>
                </a:cxn>
                <a:cxn ang="0">
                  <a:pos x="198" y="405"/>
                </a:cxn>
                <a:cxn ang="0">
                  <a:pos x="204" y="447"/>
                </a:cxn>
                <a:cxn ang="0">
                  <a:pos x="186" y="465"/>
                </a:cxn>
                <a:cxn ang="0">
                  <a:pos x="138" y="492"/>
                </a:cxn>
                <a:cxn ang="0">
                  <a:pos x="102" y="513"/>
                </a:cxn>
                <a:cxn ang="0">
                  <a:pos x="90" y="549"/>
                </a:cxn>
                <a:cxn ang="0">
                  <a:pos x="90" y="594"/>
                </a:cxn>
                <a:cxn ang="0">
                  <a:pos x="0" y="639"/>
                </a:cxn>
              </a:cxnLst>
              <a:rect l="0" t="0" r="r" b="b"/>
              <a:pathLst>
                <a:path w="206" h="639">
                  <a:moveTo>
                    <a:pt x="96" y="0"/>
                  </a:moveTo>
                  <a:cubicBezTo>
                    <a:pt x="102" y="7"/>
                    <a:pt x="124" y="28"/>
                    <a:pt x="132" y="39"/>
                  </a:cubicBezTo>
                  <a:cubicBezTo>
                    <a:pt x="140" y="50"/>
                    <a:pt x="144" y="56"/>
                    <a:pt x="144" y="66"/>
                  </a:cubicBezTo>
                  <a:cubicBezTo>
                    <a:pt x="144" y="76"/>
                    <a:pt x="130" y="93"/>
                    <a:pt x="135" y="102"/>
                  </a:cubicBezTo>
                  <a:cubicBezTo>
                    <a:pt x="140" y="111"/>
                    <a:pt x="167" y="111"/>
                    <a:pt x="171" y="120"/>
                  </a:cubicBezTo>
                  <a:cubicBezTo>
                    <a:pt x="175" y="129"/>
                    <a:pt x="159" y="138"/>
                    <a:pt x="159" y="156"/>
                  </a:cubicBezTo>
                  <a:cubicBezTo>
                    <a:pt x="159" y="174"/>
                    <a:pt x="167" y="208"/>
                    <a:pt x="171" y="228"/>
                  </a:cubicBezTo>
                  <a:cubicBezTo>
                    <a:pt x="175" y="248"/>
                    <a:pt x="182" y="264"/>
                    <a:pt x="181" y="277"/>
                  </a:cubicBezTo>
                  <a:cubicBezTo>
                    <a:pt x="180" y="290"/>
                    <a:pt x="169" y="298"/>
                    <a:pt x="165" y="306"/>
                  </a:cubicBezTo>
                  <a:cubicBezTo>
                    <a:pt x="161" y="314"/>
                    <a:pt x="154" y="312"/>
                    <a:pt x="156" y="324"/>
                  </a:cubicBezTo>
                  <a:cubicBezTo>
                    <a:pt x="158" y="336"/>
                    <a:pt x="170" y="365"/>
                    <a:pt x="177" y="378"/>
                  </a:cubicBezTo>
                  <a:cubicBezTo>
                    <a:pt x="184" y="391"/>
                    <a:pt x="194" y="394"/>
                    <a:pt x="198" y="405"/>
                  </a:cubicBezTo>
                  <a:cubicBezTo>
                    <a:pt x="202" y="416"/>
                    <a:pt x="206" y="437"/>
                    <a:pt x="204" y="447"/>
                  </a:cubicBezTo>
                  <a:cubicBezTo>
                    <a:pt x="202" y="457"/>
                    <a:pt x="197" y="458"/>
                    <a:pt x="186" y="465"/>
                  </a:cubicBezTo>
                  <a:cubicBezTo>
                    <a:pt x="175" y="472"/>
                    <a:pt x="152" y="484"/>
                    <a:pt x="138" y="492"/>
                  </a:cubicBezTo>
                  <a:cubicBezTo>
                    <a:pt x="124" y="500"/>
                    <a:pt x="110" y="504"/>
                    <a:pt x="102" y="513"/>
                  </a:cubicBezTo>
                  <a:cubicBezTo>
                    <a:pt x="94" y="522"/>
                    <a:pt x="92" y="536"/>
                    <a:pt x="90" y="549"/>
                  </a:cubicBezTo>
                  <a:cubicBezTo>
                    <a:pt x="88" y="562"/>
                    <a:pt x="105" y="579"/>
                    <a:pt x="90" y="594"/>
                  </a:cubicBezTo>
                  <a:cubicBezTo>
                    <a:pt x="75" y="609"/>
                    <a:pt x="37" y="624"/>
                    <a:pt x="0" y="639"/>
                  </a:cubicBezTo>
                </a:path>
              </a:pathLst>
            </a:custGeom>
            <a:noFill/>
            <a:ln w="12700" cmpd="sng">
              <a:solidFill>
                <a:srgbClr val="66FFCC"/>
              </a:solidFill>
              <a:round/>
              <a:headEnd/>
              <a:tailEnd/>
            </a:ln>
            <a:effectLst/>
          </p:spPr>
          <p:txBody>
            <a:bodyPr/>
            <a:lstStyle/>
            <a:p>
              <a:endParaRPr lang="ru-RU"/>
            </a:p>
          </p:txBody>
        </p:sp>
        <p:sp>
          <p:nvSpPr>
            <p:cNvPr id="24669" name="Freeform 93"/>
            <p:cNvSpPr>
              <a:spLocks/>
            </p:cNvSpPr>
            <p:nvPr/>
          </p:nvSpPr>
          <p:spPr bwMode="auto">
            <a:xfrm>
              <a:off x="3468" y="2187"/>
              <a:ext cx="498" cy="517"/>
            </a:xfrm>
            <a:custGeom>
              <a:avLst/>
              <a:gdLst/>
              <a:ahLst/>
              <a:cxnLst>
                <a:cxn ang="0">
                  <a:pos x="498" y="0"/>
                </a:cxn>
                <a:cxn ang="0">
                  <a:pos x="477" y="45"/>
                </a:cxn>
                <a:cxn ang="0">
                  <a:pos x="455" y="109"/>
                </a:cxn>
                <a:cxn ang="0">
                  <a:pos x="411" y="165"/>
                </a:cxn>
                <a:cxn ang="0">
                  <a:pos x="363" y="195"/>
                </a:cxn>
                <a:cxn ang="0">
                  <a:pos x="319" y="245"/>
                </a:cxn>
                <a:cxn ang="0">
                  <a:pos x="267" y="258"/>
                </a:cxn>
                <a:cxn ang="0">
                  <a:pos x="228" y="245"/>
                </a:cxn>
                <a:cxn ang="0">
                  <a:pos x="174" y="258"/>
                </a:cxn>
                <a:cxn ang="0">
                  <a:pos x="138" y="245"/>
                </a:cxn>
                <a:cxn ang="0">
                  <a:pos x="92" y="245"/>
                </a:cxn>
                <a:cxn ang="0">
                  <a:pos x="47" y="291"/>
                </a:cxn>
                <a:cxn ang="0">
                  <a:pos x="18" y="348"/>
                </a:cxn>
                <a:cxn ang="0">
                  <a:pos x="24" y="384"/>
                </a:cxn>
                <a:cxn ang="0">
                  <a:pos x="15" y="426"/>
                </a:cxn>
                <a:cxn ang="0">
                  <a:pos x="2" y="472"/>
                </a:cxn>
                <a:cxn ang="0">
                  <a:pos x="2" y="517"/>
                </a:cxn>
              </a:cxnLst>
              <a:rect l="0" t="0" r="r" b="b"/>
              <a:pathLst>
                <a:path w="498" h="517">
                  <a:moveTo>
                    <a:pt x="498" y="0"/>
                  </a:moveTo>
                  <a:cubicBezTo>
                    <a:pt x="495" y="7"/>
                    <a:pt x="484" y="27"/>
                    <a:pt x="477" y="45"/>
                  </a:cubicBezTo>
                  <a:cubicBezTo>
                    <a:pt x="470" y="63"/>
                    <a:pt x="466" y="89"/>
                    <a:pt x="455" y="109"/>
                  </a:cubicBezTo>
                  <a:cubicBezTo>
                    <a:pt x="444" y="129"/>
                    <a:pt x="426" y="151"/>
                    <a:pt x="411" y="165"/>
                  </a:cubicBezTo>
                  <a:cubicBezTo>
                    <a:pt x="396" y="179"/>
                    <a:pt x="378" y="182"/>
                    <a:pt x="363" y="195"/>
                  </a:cubicBezTo>
                  <a:cubicBezTo>
                    <a:pt x="348" y="208"/>
                    <a:pt x="335" y="235"/>
                    <a:pt x="319" y="245"/>
                  </a:cubicBezTo>
                  <a:cubicBezTo>
                    <a:pt x="303" y="255"/>
                    <a:pt x="282" y="258"/>
                    <a:pt x="267" y="258"/>
                  </a:cubicBezTo>
                  <a:cubicBezTo>
                    <a:pt x="252" y="258"/>
                    <a:pt x="243" y="245"/>
                    <a:pt x="228" y="245"/>
                  </a:cubicBezTo>
                  <a:cubicBezTo>
                    <a:pt x="213" y="245"/>
                    <a:pt x="189" y="258"/>
                    <a:pt x="174" y="258"/>
                  </a:cubicBezTo>
                  <a:cubicBezTo>
                    <a:pt x="159" y="258"/>
                    <a:pt x="152" y="247"/>
                    <a:pt x="138" y="245"/>
                  </a:cubicBezTo>
                  <a:cubicBezTo>
                    <a:pt x="124" y="243"/>
                    <a:pt x="107" y="237"/>
                    <a:pt x="92" y="245"/>
                  </a:cubicBezTo>
                  <a:cubicBezTo>
                    <a:pt x="77" y="253"/>
                    <a:pt x="59" y="274"/>
                    <a:pt x="47" y="291"/>
                  </a:cubicBezTo>
                  <a:cubicBezTo>
                    <a:pt x="35" y="308"/>
                    <a:pt x="22" y="333"/>
                    <a:pt x="18" y="348"/>
                  </a:cubicBezTo>
                  <a:cubicBezTo>
                    <a:pt x="14" y="363"/>
                    <a:pt x="24" y="371"/>
                    <a:pt x="24" y="384"/>
                  </a:cubicBezTo>
                  <a:cubicBezTo>
                    <a:pt x="24" y="397"/>
                    <a:pt x="19" y="411"/>
                    <a:pt x="15" y="426"/>
                  </a:cubicBezTo>
                  <a:cubicBezTo>
                    <a:pt x="11" y="441"/>
                    <a:pt x="4" y="457"/>
                    <a:pt x="2" y="472"/>
                  </a:cubicBezTo>
                  <a:cubicBezTo>
                    <a:pt x="0" y="487"/>
                    <a:pt x="2" y="502"/>
                    <a:pt x="2" y="517"/>
                  </a:cubicBezTo>
                </a:path>
              </a:pathLst>
            </a:custGeom>
            <a:noFill/>
            <a:ln w="12700" cmpd="sng">
              <a:solidFill>
                <a:srgbClr val="66FFCC"/>
              </a:solidFill>
              <a:round/>
              <a:headEnd/>
              <a:tailEnd/>
            </a:ln>
            <a:effectLst/>
          </p:spPr>
          <p:txBody>
            <a:bodyPr/>
            <a:lstStyle/>
            <a:p>
              <a:endParaRPr lang="ru-RU"/>
            </a:p>
          </p:txBody>
        </p:sp>
        <p:sp>
          <p:nvSpPr>
            <p:cNvPr id="24670" name="Freeform 94"/>
            <p:cNvSpPr>
              <a:spLocks/>
            </p:cNvSpPr>
            <p:nvPr/>
          </p:nvSpPr>
          <p:spPr bwMode="auto">
            <a:xfrm>
              <a:off x="3408" y="1968"/>
              <a:ext cx="513" cy="573"/>
            </a:xfrm>
            <a:custGeom>
              <a:avLst/>
              <a:gdLst/>
              <a:ahLst/>
              <a:cxnLst>
                <a:cxn ang="0">
                  <a:pos x="513" y="0"/>
                </a:cxn>
                <a:cxn ang="0">
                  <a:pos x="477" y="96"/>
                </a:cxn>
                <a:cxn ang="0">
                  <a:pos x="453" y="123"/>
                </a:cxn>
                <a:cxn ang="0">
                  <a:pos x="429" y="189"/>
                </a:cxn>
                <a:cxn ang="0">
                  <a:pos x="379" y="283"/>
                </a:cxn>
                <a:cxn ang="0">
                  <a:pos x="334" y="328"/>
                </a:cxn>
                <a:cxn ang="0">
                  <a:pos x="249" y="390"/>
                </a:cxn>
                <a:cxn ang="0">
                  <a:pos x="152" y="419"/>
                </a:cxn>
                <a:cxn ang="0">
                  <a:pos x="108" y="459"/>
                </a:cxn>
                <a:cxn ang="0">
                  <a:pos x="16" y="464"/>
                </a:cxn>
                <a:cxn ang="0">
                  <a:pos x="15" y="507"/>
                </a:cxn>
                <a:cxn ang="0">
                  <a:pos x="0" y="573"/>
                </a:cxn>
              </a:cxnLst>
              <a:rect l="0" t="0" r="r" b="b"/>
              <a:pathLst>
                <a:path w="513" h="573">
                  <a:moveTo>
                    <a:pt x="513" y="0"/>
                  </a:moveTo>
                  <a:cubicBezTo>
                    <a:pt x="507" y="16"/>
                    <a:pt x="487" y="76"/>
                    <a:pt x="477" y="96"/>
                  </a:cubicBezTo>
                  <a:cubicBezTo>
                    <a:pt x="467" y="116"/>
                    <a:pt x="461" y="108"/>
                    <a:pt x="453" y="123"/>
                  </a:cubicBezTo>
                  <a:cubicBezTo>
                    <a:pt x="445" y="138"/>
                    <a:pt x="441" y="162"/>
                    <a:pt x="429" y="189"/>
                  </a:cubicBezTo>
                  <a:cubicBezTo>
                    <a:pt x="417" y="216"/>
                    <a:pt x="395" y="260"/>
                    <a:pt x="379" y="283"/>
                  </a:cubicBezTo>
                  <a:cubicBezTo>
                    <a:pt x="363" y="306"/>
                    <a:pt x="356" y="310"/>
                    <a:pt x="334" y="328"/>
                  </a:cubicBezTo>
                  <a:cubicBezTo>
                    <a:pt x="312" y="346"/>
                    <a:pt x="279" y="375"/>
                    <a:pt x="249" y="390"/>
                  </a:cubicBezTo>
                  <a:cubicBezTo>
                    <a:pt x="219" y="405"/>
                    <a:pt x="175" y="408"/>
                    <a:pt x="152" y="419"/>
                  </a:cubicBezTo>
                  <a:cubicBezTo>
                    <a:pt x="129" y="430"/>
                    <a:pt x="131" y="452"/>
                    <a:pt x="108" y="459"/>
                  </a:cubicBezTo>
                  <a:cubicBezTo>
                    <a:pt x="85" y="466"/>
                    <a:pt x="31" y="456"/>
                    <a:pt x="16" y="464"/>
                  </a:cubicBezTo>
                  <a:cubicBezTo>
                    <a:pt x="1" y="472"/>
                    <a:pt x="18" y="489"/>
                    <a:pt x="15" y="507"/>
                  </a:cubicBezTo>
                  <a:cubicBezTo>
                    <a:pt x="12" y="525"/>
                    <a:pt x="3" y="559"/>
                    <a:pt x="0" y="573"/>
                  </a:cubicBezTo>
                </a:path>
              </a:pathLst>
            </a:custGeom>
            <a:noFill/>
            <a:ln w="12700" cmpd="sng">
              <a:solidFill>
                <a:srgbClr val="66FFCC"/>
              </a:solidFill>
              <a:round/>
              <a:headEnd/>
              <a:tailEnd/>
            </a:ln>
            <a:effectLst/>
          </p:spPr>
          <p:txBody>
            <a:bodyPr/>
            <a:lstStyle/>
            <a:p>
              <a:endParaRPr lang="ru-RU"/>
            </a:p>
          </p:txBody>
        </p:sp>
        <p:sp>
          <p:nvSpPr>
            <p:cNvPr id="24671" name="Text Box 95"/>
            <p:cNvSpPr txBox="1">
              <a:spLocks noChangeArrowheads="1"/>
            </p:cNvSpPr>
            <p:nvPr/>
          </p:nvSpPr>
          <p:spPr bwMode="auto">
            <a:xfrm rot="1157295">
              <a:off x="1108" y="72"/>
              <a:ext cx="862" cy="173"/>
            </a:xfrm>
            <a:prstGeom prst="rect">
              <a:avLst/>
            </a:prstGeom>
            <a:noFill/>
            <a:ln w="9525">
              <a:noFill/>
              <a:miter lim="800000"/>
              <a:headEnd/>
              <a:tailEnd/>
            </a:ln>
            <a:effectLst/>
          </p:spPr>
          <p:txBody>
            <a:bodyPr>
              <a:spAutoFit/>
            </a:bodyPr>
            <a:lstStyle/>
            <a:p>
              <a:pPr>
                <a:spcBef>
                  <a:spcPct val="50000"/>
                </a:spcBef>
              </a:pPr>
              <a:r>
                <a:rPr lang="ru-RU" sz="1200" i="1"/>
                <a:t>Баренцево море</a:t>
              </a:r>
            </a:p>
          </p:txBody>
        </p:sp>
        <p:sp>
          <p:nvSpPr>
            <p:cNvPr id="24672" name="Text Box 96"/>
            <p:cNvSpPr txBox="1">
              <a:spLocks noChangeArrowheads="1"/>
            </p:cNvSpPr>
            <p:nvPr/>
          </p:nvSpPr>
          <p:spPr bwMode="auto">
            <a:xfrm rot="-808307">
              <a:off x="1746" y="391"/>
              <a:ext cx="710" cy="115"/>
            </a:xfrm>
            <a:prstGeom prst="rect">
              <a:avLst/>
            </a:prstGeom>
            <a:noFill/>
            <a:ln w="9525">
              <a:noFill/>
              <a:miter lim="800000"/>
              <a:headEnd/>
              <a:tailEnd/>
            </a:ln>
            <a:effectLst/>
          </p:spPr>
          <p:txBody>
            <a:bodyPr lIns="0" tIns="0" rIns="0" bIns="0">
              <a:spAutoFit/>
            </a:bodyPr>
            <a:lstStyle/>
            <a:p>
              <a:pPr>
                <a:spcBef>
                  <a:spcPct val="50000"/>
                </a:spcBef>
              </a:pPr>
              <a:r>
                <a:rPr lang="ru-RU" sz="1200" i="1"/>
                <a:t>Карское море</a:t>
              </a:r>
            </a:p>
          </p:txBody>
        </p:sp>
        <p:sp>
          <p:nvSpPr>
            <p:cNvPr id="24673" name="Text Box 97"/>
            <p:cNvSpPr txBox="1">
              <a:spLocks noChangeArrowheads="1"/>
            </p:cNvSpPr>
            <p:nvPr/>
          </p:nvSpPr>
          <p:spPr bwMode="auto">
            <a:xfrm rot="1176246">
              <a:off x="2882" y="681"/>
              <a:ext cx="829" cy="115"/>
            </a:xfrm>
            <a:prstGeom prst="rect">
              <a:avLst/>
            </a:prstGeom>
            <a:noFill/>
            <a:ln w="9525">
              <a:noFill/>
              <a:miter lim="800000"/>
              <a:headEnd/>
              <a:tailEnd/>
            </a:ln>
            <a:effectLst/>
          </p:spPr>
          <p:txBody>
            <a:bodyPr lIns="0" tIns="0" rIns="0" bIns="0">
              <a:spAutoFit/>
            </a:bodyPr>
            <a:lstStyle/>
            <a:p>
              <a:pPr>
                <a:spcBef>
                  <a:spcPct val="50000"/>
                </a:spcBef>
              </a:pPr>
              <a:r>
                <a:rPr lang="ru-RU" sz="1200" i="1"/>
                <a:t>Море Лаптевых</a:t>
              </a:r>
            </a:p>
          </p:txBody>
        </p:sp>
        <p:sp>
          <p:nvSpPr>
            <p:cNvPr id="24674" name="Text Box 98"/>
            <p:cNvSpPr txBox="1">
              <a:spLocks noChangeArrowheads="1"/>
            </p:cNvSpPr>
            <p:nvPr/>
          </p:nvSpPr>
          <p:spPr bwMode="auto">
            <a:xfrm rot="-2042037">
              <a:off x="3668" y="239"/>
              <a:ext cx="1078" cy="230"/>
            </a:xfrm>
            <a:prstGeom prst="rect">
              <a:avLst/>
            </a:prstGeom>
            <a:noFill/>
            <a:ln w="9525">
              <a:noFill/>
              <a:miter lim="800000"/>
              <a:headEnd/>
              <a:tailEnd/>
            </a:ln>
            <a:effectLst/>
          </p:spPr>
          <p:txBody>
            <a:bodyPr lIns="0" tIns="0" rIns="0" bIns="0">
              <a:spAutoFit/>
            </a:bodyPr>
            <a:lstStyle/>
            <a:p>
              <a:pPr algn="ctr">
                <a:spcBef>
                  <a:spcPct val="50000"/>
                </a:spcBef>
              </a:pPr>
              <a:r>
                <a:rPr lang="ru-RU" sz="1200" i="1"/>
                <a:t>Восточно-сибирское море</a:t>
              </a:r>
            </a:p>
          </p:txBody>
        </p:sp>
        <p:sp>
          <p:nvSpPr>
            <p:cNvPr id="24675" name="Text Box 99"/>
            <p:cNvSpPr txBox="1">
              <a:spLocks noChangeArrowheads="1"/>
            </p:cNvSpPr>
            <p:nvPr/>
          </p:nvSpPr>
          <p:spPr bwMode="auto">
            <a:xfrm rot="-1493269">
              <a:off x="4690" y="1"/>
              <a:ext cx="545" cy="230"/>
            </a:xfrm>
            <a:prstGeom prst="rect">
              <a:avLst/>
            </a:prstGeom>
            <a:noFill/>
            <a:ln w="9525">
              <a:noFill/>
              <a:miter lim="800000"/>
              <a:headEnd/>
              <a:tailEnd/>
            </a:ln>
            <a:effectLst/>
          </p:spPr>
          <p:txBody>
            <a:bodyPr lIns="0" tIns="0" rIns="0" bIns="0">
              <a:spAutoFit/>
            </a:bodyPr>
            <a:lstStyle/>
            <a:p>
              <a:pPr>
                <a:spcBef>
                  <a:spcPct val="50000"/>
                </a:spcBef>
              </a:pPr>
              <a:r>
                <a:rPr lang="ru-RU" sz="1200" i="1"/>
                <a:t>Чукотское море</a:t>
              </a:r>
            </a:p>
          </p:txBody>
        </p:sp>
        <p:sp>
          <p:nvSpPr>
            <p:cNvPr id="24676" name="Text Box 100"/>
            <p:cNvSpPr txBox="1">
              <a:spLocks noChangeArrowheads="1"/>
            </p:cNvSpPr>
            <p:nvPr/>
          </p:nvSpPr>
          <p:spPr bwMode="auto">
            <a:xfrm rot="16200000">
              <a:off x="5092" y="989"/>
              <a:ext cx="771" cy="115"/>
            </a:xfrm>
            <a:prstGeom prst="rect">
              <a:avLst/>
            </a:prstGeom>
            <a:noFill/>
            <a:ln w="9525">
              <a:noFill/>
              <a:miter lim="800000"/>
              <a:headEnd/>
              <a:tailEnd/>
            </a:ln>
            <a:effectLst/>
          </p:spPr>
          <p:txBody>
            <a:bodyPr lIns="0" tIns="0" rIns="0" bIns="0">
              <a:spAutoFit/>
            </a:bodyPr>
            <a:lstStyle/>
            <a:p>
              <a:pPr>
                <a:spcBef>
                  <a:spcPct val="50000"/>
                </a:spcBef>
              </a:pPr>
              <a:r>
                <a:rPr lang="ru-RU" sz="1200" i="1"/>
                <a:t>Берингово море</a:t>
              </a:r>
            </a:p>
          </p:txBody>
        </p:sp>
        <p:sp>
          <p:nvSpPr>
            <p:cNvPr id="24677" name="Text Box 101"/>
            <p:cNvSpPr txBox="1">
              <a:spLocks noChangeArrowheads="1"/>
            </p:cNvSpPr>
            <p:nvPr/>
          </p:nvSpPr>
          <p:spPr bwMode="auto">
            <a:xfrm rot="1713083">
              <a:off x="4523" y="2299"/>
              <a:ext cx="816" cy="115"/>
            </a:xfrm>
            <a:prstGeom prst="rect">
              <a:avLst/>
            </a:prstGeom>
            <a:noFill/>
            <a:ln w="9525">
              <a:noFill/>
              <a:miter lim="800000"/>
              <a:headEnd/>
              <a:tailEnd/>
            </a:ln>
            <a:effectLst/>
          </p:spPr>
          <p:txBody>
            <a:bodyPr lIns="0" tIns="0" rIns="0" bIns="0">
              <a:spAutoFit/>
            </a:bodyPr>
            <a:lstStyle/>
            <a:p>
              <a:pPr>
                <a:spcBef>
                  <a:spcPct val="50000"/>
                </a:spcBef>
              </a:pPr>
              <a:r>
                <a:rPr lang="ru-RU" sz="1200" i="1"/>
                <a:t>Охотское море</a:t>
              </a:r>
            </a:p>
          </p:txBody>
        </p:sp>
        <p:sp>
          <p:nvSpPr>
            <p:cNvPr id="24678" name="Text Box 102"/>
            <p:cNvSpPr txBox="1">
              <a:spLocks noChangeArrowheads="1"/>
            </p:cNvSpPr>
            <p:nvPr/>
          </p:nvSpPr>
          <p:spPr bwMode="auto">
            <a:xfrm rot="-2731538">
              <a:off x="4330" y="3832"/>
              <a:ext cx="680" cy="115"/>
            </a:xfrm>
            <a:prstGeom prst="rect">
              <a:avLst/>
            </a:prstGeom>
            <a:noFill/>
            <a:ln w="9525">
              <a:noFill/>
              <a:miter lim="800000"/>
              <a:headEnd/>
              <a:tailEnd/>
            </a:ln>
            <a:effectLst/>
          </p:spPr>
          <p:txBody>
            <a:bodyPr lIns="0" tIns="0" rIns="0" bIns="0">
              <a:spAutoFit/>
            </a:bodyPr>
            <a:lstStyle/>
            <a:p>
              <a:pPr>
                <a:spcBef>
                  <a:spcPct val="50000"/>
                </a:spcBef>
              </a:pPr>
              <a:r>
                <a:rPr lang="ru-RU" sz="1200" i="1"/>
                <a:t>Японское море</a:t>
              </a:r>
            </a:p>
          </p:txBody>
        </p:sp>
        <p:sp>
          <p:nvSpPr>
            <p:cNvPr id="24679" name="Text Box 103"/>
            <p:cNvSpPr txBox="1">
              <a:spLocks noChangeArrowheads="1"/>
            </p:cNvSpPr>
            <p:nvPr/>
          </p:nvSpPr>
          <p:spPr bwMode="auto">
            <a:xfrm rot="-4061317">
              <a:off x="74" y="418"/>
              <a:ext cx="658" cy="96"/>
            </a:xfrm>
            <a:prstGeom prst="rect">
              <a:avLst/>
            </a:prstGeom>
            <a:noFill/>
            <a:ln w="9525">
              <a:noFill/>
              <a:miter lim="800000"/>
              <a:headEnd/>
              <a:tailEnd/>
            </a:ln>
            <a:effectLst/>
          </p:spPr>
          <p:txBody>
            <a:bodyPr lIns="0" tIns="0" rIns="0" bIns="0">
              <a:spAutoFit/>
            </a:bodyPr>
            <a:lstStyle/>
            <a:p>
              <a:pPr>
                <a:spcBef>
                  <a:spcPct val="50000"/>
                </a:spcBef>
              </a:pPr>
              <a:r>
                <a:rPr lang="ru-RU" sz="1000" i="1"/>
                <a:t>Северная Двина</a:t>
              </a:r>
            </a:p>
          </p:txBody>
        </p:sp>
        <p:sp>
          <p:nvSpPr>
            <p:cNvPr id="24680" name="Text Box 104"/>
            <p:cNvSpPr txBox="1">
              <a:spLocks noChangeArrowheads="1"/>
            </p:cNvSpPr>
            <p:nvPr/>
          </p:nvSpPr>
          <p:spPr bwMode="auto">
            <a:xfrm rot="-1667496">
              <a:off x="748" y="935"/>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Печора</a:t>
              </a:r>
            </a:p>
          </p:txBody>
        </p:sp>
        <p:sp>
          <p:nvSpPr>
            <p:cNvPr id="24681" name="Text Box 105"/>
            <p:cNvSpPr txBox="1">
              <a:spLocks noChangeArrowheads="1"/>
            </p:cNvSpPr>
            <p:nvPr/>
          </p:nvSpPr>
          <p:spPr bwMode="auto">
            <a:xfrm rot="-1840637">
              <a:off x="975" y="1117"/>
              <a:ext cx="226" cy="96"/>
            </a:xfrm>
            <a:prstGeom prst="rect">
              <a:avLst/>
            </a:prstGeom>
            <a:noFill/>
            <a:ln w="9525">
              <a:noFill/>
              <a:miter lim="800000"/>
              <a:headEnd/>
              <a:tailEnd/>
            </a:ln>
            <a:effectLst/>
          </p:spPr>
          <p:txBody>
            <a:bodyPr lIns="0" tIns="0" rIns="0" bIns="0">
              <a:spAutoFit/>
            </a:bodyPr>
            <a:lstStyle/>
            <a:p>
              <a:pPr>
                <a:spcBef>
                  <a:spcPct val="50000"/>
                </a:spcBef>
              </a:pPr>
              <a:r>
                <a:rPr lang="ru-RU" sz="1000" i="1"/>
                <a:t>Обь</a:t>
              </a:r>
            </a:p>
          </p:txBody>
        </p:sp>
        <p:sp>
          <p:nvSpPr>
            <p:cNvPr id="24682" name="Text Box 106"/>
            <p:cNvSpPr txBox="1">
              <a:spLocks noChangeArrowheads="1"/>
            </p:cNvSpPr>
            <p:nvPr/>
          </p:nvSpPr>
          <p:spPr bwMode="auto">
            <a:xfrm rot="3167525">
              <a:off x="751" y="1839"/>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i="1"/>
                <a:t>Иртыш</a:t>
              </a:r>
            </a:p>
          </p:txBody>
        </p:sp>
        <p:sp>
          <p:nvSpPr>
            <p:cNvPr id="24683" name="Text Box 107"/>
            <p:cNvSpPr txBox="1">
              <a:spLocks noChangeArrowheads="1"/>
            </p:cNvSpPr>
            <p:nvPr/>
          </p:nvSpPr>
          <p:spPr bwMode="auto">
            <a:xfrm rot="-2496693">
              <a:off x="1610" y="1389"/>
              <a:ext cx="227" cy="96"/>
            </a:xfrm>
            <a:prstGeom prst="rect">
              <a:avLst/>
            </a:prstGeom>
            <a:noFill/>
            <a:ln w="9525">
              <a:noFill/>
              <a:miter lim="800000"/>
              <a:headEnd/>
              <a:tailEnd/>
            </a:ln>
            <a:effectLst/>
          </p:spPr>
          <p:txBody>
            <a:bodyPr lIns="0" tIns="0" rIns="0" bIns="0">
              <a:spAutoFit/>
            </a:bodyPr>
            <a:lstStyle/>
            <a:p>
              <a:pPr>
                <a:spcBef>
                  <a:spcPct val="50000"/>
                </a:spcBef>
              </a:pPr>
              <a:r>
                <a:rPr lang="ru-RU" sz="1000" i="1"/>
                <a:t>Таз</a:t>
              </a:r>
            </a:p>
          </p:txBody>
        </p:sp>
        <p:sp>
          <p:nvSpPr>
            <p:cNvPr id="24684" name="Text Box 108"/>
            <p:cNvSpPr txBox="1">
              <a:spLocks noChangeArrowheads="1"/>
            </p:cNvSpPr>
            <p:nvPr/>
          </p:nvSpPr>
          <p:spPr bwMode="auto">
            <a:xfrm rot="-3397344">
              <a:off x="1686" y="1580"/>
              <a:ext cx="317" cy="96"/>
            </a:xfrm>
            <a:prstGeom prst="rect">
              <a:avLst/>
            </a:prstGeom>
            <a:noFill/>
            <a:ln w="9525">
              <a:noFill/>
              <a:miter lim="800000"/>
              <a:headEnd/>
              <a:tailEnd/>
            </a:ln>
            <a:effectLst/>
          </p:spPr>
          <p:txBody>
            <a:bodyPr lIns="0" tIns="0" rIns="0" bIns="0">
              <a:spAutoFit/>
            </a:bodyPr>
            <a:lstStyle/>
            <a:p>
              <a:pPr>
                <a:spcBef>
                  <a:spcPct val="50000"/>
                </a:spcBef>
              </a:pPr>
              <a:r>
                <a:rPr lang="ru-RU" sz="1000" i="1"/>
                <a:t>Енисей</a:t>
              </a:r>
            </a:p>
          </p:txBody>
        </p:sp>
        <p:sp>
          <p:nvSpPr>
            <p:cNvPr id="24685" name="Text Box 109"/>
            <p:cNvSpPr txBox="1">
              <a:spLocks noChangeArrowheads="1"/>
            </p:cNvSpPr>
            <p:nvPr/>
          </p:nvSpPr>
          <p:spPr bwMode="auto">
            <a:xfrm rot="1227643">
              <a:off x="1973" y="1752"/>
              <a:ext cx="681" cy="96"/>
            </a:xfrm>
            <a:prstGeom prst="rect">
              <a:avLst/>
            </a:prstGeom>
            <a:noFill/>
            <a:ln w="9525">
              <a:noFill/>
              <a:miter lim="800000"/>
              <a:headEnd/>
              <a:tailEnd/>
            </a:ln>
            <a:effectLst/>
          </p:spPr>
          <p:txBody>
            <a:bodyPr lIns="0" tIns="0" rIns="0" bIns="0">
              <a:spAutoFit/>
            </a:bodyPr>
            <a:lstStyle/>
            <a:p>
              <a:pPr>
                <a:spcBef>
                  <a:spcPct val="50000"/>
                </a:spcBef>
              </a:pPr>
              <a:r>
                <a:rPr lang="ru-RU" sz="1000" i="1"/>
                <a:t>Нижняя Тунгузка</a:t>
              </a:r>
            </a:p>
          </p:txBody>
        </p:sp>
        <p:sp>
          <p:nvSpPr>
            <p:cNvPr id="24686" name="Text Box 110"/>
            <p:cNvSpPr txBox="1">
              <a:spLocks noChangeArrowheads="1"/>
            </p:cNvSpPr>
            <p:nvPr/>
          </p:nvSpPr>
          <p:spPr bwMode="auto">
            <a:xfrm rot="-4176831">
              <a:off x="2203" y="2520"/>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i="1"/>
                <a:t>Ангара</a:t>
              </a:r>
            </a:p>
          </p:txBody>
        </p:sp>
        <p:sp>
          <p:nvSpPr>
            <p:cNvPr id="24687" name="Text Box 111"/>
            <p:cNvSpPr txBox="1">
              <a:spLocks noChangeArrowheads="1"/>
            </p:cNvSpPr>
            <p:nvPr/>
          </p:nvSpPr>
          <p:spPr bwMode="auto">
            <a:xfrm rot="-1678096">
              <a:off x="2472" y="1026"/>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i="1"/>
                <a:t>Хатанга</a:t>
              </a:r>
            </a:p>
          </p:txBody>
        </p:sp>
        <p:sp>
          <p:nvSpPr>
            <p:cNvPr id="24688" name="Text Box 112"/>
            <p:cNvSpPr txBox="1">
              <a:spLocks noChangeArrowheads="1"/>
            </p:cNvSpPr>
            <p:nvPr/>
          </p:nvSpPr>
          <p:spPr bwMode="auto">
            <a:xfrm rot="-4840088">
              <a:off x="3133" y="1404"/>
              <a:ext cx="272" cy="96"/>
            </a:xfrm>
            <a:prstGeom prst="rect">
              <a:avLst/>
            </a:prstGeom>
            <a:noFill/>
            <a:ln w="9525">
              <a:noFill/>
              <a:miter lim="800000"/>
              <a:headEnd/>
              <a:tailEnd/>
            </a:ln>
            <a:effectLst/>
          </p:spPr>
          <p:txBody>
            <a:bodyPr lIns="0" tIns="0" rIns="0" bIns="0">
              <a:spAutoFit/>
            </a:bodyPr>
            <a:lstStyle/>
            <a:p>
              <a:pPr>
                <a:spcBef>
                  <a:spcPct val="50000"/>
                </a:spcBef>
              </a:pPr>
              <a:r>
                <a:rPr lang="ru-RU" sz="1000" i="1"/>
                <a:t>Лена</a:t>
              </a:r>
            </a:p>
          </p:txBody>
        </p:sp>
        <p:sp>
          <p:nvSpPr>
            <p:cNvPr id="24689" name="Text Box 113"/>
            <p:cNvSpPr txBox="1">
              <a:spLocks noChangeArrowheads="1"/>
            </p:cNvSpPr>
            <p:nvPr/>
          </p:nvSpPr>
          <p:spPr bwMode="auto">
            <a:xfrm rot="-1011504">
              <a:off x="3107" y="1888"/>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Вилюй</a:t>
              </a:r>
            </a:p>
          </p:txBody>
        </p:sp>
        <p:sp>
          <p:nvSpPr>
            <p:cNvPr id="24690" name="Text Box 114"/>
            <p:cNvSpPr txBox="1">
              <a:spLocks noChangeArrowheads="1"/>
            </p:cNvSpPr>
            <p:nvPr/>
          </p:nvSpPr>
          <p:spPr bwMode="auto">
            <a:xfrm rot="-25858555">
              <a:off x="2998" y="1174"/>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Оленек</a:t>
              </a:r>
            </a:p>
          </p:txBody>
        </p:sp>
        <p:sp>
          <p:nvSpPr>
            <p:cNvPr id="24691" name="Text Box 115"/>
            <p:cNvSpPr txBox="1">
              <a:spLocks noChangeArrowheads="1"/>
            </p:cNvSpPr>
            <p:nvPr/>
          </p:nvSpPr>
          <p:spPr bwMode="auto">
            <a:xfrm rot="3766202">
              <a:off x="3621" y="1312"/>
              <a:ext cx="227" cy="96"/>
            </a:xfrm>
            <a:prstGeom prst="rect">
              <a:avLst/>
            </a:prstGeom>
            <a:noFill/>
            <a:ln w="9525">
              <a:noFill/>
              <a:miter lim="800000"/>
              <a:headEnd/>
              <a:tailEnd/>
            </a:ln>
            <a:effectLst/>
          </p:spPr>
          <p:txBody>
            <a:bodyPr lIns="0" tIns="0" rIns="0" bIns="0">
              <a:spAutoFit/>
            </a:bodyPr>
            <a:lstStyle/>
            <a:p>
              <a:pPr>
                <a:spcBef>
                  <a:spcPct val="50000"/>
                </a:spcBef>
              </a:pPr>
              <a:r>
                <a:rPr lang="ru-RU" sz="1000" i="1"/>
                <a:t>Яна</a:t>
              </a:r>
            </a:p>
          </p:txBody>
        </p:sp>
        <p:sp>
          <p:nvSpPr>
            <p:cNvPr id="24692" name="Text Box 116"/>
            <p:cNvSpPr txBox="1">
              <a:spLocks noChangeArrowheads="1"/>
            </p:cNvSpPr>
            <p:nvPr/>
          </p:nvSpPr>
          <p:spPr bwMode="auto">
            <a:xfrm rot="-4641302">
              <a:off x="3789" y="1202"/>
              <a:ext cx="459" cy="96"/>
            </a:xfrm>
            <a:prstGeom prst="rect">
              <a:avLst/>
            </a:prstGeom>
            <a:noFill/>
            <a:ln w="9525">
              <a:noFill/>
              <a:miter lim="800000"/>
              <a:headEnd/>
              <a:tailEnd/>
            </a:ln>
            <a:effectLst/>
          </p:spPr>
          <p:txBody>
            <a:bodyPr lIns="0" tIns="0" rIns="0" bIns="0">
              <a:spAutoFit/>
            </a:bodyPr>
            <a:lstStyle/>
            <a:p>
              <a:pPr>
                <a:spcBef>
                  <a:spcPct val="50000"/>
                </a:spcBef>
              </a:pPr>
              <a:r>
                <a:rPr lang="ru-RU" sz="1000" i="1"/>
                <a:t>Индигирка</a:t>
              </a:r>
            </a:p>
          </p:txBody>
        </p:sp>
        <p:sp>
          <p:nvSpPr>
            <p:cNvPr id="24693" name="Text Box 117"/>
            <p:cNvSpPr txBox="1">
              <a:spLocks noChangeArrowheads="1"/>
            </p:cNvSpPr>
            <p:nvPr/>
          </p:nvSpPr>
          <p:spPr bwMode="auto">
            <a:xfrm rot="-4847495">
              <a:off x="4153" y="1110"/>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i="1"/>
                <a:t>Колыма</a:t>
              </a:r>
            </a:p>
          </p:txBody>
        </p:sp>
        <p:sp>
          <p:nvSpPr>
            <p:cNvPr id="24694" name="Text Box 118"/>
            <p:cNvSpPr txBox="1">
              <a:spLocks noChangeArrowheads="1"/>
            </p:cNvSpPr>
            <p:nvPr/>
          </p:nvSpPr>
          <p:spPr bwMode="auto">
            <a:xfrm rot="-1728647">
              <a:off x="3325" y="2162"/>
              <a:ext cx="272" cy="96"/>
            </a:xfrm>
            <a:prstGeom prst="rect">
              <a:avLst/>
            </a:prstGeom>
            <a:noFill/>
            <a:ln w="9525">
              <a:noFill/>
              <a:miter lim="800000"/>
              <a:headEnd/>
              <a:tailEnd/>
            </a:ln>
            <a:effectLst/>
          </p:spPr>
          <p:txBody>
            <a:bodyPr lIns="0" tIns="0" rIns="0" bIns="0">
              <a:spAutoFit/>
            </a:bodyPr>
            <a:lstStyle/>
            <a:p>
              <a:pPr>
                <a:spcBef>
                  <a:spcPct val="50000"/>
                </a:spcBef>
              </a:pPr>
              <a:r>
                <a:rPr lang="ru-RU" sz="1000" i="1"/>
                <a:t>Лена</a:t>
              </a:r>
            </a:p>
          </p:txBody>
        </p:sp>
        <p:sp>
          <p:nvSpPr>
            <p:cNvPr id="24695" name="Text Box 119"/>
            <p:cNvSpPr txBox="1">
              <a:spLocks noChangeArrowheads="1"/>
            </p:cNvSpPr>
            <p:nvPr/>
          </p:nvSpPr>
          <p:spPr bwMode="auto">
            <a:xfrm rot="-2663299">
              <a:off x="3683" y="2256"/>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Алдан</a:t>
              </a:r>
            </a:p>
          </p:txBody>
        </p:sp>
        <p:sp>
          <p:nvSpPr>
            <p:cNvPr id="24696" name="Text Box 120"/>
            <p:cNvSpPr txBox="1">
              <a:spLocks noChangeArrowheads="1"/>
            </p:cNvSpPr>
            <p:nvPr/>
          </p:nvSpPr>
          <p:spPr bwMode="auto">
            <a:xfrm rot="4857950">
              <a:off x="3155" y="2520"/>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i="1"/>
                <a:t>Олекма</a:t>
              </a:r>
            </a:p>
          </p:txBody>
        </p:sp>
        <p:sp>
          <p:nvSpPr>
            <p:cNvPr id="24697" name="Text Box 121"/>
            <p:cNvSpPr txBox="1">
              <a:spLocks noChangeArrowheads="1"/>
            </p:cNvSpPr>
            <p:nvPr/>
          </p:nvSpPr>
          <p:spPr bwMode="auto">
            <a:xfrm rot="2730033">
              <a:off x="2814" y="2634"/>
              <a:ext cx="317" cy="96"/>
            </a:xfrm>
            <a:prstGeom prst="rect">
              <a:avLst/>
            </a:prstGeom>
            <a:noFill/>
            <a:ln w="9525">
              <a:noFill/>
              <a:miter lim="800000"/>
              <a:headEnd/>
              <a:tailEnd/>
            </a:ln>
            <a:effectLst/>
          </p:spPr>
          <p:txBody>
            <a:bodyPr lIns="0" tIns="0" rIns="0" bIns="0">
              <a:spAutoFit/>
            </a:bodyPr>
            <a:lstStyle/>
            <a:p>
              <a:pPr>
                <a:spcBef>
                  <a:spcPct val="50000"/>
                </a:spcBef>
              </a:pPr>
              <a:r>
                <a:rPr lang="ru-RU" sz="1000" i="1"/>
                <a:t>Витим</a:t>
              </a:r>
            </a:p>
          </p:txBody>
        </p:sp>
        <p:sp>
          <p:nvSpPr>
            <p:cNvPr id="24698" name="Text Box 122"/>
            <p:cNvSpPr txBox="1">
              <a:spLocks noChangeArrowheads="1"/>
            </p:cNvSpPr>
            <p:nvPr/>
          </p:nvSpPr>
          <p:spPr bwMode="auto">
            <a:xfrm rot="-2593712">
              <a:off x="4182" y="3163"/>
              <a:ext cx="272" cy="96"/>
            </a:xfrm>
            <a:prstGeom prst="rect">
              <a:avLst/>
            </a:prstGeom>
            <a:noFill/>
            <a:ln w="9525">
              <a:noFill/>
              <a:miter lim="800000"/>
              <a:headEnd/>
              <a:tailEnd/>
            </a:ln>
            <a:effectLst/>
          </p:spPr>
          <p:txBody>
            <a:bodyPr lIns="0" tIns="0" rIns="0" bIns="0">
              <a:spAutoFit/>
            </a:bodyPr>
            <a:lstStyle/>
            <a:p>
              <a:pPr>
                <a:spcBef>
                  <a:spcPct val="50000"/>
                </a:spcBef>
              </a:pPr>
              <a:r>
                <a:rPr lang="ru-RU" sz="1000" i="1"/>
                <a:t>Амур</a:t>
              </a:r>
            </a:p>
          </p:txBody>
        </p:sp>
        <p:sp>
          <p:nvSpPr>
            <p:cNvPr id="24699" name="Text Box 123"/>
            <p:cNvSpPr txBox="1">
              <a:spLocks noChangeArrowheads="1"/>
            </p:cNvSpPr>
            <p:nvPr/>
          </p:nvSpPr>
          <p:spPr bwMode="auto">
            <a:xfrm rot="2182395">
              <a:off x="3787" y="2976"/>
              <a:ext cx="227" cy="96"/>
            </a:xfrm>
            <a:prstGeom prst="rect">
              <a:avLst/>
            </a:prstGeom>
            <a:noFill/>
            <a:ln w="9525">
              <a:noFill/>
              <a:miter lim="800000"/>
              <a:headEnd/>
              <a:tailEnd/>
            </a:ln>
            <a:effectLst/>
          </p:spPr>
          <p:txBody>
            <a:bodyPr lIns="0" tIns="0" rIns="0" bIns="0">
              <a:spAutoFit/>
            </a:bodyPr>
            <a:lstStyle/>
            <a:p>
              <a:pPr>
                <a:spcBef>
                  <a:spcPct val="50000"/>
                </a:spcBef>
              </a:pPr>
              <a:r>
                <a:rPr lang="ru-RU" sz="1000" i="1"/>
                <a:t>Зея</a:t>
              </a:r>
            </a:p>
          </p:txBody>
        </p:sp>
        <p:sp>
          <p:nvSpPr>
            <p:cNvPr id="24700" name="Text Box 124"/>
            <p:cNvSpPr txBox="1">
              <a:spLocks noChangeArrowheads="1"/>
            </p:cNvSpPr>
            <p:nvPr/>
          </p:nvSpPr>
          <p:spPr bwMode="auto">
            <a:xfrm rot="18937214">
              <a:off x="3833" y="3521"/>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i="1"/>
                <a:t>Сунгари</a:t>
              </a:r>
            </a:p>
          </p:txBody>
        </p:sp>
        <p:sp>
          <p:nvSpPr>
            <p:cNvPr id="24701" name="Text Box 125"/>
            <p:cNvSpPr txBox="1">
              <a:spLocks noChangeArrowheads="1"/>
            </p:cNvSpPr>
            <p:nvPr/>
          </p:nvSpPr>
          <p:spPr bwMode="auto">
            <a:xfrm rot="5400000">
              <a:off x="4260" y="3496"/>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Уссури</a:t>
              </a:r>
            </a:p>
          </p:txBody>
        </p:sp>
        <p:sp>
          <p:nvSpPr>
            <p:cNvPr id="24702" name="Text Box 126"/>
            <p:cNvSpPr txBox="1">
              <a:spLocks noChangeArrowheads="1"/>
            </p:cNvSpPr>
            <p:nvPr/>
          </p:nvSpPr>
          <p:spPr bwMode="auto">
            <a:xfrm rot="-2630771">
              <a:off x="3061" y="3022"/>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i="1"/>
                <a:t>Шилка</a:t>
              </a:r>
            </a:p>
          </p:txBody>
        </p:sp>
        <p:sp>
          <p:nvSpPr>
            <p:cNvPr id="24703" name="Text Box 127"/>
            <p:cNvSpPr txBox="1">
              <a:spLocks noChangeArrowheads="1"/>
            </p:cNvSpPr>
            <p:nvPr/>
          </p:nvSpPr>
          <p:spPr bwMode="auto">
            <a:xfrm rot="-4594138">
              <a:off x="3065" y="3291"/>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i="1"/>
                <a:t>Аргунь</a:t>
              </a:r>
            </a:p>
          </p:txBody>
        </p:sp>
        <p:sp>
          <p:nvSpPr>
            <p:cNvPr id="24704" name="Oval 128"/>
            <p:cNvSpPr>
              <a:spLocks noChangeArrowheads="1"/>
            </p:cNvSpPr>
            <p:nvPr/>
          </p:nvSpPr>
          <p:spPr bwMode="auto">
            <a:xfrm>
              <a:off x="567" y="300"/>
              <a:ext cx="45" cy="46"/>
            </a:xfrm>
            <a:prstGeom prst="ellipse">
              <a:avLst/>
            </a:prstGeom>
            <a:noFill/>
            <a:ln w="9525">
              <a:solidFill>
                <a:srgbClr val="CC0000"/>
              </a:solidFill>
              <a:round/>
              <a:headEnd/>
              <a:tailEnd/>
            </a:ln>
            <a:effectLst/>
          </p:spPr>
          <p:txBody>
            <a:bodyPr wrap="none" anchor="ctr"/>
            <a:lstStyle/>
            <a:p>
              <a:endParaRPr lang="ru-RU"/>
            </a:p>
          </p:txBody>
        </p:sp>
        <p:sp>
          <p:nvSpPr>
            <p:cNvPr id="24705" name="Text Box 129"/>
            <p:cNvSpPr txBox="1">
              <a:spLocks noChangeArrowheads="1"/>
            </p:cNvSpPr>
            <p:nvPr/>
          </p:nvSpPr>
          <p:spPr bwMode="auto">
            <a:xfrm>
              <a:off x="612" y="255"/>
              <a:ext cx="544" cy="96"/>
            </a:xfrm>
            <a:prstGeom prst="rect">
              <a:avLst/>
            </a:prstGeom>
            <a:noFill/>
            <a:ln w="9525">
              <a:noFill/>
              <a:miter lim="800000"/>
              <a:headEnd/>
              <a:tailEnd/>
            </a:ln>
            <a:effectLst/>
          </p:spPr>
          <p:txBody>
            <a:bodyPr lIns="0" tIns="0" rIns="0" bIns="0">
              <a:spAutoFit/>
            </a:bodyPr>
            <a:lstStyle/>
            <a:p>
              <a:pPr>
                <a:spcBef>
                  <a:spcPct val="50000"/>
                </a:spcBef>
              </a:pPr>
              <a:r>
                <a:rPr lang="ru-RU" sz="1000"/>
                <a:t>Архангельск</a:t>
              </a:r>
            </a:p>
          </p:txBody>
        </p:sp>
        <p:sp>
          <p:nvSpPr>
            <p:cNvPr id="24706" name="Oval 130"/>
            <p:cNvSpPr>
              <a:spLocks noChangeArrowheads="1"/>
            </p:cNvSpPr>
            <p:nvPr/>
          </p:nvSpPr>
          <p:spPr bwMode="auto">
            <a:xfrm>
              <a:off x="340" y="709"/>
              <a:ext cx="45" cy="45"/>
            </a:xfrm>
            <a:prstGeom prst="ellipse">
              <a:avLst/>
            </a:prstGeom>
            <a:noFill/>
            <a:ln w="9525">
              <a:solidFill>
                <a:srgbClr val="CC0000"/>
              </a:solidFill>
              <a:round/>
              <a:headEnd/>
              <a:tailEnd/>
            </a:ln>
            <a:effectLst/>
          </p:spPr>
          <p:txBody>
            <a:bodyPr wrap="none" anchor="ctr"/>
            <a:lstStyle/>
            <a:p>
              <a:endParaRPr lang="ru-RU"/>
            </a:p>
          </p:txBody>
        </p:sp>
        <p:sp>
          <p:nvSpPr>
            <p:cNvPr id="24707" name="Text Box 131"/>
            <p:cNvSpPr txBox="1">
              <a:spLocks noChangeArrowheads="1"/>
            </p:cNvSpPr>
            <p:nvPr/>
          </p:nvSpPr>
          <p:spPr bwMode="auto">
            <a:xfrm>
              <a:off x="385" y="663"/>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Котлас</a:t>
              </a:r>
            </a:p>
          </p:txBody>
        </p:sp>
        <p:sp>
          <p:nvSpPr>
            <p:cNvPr id="24708" name="Oval 132"/>
            <p:cNvSpPr>
              <a:spLocks noChangeArrowheads="1"/>
            </p:cNvSpPr>
            <p:nvPr/>
          </p:nvSpPr>
          <p:spPr bwMode="auto">
            <a:xfrm>
              <a:off x="1020" y="572"/>
              <a:ext cx="46" cy="46"/>
            </a:xfrm>
            <a:prstGeom prst="ellipse">
              <a:avLst/>
            </a:prstGeom>
            <a:noFill/>
            <a:ln w="9525">
              <a:solidFill>
                <a:srgbClr val="CC0000"/>
              </a:solidFill>
              <a:round/>
              <a:headEnd/>
              <a:tailEnd/>
            </a:ln>
            <a:effectLst/>
          </p:spPr>
          <p:txBody>
            <a:bodyPr wrap="none" anchor="ctr"/>
            <a:lstStyle/>
            <a:p>
              <a:endParaRPr lang="ru-RU"/>
            </a:p>
          </p:txBody>
        </p:sp>
        <p:sp>
          <p:nvSpPr>
            <p:cNvPr id="24709" name="Text Box 133"/>
            <p:cNvSpPr txBox="1">
              <a:spLocks noChangeArrowheads="1"/>
            </p:cNvSpPr>
            <p:nvPr/>
          </p:nvSpPr>
          <p:spPr bwMode="auto">
            <a:xfrm>
              <a:off x="1066" y="527"/>
              <a:ext cx="499" cy="96"/>
            </a:xfrm>
            <a:prstGeom prst="rect">
              <a:avLst/>
            </a:prstGeom>
            <a:noFill/>
            <a:ln w="9525">
              <a:noFill/>
              <a:miter lim="800000"/>
              <a:headEnd/>
              <a:tailEnd/>
            </a:ln>
            <a:effectLst/>
          </p:spPr>
          <p:txBody>
            <a:bodyPr lIns="0" tIns="0" rIns="0" bIns="0">
              <a:spAutoFit/>
            </a:bodyPr>
            <a:lstStyle/>
            <a:p>
              <a:pPr>
                <a:spcBef>
                  <a:spcPct val="50000"/>
                </a:spcBef>
              </a:pPr>
              <a:r>
                <a:rPr lang="ru-RU" sz="1000"/>
                <a:t>Нарьян-Мар</a:t>
              </a:r>
            </a:p>
          </p:txBody>
        </p:sp>
        <p:sp>
          <p:nvSpPr>
            <p:cNvPr id="24710" name="Oval 134"/>
            <p:cNvSpPr>
              <a:spLocks noChangeArrowheads="1"/>
            </p:cNvSpPr>
            <p:nvPr/>
          </p:nvSpPr>
          <p:spPr bwMode="auto">
            <a:xfrm>
              <a:off x="1247" y="890"/>
              <a:ext cx="45" cy="45"/>
            </a:xfrm>
            <a:prstGeom prst="ellipse">
              <a:avLst/>
            </a:prstGeom>
            <a:noFill/>
            <a:ln w="9525">
              <a:solidFill>
                <a:srgbClr val="CC0000"/>
              </a:solidFill>
              <a:round/>
              <a:headEnd/>
              <a:tailEnd/>
            </a:ln>
            <a:effectLst/>
          </p:spPr>
          <p:txBody>
            <a:bodyPr wrap="none" anchor="ctr"/>
            <a:lstStyle/>
            <a:p>
              <a:endParaRPr lang="ru-RU"/>
            </a:p>
          </p:txBody>
        </p:sp>
        <p:sp>
          <p:nvSpPr>
            <p:cNvPr id="24711" name="Text Box 135"/>
            <p:cNvSpPr txBox="1">
              <a:spLocks noChangeArrowheads="1"/>
            </p:cNvSpPr>
            <p:nvPr/>
          </p:nvSpPr>
          <p:spPr bwMode="auto">
            <a:xfrm>
              <a:off x="1292" y="799"/>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Воркута</a:t>
              </a:r>
            </a:p>
          </p:txBody>
        </p:sp>
        <p:sp>
          <p:nvSpPr>
            <p:cNvPr id="24712" name="Oval 136"/>
            <p:cNvSpPr>
              <a:spLocks noChangeArrowheads="1"/>
            </p:cNvSpPr>
            <p:nvPr/>
          </p:nvSpPr>
          <p:spPr bwMode="auto">
            <a:xfrm>
              <a:off x="340" y="1253"/>
              <a:ext cx="45" cy="45"/>
            </a:xfrm>
            <a:prstGeom prst="ellipse">
              <a:avLst/>
            </a:prstGeom>
            <a:noFill/>
            <a:ln w="9525">
              <a:solidFill>
                <a:srgbClr val="CC0000"/>
              </a:solidFill>
              <a:round/>
              <a:headEnd/>
              <a:tailEnd/>
            </a:ln>
            <a:effectLst/>
          </p:spPr>
          <p:txBody>
            <a:bodyPr wrap="none" anchor="ctr"/>
            <a:lstStyle/>
            <a:p>
              <a:endParaRPr lang="ru-RU"/>
            </a:p>
          </p:txBody>
        </p:sp>
        <p:sp>
          <p:nvSpPr>
            <p:cNvPr id="24713" name="Text Box 137"/>
            <p:cNvSpPr txBox="1">
              <a:spLocks noChangeArrowheads="1"/>
            </p:cNvSpPr>
            <p:nvPr/>
          </p:nvSpPr>
          <p:spPr bwMode="auto">
            <a:xfrm>
              <a:off x="385" y="1162"/>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a:t>Пермь</a:t>
              </a:r>
            </a:p>
          </p:txBody>
        </p:sp>
        <p:sp>
          <p:nvSpPr>
            <p:cNvPr id="24714" name="Oval 138"/>
            <p:cNvSpPr>
              <a:spLocks noChangeArrowheads="1"/>
            </p:cNvSpPr>
            <p:nvPr/>
          </p:nvSpPr>
          <p:spPr bwMode="auto">
            <a:xfrm>
              <a:off x="431" y="1434"/>
              <a:ext cx="45" cy="46"/>
            </a:xfrm>
            <a:prstGeom prst="ellipse">
              <a:avLst/>
            </a:prstGeom>
            <a:noFill/>
            <a:ln w="9525">
              <a:solidFill>
                <a:srgbClr val="CC0000"/>
              </a:solidFill>
              <a:round/>
              <a:headEnd/>
              <a:tailEnd/>
            </a:ln>
            <a:effectLst/>
          </p:spPr>
          <p:txBody>
            <a:bodyPr wrap="none" anchor="ctr"/>
            <a:lstStyle/>
            <a:p>
              <a:endParaRPr lang="ru-RU"/>
            </a:p>
          </p:txBody>
        </p:sp>
        <p:sp>
          <p:nvSpPr>
            <p:cNvPr id="24715" name="Text Box 139"/>
            <p:cNvSpPr txBox="1">
              <a:spLocks noChangeArrowheads="1"/>
            </p:cNvSpPr>
            <p:nvPr/>
          </p:nvSpPr>
          <p:spPr bwMode="auto">
            <a:xfrm>
              <a:off x="0" y="1344"/>
              <a:ext cx="590" cy="96"/>
            </a:xfrm>
            <a:prstGeom prst="rect">
              <a:avLst/>
            </a:prstGeom>
            <a:noFill/>
            <a:ln w="9525">
              <a:noFill/>
              <a:miter lim="800000"/>
              <a:headEnd/>
              <a:tailEnd/>
            </a:ln>
            <a:effectLst/>
          </p:spPr>
          <p:txBody>
            <a:bodyPr lIns="0" tIns="0" rIns="0" bIns="0">
              <a:spAutoFit/>
            </a:bodyPr>
            <a:lstStyle/>
            <a:p>
              <a:pPr>
                <a:spcBef>
                  <a:spcPct val="50000"/>
                </a:spcBef>
              </a:pPr>
              <a:r>
                <a:rPr lang="ru-RU" sz="1000"/>
                <a:t>Нижний Тагил</a:t>
              </a:r>
            </a:p>
          </p:txBody>
        </p:sp>
        <p:sp>
          <p:nvSpPr>
            <p:cNvPr id="24716" name="Oval 140"/>
            <p:cNvSpPr>
              <a:spLocks noChangeArrowheads="1"/>
            </p:cNvSpPr>
            <p:nvPr/>
          </p:nvSpPr>
          <p:spPr bwMode="auto">
            <a:xfrm>
              <a:off x="431" y="1525"/>
              <a:ext cx="45" cy="45"/>
            </a:xfrm>
            <a:prstGeom prst="ellipse">
              <a:avLst/>
            </a:prstGeom>
            <a:noFill/>
            <a:ln w="9525">
              <a:solidFill>
                <a:srgbClr val="CC0000"/>
              </a:solidFill>
              <a:round/>
              <a:headEnd/>
              <a:tailEnd/>
            </a:ln>
            <a:effectLst/>
          </p:spPr>
          <p:txBody>
            <a:bodyPr wrap="none" anchor="ctr"/>
            <a:lstStyle/>
            <a:p>
              <a:endParaRPr lang="ru-RU"/>
            </a:p>
          </p:txBody>
        </p:sp>
        <p:sp>
          <p:nvSpPr>
            <p:cNvPr id="24717" name="Text Box 141"/>
            <p:cNvSpPr txBox="1">
              <a:spLocks noChangeArrowheads="1"/>
            </p:cNvSpPr>
            <p:nvPr/>
          </p:nvSpPr>
          <p:spPr bwMode="auto">
            <a:xfrm>
              <a:off x="476" y="1480"/>
              <a:ext cx="681" cy="96"/>
            </a:xfrm>
            <a:prstGeom prst="rect">
              <a:avLst/>
            </a:prstGeom>
            <a:noFill/>
            <a:ln w="9525">
              <a:noFill/>
              <a:miter lim="800000"/>
              <a:headEnd/>
              <a:tailEnd/>
            </a:ln>
            <a:effectLst/>
          </p:spPr>
          <p:txBody>
            <a:bodyPr lIns="0" tIns="0" rIns="0" bIns="0">
              <a:spAutoFit/>
            </a:bodyPr>
            <a:lstStyle/>
            <a:p>
              <a:pPr>
                <a:spcBef>
                  <a:spcPct val="50000"/>
                </a:spcBef>
              </a:pPr>
              <a:r>
                <a:rPr lang="ru-RU" sz="1000"/>
                <a:t>Екатерининбург</a:t>
              </a:r>
            </a:p>
          </p:txBody>
        </p:sp>
        <p:sp>
          <p:nvSpPr>
            <p:cNvPr id="24718" name="Oval 142"/>
            <p:cNvSpPr>
              <a:spLocks noChangeArrowheads="1"/>
            </p:cNvSpPr>
            <p:nvPr/>
          </p:nvSpPr>
          <p:spPr bwMode="auto">
            <a:xfrm>
              <a:off x="295" y="1661"/>
              <a:ext cx="45" cy="45"/>
            </a:xfrm>
            <a:prstGeom prst="ellipse">
              <a:avLst/>
            </a:prstGeom>
            <a:noFill/>
            <a:ln w="9525">
              <a:solidFill>
                <a:srgbClr val="CC0000"/>
              </a:solidFill>
              <a:round/>
              <a:headEnd/>
              <a:tailEnd/>
            </a:ln>
            <a:effectLst/>
          </p:spPr>
          <p:txBody>
            <a:bodyPr wrap="none" anchor="ctr"/>
            <a:lstStyle/>
            <a:p>
              <a:endParaRPr lang="ru-RU"/>
            </a:p>
          </p:txBody>
        </p:sp>
        <p:sp>
          <p:nvSpPr>
            <p:cNvPr id="24719" name="Text Box 143"/>
            <p:cNvSpPr txBox="1">
              <a:spLocks noChangeArrowheads="1"/>
            </p:cNvSpPr>
            <p:nvPr/>
          </p:nvSpPr>
          <p:spPr bwMode="auto">
            <a:xfrm>
              <a:off x="249" y="1570"/>
              <a:ext cx="453" cy="96"/>
            </a:xfrm>
            <a:prstGeom prst="rect">
              <a:avLst/>
            </a:prstGeom>
            <a:noFill/>
            <a:ln w="9525">
              <a:noFill/>
              <a:miter lim="800000"/>
              <a:headEnd/>
              <a:tailEnd/>
            </a:ln>
            <a:effectLst/>
          </p:spPr>
          <p:txBody>
            <a:bodyPr lIns="0" tIns="0" rIns="0" bIns="0">
              <a:spAutoFit/>
            </a:bodyPr>
            <a:lstStyle/>
            <a:p>
              <a:pPr>
                <a:spcBef>
                  <a:spcPct val="50000"/>
                </a:spcBef>
              </a:pPr>
              <a:r>
                <a:rPr lang="ru-RU" sz="1000"/>
                <a:t>Челябинск</a:t>
              </a:r>
            </a:p>
          </p:txBody>
        </p:sp>
        <p:sp>
          <p:nvSpPr>
            <p:cNvPr id="24720" name="Oval 144"/>
            <p:cNvSpPr>
              <a:spLocks noChangeArrowheads="1"/>
            </p:cNvSpPr>
            <p:nvPr/>
          </p:nvSpPr>
          <p:spPr bwMode="auto">
            <a:xfrm>
              <a:off x="612" y="1706"/>
              <a:ext cx="45" cy="46"/>
            </a:xfrm>
            <a:prstGeom prst="ellipse">
              <a:avLst/>
            </a:prstGeom>
            <a:noFill/>
            <a:ln w="9525">
              <a:solidFill>
                <a:srgbClr val="CC0000"/>
              </a:solidFill>
              <a:round/>
              <a:headEnd/>
              <a:tailEnd/>
            </a:ln>
            <a:effectLst/>
          </p:spPr>
          <p:txBody>
            <a:bodyPr wrap="none" anchor="ctr"/>
            <a:lstStyle/>
            <a:p>
              <a:endParaRPr lang="ru-RU"/>
            </a:p>
          </p:txBody>
        </p:sp>
        <p:sp>
          <p:nvSpPr>
            <p:cNvPr id="24721" name="Text Box 145"/>
            <p:cNvSpPr txBox="1">
              <a:spLocks noChangeArrowheads="1"/>
            </p:cNvSpPr>
            <p:nvPr/>
          </p:nvSpPr>
          <p:spPr bwMode="auto">
            <a:xfrm>
              <a:off x="340" y="1706"/>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a:t>Тюмень</a:t>
              </a:r>
            </a:p>
          </p:txBody>
        </p:sp>
        <p:sp>
          <p:nvSpPr>
            <p:cNvPr id="24722" name="Oval 146"/>
            <p:cNvSpPr>
              <a:spLocks noChangeArrowheads="1"/>
            </p:cNvSpPr>
            <p:nvPr/>
          </p:nvSpPr>
          <p:spPr bwMode="auto">
            <a:xfrm>
              <a:off x="748" y="1706"/>
              <a:ext cx="45" cy="46"/>
            </a:xfrm>
            <a:prstGeom prst="ellipse">
              <a:avLst/>
            </a:prstGeom>
            <a:noFill/>
            <a:ln w="9525">
              <a:solidFill>
                <a:srgbClr val="CC0000"/>
              </a:solidFill>
              <a:round/>
              <a:headEnd/>
              <a:tailEnd/>
            </a:ln>
            <a:effectLst/>
          </p:spPr>
          <p:txBody>
            <a:bodyPr wrap="none" anchor="ctr"/>
            <a:lstStyle/>
            <a:p>
              <a:endParaRPr lang="ru-RU"/>
            </a:p>
          </p:txBody>
        </p:sp>
        <p:sp>
          <p:nvSpPr>
            <p:cNvPr id="24723" name="Text Box 147"/>
            <p:cNvSpPr txBox="1">
              <a:spLocks noChangeArrowheads="1"/>
            </p:cNvSpPr>
            <p:nvPr/>
          </p:nvSpPr>
          <p:spPr bwMode="auto">
            <a:xfrm>
              <a:off x="748" y="1616"/>
              <a:ext cx="409" cy="96"/>
            </a:xfrm>
            <a:prstGeom prst="rect">
              <a:avLst/>
            </a:prstGeom>
            <a:noFill/>
            <a:ln w="9525">
              <a:noFill/>
              <a:miter lim="800000"/>
              <a:headEnd/>
              <a:tailEnd/>
            </a:ln>
            <a:effectLst/>
          </p:spPr>
          <p:txBody>
            <a:bodyPr lIns="0" tIns="0" rIns="0" bIns="0">
              <a:spAutoFit/>
            </a:bodyPr>
            <a:lstStyle/>
            <a:p>
              <a:pPr>
                <a:spcBef>
                  <a:spcPct val="50000"/>
                </a:spcBef>
              </a:pPr>
              <a:r>
                <a:rPr lang="ru-RU" sz="1000"/>
                <a:t>Тобольск</a:t>
              </a:r>
            </a:p>
          </p:txBody>
        </p:sp>
        <p:sp>
          <p:nvSpPr>
            <p:cNvPr id="24724" name="Oval 148"/>
            <p:cNvSpPr>
              <a:spLocks noChangeArrowheads="1"/>
            </p:cNvSpPr>
            <p:nvPr/>
          </p:nvSpPr>
          <p:spPr bwMode="auto">
            <a:xfrm>
              <a:off x="1247" y="1071"/>
              <a:ext cx="45" cy="45"/>
            </a:xfrm>
            <a:prstGeom prst="ellipse">
              <a:avLst/>
            </a:prstGeom>
            <a:noFill/>
            <a:ln w="9525">
              <a:solidFill>
                <a:srgbClr val="CC0000"/>
              </a:solidFill>
              <a:round/>
              <a:headEnd/>
              <a:tailEnd/>
            </a:ln>
            <a:effectLst/>
          </p:spPr>
          <p:txBody>
            <a:bodyPr wrap="none" anchor="ctr"/>
            <a:lstStyle/>
            <a:p>
              <a:endParaRPr lang="ru-RU"/>
            </a:p>
          </p:txBody>
        </p:sp>
        <p:sp>
          <p:nvSpPr>
            <p:cNvPr id="24725" name="Text Box 149"/>
            <p:cNvSpPr txBox="1">
              <a:spLocks noChangeArrowheads="1"/>
            </p:cNvSpPr>
            <p:nvPr/>
          </p:nvSpPr>
          <p:spPr bwMode="auto">
            <a:xfrm>
              <a:off x="1247" y="981"/>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Салехард</a:t>
              </a:r>
            </a:p>
          </p:txBody>
        </p:sp>
        <p:sp>
          <p:nvSpPr>
            <p:cNvPr id="24726" name="Oval 150"/>
            <p:cNvSpPr>
              <a:spLocks noChangeArrowheads="1"/>
            </p:cNvSpPr>
            <p:nvPr/>
          </p:nvSpPr>
          <p:spPr bwMode="auto">
            <a:xfrm>
              <a:off x="2018" y="799"/>
              <a:ext cx="45" cy="46"/>
            </a:xfrm>
            <a:prstGeom prst="ellipse">
              <a:avLst/>
            </a:prstGeom>
            <a:noFill/>
            <a:ln w="9525">
              <a:solidFill>
                <a:srgbClr val="CC0000"/>
              </a:solidFill>
              <a:round/>
              <a:headEnd/>
              <a:tailEnd/>
            </a:ln>
            <a:effectLst/>
          </p:spPr>
          <p:txBody>
            <a:bodyPr wrap="none" anchor="ctr"/>
            <a:lstStyle/>
            <a:p>
              <a:endParaRPr lang="ru-RU"/>
            </a:p>
          </p:txBody>
        </p:sp>
        <p:sp>
          <p:nvSpPr>
            <p:cNvPr id="24727" name="Text Box 151"/>
            <p:cNvSpPr txBox="1">
              <a:spLocks noChangeArrowheads="1"/>
            </p:cNvSpPr>
            <p:nvPr/>
          </p:nvSpPr>
          <p:spPr bwMode="auto">
            <a:xfrm>
              <a:off x="2018" y="709"/>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Диксон</a:t>
              </a:r>
            </a:p>
          </p:txBody>
        </p:sp>
        <p:sp>
          <p:nvSpPr>
            <p:cNvPr id="24728" name="Oval 152"/>
            <p:cNvSpPr>
              <a:spLocks noChangeArrowheads="1"/>
            </p:cNvSpPr>
            <p:nvPr/>
          </p:nvSpPr>
          <p:spPr bwMode="auto">
            <a:xfrm>
              <a:off x="2064" y="1253"/>
              <a:ext cx="45" cy="45"/>
            </a:xfrm>
            <a:prstGeom prst="ellipse">
              <a:avLst/>
            </a:prstGeom>
            <a:noFill/>
            <a:ln w="9525">
              <a:solidFill>
                <a:srgbClr val="CC0000"/>
              </a:solidFill>
              <a:round/>
              <a:headEnd/>
              <a:tailEnd/>
            </a:ln>
            <a:effectLst/>
          </p:spPr>
          <p:txBody>
            <a:bodyPr wrap="none" anchor="ctr"/>
            <a:lstStyle/>
            <a:p>
              <a:endParaRPr lang="ru-RU"/>
            </a:p>
          </p:txBody>
        </p:sp>
        <p:sp>
          <p:nvSpPr>
            <p:cNvPr id="24729" name="Text Box 153"/>
            <p:cNvSpPr txBox="1">
              <a:spLocks noChangeArrowheads="1"/>
            </p:cNvSpPr>
            <p:nvPr/>
          </p:nvSpPr>
          <p:spPr bwMode="auto">
            <a:xfrm>
              <a:off x="2109" y="1207"/>
              <a:ext cx="362" cy="96"/>
            </a:xfrm>
            <a:prstGeom prst="rect">
              <a:avLst/>
            </a:prstGeom>
            <a:noFill/>
            <a:ln w="9525">
              <a:noFill/>
              <a:miter lim="800000"/>
              <a:headEnd/>
              <a:tailEnd/>
            </a:ln>
            <a:effectLst/>
          </p:spPr>
          <p:txBody>
            <a:bodyPr lIns="0" tIns="0" rIns="0" bIns="0">
              <a:spAutoFit/>
            </a:bodyPr>
            <a:lstStyle/>
            <a:p>
              <a:pPr>
                <a:spcBef>
                  <a:spcPct val="50000"/>
                </a:spcBef>
              </a:pPr>
              <a:r>
                <a:rPr lang="ru-RU" sz="1000"/>
                <a:t>Норильск</a:t>
              </a:r>
            </a:p>
          </p:txBody>
        </p:sp>
        <p:sp>
          <p:nvSpPr>
            <p:cNvPr id="24730" name="Oval 154"/>
            <p:cNvSpPr>
              <a:spLocks noChangeArrowheads="1"/>
            </p:cNvSpPr>
            <p:nvPr/>
          </p:nvSpPr>
          <p:spPr bwMode="auto">
            <a:xfrm>
              <a:off x="2018" y="1207"/>
              <a:ext cx="45" cy="46"/>
            </a:xfrm>
            <a:prstGeom prst="ellipse">
              <a:avLst/>
            </a:prstGeom>
            <a:noFill/>
            <a:ln w="9525">
              <a:solidFill>
                <a:srgbClr val="CC0000"/>
              </a:solidFill>
              <a:round/>
              <a:headEnd/>
              <a:tailEnd/>
            </a:ln>
            <a:effectLst/>
          </p:spPr>
          <p:txBody>
            <a:bodyPr wrap="none" anchor="ctr"/>
            <a:lstStyle/>
            <a:p>
              <a:endParaRPr lang="ru-RU"/>
            </a:p>
          </p:txBody>
        </p:sp>
        <p:sp>
          <p:nvSpPr>
            <p:cNvPr id="24731" name="Text Box 155"/>
            <p:cNvSpPr txBox="1">
              <a:spLocks noChangeArrowheads="1"/>
            </p:cNvSpPr>
            <p:nvPr/>
          </p:nvSpPr>
          <p:spPr bwMode="auto">
            <a:xfrm>
              <a:off x="1973" y="1117"/>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Дудинка</a:t>
              </a:r>
            </a:p>
          </p:txBody>
        </p:sp>
        <p:sp>
          <p:nvSpPr>
            <p:cNvPr id="24732" name="Oval 156"/>
            <p:cNvSpPr>
              <a:spLocks noChangeArrowheads="1"/>
            </p:cNvSpPr>
            <p:nvPr/>
          </p:nvSpPr>
          <p:spPr bwMode="auto">
            <a:xfrm>
              <a:off x="1927" y="1434"/>
              <a:ext cx="46" cy="46"/>
            </a:xfrm>
            <a:prstGeom prst="ellipse">
              <a:avLst/>
            </a:prstGeom>
            <a:noFill/>
            <a:ln w="9525">
              <a:solidFill>
                <a:srgbClr val="CC0000"/>
              </a:solidFill>
              <a:round/>
              <a:headEnd/>
              <a:tailEnd/>
            </a:ln>
            <a:effectLst/>
          </p:spPr>
          <p:txBody>
            <a:bodyPr wrap="none" anchor="ctr"/>
            <a:lstStyle/>
            <a:p>
              <a:endParaRPr lang="ru-RU"/>
            </a:p>
          </p:txBody>
        </p:sp>
        <p:sp>
          <p:nvSpPr>
            <p:cNvPr id="24733" name="Text Box 157"/>
            <p:cNvSpPr txBox="1">
              <a:spLocks noChangeArrowheads="1"/>
            </p:cNvSpPr>
            <p:nvPr/>
          </p:nvSpPr>
          <p:spPr bwMode="auto">
            <a:xfrm>
              <a:off x="1973" y="1344"/>
              <a:ext cx="273" cy="96"/>
            </a:xfrm>
            <a:prstGeom prst="rect">
              <a:avLst/>
            </a:prstGeom>
            <a:noFill/>
            <a:ln w="9525">
              <a:noFill/>
              <a:miter lim="800000"/>
              <a:headEnd/>
              <a:tailEnd/>
            </a:ln>
            <a:effectLst/>
          </p:spPr>
          <p:txBody>
            <a:bodyPr lIns="0" tIns="0" rIns="0" bIns="0">
              <a:spAutoFit/>
            </a:bodyPr>
            <a:lstStyle/>
            <a:p>
              <a:pPr>
                <a:spcBef>
                  <a:spcPct val="50000"/>
                </a:spcBef>
              </a:pPr>
              <a:r>
                <a:rPr lang="ru-RU" sz="1000"/>
                <a:t>Игарка</a:t>
              </a:r>
            </a:p>
          </p:txBody>
        </p:sp>
        <p:sp>
          <p:nvSpPr>
            <p:cNvPr id="24734" name="Oval 158"/>
            <p:cNvSpPr>
              <a:spLocks noChangeArrowheads="1"/>
            </p:cNvSpPr>
            <p:nvPr/>
          </p:nvSpPr>
          <p:spPr bwMode="auto">
            <a:xfrm>
              <a:off x="2562" y="1162"/>
              <a:ext cx="46" cy="45"/>
            </a:xfrm>
            <a:prstGeom prst="ellipse">
              <a:avLst/>
            </a:prstGeom>
            <a:noFill/>
            <a:ln w="9525">
              <a:solidFill>
                <a:srgbClr val="CC0000"/>
              </a:solidFill>
              <a:round/>
              <a:headEnd/>
              <a:tailEnd/>
            </a:ln>
            <a:effectLst/>
          </p:spPr>
          <p:txBody>
            <a:bodyPr wrap="none" anchor="ctr"/>
            <a:lstStyle/>
            <a:p>
              <a:endParaRPr lang="ru-RU"/>
            </a:p>
          </p:txBody>
        </p:sp>
        <p:sp>
          <p:nvSpPr>
            <p:cNvPr id="24735" name="Text Box 159"/>
            <p:cNvSpPr txBox="1">
              <a:spLocks noChangeArrowheads="1"/>
            </p:cNvSpPr>
            <p:nvPr/>
          </p:nvSpPr>
          <p:spPr bwMode="auto">
            <a:xfrm>
              <a:off x="2608" y="1117"/>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Хатанга</a:t>
              </a:r>
            </a:p>
          </p:txBody>
        </p:sp>
        <p:sp>
          <p:nvSpPr>
            <p:cNvPr id="24736" name="Oval 160"/>
            <p:cNvSpPr>
              <a:spLocks noChangeArrowheads="1"/>
            </p:cNvSpPr>
            <p:nvPr/>
          </p:nvSpPr>
          <p:spPr bwMode="auto">
            <a:xfrm>
              <a:off x="3424" y="1162"/>
              <a:ext cx="46" cy="45"/>
            </a:xfrm>
            <a:prstGeom prst="ellipse">
              <a:avLst/>
            </a:prstGeom>
            <a:noFill/>
            <a:ln w="9525">
              <a:solidFill>
                <a:srgbClr val="CC0000"/>
              </a:solidFill>
              <a:round/>
              <a:headEnd/>
              <a:tailEnd/>
            </a:ln>
            <a:effectLst/>
          </p:spPr>
          <p:txBody>
            <a:bodyPr wrap="none" anchor="ctr"/>
            <a:lstStyle/>
            <a:p>
              <a:endParaRPr lang="ru-RU"/>
            </a:p>
          </p:txBody>
        </p:sp>
        <p:sp>
          <p:nvSpPr>
            <p:cNvPr id="24737" name="Text Box 161"/>
            <p:cNvSpPr txBox="1">
              <a:spLocks noChangeArrowheads="1"/>
            </p:cNvSpPr>
            <p:nvPr/>
          </p:nvSpPr>
          <p:spPr bwMode="auto">
            <a:xfrm>
              <a:off x="3334" y="1065"/>
              <a:ext cx="317" cy="96"/>
            </a:xfrm>
            <a:prstGeom prst="rect">
              <a:avLst/>
            </a:prstGeom>
            <a:noFill/>
            <a:ln w="9525">
              <a:noFill/>
              <a:miter lim="800000"/>
              <a:headEnd/>
              <a:tailEnd/>
            </a:ln>
            <a:effectLst/>
          </p:spPr>
          <p:txBody>
            <a:bodyPr lIns="0" tIns="0" rIns="0" bIns="0">
              <a:spAutoFit/>
            </a:bodyPr>
            <a:lstStyle/>
            <a:p>
              <a:pPr>
                <a:spcBef>
                  <a:spcPct val="50000"/>
                </a:spcBef>
              </a:pPr>
              <a:r>
                <a:rPr lang="ru-RU" sz="1000"/>
                <a:t>Тикси</a:t>
              </a:r>
            </a:p>
          </p:txBody>
        </p:sp>
        <p:sp>
          <p:nvSpPr>
            <p:cNvPr id="24738" name="Oval 162"/>
            <p:cNvSpPr>
              <a:spLocks noChangeArrowheads="1"/>
            </p:cNvSpPr>
            <p:nvPr/>
          </p:nvSpPr>
          <p:spPr bwMode="auto">
            <a:xfrm>
              <a:off x="4468" y="845"/>
              <a:ext cx="45" cy="45"/>
            </a:xfrm>
            <a:prstGeom prst="ellipse">
              <a:avLst/>
            </a:prstGeom>
            <a:noFill/>
            <a:ln w="9525">
              <a:solidFill>
                <a:srgbClr val="CC0000"/>
              </a:solidFill>
              <a:round/>
              <a:headEnd/>
              <a:tailEnd/>
            </a:ln>
            <a:effectLst/>
          </p:spPr>
          <p:txBody>
            <a:bodyPr wrap="none" anchor="ctr"/>
            <a:lstStyle/>
            <a:p>
              <a:endParaRPr lang="ru-RU"/>
            </a:p>
          </p:txBody>
        </p:sp>
        <p:sp>
          <p:nvSpPr>
            <p:cNvPr id="24739" name="Text Box 163"/>
            <p:cNvSpPr txBox="1">
              <a:spLocks noChangeArrowheads="1"/>
            </p:cNvSpPr>
            <p:nvPr/>
          </p:nvSpPr>
          <p:spPr bwMode="auto">
            <a:xfrm>
              <a:off x="4513" y="845"/>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Черский</a:t>
              </a:r>
            </a:p>
          </p:txBody>
        </p:sp>
        <p:sp>
          <p:nvSpPr>
            <p:cNvPr id="24740" name="Oval 164"/>
            <p:cNvSpPr>
              <a:spLocks noChangeArrowheads="1"/>
            </p:cNvSpPr>
            <p:nvPr/>
          </p:nvSpPr>
          <p:spPr bwMode="auto">
            <a:xfrm>
              <a:off x="4604" y="572"/>
              <a:ext cx="45" cy="46"/>
            </a:xfrm>
            <a:prstGeom prst="ellipse">
              <a:avLst/>
            </a:prstGeom>
            <a:noFill/>
            <a:ln w="9525">
              <a:solidFill>
                <a:srgbClr val="CC0000"/>
              </a:solidFill>
              <a:round/>
              <a:headEnd/>
              <a:tailEnd/>
            </a:ln>
            <a:effectLst/>
          </p:spPr>
          <p:txBody>
            <a:bodyPr wrap="none" anchor="ctr"/>
            <a:lstStyle/>
            <a:p>
              <a:endParaRPr lang="ru-RU"/>
            </a:p>
          </p:txBody>
        </p:sp>
        <p:sp>
          <p:nvSpPr>
            <p:cNvPr id="24741" name="Text Box 165"/>
            <p:cNvSpPr txBox="1">
              <a:spLocks noChangeArrowheads="1"/>
            </p:cNvSpPr>
            <p:nvPr/>
          </p:nvSpPr>
          <p:spPr bwMode="auto">
            <a:xfrm>
              <a:off x="4649" y="482"/>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a:t>Певек</a:t>
              </a:r>
            </a:p>
          </p:txBody>
        </p:sp>
        <p:sp>
          <p:nvSpPr>
            <p:cNvPr id="24742" name="Oval 166"/>
            <p:cNvSpPr>
              <a:spLocks noChangeArrowheads="1"/>
            </p:cNvSpPr>
            <p:nvPr/>
          </p:nvSpPr>
          <p:spPr bwMode="auto">
            <a:xfrm>
              <a:off x="5193" y="119"/>
              <a:ext cx="46" cy="45"/>
            </a:xfrm>
            <a:prstGeom prst="ellipse">
              <a:avLst/>
            </a:prstGeom>
            <a:noFill/>
            <a:ln w="9525">
              <a:solidFill>
                <a:srgbClr val="CC0000"/>
              </a:solidFill>
              <a:round/>
              <a:headEnd/>
              <a:tailEnd/>
            </a:ln>
            <a:effectLst/>
          </p:spPr>
          <p:txBody>
            <a:bodyPr wrap="none" anchor="ctr"/>
            <a:lstStyle/>
            <a:p>
              <a:endParaRPr lang="ru-RU"/>
            </a:p>
          </p:txBody>
        </p:sp>
        <p:sp>
          <p:nvSpPr>
            <p:cNvPr id="24743" name="Text Box 167"/>
            <p:cNvSpPr txBox="1">
              <a:spLocks noChangeArrowheads="1"/>
            </p:cNvSpPr>
            <p:nvPr/>
          </p:nvSpPr>
          <p:spPr bwMode="auto">
            <a:xfrm>
              <a:off x="5239" y="73"/>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a:t>Уэлен</a:t>
              </a:r>
            </a:p>
          </p:txBody>
        </p:sp>
        <p:sp>
          <p:nvSpPr>
            <p:cNvPr id="24744" name="Oval 168"/>
            <p:cNvSpPr>
              <a:spLocks noChangeArrowheads="1"/>
            </p:cNvSpPr>
            <p:nvPr/>
          </p:nvSpPr>
          <p:spPr bwMode="auto">
            <a:xfrm>
              <a:off x="5148" y="618"/>
              <a:ext cx="45" cy="45"/>
            </a:xfrm>
            <a:prstGeom prst="ellipse">
              <a:avLst/>
            </a:prstGeom>
            <a:noFill/>
            <a:ln w="9525">
              <a:solidFill>
                <a:srgbClr val="CC0000"/>
              </a:solidFill>
              <a:round/>
              <a:headEnd/>
              <a:tailEnd/>
            </a:ln>
            <a:effectLst/>
          </p:spPr>
          <p:txBody>
            <a:bodyPr wrap="none" anchor="ctr"/>
            <a:lstStyle/>
            <a:p>
              <a:endParaRPr lang="ru-RU"/>
            </a:p>
          </p:txBody>
        </p:sp>
        <p:sp>
          <p:nvSpPr>
            <p:cNvPr id="24745" name="Text Box 169"/>
            <p:cNvSpPr txBox="1">
              <a:spLocks noChangeArrowheads="1"/>
            </p:cNvSpPr>
            <p:nvPr/>
          </p:nvSpPr>
          <p:spPr bwMode="auto">
            <a:xfrm>
              <a:off x="5193" y="527"/>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Анадырь</a:t>
              </a:r>
            </a:p>
          </p:txBody>
        </p:sp>
        <p:sp>
          <p:nvSpPr>
            <p:cNvPr id="24746" name="Oval 170"/>
            <p:cNvSpPr>
              <a:spLocks noChangeArrowheads="1"/>
            </p:cNvSpPr>
            <p:nvPr/>
          </p:nvSpPr>
          <p:spPr bwMode="auto">
            <a:xfrm>
              <a:off x="4694" y="1842"/>
              <a:ext cx="46" cy="45"/>
            </a:xfrm>
            <a:prstGeom prst="ellipse">
              <a:avLst/>
            </a:prstGeom>
            <a:noFill/>
            <a:ln w="9525">
              <a:solidFill>
                <a:srgbClr val="CC0000"/>
              </a:solidFill>
              <a:round/>
              <a:headEnd/>
              <a:tailEnd/>
            </a:ln>
            <a:effectLst/>
          </p:spPr>
          <p:txBody>
            <a:bodyPr wrap="none" anchor="ctr"/>
            <a:lstStyle/>
            <a:p>
              <a:endParaRPr lang="ru-RU"/>
            </a:p>
          </p:txBody>
        </p:sp>
        <p:sp>
          <p:nvSpPr>
            <p:cNvPr id="24747" name="Text Box 171"/>
            <p:cNvSpPr txBox="1">
              <a:spLocks noChangeArrowheads="1"/>
            </p:cNvSpPr>
            <p:nvPr/>
          </p:nvSpPr>
          <p:spPr bwMode="auto">
            <a:xfrm>
              <a:off x="4422" y="1752"/>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Магадан</a:t>
              </a:r>
            </a:p>
          </p:txBody>
        </p:sp>
        <p:sp>
          <p:nvSpPr>
            <p:cNvPr id="24748" name="Oval 172"/>
            <p:cNvSpPr>
              <a:spLocks noChangeArrowheads="1"/>
            </p:cNvSpPr>
            <p:nvPr/>
          </p:nvSpPr>
          <p:spPr bwMode="auto">
            <a:xfrm>
              <a:off x="5375" y="2115"/>
              <a:ext cx="45" cy="45"/>
            </a:xfrm>
            <a:prstGeom prst="ellipse">
              <a:avLst/>
            </a:prstGeom>
            <a:noFill/>
            <a:ln w="9525">
              <a:solidFill>
                <a:srgbClr val="CC0000"/>
              </a:solidFill>
              <a:round/>
              <a:headEnd/>
              <a:tailEnd/>
            </a:ln>
            <a:effectLst/>
          </p:spPr>
          <p:txBody>
            <a:bodyPr wrap="none" anchor="ctr"/>
            <a:lstStyle/>
            <a:p>
              <a:endParaRPr lang="ru-RU"/>
            </a:p>
          </p:txBody>
        </p:sp>
        <p:sp>
          <p:nvSpPr>
            <p:cNvPr id="24749" name="Text Box 173"/>
            <p:cNvSpPr txBox="1">
              <a:spLocks noChangeArrowheads="1"/>
            </p:cNvSpPr>
            <p:nvPr/>
          </p:nvSpPr>
          <p:spPr bwMode="auto">
            <a:xfrm>
              <a:off x="4604" y="2024"/>
              <a:ext cx="1156" cy="96"/>
            </a:xfrm>
            <a:prstGeom prst="rect">
              <a:avLst/>
            </a:prstGeom>
            <a:noFill/>
            <a:ln w="9525">
              <a:noFill/>
              <a:miter lim="800000"/>
              <a:headEnd/>
              <a:tailEnd/>
            </a:ln>
            <a:effectLst/>
          </p:spPr>
          <p:txBody>
            <a:bodyPr lIns="0" tIns="0" rIns="0" bIns="0">
              <a:spAutoFit/>
            </a:bodyPr>
            <a:lstStyle/>
            <a:p>
              <a:pPr>
                <a:spcBef>
                  <a:spcPct val="50000"/>
                </a:spcBef>
              </a:pPr>
              <a:r>
                <a:rPr lang="ru-RU" sz="1000"/>
                <a:t>Петропавловск-Камчатский</a:t>
              </a:r>
            </a:p>
          </p:txBody>
        </p:sp>
        <p:sp>
          <p:nvSpPr>
            <p:cNvPr id="24750" name="Oval 174"/>
            <p:cNvSpPr>
              <a:spLocks noChangeArrowheads="1"/>
            </p:cNvSpPr>
            <p:nvPr/>
          </p:nvSpPr>
          <p:spPr bwMode="auto">
            <a:xfrm>
              <a:off x="4604" y="2614"/>
              <a:ext cx="45" cy="45"/>
            </a:xfrm>
            <a:prstGeom prst="ellipse">
              <a:avLst/>
            </a:prstGeom>
            <a:noFill/>
            <a:ln w="9525">
              <a:solidFill>
                <a:srgbClr val="CC0000"/>
              </a:solidFill>
              <a:round/>
              <a:headEnd/>
              <a:tailEnd/>
            </a:ln>
            <a:effectLst/>
          </p:spPr>
          <p:txBody>
            <a:bodyPr wrap="none" anchor="ctr"/>
            <a:lstStyle/>
            <a:p>
              <a:endParaRPr lang="ru-RU"/>
            </a:p>
          </p:txBody>
        </p:sp>
        <p:sp>
          <p:nvSpPr>
            <p:cNvPr id="24751" name="Text Box 175"/>
            <p:cNvSpPr txBox="1">
              <a:spLocks noChangeArrowheads="1"/>
            </p:cNvSpPr>
            <p:nvPr/>
          </p:nvSpPr>
          <p:spPr bwMode="auto">
            <a:xfrm>
              <a:off x="4604" y="2523"/>
              <a:ext cx="272" cy="154"/>
            </a:xfrm>
            <a:prstGeom prst="rect">
              <a:avLst/>
            </a:prstGeom>
            <a:noFill/>
            <a:ln w="9525">
              <a:noFill/>
              <a:miter lim="800000"/>
              <a:headEnd/>
              <a:tailEnd/>
            </a:ln>
            <a:effectLst/>
          </p:spPr>
          <p:txBody>
            <a:bodyPr>
              <a:spAutoFit/>
            </a:bodyPr>
            <a:lstStyle/>
            <a:p>
              <a:pPr>
                <a:spcBef>
                  <a:spcPct val="50000"/>
                </a:spcBef>
              </a:pPr>
              <a:r>
                <a:rPr lang="ru-RU" sz="1000"/>
                <a:t>Оха</a:t>
              </a:r>
            </a:p>
          </p:txBody>
        </p:sp>
        <p:sp>
          <p:nvSpPr>
            <p:cNvPr id="24752" name="Oval 176"/>
            <p:cNvSpPr>
              <a:spLocks noChangeArrowheads="1"/>
            </p:cNvSpPr>
            <p:nvPr/>
          </p:nvSpPr>
          <p:spPr bwMode="auto">
            <a:xfrm>
              <a:off x="4830" y="3158"/>
              <a:ext cx="46" cy="46"/>
            </a:xfrm>
            <a:prstGeom prst="ellipse">
              <a:avLst/>
            </a:prstGeom>
            <a:noFill/>
            <a:ln w="9525">
              <a:solidFill>
                <a:srgbClr val="CC0000"/>
              </a:solidFill>
              <a:round/>
              <a:headEnd/>
              <a:tailEnd/>
            </a:ln>
            <a:effectLst/>
          </p:spPr>
          <p:txBody>
            <a:bodyPr wrap="none" anchor="ctr"/>
            <a:lstStyle/>
            <a:p>
              <a:endParaRPr lang="ru-RU"/>
            </a:p>
          </p:txBody>
        </p:sp>
        <p:sp>
          <p:nvSpPr>
            <p:cNvPr id="24753" name="Text Box 177"/>
            <p:cNvSpPr txBox="1">
              <a:spLocks noChangeArrowheads="1"/>
            </p:cNvSpPr>
            <p:nvPr/>
          </p:nvSpPr>
          <p:spPr bwMode="auto">
            <a:xfrm>
              <a:off x="4740" y="3067"/>
              <a:ext cx="680" cy="96"/>
            </a:xfrm>
            <a:prstGeom prst="rect">
              <a:avLst/>
            </a:prstGeom>
            <a:noFill/>
            <a:ln w="9525">
              <a:noFill/>
              <a:miter lim="800000"/>
              <a:headEnd/>
              <a:tailEnd/>
            </a:ln>
            <a:effectLst/>
          </p:spPr>
          <p:txBody>
            <a:bodyPr lIns="0" tIns="0" rIns="0" bIns="0">
              <a:spAutoFit/>
            </a:bodyPr>
            <a:lstStyle/>
            <a:p>
              <a:pPr>
                <a:spcBef>
                  <a:spcPct val="50000"/>
                </a:spcBef>
              </a:pPr>
              <a:r>
                <a:rPr lang="ru-RU" sz="1000"/>
                <a:t>Южно-Сахалинск</a:t>
              </a:r>
            </a:p>
          </p:txBody>
        </p:sp>
        <p:sp>
          <p:nvSpPr>
            <p:cNvPr id="24754" name="Oval 178"/>
            <p:cNvSpPr>
              <a:spLocks noChangeArrowheads="1"/>
            </p:cNvSpPr>
            <p:nvPr/>
          </p:nvSpPr>
          <p:spPr bwMode="auto">
            <a:xfrm>
              <a:off x="4513" y="2704"/>
              <a:ext cx="45" cy="46"/>
            </a:xfrm>
            <a:prstGeom prst="ellipse">
              <a:avLst/>
            </a:prstGeom>
            <a:noFill/>
            <a:ln w="9525">
              <a:solidFill>
                <a:srgbClr val="CC0000"/>
              </a:solidFill>
              <a:round/>
              <a:headEnd/>
              <a:tailEnd/>
            </a:ln>
            <a:effectLst/>
          </p:spPr>
          <p:txBody>
            <a:bodyPr wrap="none" anchor="ctr"/>
            <a:lstStyle/>
            <a:p>
              <a:endParaRPr lang="ru-RU"/>
            </a:p>
          </p:txBody>
        </p:sp>
        <p:sp>
          <p:nvSpPr>
            <p:cNvPr id="24755" name="Text Box 179"/>
            <p:cNvSpPr txBox="1">
              <a:spLocks noChangeArrowheads="1"/>
            </p:cNvSpPr>
            <p:nvPr/>
          </p:nvSpPr>
          <p:spPr bwMode="auto">
            <a:xfrm>
              <a:off x="3696" y="2614"/>
              <a:ext cx="817" cy="96"/>
            </a:xfrm>
            <a:prstGeom prst="rect">
              <a:avLst/>
            </a:prstGeom>
            <a:noFill/>
            <a:ln w="9525">
              <a:noFill/>
              <a:miter lim="800000"/>
              <a:headEnd/>
              <a:tailEnd/>
            </a:ln>
            <a:effectLst/>
          </p:spPr>
          <p:txBody>
            <a:bodyPr lIns="0" tIns="0" rIns="0" bIns="0">
              <a:spAutoFit/>
            </a:bodyPr>
            <a:lstStyle/>
            <a:p>
              <a:pPr>
                <a:spcBef>
                  <a:spcPct val="50000"/>
                </a:spcBef>
              </a:pPr>
              <a:r>
                <a:rPr lang="ru-RU" sz="1000"/>
                <a:t>Николаевск-на-Амуре</a:t>
              </a:r>
            </a:p>
          </p:txBody>
        </p:sp>
        <p:sp>
          <p:nvSpPr>
            <p:cNvPr id="24756" name="Oval 180"/>
            <p:cNvSpPr>
              <a:spLocks noChangeArrowheads="1"/>
            </p:cNvSpPr>
            <p:nvPr/>
          </p:nvSpPr>
          <p:spPr bwMode="auto">
            <a:xfrm>
              <a:off x="4377" y="3022"/>
              <a:ext cx="45" cy="45"/>
            </a:xfrm>
            <a:prstGeom prst="ellipse">
              <a:avLst/>
            </a:prstGeom>
            <a:noFill/>
            <a:ln w="9525">
              <a:solidFill>
                <a:srgbClr val="CC0000"/>
              </a:solidFill>
              <a:round/>
              <a:headEnd/>
              <a:tailEnd/>
            </a:ln>
            <a:effectLst/>
          </p:spPr>
          <p:txBody>
            <a:bodyPr wrap="none" anchor="ctr"/>
            <a:lstStyle/>
            <a:p>
              <a:endParaRPr lang="ru-RU"/>
            </a:p>
          </p:txBody>
        </p:sp>
        <p:sp>
          <p:nvSpPr>
            <p:cNvPr id="24757" name="Text Box 181"/>
            <p:cNvSpPr txBox="1">
              <a:spLocks noChangeArrowheads="1"/>
            </p:cNvSpPr>
            <p:nvPr/>
          </p:nvSpPr>
          <p:spPr bwMode="auto">
            <a:xfrm>
              <a:off x="3969" y="2931"/>
              <a:ext cx="907" cy="96"/>
            </a:xfrm>
            <a:prstGeom prst="rect">
              <a:avLst/>
            </a:prstGeom>
            <a:noFill/>
            <a:ln w="9525">
              <a:noFill/>
              <a:miter lim="800000"/>
              <a:headEnd/>
              <a:tailEnd/>
            </a:ln>
            <a:effectLst/>
          </p:spPr>
          <p:txBody>
            <a:bodyPr lIns="0" tIns="0" rIns="0" bIns="0">
              <a:spAutoFit/>
            </a:bodyPr>
            <a:lstStyle/>
            <a:p>
              <a:pPr>
                <a:spcBef>
                  <a:spcPct val="50000"/>
                </a:spcBef>
              </a:pPr>
              <a:r>
                <a:rPr lang="ru-RU" sz="1000"/>
                <a:t>Комсомольск-на-Амуре</a:t>
              </a:r>
            </a:p>
          </p:txBody>
        </p:sp>
        <p:sp>
          <p:nvSpPr>
            <p:cNvPr id="24758" name="Oval 182"/>
            <p:cNvSpPr>
              <a:spLocks noChangeArrowheads="1"/>
            </p:cNvSpPr>
            <p:nvPr/>
          </p:nvSpPr>
          <p:spPr bwMode="auto">
            <a:xfrm>
              <a:off x="4332" y="3249"/>
              <a:ext cx="45" cy="45"/>
            </a:xfrm>
            <a:prstGeom prst="ellipse">
              <a:avLst/>
            </a:prstGeom>
            <a:noFill/>
            <a:ln w="9525">
              <a:solidFill>
                <a:srgbClr val="CC0000"/>
              </a:solidFill>
              <a:round/>
              <a:headEnd/>
              <a:tailEnd/>
            </a:ln>
            <a:effectLst/>
          </p:spPr>
          <p:txBody>
            <a:bodyPr wrap="none" anchor="ctr"/>
            <a:lstStyle/>
            <a:p>
              <a:endParaRPr lang="ru-RU"/>
            </a:p>
          </p:txBody>
        </p:sp>
        <p:sp>
          <p:nvSpPr>
            <p:cNvPr id="24759" name="Text Box 183"/>
            <p:cNvSpPr txBox="1">
              <a:spLocks noChangeArrowheads="1"/>
            </p:cNvSpPr>
            <p:nvPr/>
          </p:nvSpPr>
          <p:spPr bwMode="auto">
            <a:xfrm>
              <a:off x="4377" y="3203"/>
              <a:ext cx="453" cy="96"/>
            </a:xfrm>
            <a:prstGeom prst="rect">
              <a:avLst/>
            </a:prstGeom>
            <a:noFill/>
            <a:ln w="9525">
              <a:noFill/>
              <a:miter lim="800000"/>
              <a:headEnd/>
              <a:tailEnd/>
            </a:ln>
            <a:effectLst/>
          </p:spPr>
          <p:txBody>
            <a:bodyPr lIns="0" tIns="0" rIns="0" bIns="0">
              <a:spAutoFit/>
            </a:bodyPr>
            <a:lstStyle/>
            <a:p>
              <a:pPr>
                <a:spcBef>
                  <a:spcPct val="50000"/>
                </a:spcBef>
              </a:pPr>
              <a:r>
                <a:rPr lang="ru-RU" sz="1000"/>
                <a:t>Хабаровск</a:t>
              </a:r>
            </a:p>
          </p:txBody>
        </p:sp>
        <p:sp>
          <p:nvSpPr>
            <p:cNvPr id="24760" name="Oval 184"/>
            <p:cNvSpPr>
              <a:spLocks noChangeArrowheads="1"/>
            </p:cNvSpPr>
            <p:nvPr/>
          </p:nvSpPr>
          <p:spPr bwMode="auto">
            <a:xfrm>
              <a:off x="4377" y="3838"/>
              <a:ext cx="45" cy="46"/>
            </a:xfrm>
            <a:prstGeom prst="ellipse">
              <a:avLst/>
            </a:prstGeom>
            <a:noFill/>
            <a:ln w="9525">
              <a:solidFill>
                <a:srgbClr val="CC0000"/>
              </a:solidFill>
              <a:round/>
              <a:headEnd/>
              <a:tailEnd/>
            </a:ln>
            <a:effectLst/>
          </p:spPr>
          <p:txBody>
            <a:bodyPr wrap="none" anchor="ctr"/>
            <a:lstStyle/>
            <a:p>
              <a:endParaRPr lang="ru-RU"/>
            </a:p>
          </p:txBody>
        </p:sp>
        <p:sp>
          <p:nvSpPr>
            <p:cNvPr id="24761" name="Text Box 185"/>
            <p:cNvSpPr txBox="1">
              <a:spLocks noChangeArrowheads="1"/>
            </p:cNvSpPr>
            <p:nvPr/>
          </p:nvSpPr>
          <p:spPr bwMode="auto">
            <a:xfrm>
              <a:off x="4241" y="3748"/>
              <a:ext cx="499" cy="96"/>
            </a:xfrm>
            <a:prstGeom prst="rect">
              <a:avLst/>
            </a:prstGeom>
            <a:noFill/>
            <a:ln w="9525">
              <a:noFill/>
              <a:miter lim="800000"/>
              <a:headEnd/>
              <a:tailEnd/>
            </a:ln>
            <a:effectLst/>
          </p:spPr>
          <p:txBody>
            <a:bodyPr lIns="0" tIns="0" rIns="0" bIns="0">
              <a:spAutoFit/>
            </a:bodyPr>
            <a:lstStyle/>
            <a:p>
              <a:pPr>
                <a:spcBef>
                  <a:spcPct val="50000"/>
                </a:spcBef>
              </a:pPr>
              <a:r>
                <a:rPr lang="ru-RU" sz="1000"/>
                <a:t>Владивосток</a:t>
              </a:r>
            </a:p>
          </p:txBody>
        </p:sp>
        <p:sp>
          <p:nvSpPr>
            <p:cNvPr id="24762" name="Oval 186"/>
            <p:cNvSpPr>
              <a:spLocks noChangeArrowheads="1"/>
            </p:cNvSpPr>
            <p:nvPr/>
          </p:nvSpPr>
          <p:spPr bwMode="auto">
            <a:xfrm>
              <a:off x="3878" y="3748"/>
              <a:ext cx="45" cy="45"/>
            </a:xfrm>
            <a:prstGeom prst="ellipse">
              <a:avLst/>
            </a:prstGeom>
            <a:noFill/>
            <a:ln w="9525">
              <a:solidFill>
                <a:srgbClr val="CC0000"/>
              </a:solidFill>
              <a:round/>
              <a:headEnd/>
              <a:tailEnd/>
            </a:ln>
            <a:effectLst/>
          </p:spPr>
          <p:txBody>
            <a:bodyPr wrap="none" anchor="ctr"/>
            <a:lstStyle/>
            <a:p>
              <a:endParaRPr lang="ru-RU"/>
            </a:p>
          </p:txBody>
        </p:sp>
        <p:sp>
          <p:nvSpPr>
            <p:cNvPr id="24763" name="Text Box 187"/>
            <p:cNvSpPr txBox="1">
              <a:spLocks noChangeArrowheads="1"/>
            </p:cNvSpPr>
            <p:nvPr/>
          </p:nvSpPr>
          <p:spPr bwMode="auto">
            <a:xfrm>
              <a:off x="3606" y="3657"/>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Харбин</a:t>
              </a:r>
            </a:p>
          </p:txBody>
        </p:sp>
        <p:sp>
          <p:nvSpPr>
            <p:cNvPr id="24764" name="Oval 188"/>
            <p:cNvSpPr>
              <a:spLocks noChangeArrowheads="1"/>
            </p:cNvSpPr>
            <p:nvPr/>
          </p:nvSpPr>
          <p:spPr bwMode="auto">
            <a:xfrm>
              <a:off x="3787" y="4247"/>
              <a:ext cx="46" cy="45"/>
            </a:xfrm>
            <a:prstGeom prst="ellipse">
              <a:avLst/>
            </a:prstGeom>
            <a:noFill/>
            <a:ln w="9525">
              <a:solidFill>
                <a:srgbClr val="CC0000"/>
              </a:solidFill>
              <a:round/>
              <a:headEnd/>
              <a:tailEnd/>
            </a:ln>
            <a:effectLst/>
          </p:spPr>
          <p:txBody>
            <a:bodyPr wrap="none" anchor="ctr"/>
            <a:lstStyle/>
            <a:p>
              <a:endParaRPr lang="ru-RU"/>
            </a:p>
          </p:txBody>
        </p:sp>
        <p:sp>
          <p:nvSpPr>
            <p:cNvPr id="24765" name="Text Box 189"/>
            <p:cNvSpPr txBox="1">
              <a:spLocks noChangeArrowheads="1"/>
            </p:cNvSpPr>
            <p:nvPr/>
          </p:nvSpPr>
          <p:spPr bwMode="auto">
            <a:xfrm>
              <a:off x="3424" y="4110"/>
              <a:ext cx="680" cy="154"/>
            </a:xfrm>
            <a:prstGeom prst="rect">
              <a:avLst/>
            </a:prstGeom>
            <a:noFill/>
            <a:ln w="9525">
              <a:noFill/>
              <a:miter lim="800000"/>
              <a:headEnd/>
              <a:tailEnd/>
            </a:ln>
            <a:effectLst/>
          </p:spPr>
          <p:txBody>
            <a:bodyPr lIns="0" rIns="0">
              <a:spAutoFit/>
            </a:bodyPr>
            <a:lstStyle/>
            <a:p>
              <a:pPr>
                <a:spcBef>
                  <a:spcPct val="50000"/>
                </a:spcBef>
              </a:pPr>
              <a:r>
                <a:rPr lang="ru-RU" sz="1000"/>
                <a:t>Шеньян (Мукден)</a:t>
              </a:r>
            </a:p>
          </p:txBody>
        </p:sp>
        <p:sp>
          <p:nvSpPr>
            <p:cNvPr id="24766" name="Oval 190"/>
            <p:cNvSpPr>
              <a:spLocks noChangeArrowheads="1"/>
            </p:cNvSpPr>
            <p:nvPr/>
          </p:nvSpPr>
          <p:spPr bwMode="auto">
            <a:xfrm>
              <a:off x="3515" y="2931"/>
              <a:ext cx="45" cy="45"/>
            </a:xfrm>
            <a:prstGeom prst="ellipse">
              <a:avLst/>
            </a:prstGeom>
            <a:noFill/>
            <a:ln w="9525">
              <a:solidFill>
                <a:srgbClr val="CC0000"/>
              </a:solidFill>
              <a:round/>
              <a:headEnd/>
              <a:tailEnd/>
            </a:ln>
            <a:effectLst/>
          </p:spPr>
          <p:txBody>
            <a:bodyPr wrap="none" anchor="ctr"/>
            <a:lstStyle/>
            <a:p>
              <a:endParaRPr lang="ru-RU"/>
            </a:p>
          </p:txBody>
        </p:sp>
        <p:sp>
          <p:nvSpPr>
            <p:cNvPr id="24767" name="Text Box 191"/>
            <p:cNvSpPr txBox="1">
              <a:spLocks noChangeArrowheads="1"/>
            </p:cNvSpPr>
            <p:nvPr/>
          </p:nvSpPr>
          <p:spPr bwMode="auto">
            <a:xfrm>
              <a:off x="3515" y="2840"/>
              <a:ext cx="544" cy="96"/>
            </a:xfrm>
            <a:prstGeom prst="rect">
              <a:avLst/>
            </a:prstGeom>
            <a:noFill/>
            <a:ln w="9525">
              <a:noFill/>
              <a:miter lim="800000"/>
              <a:headEnd/>
              <a:tailEnd/>
            </a:ln>
            <a:effectLst/>
          </p:spPr>
          <p:txBody>
            <a:bodyPr lIns="0" tIns="0" rIns="0" bIns="0">
              <a:spAutoFit/>
            </a:bodyPr>
            <a:lstStyle/>
            <a:p>
              <a:pPr>
                <a:spcBef>
                  <a:spcPct val="50000"/>
                </a:spcBef>
              </a:pPr>
              <a:r>
                <a:rPr lang="ru-RU" sz="1000"/>
                <a:t>Сковородино</a:t>
              </a:r>
            </a:p>
          </p:txBody>
        </p:sp>
        <p:sp>
          <p:nvSpPr>
            <p:cNvPr id="24768" name="Oval 192"/>
            <p:cNvSpPr>
              <a:spLocks noChangeArrowheads="1"/>
            </p:cNvSpPr>
            <p:nvPr/>
          </p:nvSpPr>
          <p:spPr bwMode="auto">
            <a:xfrm>
              <a:off x="3515" y="2432"/>
              <a:ext cx="45" cy="46"/>
            </a:xfrm>
            <a:prstGeom prst="ellipse">
              <a:avLst/>
            </a:prstGeom>
            <a:noFill/>
            <a:ln w="9525">
              <a:solidFill>
                <a:srgbClr val="CC0000"/>
              </a:solidFill>
              <a:round/>
              <a:headEnd/>
              <a:tailEnd/>
            </a:ln>
            <a:effectLst/>
          </p:spPr>
          <p:txBody>
            <a:bodyPr wrap="none" anchor="ctr"/>
            <a:lstStyle/>
            <a:p>
              <a:endParaRPr lang="ru-RU"/>
            </a:p>
          </p:txBody>
        </p:sp>
        <p:sp>
          <p:nvSpPr>
            <p:cNvPr id="24769" name="Text Box 193"/>
            <p:cNvSpPr txBox="1">
              <a:spLocks noChangeArrowheads="1"/>
            </p:cNvSpPr>
            <p:nvPr/>
          </p:nvSpPr>
          <p:spPr bwMode="auto">
            <a:xfrm>
              <a:off x="3334" y="2341"/>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a:t>Алдан</a:t>
              </a:r>
            </a:p>
          </p:txBody>
        </p:sp>
        <p:sp>
          <p:nvSpPr>
            <p:cNvPr id="24770" name="Oval 194"/>
            <p:cNvSpPr>
              <a:spLocks noChangeArrowheads="1"/>
            </p:cNvSpPr>
            <p:nvPr/>
          </p:nvSpPr>
          <p:spPr bwMode="auto">
            <a:xfrm>
              <a:off x="3651" y="2069"/>
              <a:ext cx="45" cy="46"/>
            </a:xfrm>
            <a:prstGeom prst="ellipse">
              <a:avLst/>
            </a:prstGeom>
            <a:noFill/>
            <a:ln w="9525">
              <a:solidFill>
                <a:srgbClr val="CC0000"/>
              </a:solidFill>
              <a:round/>
              <a:headEnd/>
              <a:tailEnd/>
            </a:ln>
            <a:effectLst/>
          </p:spPr>
          <p:txBody>
            <a:bodyPr wrap="none" anchor="ctr"/>
            <a:lstStyle/>
            <a:p>
              <a:endParaRPr lang="ru-RU"/>
            </a:p>
          </p:txBody>
        </p:sp>
        <p:sp>
          <p:nvSpPr>
            <p:cNvPr id="24771" name="Text Box 195"/>
            <p:cNvSpPr txBox="1">
              <a:spLocks noChangeArrowheads="1"/>
            </p:cNvSpPr>
            <p:nvPr/>
          </p:nvSpPr>
          <p:spPr bwMode="auto">
            <a:xfrm>
              <a:off x="3696" y="1979"/>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Якутск</a:t>
              </a:r>
            </a:p>
          </p:txBody>
        </p:sp>
        <p:sp>
          <p:nvSpPr>
            <p:cNvPr id="24772" name="Oval 196"/>
            <p:cNvSpPr>
              <a:spLocks noChangeArrowheads="1"/>
            </p:cNvSpPr>
            <p:nvPr/>
          </p:nvSpPr>
          <p:spPr bwMode="auto">
            <a:xfrm>
              <a:off x="2971" y="2160"/>
              <a:ext cx="45" cy="45"/>
            </a:xfrm>
            <a:prstGeom prst="ellipse">
              <a:avLst/>
            </a:prstGeom>
            <a:noFill/>
            <a:ln w="9525">
              <a:solidFill>
                <a:srgbClr val="CC0000"/>
              </a:solidFill>
              <a:round/>
              <a:headEnd/>
              <a:tailEnd/>
            </a:ln>
            <a:effectLst/>
          </p:spPr>
          <p:txBody>
            <a:bodyPr wrap="none" anchor="ctr"/>
            <a:lstStyle/>
            <a:p>
              <a:endParaRPr lang="ru-RU"/>
            </a:p>
          </p:txBody>
        </p:sp>
        <p:sp>
          <p:nvSpPr>
            <p:cNvPr id="24773" name="Text Box 197"/>
            <p:cNvSpPr txBox="1">
              <a:spLocks noChangeArrowheads="1"/>
            </p:cNvSpPr>
            <p:nvPr/>
          </p:nvSpPr>
          <p:spPr bwMode="auto">
            <a:xfrm>
              <a:off x="2925" y="2069"/>
              <a:ext cx="409" cy="96"/>
            </a:xfrm>
            <a:prstGeom prst="rect">
              <a:avLst/>
            </a:prstGeom>
            <a:noFill/>
            <a:ln w="9525">
              <a:noFill/>
              <a:miter lim="800000"/>
              <a:headEnd/>
              <a:tailEnd/>
            </a:ln>
            <a:effectLst/>
          </p:spPr>
          <p:txBody>
            <a:bodyPr lIns="0" tIns="0" rIns="0" bIns="0">
              <a:spAutoFit/>
            </a:bodyPr>
            <a:lstStyle/>
            <a:p>
              <a:pPr>
                <a:spcBef>
                  <a:spcPct val="50000"/>
                </a:spcBef>
              </a:pPr>
              <a:r>
                <a:rPr lang="ru-RU" sz="1000"/>
                <a:t>Мирный</a:t>
              </a:r>
            </a:p>
          </p:txBody>
        </p:sp>
        <p:sp>
          <p:nvSpPr>
            <p:cNvPr id="24774" name="Oval 198"/>
            <p:cNvSpPr>
              <a:spLocks noChangeArrowheads="1"/>
            </p:cNvSpPr>
            <p:nvPr/>
          </p:nvSpPr>
          <p:spPr bwMode="auto">
            <a:xfrm>
              <a:off x="2971" y="2296"/>
              <a:ext cx="45" cy="45"/>
            </a:xfrm>
            <a:prstGeom prst="ellipse">
              <a:avLst/>
            </a:prstGeom>
            <a:noFill/>
            <a:ln w="9525">
              <a:solidFill>
                <a:srgbClr val="CC0000"/>
              </a:solidFill>
              <a:round/>
              <a:headEnd/>
              <a:tailEnd/>
            </a:ln>
            <a:effectLst/>
          </p:spPr>
          <p:txBody>
            <a:bodyPr wrap="none" anchor="ctr"/>
            <a:lstStyle/>
            <a:p>
              <a:endParaRPr lang="ru-RU"/>
            </a:p>
          </p:txBody>
        </p:sp>
        <p:sp>
          <p:nvSpPr>
            <p:cNvPr id="24775" name="Text Box 199"/>
            <p:cNvSpPr txBox="1">
              <a:spLocks noChangeArrowheads="1"/>
            </p:cNvSpPr>
            <p:nvPr/>
          </p:nvSpPr>
          <p:spPr bwMode="auto">
            <a:xfrm>
              <a:off x="2971" y="2205"/>
              <a:ext cx="318" cy="96"/>
            </a:xfrm>
            <a:prstGeom prst="rect">
              <a:avLst/>
            </a:prstGeom>
            <a:noFill/>
            <a:ln w="9525">
              <a:noFill/>
              <a:miter lim="800000"/>
              <a:headEnd/>
              <a:tailEnd/>
            </a:ln>
            <a:effectLst/>
          </p:spPr>
          <p:txBody>
            <a:bodyPr lIns="0" tIns="0" rIns="0" bIns="0">
              <a:spAutoFit/>
            </a:bodyPr>
            <a:lstStyle/>
            <a:p>
              <a:pPr>
                <a:spcBef>
                  <a:spcPct val="50000"/>
                </a:spcBef>
              </a:pPr>
              <a:r>
                <a:rPr lang="ru-RU" sz="1000"/>
                <a:t>Ленск</a:t>
              </a:r>
            </a:p>
          </p:txBody>
        </p:sp>
        <p:sp>
          <p:nvSpPr>
            <p:cNvPr id="24776" name="Oval 200"/>
            <p:cNvSpPr>
              <a:spLocks noChangeArrowheads="1"/>
            </p:cNvSpPr>
            <p:nvPr/>
          </p:nvSpPr>
          <p:spPr bwMode="auto">
            <a:xfrm>
              <a:off x="2336" y="1888"/>
              <a:ext cx="45" cy="45"/>
            </a:xfrm>
            <a:prstGeom prst="ellipse">
              <a:avLst/>
            </a:prstGeom>
            <a:noFill/>
            <a:ln w="9525">
              <a:solidFill>
                <a:srgbClr val="CC0000"/>
              </a:solidFill>
              <a:round/>
              <a:headEnd/>
              <a:tailEnd/>
            </a:ln>
            <a:effectLst/>
          </p:spPr>
          <p:txBody>
            <a:bodyPr wrap="none" anchor="ctr"/>
            <a:lstStyle/>
            <a:p>
              <a:endParaRPr lang="ru-RU"/>
            </a:p>
          </p:txBody>
        </p:sp>
        <p:sp>
          <p:nvSpPr>
            <p:cNvPr id="24777" name="Text Box 201"/>
            <p:cNvSpPr txBox="1">
              <a:spLocks noChangeArrowheads="1"/>
            </p:cNvSpPr>
            <p:nvPr/>
          </p:nvSpPr>
          <p:spPr bwMode="auto">
            <a:xfrm>
              <a:off x="2154" y="1888"/>
              <a:ext cx="272" cy="96"/>
            </a:xfrm>
            <a:prstGeom prst="rect">
              <a:avLst/>
            </a:prstGeom>
            <a:noFill/>
            <a:ln w="9525">
              <a:noFill/>
              <a:miter lim="800000"/>
              <a:headEnd/>
              <a:tailEnd/>
            </a:ln>
            <a:effectLst/>
          </p:spPr>
          <p:txBody>
            <a:bodyPr lIns="0" tIns="0" rIns="0" bIns="0">
              <a:spAutoFit/>
            </a:bodyPr>
            <a:lstStyle/>
            <a:p>
              <a:pPr>
                <a:spcBef>
                  <a:spcPct val="50000"/>
                </a:spcBef>
              </a:pPr>
              <a:r>
                <a:rPr lang="ru-RU" sz="1000"/>
                <a:t>Тура</a:t>
              </a:r>
            </a:p>
          </p:txBody>
        </p:sp>
        <p:sp>
          <p:nvSpPr>
            <p:cNvPr id="24778" name="Oval 202"/>
            <p:cNvSpPr>
              <a:spLocks noChangeArrowheads="1"/>
            </p:cNvSpPr>
            <p:nvPr/>
          </p:nvSpPr>
          <p:spPr bwMode="auto">
            <a:xfrm>
              <a:off x="2336" y="3067"/>
              <a:ext cx="45" cy="46"/>
            </a:xfrm>
            <a:prstGeom prst="ellipse">
              <a:avLst/>
            </a:prstGeom>
            <a:noFill/>
            <a:ln w="9525">
              <a:solidFill>
                <a:srgbClr val="CC0000"/>
              </a:solidFill>
              <a:round/>
              <a:headEnd/>
              <a:tailEnd/>
            </a:ln>
            <a:effectLst/>
          </p:spPr>
          <p:txBody>
            <a:bodyPr wrap="none" anchor="ctr"/>
            <a:lstStyle/>
            <a:p>
              <a:endParaRPr lang="ru-RU"/>
            </a:p>
          </p:txBody>
        </p:sp>
        <p:sp>
          <p:nvSpPr>
            <p:cNvPr id="24779" name="Text Box 203"/>
            <p:cNvSpPr txBox="1">
              <a:spLocks noChangeArrowheads="1"/>
            </p:cNvSpPr>
            <p:nvPr/>
          </p:nvSpPr>
          <p:spPr bwMode="auto">
            <a:xfrm>
              <a:off x="2336" y="3022"/>
              <a:ext cx="408" cy="154"/>
            </a:xfrm>
            <a:prstGeom prst="rect">
              <a:avLst/>
            </a:prstGeom>
            <a:noFill/>
            <a:ln w="9525">
              <a:noFill/>
              <a:miter lim="800000"/>
              <a:headEnd/>
              <a:tailEnd/>
            </a:ln>
            <a:effectLst/>
          </p:spPr>
          <p:txBody>
            <a:bodyPr>
              <a:spAutoFit/>
            </a:bodyPr>
            <a:lstStyle/>
            <a:p>
              <a:pPr>
                <a:spcBef>
                  <a:spcPct val="50000"/>
                </a:spcBef>
              </a:pPr>
              <a:r>
                <a:rPr lang="ru-RU" sz="1000"/>
                <a:t>Иркутск</a:t>
              </a:r>
            </a:p>
          </p:txBody>
        </p:sp>
        <p:sp>
          <p:nvSpPr>
            <p:cNvPr id="24780" name="Oval 204"/>
            <p:cNvSpPr>
              <a:spLocks noChangeArrowheads="1"/>
            </p:cNvSpPr>
            <p:nvPr/>
          </p:nvSpPr>
          <p:spPr bwMode="auto">
            <a:xfrm>
              <a:off x="2562" y="3158"/>
              <a:ext cx="46" cy="45"/>
            </a:xfrm>
            <a:prstGeom prst="ellipse">
              <a:avLst/>
            </a:prstGeom>
            <a:noFill/>
            <a:ln w="9525">
              <a:solidFill>
                <a:srgbClr val="CC0000"/>
              </a:solidFill>
              <a:round/>
              <a:headEnd/>
              <a:tailEnd/>
            </a:ln>
            <a:effectLst/>
          </p:spPr>
          <p:txBody>
            <a:bodyPr wrap="none" anchor="ctr"/>
            <a:lstStyle/>
            <a:p>
              <a:endParaRPr lang="ru-RU"/>
            </a:p>
          </p:txBody>
        </p:sp>
        <p:sp>
          <p:nvSpPr>
            <p:cNvPr id="24781" name="Text Box 205"/>
            <p:cNvSpPr txBox="1">
              <a:spLocks noChangeArrowheads="1"/>
            </p:cNvSpPr>
            <p:nvPr/>
          </p:nvSpPr>
          <p:spPr bwMode="auto">
            <a:xfrm>
              <a:off x="2517" y="3203"/>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Улан-Удэ</a:t>
              </a:r>
            </a:p>
          </p:txBody>
        </p:sp>
        <p:sp>
          <p:nvSpPr>
            <p:cNvPr id="24782" name="Oval 206"/>
            <p:cNvSpPr>
              <a:spLocks noChangeArrowheads="1"/>
            </p:cNvSpPr>
            <p:nvPr/>
          </p:nvSpPr>
          <p:spPr bwMode="auto">
            <a:xfrm>
              <a:off x="2925" y="3158"/>
              <a:ext cx="46" cy="45"/>
            </a:xfrm>
            <a:prstGeom prst="ellipse">
              <a:avLst/>
            </a:prstGeom>
            <a:noFill/>
            <a:ln w="9525">
              <a:solidFill>
                <a:srgbClr val="CC0000"/>
              </a:solidFill>
              <a:round/>
              <a:headEnd/>
              <a:tailEnd/>
            </a:ln>
            <a:effectLst/>
          </p:spPr>
          <p:txBody>
            <a:bodyPr wrap="none" anchor="ctr"/>
            <a:lstStyle/>
            <a:p>
              <a:endParaRPr lang="ru-RU"/>
            </a:p>
          </p:txBody>
        </p:sp>
        <p:sp>
          <p:nvSpPr>
            <p:cNvPr id="24783" name="Text Box 207"/>
            <p:cNvSpPr txBox="1">
              <a:spLocks noChangeArrowheads="1"/>
            </p:cNvSpPr>
            <p:nvPr/>
          </p:nvSpPr>
          <p:spPr bwMode="auto">
            <a:xfrm>
              <a:off x="2880" y="3067"/>
              <a:ext cx="272" cy="96"/>
            </a:xfrm>
            <a:prstGeom prst="rect">
              <a:avLst/>
            </a:prstGeom>
            <a:noFill/>
            <a:ln w="9525">
              <a:noFill/>
              <a:miter lim="800000"/>
              <a:headEnd/>
              <a:tailEnd/>
            </a:ln>
            <a:effectLst/>
          </p:spPr>
          <p:txBody>
            <a:bodyPr lIns="0" tIns="0" rIns="0" bIns="0">
              <a:spAutoFit/>
            </a:bodyPr>
            <a:lstStyle/>
            <a:p>
              <a:pPr>
                <a:spcBef>
                  <a:spcPct val="50000"/>
                </a:spcBef>
              </a:pPr>
              <a:r>
                <a:rPr lang="ru-RU" sz="1000"/>
                <a:t>Чита</a:t>
              </a:r>
            </a:p>
          </p:txBody>
        </p:sp>
        <p:sp>
          <p:nvSpPr>
            <p:cNvPr id="24784" name="Oval 208"/>
            <p:cNvSpPr>
              <a:spLocks noChangeArrowheads="1"/>
            </p:cNvSpPr>
            <p:nvPr/>
          </p:nvSpPr>
          <p:spPr bwMode="auto">
            <a:xfrm>
              <a:off x="3833" y="3203"/>
              <a:ext cx="45" cy="46"/>
            </a:xfrm>
            <a:prstGeom prst="ellipse">
              <a:avLst/>
            </a:prstGeom>
            <a:noFill/>
            <a:ln w="9525">
              <a:solidFill>
                <a:srgbClr val="CC0000"/>
              </a:solidFill>
              <a:round/>
              <a:headEnd/>
              <a:tailEnd/>
            </a:ln>
            <a:effectLst/>
          </p:spPr>
          <p:txBody>
            <a:bodyPr wrap="none" anchor="ctr"/>
            <a:lstStyle/>
            <a:p>
              <a:endParaRPr lang="ru-RU"/>
            </a:p>
          </p:txBody>
        </p:sp>
        <p:sp>
          <p:nvSpPr>
            <p:cNvPr id="24785" name="Text Box 209"/>
            <p:cNvSpPr txBox="1">
              <a:spLocks noChangeArrowheads="1"/>
            </p:cNvSpPr>
            <p:nvPr/>
          </p:nvSpPr>
          <p:spPr bwMode="auto">
            <a:xfrm>
              <a:off x="3787" y="3113"/>
              <a:ext cx="544" cy="96"/>
            </a:xfrm>
            <a:prstGeom prst="rect">
              <a:avLst/>
            </a:prstGeom>
            <a:noFill/>
            <a:ln w="9525">
              <a:noFill/>
              <a:miter lim="800000"/>
              <a:headEnd/>
              <a:tailEnd/>
            </a:ln>
            <a:effectLst/>
          </p:spPr>
          <p:txBody>
            <a:bodyPr lIns="0" tIns="0" rIns="0" bIns="0">
              <a:spAutoFit/>
            </a:bodyPr>
            <a:lstStyle/>
            <a:p>
              <a:pPr>
                <a:spcBef>
                  <a:spcPct val="50000"/>
                </a:spcBef>
              </a:pPr>
              <a:r>
                <a:rPr lang="ru-RU" sz="1000"/>
                <a:t>Благовещенск</a:t>
              </a:r>
            </a:p>
          </p:txBody>
        </p:sp>
        <p:sp>
          <p:nvSpPr>
            <p:cNvPr id="24786" name="Oval 210"/>
            <p:cNvSpPr>
              <a:spLocks noChangeArrowheads="1"/>
            </p:cNvSpPr>
            <p:nvPr/>
          </p:nvSpPr>
          <p:spPr bwMode="auto">
            <a:xfrm>
              <a:off x="1791" y="2568"/>
              <a:ext cx="46" cy="46"/>
            </a:xfrm>
            <a:prstGeom prst="ellipse">
              <a:avLst/>
            </a:prstGeom>
            <a:noFill/>
            <a:ln w="9525">
              <a:solidFill>
                <a:srgbClr val="CC0000"/>
              </a:solidFill>
              <a:round/>
              <a:headEnd/>
              <a:tailEnd/>
            </a:ln>
            <a:effectLst/>
          </p:spPr>
          <p:txBody>
            <a:bodyPr wrap="none" anchor="ctr"/>
            <a:lstStyle/>
            <a:p>
              <a:endParaRPr lang="ru-RU"/>
            </a:p>
          </p:txBody>
        </p:sp>
        <p:sp>
          <p:nvSpPr>
            <p:cNvPr id="24787" name="Text Box 211"/>
            <p:cNvSpPr txBox="1">
              <a:spLocks noChangeArrowheads="1"/>
            </p:cNvSpPr>
            <p:nvPr/>
          </p:nvSpPr>
          <p:spPr bwMode="auto">
            <a:xfrm>
              <a:off x="1837" y="2478"/>
              <a:ext cx="499" cy="96"/>
            </a:xfrm>
            <a:prstGeom prst="rect">
              <a:avLst/>
            </a:prstGeom>
            <a:noFill/>
            <a:ln w="9525">
              <a:noFill/>
              <a:miter lim="800000"/>
              <a:headEnd/>
              <a:tailEnd/>
            </a:ln>
            <a:effectLst/>
          </p:spPr>
          <p:txBody>
            <a:bodyPr lIns="0" tIns="0" rIns="0" bIns="0">
              <a:spAutoFit/>
            </a:bodyPr>
            <a:lstStyle/>
            <a:p>
              <a:pPr>
                <a:spcBef>
                  <a:spcPct val="50000"/>
                </a:spcBef>
              </a:pPr>
              <a:r>
                <a:rPr lang="ru-RU" sz="1000"/>
                <a:t>Красноярск</a:t>
              </a:r>
            </a:p>
          </p:txBody>
        </p:sp>
        <p:sp>
          <p:nvSpPr>
            <p:cNvPr id="24788" name="Oval 212"/>
            <p:cNvSpPr>
              <a:spLocks noChangeArrowheads="1"/>
            </p:cNvSpPr>
            <p:nvPr/>
          </p:nvSpPr>
          <p:spPr bwMode="auto">
            <a:xfrm>
              <a:off x="1610" y="2750"/>
              <a:ext cx="45" cy="45"/>
            </a:xfrm>
            <a:prstGeom prst="ellipse">
              <a:avLst/>
            </a:prstGeom>
            <a:noFill/>
            <a:ln w="9525">
              <a:solidFill>
                <a:srgbClr val="CC0000"/>
              </a:solidFill>
              <a:round/>
              <a:headEnd/>
              <a:tailEnd/>
            </a:ln>
            <a:effectLst/>
          </p:spPr>
          <p:txBody>
            <a:bodyPr wrap="none" anchor="ctr"/>
            <a:lstStyle/>
            <a:p>
              <a:endParaRPr lang="ru-RU"/>
            </a:p>
          </p:txBody>
        </p:sp>
        <p:sp>
          <p:nvSpPr>
            <p:cNvPr id="24789" name="Text Box 213"/>
            <p:cNvSpPr txBox="1">
              <a:spLocks noChangeArrowheads="1"/>
            </p:cNvSpPr>
            <p:nvPr/>
          </p:nvSpPr>
          <p:spPr bwMode="auto">
            <a:xfrm>
              <a:off x="1655" y="2750"/>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Абакан</a:t>
              </a:r>
            </a:p>
          </p:txBody>
        </p:sp>
        <p:sp>
          <p:nvSpPr>
            <p:cNvPr id="24790" name="Oval 214"/>
            <p:cNvSpPr>
              <a:spLocks noChangeArrowheads="1"/>
            </p:cNvSpPr>
            <p:nvPr/>
          </p:nvSpPr>
          <p:spPr bwMode="auto">
            <a:xfrm>
              <a:off x="1429" y="2341"/>
              <a:ext cx="46" cy="45"/>
            </a:xfrm>
            <a:prstGeom prst="ellipse">
              <a:avLst/>
            </a:prstGeom>
            <a:noFill/>
            <a:ln w="9525">
              <a:solidFill>
                <a:srgbClr val="CC0000"/>
              </a:solidFill>
              <a:round/>
              <a:headEnd/>
              <a:tailEnd/>
            </a:ln>
            <a:effectLst/>
          </p:spPr>
          <p:txBody>
            <a:bodyPr wrap="none" anchor="ctr"/>
            <a:lstStyle/>
            <a:p>
              <a:endParaRPr lang="ru-RU"/>
            </a:p>
          </p:txBody>
        </p:sp>
        <p:sp>
          <p:nvSpPr>
            <p:cNvPr id="24791" name="Text Box 215"/>
            <p:cNvSpPr txBox="1">
              <a:spLocks noChangeArrowheads="1"/>
            </p:cNvSpPr>
            <p:nvPr/>
          </p:nvSpPr>
          <p:spPr bwMode="auto">
            <a:xfrm>
              <a:off x="1474" y="2296"/>
              <a:ext cx="317" cy="96"/>
            </a:xfrm>
            <a:prstGeom prst="rect">
              <a:avLst/>
            </a:prstGeom>
            <a:noFill/>
            <a:ln w="9525">
              <a:noFill/>
              <a:miter lim="800000"/>
              <a:headEnd/>
              <a:tailEnd/>
            </a:ln>
            <a:effectLst/>
          </p:spPr>
          <p:txBody>
            <a:bodyPr lIns="0" tIns="0" rIns="0" bIns="0">
              <a:spAutoFit/>
            </a:bodyPr>
            <a:lstStyle/>
            <a:p>
              <a:pPr>
                <a:spcBef>
                  <a:spcPct val="50000"/>
                </a:spcBef>
              </a:pPr>
              <a:r>
                <a:rPr lang="ru-RU" sz="1000"/>
                <a:t>Томск</a:t>
              </a:r>
            </a:p>
          </p:txBody>
        </p:sp>
        <p:sp>
          <p:nvSpPr>
            <p:cNvPr id="24792" name="Oval 216"/>
            <p:cNvSpPr>
              <a:spLocks noChangeArrowheads="1"/>
            </p:cNvSpPr>
            <p:nvPr/>
          </p:nvSpPr>
          <p:spPr bwMode="auto">
            <a:xfrm>
              <a:off x="1429" y="2478"/>
              <a:ext cx="46" cy="45"/>
            </a:xfrm>
            <a:prstGeom prst="ellipse">
              <a:avLst/>
            </a:prstGeom>
            <a:noFill/>
            <a:ln w="9525">
              <a:solidFill>
                <a:srgbClr val="CC0000"/>
              </a:solidFill>
              <a:round/>
              <a:headEnd/>
              <a:tailEnd/>
            </a:ln>
            <a:effectLst/>
          </p:spPr>
          <p:txBody>
            <a:bodyPr wrap="none" anchor="ctr"/>
            <a:lstStyle/>
            <a:p>
              <a:endParaRPr lang="ru-RU"/>
            </a:p>
          </p:txBody>
        </p:sp>
        <p:sp>
          <p:nvSpPr>
            <p:cNvPr id="24793" name="Text Box 217"/>
            <p:cNvSpPr txBox="1">
              <a:spLocks noChangeArrowheads="1"/>
            </p:cNvSpPr>
            <p:nvPr/>
          </p:nvSpPr>
          <p:spPr bwMode="auto">
            <a:xfrm>
              <a:off x="1474" y="2432"/>
              <a:ext cx="408" cy="96"/>
            </a:xfrm>
            <a:prstGeom prst="rect">
              <a:avLst/>
            </a:prstGeom>
            <a:noFill/>
            <a:ln w="9525">
              <a:noFill/>
              <a:miter lim="800000"/>
              <a:headEnd/>
              <a:tailEnd/>
            </a:ln>
            <a:effectLst/>
          </p:spPr>
          <p:txBody>
            <a:bodyPr lIns="0" tIns="0" rIns="0" bIns="0">
              <a:spAutoFit/>
            </a:bodyPr>
            <a:lstStyle/>
            <a:p>
              <a:pPr>
                <a:spcBef>
                  <a:spcPct val="50000"/>
                </a:spcBef>
              </a:pPr>
              <a:r>
                <a:rPr lang="ru-RU" sz="1000"/>
                <a:t>Кемерово</a:t>
              </a:r>
            </a:p>
          </p:txBody>
        </p:sp>
        <p:sp>
          <p:nvSpPr>
            <p:cNvPr id="24794" name="Oval 218"/>
            <p:cNvSpPr>
              <a:spLocks noChangeArrowheads="1"/>
            </p:cNvSpPr>
            <p:nvPr/>
          </p:nvSpPr>
          <p:spPr bwMode="auto">
            <a:xfrm>
              <a:off x="1202" y="2614"/>
              <a:ext cx="45" cy="45"/>
            </a:xfrm>
            <a:prstGeom prst="ellipse">
              <a:avLst/>
            </a:prstGeom>
            <a:noFill/>
            <a:ln w="9525">
              <a:solidFill>
                <a:srgbClr val="CC0000"/>
              </a:solidFill>
              <a:round/>
              <a:headEnd/>
              <a:tailEnd/>
            </a:ln>
            <a:effectLst/>
          </p:spPr>
          <p:txBody>
            <a:bodyPr wrap="none" anchor="ctr"/>
            <a:lstStyle/>
            <a:p>
              <a:endParaRPr lang="ru-RU"/>
            </a:p>
          </p:txBody>
        </p:sp>
        <p:sp>
          <p:nvSpPr>
            <p:cNvPr id="24795" name="Text Box 219"/>
            <p:cNvSpPr txBox="1">
              <a:spLocks noChangeArrowheads="1"/>
            </p:cNvSpPr>
            <p:nvPr/>
          </p:nvSpPr>
          <p:spPr bwMode="auto">
            <a:xfrm>
              <a:off x="1202" y="2659"/>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Барнаул</a:t>
              </a:r>
            </a:p>
          </p:txBody>
        </p:sp>
        <p:sp>
          <p:nvSpPr>
            <p:cNvPr id="24796" name="Oval 220"/>
            <p:cNvSpPr>
              <a:spLocks noChangeArrowheads="1"/>
            </p:cNvSpPr>
            <p:nvPr/>
          </p:nvSpPr>
          <p:spPr bwMode="auto">
            <a:xfrm>
              <a:off x="1247" y="2432"/>
              <a:ext cx="45" cy="46"/>
            </a:xfrm>
            <a:prstGeom prst="ellipse">
              <a:avLst/>
            </a:prstGeom>
            <a:noFill/>
            <a:ln w="9525">
              <a:solidFill>
                <a:srgbClr val="CC0000"/>
              </a:solidFill>
              <a:round/>
              <a:headEnd/>
              <a:tailEnd/>
            </a:ln>
            <a:effectLst/>
          </p:spPr>
          <p:txBody>
            <a:bodyPr wrap="none" anchor="ctr"/>
            <a:lstStyle/>
            <a:p>
              <a:endParaRPr lang="ru-RU"/>
            </a:p>
          </p:txBody>
        </p:sp>
        <p:sp>
          <p:nvSpPr>
            <p:cNvPr id="24797" name="Text Box 221"/>
            <p:cNvSpPr txBox="1">
              <a:spLocks noChangeArrowheads="1"/>
            </p:cNvSpPr>
            <p:nvPr/>
          </p:nvSpPr>
          <p:spPr bwMode="auto">
            <a:xfrm>
              <a:off x="793" y="2341"/>
              <a:ext cx="499" cy="96"/>
            </a:xfrm>
            <a:prstGeom prst="rect">
              <a:avLst/>
            </a:prstGeom>
            <a:noFill/>
            <a:ln w="9525">
              <a:noFill/>
              <a:miter lim="800000"/>
              <a:headEnd/>
              <a:tailEnd/>
            </a:ln>
            <a:effectLst/>
          </p:spPr>
          <p:txBody>
            <a:bodyPr lIns="0" tIns="0" rIns="0" bIns="0">
              <a:spAutoFit/>
            </a:bodyPr>
            <a:lstStyle/>
            <a:p>
              <a:pPr>
                <a:spcBef>
                  <a:spcPct val="50000"/>
                </a:spcBef>
              </a:pPr>
              <a:r>
                <a:rPr lang="ru-RU" sz="1000"/>
                <a:t>Новосибирск</a:t>
              </a:r>
            </a:p>
          </p:txBody>
        </p:sp>
        <p:sp>
          <p:nvSpPr>
            <p:cNvPr id="24798" name="Oval 222"/>
            <p:cNvSpPr>
              <a:spLocks noChangeArrowheads="1"/>
            </p:cNvSpPr>
            <p:nvPr/>
          </p:nvSpPr>
          <p:spPr bwMode="auto">
            <a:xfrm>
              <a:off x="476" y="2387"/>
              <a:ext cx="45" cy="45"/>
            </a:xfrm>
            <a:prstGeom prst="ellipse">
              <a:avLst/>
            </a:prstGeom>
            <a:noFill/>
            <a:ln w="9525">
              <a:solidFill>
                <a:srgbClr val="CC0000"/>
              </a:solidFill>
              <a:round/>
              <a:headEnd/>
              <a:tailEnd/>
            </a:ln>
            <a:effectLst/>
          </p:spPr>
          <p:txBody>
            <a:bodyPr wrap="none" anchor="ctr"/>
            <a:lstStyle/>
            <a:p>
              <a:endParaRPr lang="ru-RU"/>
            </a:p>
          </p:txBody>
        </p:sp>
        <p:sp>
          <p:nvSpPr>
            <p:cNvPr id="24799" name="Text Box 223"/>
            <p:cNvSpPr txBox="1">
              <a:spLocks noChangeArrowheads="1"/>
            </p:cNvSpPr>
            <p:nvPr/>
          </p:nvSpPr>
          <p:spPr bwMode="auto">
            <a:xfrm>
              <a:off x="158" y="2296"/>
              <a:ext cx="499" cy="154"/>
            </a:xfrm>
            <a:prstGeom prst="rect">
              <a:avLst/>
            </a:prstGeom>
            <a:noFill/>
            <a:ln w="9525">
              <a:noFill/>
              <a:miter lim="800000"/>
              <a:headEnd/>
              <a:tailEnd/>
            </a:ln>
            <a:effectLst/>
          </p:spPr>
          <p:txBody>
            <a:bodyPr>
              <a:spAutoFit/>
            </a:bodyPr>
            <a:lstStyle/>
            <a:p>
              <a:pPr>
                <a:spcBef>
                  <a:spcPct val="50000"/>
                </a:spcBef>
              </a:pPr>
              <a:r>
                <a:rPr lang="ru-RU" sz="1000"/>
                <a:t>Астана</a:t>
              </a:r>
            </a:p>
          </p:txBody>
        </p:sp>
        <p:sp>
          <p:nvSpPr>
            <p:cNvPr id="24800" name="Oval 224"/>
            <p:cNvSpPr>
              <a:spLocks noChangeArrowheads="1"/>
            </p:cNvSpPr>
            <p:nvPr/>
          </p:nvSpPr>
          <p:spPr bwMode="auto">
            <a:xfrm>
              <a:off x="793" y="2160"/>
              <a:ext cx="46" cy="45"/>
            </a:xfrm>
            <a:prstGeom prst="ellipse">
              <a:avLst/>
            </a:prstGeom>
            <a:noFill/>
            <a:ln w="9525">
              <a:solidFill>
                <a:srgbClr val="CC0000"/>
              </a:solidFill>
              <a:round/>
              <a:headEnd/>
              <a:tailEnd/>
            </a:ln>
            <a:effectLst/>
          </p:spPr>
          <p:txBody>
            <a:bodyPr wrap="none" anchor="ctr"/>
            <a:lstStyle/>
            <a:p>
              <a:endParaRPr lang="ru-RU"/>
            </a:p>
          </p:txBody>
        </p:sp>
        <p:sp>
          <p:nvSpPr>
            <p:cNvPr id="24801" name="Text Box 225"/>
            <p:cNvSpPr txBox="1">
              <a:spLocks noChangeArrowheads="1"/>
            </p:cNvSpPr>
            <p:nvPr/>
          </p:nvSpPr>
          <p:spPr bwMode="auto">
            <a:xfrm>
              <a:off x="793" y="2108"/>
              <a:ext cx="318" cy="154"/>
            </a:xfrm>
            <a:prstGeom prst="rect">
              <a:avLst/>
            </a:prstGeom>
            <a:noFill/>
            <a:ln w="9525">
              <a:noFill/>
              <a:miter lim="800000"/>
              <a:headEnd/>
              <a:tailEnd/>
            </a:ln>
            <a:effectLst/>
          </p:spPr>
          <p:txBody>
            <a:bodyPr>
              <a:spAutoFit/>
            </a:bodyPr>
            <a:lstStyle/>
            <a:p>
              <a:pPr>
                <a:spcBef>
                  <a:spcPct val="50000"/>
                </a:spcBef>
              </a:pPr>
              <a:r>
                <a:rPr lang="ru-RU" sz="1000"/>
                <a:t>Омск</a:t>
              </a:r>
            </a:p>
          </p:txBody>
        </p:sp>
        <p:sp>
          <p:nvSpPr>
            <p:cNvPr id="24802" name="Oval 226"/>
            <p:cNvSpPr>
              <a:spLocks noChangeArrowheads="1"/>
            </p:cNvSpPr>
            <p:nvPr/>
          </p:nvSpPr>
          <p:spPr bwMode="auto">
            <a:xfrm>
              <a:off x="1202" y="1706"/>
              <a:ext cx="45" cy="45"/>
            </a:xfrm>
            <a:prstGeom prst="ellipse">
              <a:avLst/>
            </a:prstGeom>
            <a:noFill/>
            <a:ln w="9525">
              <a:solidFill>
                <a:srgbClr val="CC0000"/>
              </a:solidFill>
              <a:round/>
              <a:headEnd/>
              <a:tailEnd/>
            </a:ln>
            <a:effectLst/>
          </p:spPr>
          <p:txBody>
            <a:bodyPr wrap="none" anchor="ctr"/>
            <a:lstStyle/>
            <a:p>
              <a:endParaRPr lang="ru-RU"/>
            </a:p>
          </p:txBody>
        </p:sp>
        <p:sp>
          <p:nvSpPr>
            <p:cNvPr id="24803" name="Text Box 227"/>
            <p:cNvSpPr txBox="1">
              <a:spLocks noChangeArrowheads="1"/>
            </p:cNvSpPr>
            <p:nvPr/>
          </p:nvSpPr>
          <p:spPr bwMode="auto">
            <a:xfrm>
              <a:off x="1156" y="1616"/>
              <a:ext cx="589" cy="96"/>
            </a:xfrm>
            <a:prstGeom prst="rect">
              <a:avLst/>
            </a:prstGeom>
            <a:noFill/>
            <a:ln w="9525">
              <a:noFill/>
              <a:miter lim="800000"/>
              <a:headEnd/>
              <a:tailEnd/>
            </a:ln>
            <a:effectLst/>
          </p:spPr>
          <p:txBody>
            <a:bodyPr lIns="0" tIns="0" rIns="0" bIns="0">
              <a:spAutoFit/>
            </a:bodyPr>
            <a:lstStyle/>
            <a:p>
              <a:pPr>
                <a:spcBef>
                  <a:spcPct val="50000"/>
                </a:spcBef>
              </a:pPr>
              <a:r>
                <a:rPr lang="ru-RU" sz="1000"/>
                <a:t>Нижневартовск</a:t>
              </a:r>
            </a:p>
          </p:txBody>
        </p:sp>
        <p:sp>
          <p:nvSpPr>
            <p:cNvPr id="24804" name="Oval 228"/>
            <p:cNvSpPr>
              <a:spLocks noChangeArrowheads="1"/>
            </p:cNvSpPr>
            <p:nvPr/>
          </p:nvSpPr>
          <p:spPr bwMode="auto">
            <a:xfrm>
              <a:off x="1066" y="1570"/>
              <a:ext cx="45" cy="46"/>
            </a:xfrm>
            <a:prstGeom prst="ellipse">
              <a:avLst/>
            </a:prstGeom>
            <a:noFill/>
            <a:ln w="9525">
              <a:solidFill>
                <a:srgbClr val="CC0000"/>
              </a:solidFill>
              <a:round/>
              <a:headEnd/>
              <a:tailEnd/>
            </a:ln>
            <a:effectLst/>
          </p:spPr>
          <p:txBody>
            <a:bodyPr wrap="none" anchor="ctr"/>
            <a:lstStyle/>
            <a:p>
              <a:endParaRPr lang="ru-RU"/>
            </a:p>
          </p:txBody>
        </p:sp>
        <p:sp>
          <p:nvSpPr>
            <p:cNvPr id="24805" name="Text Box 229"/>
            <p:cNvSpPr txBox="1">
              <a:spLocks noChangeArrowheads="1"/>
            </p:cNvSpPr>
            <p:nvPr/>
          </p:nvSpPr>
          <p:spPr bwMode="auto">
            <a:xfrm>
              <a:off x="1111" y="1480"/>
              <a:ext cx="363" cy="96"/>
            </a:xfrm>
            <a:prstGeom prst="rect">
              <a:avLst/>
            </a:prstGeom>
            <a:noFill/>
            <a:ln w="9525">
              <a:noFill/>
              <a:miter lim="800000"/>
              <a:headEnd/>
              <a:tailEnd/>
            </a:ln>
            <a:effectLst/>
          </p:spPr>
          <p:txBody>
            <a:bodyPr lIns="0" tIns="0" rIns="0" bIns="0">
              <a:spAutoFit/>
            </a:bodyPr>
            <a:lstStyle/>
            <a:p>
              <a:pPr>
                <a:spcBef>
                  <a:spcPct val="50000"/>
                </a:spcBef>
              </a:pPr>
              <a:r>
                <a:rPr lang="ru-RU" sz="1000"/>
                <a:t>Сургут</a:t>
              </a:r>
            </a:p>
          </p:txBody>
        </p:sp>
        <p:sp>
          <p:nvSpPr>
            <p:cNvPr id="24806" name="Oval 230"/>
            <p:cNvSpPr>
              <a:spLocks noChangeArrowheads="1"/>
            </p:cNvSpPr>
            <p:nvPr/>
          </p:nvSpPr>
          <p:spPr bwMode="auto">
            <a:xfrm>
              <a:off x="1474" y="1344"/>
              <a:ext cx="45" cy="45"/>
            </a:xfrm>
            <a:prstGeom prst="ellipse">
              <a:avLst/>
            </a:prstGeom>
            <a:noFill/>
            <a:ln w="9525">
              <a:solidFill>
                <a:srgbClr val="CC0000"/>
              </a:solidFill>
              <a:round/>
              <a:headEnd/>
              <a:tailEnd/>
            </a:ln>
            <a:effectLst/>
          </p:spPr>
          <p:txBody>
            <a:bodyPr wrap="none" anchor="ctr"/>
            <a:lstStyle/>
            <a:p>
              <a:endParaRPr lang="ru-RU"/>
            </a:p>
          </p:txBody>
        </p:sp>
        <p:sp>
          <p:nvSpPr>
            <p:cNvPr id="24807" name="Text Box 231"/>
            <p:cNvSpPr txBox="1">
              <a:spLocks noChangeArrowheads="1"/>
            </p:cNvSpPr>
            <p:nvPr/>
          </p:nvSpPr>
          <p:spPr bwMode="auto">
            <a:xfrm>
              <a:off x="1020" y="1253"/>
              <a:ext cx="635" cy="96"/>
            </a:xfrm>
            <a:prstGeom prst="rect">
              <a:avLst/>
            </a:prstGeom>
            <a:noFill/>
            <a:ln w="9525">
              <a:noFill/>
              <a:miter lim="800000"/>
              <a:headEnd/>
              <a:tailEnd/>
            </a:ln>
            <a:effectLst/>
          </p:spPr>
          <p:txBody>
            <a:bodyPr lIns="0" tIns="0" rIns="0" bIns="0">
              <a:spAutoFit/>
            </a:bodyPr>
            <a:lstStyle/>
            <a:p>
              <a:pPr>
                <a:spcBef>
                  <a:spcPct val="50000"/>
                </a:spcBef>
              </a:pPr>
              <a:r>
                <a:rPr lang="ru-RU" sz="1000"/>
                <a:t>Новый Уренгой</a:t>
              </a:r>
            </a:p>
          </p:txBody>
        </p:sp>
        <p:sp>
          <p:nvSpPr>
            <p:cNvPr id="24808" name="Freeform 232"/>
            <p:cNvSpPr>
              <a:spLocks/>
            </p:cNvSpPr>
            <p:nvPr/>
          </p:nvSpPr>
          <p:spPr bwMode="auto">
            <a:xfrm>
              <a:off x="1610" y="2614"/>
              <a:ext cx="317" cy="516"/>
            </a:xfrm>
            <a:custGeom>
              <a:avLst/>
              <a:gdLst/>
              <a:ahLst/>
              <a:cxnLst>
                <a:cxn ang="0">
                  <a:pos x="180" y="0"/>
                </a:cxn>
                <a:cxn ang="0">
                  <a:pos x="144" y="18"/>
                </a:cxn>
                <a:cxn ang="0">
                  <a:pos x="129" y="52"/>
                </a:cxn>
                <a:cxn ang="0">
                  <a:pos x="84" y="52"/>
                </a:cxn>
                <a:cxn ang="0">
                  <a:pos x="54" y="60"/>
                </a:cxn>
                <a:cxn ang="0">
                  <a:pos x="48" y="93"/>
                </a:cxn>
                <a:cxn ang="0">
                  <a:pos x="51" y="138"/>
                </a:cxn>
                <a:cxn ang="0">
                  <a:pos x="38" y="188"/>
                </a:cxn>
                <a:cxn ang="0">
                  <a:pos x="51" y="219"/>
                </a:cxn>
                <a:cxn ang="0">
                  <a:pos x="18" y="231"/>
                </a:cxn>
                <a:cxn ang="0">
                  <a:pos x="3" y="270"/>
                </a:cxn>
                <a:cxn ang="0">
                  <a:pos x="36" y="288"/>
                </a:cxn>
                <a:cxn ang="0">
                  <a:pos x="51" y="327"/>
                </a:cxn>
                <a:cxn ang="0">
                  <a:pos x="30" y="363"/>
                </a:cxn>
                <a:cxn ang="0">
                  <a:pos x="45" y="393"/>
                </a:cxn>
                <a:cxn ang="0">
                  <a:pos x="84" y="415"/>
                </a:cxn>
                <a:cxn ang="0">
                  <a:pos x="120" y="429"/>
                </a:cxn>
                <a:cxn ang="0">
                  <a:pos x="183" y="447"/>
                </a:cxn>
                <a:cxn ang="0">
                  <a:pos x="265" y="506"/>
                </a:cxn>
                <a:cxn ang="0">
                  <a:pos x="310" y="506"/>
                </a:cxn>
                <a:cxn ang="0">
                  <a:pos x="310" y="506"/>
                </a:cxn>
              </a:cxnLst>
              <a:rect l="0" t="0" r="r" b="b"/>
              <a:pathLst>
                <a:path w="317" h="516">
                  <a:moveTo>
                    <a:pt x="180" y="0"/>
                  </a:moveTo>
                  <a:cubicBezTo>
                    <a:pt x="174" y="3"/>
                    <a:pt x="152" y="9"/>
                    <a:pt x="144" y="18"/>
                  </a:cubicBezTo>
                  <a:cubicBezTo>
                    <a:pt x="136" y="27"/>
                    <a:pt x="139" y="46"/>
                    <a:pt x="129" y="52"/>
                  </a:cubicBezTo>
                  <a:cubicBezTo>
                    <a:pt x="119" y="58"/>
                    <a:pt x="96" y="51"/>
                    <a:pt x="84" y="52"/>
                  </a:cubicBezTo>
                  <a:cubicBezTo>
                    <a:pt x="72" y="53"/>
                    <a:pt x="60" y="53"/>
                    <a:pt x="54" y="60"/>
                  </a:cubicBezTo>
                  <a:cubicBezTo>
                    <a:pt x="48" y="67"/>
                    <a:pt x="49" y="80"/>
                    <a:pt x="48" y="93"/>
                  </a:cubicBezTo>
                  <a:cubicBezTo>
                    <a:pt x="47" y="106"/>
                    <a:pt x="53" y="122"/>
                    <a:pt x="51" y="138"/>
                  </a:cubicBezTo>
                  <a:cubicBezTo>
                    <a:pt x="49" y="154"/>
                    <a:pt x="38" y="175"/>
                    <a:pt x="38" y="188"/>
                  </a:cubicBezTo>
                  <a:cubicBezTo>
                    <a:pt x="38" y="201"/>
                    <a:pt x="54" y="212"/>
                    <a:pt x="51" y="219"/>
                  </a:cubicBezTo>
                  <a:cubicBezTo>
                    <a:pt x="48" y="226"/>
                    <a:pt x="26" y="222"/>
                    <a:pt x="18" y="231"/>
                  </a:cubicBezTo>
                  <a:cubicBezTo>
                    <a:pt x="10" y="240"/>
                    <a:pt x="0" y="261"/>
                    <a:pt x="3" y="270"/>
                  </a:cubicBezTo>
                  <a:cubicBezTo>
                    <a:pt x="6" y="279"/>
                    <a:pt x="28" y="279"/>
                    <a:pt x="36" y="288"/>
                  </a:cubicBezTo>
                  <a:cubicBezTo>
                    <a:pt x="44" y="297"/>
                    <a:pt x="52" y="315"/>
                    <a:pt x="51" y="327"/>
                  </a:cubicBezTo>
                  <a:cubicBezTo>
                    <a:pt x="50" y="339"/>
                    <a:pt x="31" y="352"/>
                    <a:pt x="30" y="363"/>
                  </a:cubicBezTo>
                  <a:cubicBezTo>
                    <a:pt x="29" y="374"/>
                    <a:pt x="36" y="384"/>
                    <a:pt x="45" y="393"/>
                  </a:cubicBezTo>
                  <a:cubicBezTo>
                    <a:pt x="54" y="402"/>
                    <a:pt x="71" y="409"/>
                    <a:pt x="84" y="415"/>
                  </a:cubicBezTo>
                  <a:cubicBezTo>
                    <a:pt x="97" y="421"/>
                    <a:pt x="104" y="424"/>
                    <a:pt x="120" y="429"/>
                  </a:cubicBezTo>
                  <a:cubicBezTo>
                    <a:pt x="136" y="434"/>
                    <a:pt x="159" y="434"/>
                    <a:pt x="183" y="447"/>
                  </a:cubicBezTo>
                  <a:cubicBezTo>
                    <a:pt x="207" y="460"/>
                    <a:pt x="244" y="496"/>
                    <a:pt x="265" y="506"/>
                  </a:cubicBezTo>
                  <a:cubicBezTo>
                    <a:pt x="286" y="516"/>
                    <a:pt x="303" y="506"/>
                    <a:pt x="310" y="506"/>
                  </a:cubicBezTo>
                  <a:cubicBezTo>
                    <a:pt x="317" y="506"/>
                    <a:pt x="310" y="506"/>
                    <a:pt x="310" y="506"/>
                  </a:cubicBezTo>
                </a:path>
              </a:pathLst>
            </a:custGeom>
            <a:noFill/>
            <a:ln w="12700" cmpd="sng">
              <a:solidFill>
                <a:srgbClr val="66FFCC"/>
              </a:solidFill>
              <a:round/>
              <a:headEnd/>
              <a:tailEnd/>
            </a:ln>
            <a:effectLst/>
          </p:spPr>
          <p:txBody>
            <a:bodyPr/>
            <a:lstStyle/>
            <a:p>
              <a:endParaRPr lang="ru-RU"/>
            </a:p>
          </p:txBody>
        </p:sp>
        <p:sp>
          <p:nvSpPr>
            <p:cNvPr id="24809" name="Oval 233"/>
            <p:cNvSpPr>
              <a:spLocks noChangeArrowheads="1"/>
            </p:cNvSpPr>
            <p:nvPr/>
          </p:nvSpPr>
          <p:spPr bwMode="auto">
            <a:xfrm>
              <a:off x="1156" y="3430"/>
              <a:ext cx="45" cy="45"/>
            </a:xfrm>
            <a:prstGeom prst="ellipse">
              <a:avLst/>
            </a:prstGeom>
            <a:noFill/>
            <a:ln w="9525">
              <a:solidFill>
                <a:srgbClr val="CC0000"/>
              </a:solidFill>
              <a:round/>
              <a:headEnd/>
              <a:tailEnd/>
            </a:ln>
            <a:effectLst/>
          </p:spPr>
          <p:txBody>
            <a:bodyPr wrap="none" anchor="ctr"/>
            <a:lstStyle/>
            <a:p>
              <a:endParaRPr lang="ru-RU"/>
            </a:p>
          </p:txBody>
        </p:sp>
        <p:sp>
          <p:nvSpPr>
            <p:cNvPr id="24810" name="Oval 234"/>
            <p:cNvSpPr>
              <a:spLocks noChangeArrowheads="1"/>
            </p:cNvSpPr>
            <p:nvPr/>
          </p:nvSpPr>
          <p:spPr bwMode="auto">
            <a:xfrm>
              <a:off x="204" y="3793"/>
              <a:ext cx="45" cy="45"/>
            </a:xfrm>
            <a:prstGeom prst="ellipse">
              <a:avLst/>
            </a:prstGeom>
            <a:noFill/>
            <a:ln w="9525">
              <a:solidFill>
                <a:srgbClr val="CC0000"/>
              </a:solidFill>
              <a:round/>
              <a:headEnd/>
              <a:tailEnd/>
            </a:ln>
            <a:effectLst/>
          </p:spPr>
          <p:txBody>
            <a:bodyPr wrap="none" anchor="ctr"/>
            <a:lstStyle/>
            <a:p>
              <a:endParaRPr lang="ru-RU"/>
            </a:p>
          </p:txBody>
        </p:sp>
        <p:sp>
          <p:nvSpPr>
            <p:cNvPr id="24811" name="Text Box 235"/>
            <p:cNvSpPr txBox="1">
              <a:spLocks noChangeArrowheads="1"/>
            </p:cNvSpPr>
            <p:nvPr/>
          </p:nvSpPr>
          <p:spPr bwMode="auto">
            <a:xfrm>
              <a:off x="1156" y="3385"/>
              <a:ext cx="453" cy="154"/>
            </a:xfrm>
            <a:prstGeom prst="rect">
              <a:avLst/>
            </a:prstGeom>
            <a:noFill/>
            <a:ln w="9525">
              <a:noFill/>
              <a:miter lim="800000"/>
              <a:headEnd/>
              <a:tailEnd/>
            </a:ln>
            <a:effectLst/>
          </p:spPr>
          <p:txBody>
            <a:bodyPr>
              <a:spAutoFit/>
            </a:bodyPr>
            <a:lstStyle/>
            <a:p>
              <a:pPr>
                <a:spcBef>
                  <a:spcPct val="50000"/>
                </a:spcBef>
              </a:pPr>
              <a:r>
                <a:rPr lang="ru-RU" sz="1000"/>
                <a:t>Урумчи</a:t>
              </a:r>
            </a:p>
          </p:txBody>
        </p:sp>
        <p:sp>
          <p:nvSpPr>
            <p:cNvPr id="24812" name="Text Box 236"/>
            <p:cNvSpPr txBox="1">
              <a:spLocks noChangeArrowheads="1"/>
            </p:cNvSpPr>
            <p:nvPr/>
          </p:nvSpPr>
          <p:spPr bwMode="auto">
            <a:xfrm>
              <a:off x="204" y="3793"/>
              <a:ext cx="409" cy="154"/>
            </a:xfrm>
            <a:prstGeom prst="rect">
              <a:avLst/>
            </a:prstGeom>
            <a:noFill/>
            <a:ln w="9525">
              <a:noFill/>
              <a:miter lim="800000"/>
              <a:headEnd/>
              <a:tailEnd/>
            </a:ln>
            <a:effectLst/>
          </p:spPr>
          <p:txBody>
            <a:bodyPr>
              <a:spAutoFit/>
            </a:bodyPr>
            <a:lstStyle/>
            <a:p>
              <a:pPr>
                <a:spcBef>
                  <a:spcPct val="50000"/>
                </a:spcBef>
              </a:pPr>
              <a:r>
                <a:rPr lang="ru-RU" sz="1000"/>
                <a:t>Кашгар</a:t>
              </a:r>
            </a:p>
          </p:txBody>
        </p:sp>
      </p:grpSp>
      <p:sp>
        <p:nvSpPr>
          <p:cNvPr id="24813" name="Freeform 237"/>
          <p:cNvSpPr>
            <a:spLocks/>
          </p:cNvSpPr>
          <p:nvPr/>
        </p:nvSpPr>
        <p:spPr bwMode="auto">
          <a:xfrm>
            <a:off x="684213" y="2492375"/>
            <a:ext cx="287337" cy="288925"/>
          </a:xfrm>
          <a:custGeom>
            <a:avLst/>
            <a:gdLst/>
            <a:ahLst/>
            <a:cxnLst>
              <a:cxn ang="0">
                <a:pos x="0" y="0"/>
              </a:cxn>
              <a:cxn ang="0">
                <a:pos x="37" y="80"/>
              </a:cxn>
              <a:cxn ang="0">
                <a:pos x="133" y="104"/>
              </a:cxn>
              <a:cxn ang="0">
                <a:pos x="181" y="182"/>
              </a:cxn>
            </a:cxnLst>
            <a:rect l="0" t="0" r="r" b="b"/>
            <a:pathLst>
              <a:path w="181" h="182">
                <a:moveTo>
                  <a:pt x="0" y="0"/>
                </a:moveTo>
                <a:lnTo>
                  <a:pt x="37" y="80"/>
                </a:lnTo>
                <a:lnTo>
                  <a:pt x="133" y="104"/>
                </a:lnTo>
                <a:lnTo>
                  <a:pt x="181" y="182"/>
                </a:lnTo>
              </a:path>
            </a:pathLst>
          </a:custGeom>
          <a:noFill/>
          <a:ln w="19050" cmpd="sng">
            <a:solidFill>
              <a:srgbClr val="FF0000"/>
            </a:solidFill>
            <a:round/>
            <a:headEnd type="none" w="med" len="med"/>
            <a:tailEnd type="none" w="med" len="med"/>
          </a:ln>
          <a:effectLst/>
        </p:spPr>
        <p:txBody>
          <a:bodyPr/>
          <a:lstStyle/>
          <a:p>
            <a:endParaRPr lang="ru-RU"/>
          </a:p>
        </p:txBody>
      </p:sp>
      <p:sp>
        <p:nvSpPr>
          <p:cNvPr id="24814" name="Freeform 238"/>
          <p:cNvSpPr>
            <a:spLocks/>
          </p:cNvSpPr>
          <p:nvPr/>
        </p:nvSpPr>
        <p:spPr bwMode="auto">
          <a:xfrm>
            <a:off x="6877050" y="5229225"/>
            <a:ext cx="106363" cy="936625"/>
          </a:xfrm>
          <a:custGeom>
            <a:avLst/>
            <a:gdLst/>
            <a:ahLst/>
            <a:cxnLst>
              <a:cxn ang="0">
                <a:pos x="45" y="590"/>
              </a:cxn>
              <a:cxn ang="0">
                <a:pos x="45" y="454"/>
              </a:cxn>
              <a:cxn ang="0">
                <a:pos x="45" y="408"/>
              </a:cxn>
              <a:cxn ang="0">
                <a:pos x="54" y="300"/>
              </a:cxn>
              <a:cxn ang="0">
                <a:pos x="66" y="210"/>
              </a:cxn>
              <a:cxn ang="0">
                <a:pos x="45" y="91"/>
              </a:cxn>
              <a:cxn ang="0">
                <a:pos x="0" y="0"/>
              </a:cxn>
            </a:cxnLst>
            <a:rect l="0" t="0" r="r" b="b"/>
            <a:pathLst>
              <a:path w="67" h="590">
                <a:moveTo>
                  <a:pt x="45" y="590"/>
                </a:moveTo>
                <a:cubicBezTo>
                  <a:pt x="45" y="537"/>
                  <a:pt x="45" y="484"/>
                  <a:pt x="45" y="454"/>
                </a:cubicBezTo>
                <a:cubicBezTo>
                  <a:pt x="45" y="424"/>
                  <a:pt x="44" y="434"/>
                  <a:pt x="45" y="408"/>
                </a:cubicBezTo>
                <a:cubicBezTo>
                  <a:pt x="46" y="382"/>
                  <a:pt x="51" y="333"/>
                  <a:pt x="54" y="300"/>
                </a:cubicBezTo>
                <a:cubicBezTo>
                  <a:pt x="57" y="267"/>
                  <a:pt x="67" y="245"/>
                  <a:pt x="66" y="210"/>
                </a:cubicBezTo>
                <a:cubicBezTo>
                  <a:pt x="65" y="175"/>
                  <a:pt x="56" y="126"/>
                  <a:pt x="45" y="91"/>
                </a:cubicBezTo>
                <a:cubicBezTo>
                  <a:pt x="34" y="56"/>
                  <a:pt x="19" y="26"/>
                  <a:pt x="0" y="0"/>
                </a:cubicBezTo>
              </a:path>
            </a:pathLst>
          </a:custGeom>
          <a:noFill/>
          <a:ln w="19050" cmpd="sng">
            <a:solidFill>
              <a:srgbClr val="FF0000"/>
            </a:solidFill>
            <a:round/>
            <a:headEnd/>
            <a:tailEnd/>
          </a:ln>
          <a:effectLst/>
        </p:spPr>
        <p:txBody>
          <a:bodyPr/>
          <a:lstStyle/>
          <a:p>
            <a:endParaRPr lang="ru-RU"/>
          </a:p>
        </p:txBody>
      </p:sp>
      <p:sp>
        <p:nvSpPr>
          <p:cNvPr id="24815" name="Freeform 239"/>
          <p:cNvSpPr>
            <a:spLocks/>
          </p:cNvSpPr>
          <p:nvPr/>
        </p:nvSpPr>
        <p:spPr bwMode="auto">
          <a:xfrm>
            <a:off x="539750" y="2708275"/>
            <a:ext cx="1439863" cy="1225550"/>
          </a:xfrm>
          <a:custGeom>
            <a:avLst/>
            <a:gdLst/>
            <a:ahLst/>
            <a:cxnLst>
              <a:cxn ang="0">
                <a:pos x="0" y="0"/>
              </a:cxn>
              <a:cxn ang="0">
                <a:pos x="136" y="136"/>
              </a:cxn>
              <a:cxn ang="0">
                <a:pos x="317" y="363"/>
              </a:cxn>
              <a:cxn ang="0">
                <a:pos x="499" y="499"/>
              </a:cxn>
              <a:cxn ang="0">
                <a:pos x="771" y="635"/>
              </a:cxn>
              <a:cxn ang="0">
                <a:pos x="907" y="772"/>
              </a:cxn>
            </a:cxnLst>
            <a:rect l="0" t="0" r="r" b="b"/>
            <a:pathLst>
              <a:path w="907" h="772">
                <a:moveTo>
                  <a:pt x="0" y="0"/>
                </a:moveTo>
                <a:cubicBezTo>
                  <a:pt x="41" y="37"/>
                  <a:pt x="83" y="75"/>
                  <a:pt x="136" y="136"/>
                </a:cubicBezTo>
                <a:cubicBezTo>
                  <a:pt x="189" y="197"/>
                  <a:pt x="257" y="303"/>
                  <a:pt x="317" y="363"/>
                </a:cubicBezTo>
                <a:cubicBezTo>
                  <a:pt x="377" y="423"/>
                  <a:pt x="423" y="454"/>
                  <a:pt x="499" y="499"/>
                </a:cubicBezTo>
                <a:cubicBezTo>
                  <a:pt x="575" y="544"/>
                  <a:pt x="703" y="590"/>
                  <a:pt x="771" y="635"/>
                </a:cubicBezTo>
                <a:cubicBezTo>
                  <a:pt x="839" y="680"/>
                  <a:pt x="873" y="726"/>
                  <a:pt x="907" y="772"/>
                </a:cubicBezTo>
              </a:path>
            </a:pathLst>
          </a:custGeom>
          <a:noFill/>
          <a:ln w="19050" cmpd="sng">
            <a:solidFill>
              <a:srgbClr val="FF0000"/>
            </a:solidFill>
            <a:round/>
            <a:headEnd/>
            <a:tailEnd/>
          </a:ln>
          <a:effectLst/>
        </p:spPr>
        <p:txBody>
          <a:bodyPr/>
          <a:lstStyle/>
          <a:p>
            <a:endParaRPr lang="ru-RU"/>
          </a:p>
        </p:txBody>
      </p:sp>
      <p:sp>
        <p:nvSpPr>
          <p:cNvPr id="24816" name="Freeform 240"/>
          <p:cNvSpPr>
            <a:spLocks/>
          </p:cNvSpPr>
          <p:nvPr/>
        </p:nvSpPr>
        <p:spPr bwMode="auto">
          <a:xfrm>
            <a:off x="539750" y="2492375"/>
            <a:ext cx="144463" cy="215900"/>
          </a:xfrm>
          <a:custGeom>
            <a:avLst/>
            <a:gdLst/>
            <a:ahLst/>
            <a:cxnLst>
              <a:cxn ang="0">
                <a:pos x="0" y="136"/>
              </a:cxn>
              <a:cxn ang="0">
                <a:pos x="26" y="62"/>
              </a:cxn>
              <a:cxn ang="0">
                <a:pos x="91" y="0"/>
              </a:cxn>
            </a:cxnLst>
            <a:rect l="0" t="0" r="r" b="b"/>
            <a:pathLst>
              <a:path w="91" h="136">
                <a:moveTo>
                  <a:pt x="0" y="136"/>
                </a:moveTo>
                <a:cubicBezTo>
                  <a:pt x="4" y="124"/>
                  <a:pt x="11" y="85"/>
                  <a:pt x="26" y="62"/>
                </a:cubicBezTo>
                <a:cubicBezTo>
                  <a:pt x="41" y="39"/>
                  <a:pt x="78" y="13"/>
                  <a:pt x="91" y="0"/>
                </a:cubicBezTo>
              </a:path>
            </a:pathLst>
          </a:custGeom>
          <a:noFill/>
          <a:ln w="19050" cmpd="sng">
            <a:solidFill>
              <a:srgbClr val="FF0000"/>
            </a:solidFill>
            <a:round/>
            <a:headEnd/>
            <a:tailEnd/>
          </a:ln>
          <a:effectLst/>
        </p:spPr>
        <p:txBody>
          <a:bodyPr/>
          <a:lstStyle/>
          <a:p>
            <a:endParaRPr lang="ru-RU"/>
          </a:p>
        </p:txBody>
      </p:sp>
      <p:sp>
        <p:nvSpPr>
          <p:cNvPr id="24817" name="Freeform 241"/>
          <p:cNvSpPr>
            <a:spLocks/>
          </p:cNvSpPr>
          <p:nvPr/>
        </p:nvSpPr>
        <p:spPr bwMode="auto">
          <a:xfrm>
            <a:off x="1979613" y="3887788"/>
            <a:ext cx="1773237" cy="1065212"/>
          </a:xfrm>
          <a:custGeom>
            <a:avLst/>
            <a:gdLst/>
            <a:ahLst/>
            <a:cxnLst>
              <a:cxn ang="0">
                <a:pos x="0" y="29"/>
              </a:cxn>
              <a:cxn ang="0">
                <a:pos x="241" y="23"/>
              </a:cxn>
              <a:cxn ang="0">
                <a:pos x="544" y="165"/>
              </a:cxn>
              <a:cxn ang="0">
                <a:pos x="771" y="210"/>
              </a:cxn>
              <a:cxn ang="0">
                <a:pos x="889" y="269"/>
              </a:cxn>
              <a:cxn ang="0">
                <a:pos x="949" y="401"/>
              </a:cxn>
              <a:cxn ang="0">
                <a:pos x="1027" y="491"/>
              </a:cxn>
              <a:cxn ang="0">
                <a:pos x="1063" y="611"/>
              </a:cxn>
              <a:cxn ang="0">
                <a:pos x="1117" y="671"/>
              </a:cxn>
            </a:cxnLst>
            <a:rect l="0" t="0" r="r" b="b"/>
            <a:pathLst>
              <a:path w="1117" h="671">
                <a:moveTo>
                  <a:pt x="0" y="29"/>
                </a:moveTo>
                <a:cubicBezTo>
                  <a:pt x="40" y="28"/>
                  <a:pt x="150" y="0"/>
                  <a:pt x="241" y="23"/>
                </a:cubicBezTo>
                <a:cubicBezTo>
                  <a:pt x="332" y="46"/>
                  <a:pt x="456" y="134"/>
                  <a:pt x="544" y="165"/>
                </a:cubicBezTo>
                <a:cubicBezTo>
                  <a:pt x="632" y="196"/>
                  <a:pt x="713" y="193"/>
                  <a:pt x="771" y="210"/>
                </a:cubicBezTo>
                <a:cubicBezTo>
                  <a:pt x="829" y="227"/>
                  <a:pt x="859" y="237"/>
                  <a:pt x="889" y="269"/>
                </a:cubicBezTo>
                <a:cubicBezTo>
                  <a:pt x="919" y="301"/>
                  <a:pt x="926" y="364"/>
                  <a:pt x="949" y="401"/>
                </a:cubicBezTo>
                <a:cubicBezTo>
                  <a:pt x="972" y="438"/>
                  <a:pt x="1008" y="456"/>
                  <a:pt x="1027" y="491"/>
                </a:cubicBezTo>
                <a:cubicBezTo>
                  <a:pt x="1046" y="526"/>
                  <a:pt x="1048" y="581"/>
                  <a:pt x="1063" y="611"/>
                </a:cubicBezTo>
                <a:cubicBezTo>
                  <a:pt x="1078" y="641"/>
                  <a:pt x="1106" y="659"/>
                  <a:pt x="1117" y="671"/>
                </a:cubicBezTo>
              </a:path>
            </a:pathLst>
          </a:custGeom>
          <a:noFill/>
          <a:ln w="19050" cmpd="sng">
            <a:solidFill>
              <a:srgbClr val="FF0000"/>
            </a:solidFill>
            <a:round/>
            <a:headEnd/>
            <a:tailEnd/>
          </a:ln>
          <a:effectLst/>
        </p:spPr>
        <p:txBody>
          <a:bodyPr/>
          <a:lstStyle/>
          <a:p>
            <a:endParaRPr lang="ru-RU"/>
          </a:p>
        </p:txBody>
      </p:sp>
      <p:sp>
        <p:nvSpPr>
          <p:cNvPr id="24818" name="Freeform 242"/>
          <p:cNvSpPr>
            <a:spLocks/>
          </p:cNvSpPr>
          <p:nvPr/>
        </p:nvSpPr>
        <p:spPr bwMode="auto">
          <a:xfrm>
            <a:off x="2268538" y="3789363"/>
            <a:ext cx="1587" cy="144462"/>
          </a:xfrm>
          <a:custGeom>
            <a:avLst/>
            <a:gdLst/>
            <a:ahLst/>
            <a:cxnLst>
              <a:cxn ang="0">
                <a:pos x="0" y="91"/>
              </a:cxn>
              <a:cxn ang="0">
                <a:pos x="0" y="45"/>
              </a:cxn>
              <a:cxn ang="0">
                <a:pos x="0" y="0"/>
              </a:cxn>
            </a:cxnLst>
            <a:rect l="0" t="0" r="r" b="b"/>
            <a:pathLst>
              <a:path w="1" h="91">
                <a:moveTo>
                  <a:pt x="0" y="91"/>
                </a:moveTo>
                <a:cubicBezTo>
                  <a:pt x="0" y="75"/>
                  <a:pt x="0" y="60"/>
                  <a:pt x="0" y="45"/>
                </a:cubicBezTo>
                <a:cubicBezTo>
                  <a:pt x="0" y="30"/>
                  <a:pt x="0" y="7"/>
                  <a:pt x="0" y="0"/>
                </a:cubicBezTo>
              </a:path>
            </a:pathLst>
          </a:custGeom>
          <a:noFill/>
          <a:ln w="19050" cmpd="sng">
            <a:solidFill>
              <a:srgbClr val="FF0000"/>
            </a:solidFill>
            <a:round/>
            <a:headEnd/>
            <a:tailEnd/>
          </a:ln>
          <a:effectLst/>
        </p:spPr>
        <p:txBody>
          <a:bodyPr/>
          <a:lstStyle/>
          <a:p>
            <a:endParaRPr lang="ru-RU"/>
          </a:p>
        </p:txBody>
      </p:sp>
      <p:sp>
        <p:nvSpPr>
          <p:cNvPr id="24819" name="Freeform 243"/>
          <p:cNvSpPr>
            <a:spLocks/>
          </p:cNvSpPr>
          <p:nvPr/>
        </p:nvSpPr>
        <p:spPr bwMode="auto">
          <a:xfrm>
            <a:off x="3752850" y="4953000"/>
            <a:ext cx="52388" cy="161925"/>
          </a:xfrm>
          <a:custGeom>
            <a:avLst/>
            <a:gdLst/>
            <a:ahLst/>
            <a:cxnLst>
              <a:cxn ang="0">
                <a:pos x="0" y="0"/>
              </a:cxn>
              <a:cxn ang="0">
                <a:pos x="15" y="42"/>
              </a:cxn>
              <a:cxn ang="0">
                <a:pos x="33" y="102"/>
              </a:cxn>
            </a:cxnLst>
            <a:rect l="0" t="0" r="r" b="b"/>
            <a:pathLst>
              <a:path w="33" h="102">
                <a:moveTo>
                  <a:pt x="0" y="0"/>
                </a:moveTo>
                <a:cubicBezTo>
                  <a:pt x="2" y="7"/>
                  <a:pt x="10" y="25"/>
                  <a:pt x="15" y="42"/>
                </a:cubicBezTo>
                <a:cubicBezTo>
                  <a:pt x="20" y="59"/>
                  <a:pt x="29" y="90"/>
                  <a:pt x="33" y="102"/>
                </a:cubicBezTo>
              </a:path>
            </a:pathLst>
          </a:custGeom>
          <a:noFill/>
          <a:ln w="19050" cmpd="sng">
            <a:solidFill>
              <a:srgbClr val="FF0000"/>
            </a:solidFill>
            <a:round/>
            <a:headEnd/>
            <a:tailEnd/>
          </a:ln>
          <a:effectLst/>
        </p:spPr>
        <p:txBody>
          <a:bodyPr/>
          <a:lstStyle/>
          <a:p>
            <a:endParaRPr lang="ru-RU"/>
          </a:p>
        </p:txBody>
      </p:sp>
      <p:sp>
        <p:nvSpPr>
          <p:cNvPr id="24820" name="Freeform 244"/>
          <p:cNvSpPr>
            <a:spLocks/>
          </p:cNvSpPr>
          <p:nvPr/>
        </p:nvSpPr>
        <p:spPr bwMode="auto">
          <a:xfrm>
            <a:off x="3814763" y="5038725"/>
            <a:ext cx="1300162" cy="133350"/>
          </a:xfrm>
          <a:custGeom>
            <a:avLst/>
            <a:gdLst/>
            <a:ahLst/>
            <a:cxnLst>
              <a:cxn ang="0">
                <a:pos x="0" y="51"/>
              </a:cxn>
              <a:cxn ang="0">
                <a:pos x="78" y="51"/>
              </a:cxn>
              <a:cxn ang="0">
                <a:pos x="102" y="27"/>
              </a:cxn>
              <a:cxn ang="0">
                <a:pos x="183" y="21"/>
              </a:cxn>
              <a:cxn ang="0">
                <a:pos x="296" y="75"/>
              </a:cxn>
              <a:cxn ang="0">
                <a:pos x="432" y="75"/>
              </a:cxn>
              <a:cxn ang="0">
                <a:pos x="522" y="29"/>
              </a:cxn>
              <a:cxn ang="0">
                <a:pos x="663" y="66"/>
              </a:cxn>
              <a:cxn ang="0">
                <a:pos x="759" y="45"/>
              </a:cxn>
              <a:cxn ang="0">
                <a:pos x="819" y="0"/>
              </a:cxn>
            </a:cxnLst>
            <a:rect l="0" t="0" r="r" b="b"/>
            <a:pathLst>
              <a:path w="819" h="84">
                <a:moveTo>
                  <a:pt x="0" y="51"/>
                </a:moveTo>
                <a:cubicBezTo>
                  <a:pt x="13" y="51"/>
                  <a:pt x="61" y="55"/>
                  <a:pt x="78" y="51"/>
                </a:cubicBezTo>
                <a:cubicBezTo>
                  <a:pt x="95" y="47"/>
                  <a:pt x="85" y="32"/>
                  <a:pt x="102" y="27"/>
                </a:cubicBezTo>
                <a:cubicBezTo>
                  <a:pt x="119" y="22"/>
                  <a:pt x="151" y="13"/>
                  <a:pt x="183" y="21"/>
                </a:cubicBezTo>
                <a:cubicBezTo>
                  <a:pt x="215" y="29"/>
                  <a:pt x="255" y="66"/>
                  <a:pt x="296" y="75"/>
                </a:cubicBezTo>
                <a:cubicBezTo>
                  <a:pt x="337" y="84"/>
                  <a:pt x="394" y="83"/>
                  <a:pt x="432" y="75"/>
                </a:cubicBezTo>
                <a:cubicBezTo>
                  <a:pt x="470" y="67"/>
                  <a:pt x="484" y="30"/>
                  <a:pt x="522" y="29"/>
                </a:cubicBezTo>
                <a:cubicBezTo>
                  <a:pt x="560" y="28"/>
                  <a:pt x="624" y="63"/>
                  <a:pt x="663" y="66"/>
                </a:cubicBezTo>
                <a:cubicBezTo>
                  <a:pt x="702" y="69"/>
                  <a:pt x="733" y="56"/>
                  <a:pt x="759" y="45"/>
                </a:cubicBezTo>
                <a:cubicBezTo>
                  <a:pt x="785" y="34"/>
                  <a:pt x="807" y="9"/>
                  <a:pt x="819" y="0"/>
                </a:cubicBezTo>
              </a:path>
            </a:pathLst>
          </a:custGeom>
          <a:noFill/>
          <a:ln w="19050" cmpd="sng">
            <a:solidFill>
              <a:srgbClr val="FF0000"/>
            </a:solidFill>
            <a:round/>
            <a:headEnd/>
            <a:tailEnd/>
          </a:ln>
          <a:effectLst/>
        </p:spPr>
        <p:txBody>
          <a:bodyPr/>
          <a:lstStyle/>
          <a:p>
            <a:endParaRPr lang="ru-RU"/>
          </a:p>
        </p:txBody>
      </p:sp>
      <p:sp>
        <p:nvSpPr>
          <p:cNvPr id="24821" name="Freeform 245"/>
          <p:cNvSpPr>
            <a:spLocks/>
          </p:cNvSpPr>
          <p:nvPr/>
        </p:nvSpPr>
        <p:spPr bwMode="auto">
          <a:xfrm>
            <a:off x="4800600" y="5114925"/>
            <a:ext cx="2147888" cy="1050925"/>
          </a:xfrm>
          <a:custGeom>
            <a:avLst/>
            <a:gdLst/>
            <a:ahLst/>
            <a:cxnLst>
              <a:cxn ang="0">
                <a:pos x="0" y="0"/>
              </a:cxn>
              <a:cxn ang="0">
                <a:pos x="90" y="216"/>
              </a:cxn>
              <a:cxn ang="0">
                <a:pos x="156" y="342"/>
              </a:cxn>
              <a:cxn ang="0">
                <a:pos x="234" y="402"/>
              </a:cxn>
              <a:cxn ang="0">
                <a:pos x="468" y="378"/>
              </a:cxn>
              <a:cxn ang="0">
                <a:pos x="650" y="461"/>
              </a:cxn>
              <a:cxn ang="0">
                <a:pos x="806" y="542"/>
              </a:cxn>
              <a:cxn ang="0">
                <a:pos x="955" y="579"/>
              </a:cxn>
              <a:cxn ang="0">
                <a:pos x="1127" y="614"/>
              </a:cxn>
              <a:cxn ang="0">
                <a:pos x="1230" y="560"/>
              </a:cxn>
              <a:cxn ang="0">
                <a:pos x="1308" y="573"/>
              </a:cxn>
              <a:cxn ang="0">
                <a:pos x="1353" y="662"/>
              </a:cxn>
            </a:cxnLst>
            <a:rect l="0" t="0" r="r" b="b"/>
            <a:pathLst>
              <a:path w="1353" h="662">
                <a:moveTo>
                  <a:pt x="0" y="0"/>
                </a:moveTo>
                <a:cubicBezTo>
                  <a:pt x="15" y="36"/>
                  <a:pt x="64" y="159"/>
                  <a:pt x="90" y="216"/>
                </a:cubicBezTo>
                <a:cubicBezTo>
                  <a:pt x="116" y="273"/>
                  <a:pt x="132" y="311"/>
                  <a:pt x="156" y="342"/>
                </a:cubicBezTo>
                <a:cubicBezTo>
                  <a:pt x="180" y="373"/>
                  <a:pt x="182" y="396"/>
                  <a:pt x="234" y="402"/>
                </a:cubicBezTo>
                <a:cubicBezTo>
                  <a:pt x="286" y="408"/>
                  <a:pt x="399" y="368"/>
                  <a:pt x="468" y="378"/>
                </a:cubicBezTo>
                <a:cubicBezTo>
                  <a:pt x="537" y="388"/>
                  <a:pt x="594" y="434"/>
                  <a:pt x="650" y="461"/>
                </a:cubicBezTo>
                <a:cubicBezTo>
                  <a:pt x="706" y="488"/>
                  <a:pt x="755" y="522"/>
                  <a:pt x="806" y="542"/>
                </a:cubicBezTo>
                <a:cubicBezTo>
                  <a:pt x="856" y="561"/>
                  <a:pt x="901" y="566"/>
                  <a:pt x="955" y="579"/>
                </a:cubicBezTo>
                <a:cubicBezTo>
                  <a:pt x="1009" y="591"/>
                  <a:pt x="1081" y="617"/>
                  <a:pt x="1127" y="614"/>
                </a:cubicBezTo>
                <a:cubicBezTo>
                  <a:pt x="1173" y="611"/>
                  <a:pt x="1200" y="568"/>
                  <a:pt x="1230" y="560"/>
                </a:cubicBezTo>
                <a:cubicBezTo>
                  <a:pt x="1260" y="553"/>
                  <a:pt x="1288" y="556"/>
                  <a:pt x="1308" y="573"/>
                </a:cubicBezTo>
                <a:cubicBezTo>
                  <a:pt x="1328" y="589"/>
                  <a:pt x="1344" y="643"/>
                  <a:pt x="1353" y="662"/>
                </a:cubicBezTo>
              </a:path>
            </a:pathLst>
          </a:custGeom>
          <a:noFill/>
          <a:ln w="19050" cmpd="sng">
            <a:solidFill>
              <a:srgbClr val="FF0000"/>
            </a:solidFill>
            <a:round/>
            <a:headEnd/>
            <a:tailEnd/>
          </a:ln>
          <a:effectLst/>
        </p:spPr>
        <p:txBody>
          <a:bodyPr/>
          <a:lstStyle/>
          <a:p>
            <a:endParaRPr lang="ru-RU"/>
          </a:p>
        </p:txBody>
      </p:sp>
      <p:sp>
        <p:nvSpPr>
          <p:cNvPr id="24822" name="Freeform 246"/>
          <p:cNvSpPr>
            <a:spLocks/>
          </p:cNvSpPr>
          <p:nvPr/>
        </p:nvSpPr>
        <p:spPr bwMode="auto">
          <a:xfrm>
            <a:off x="5981700" y="6021388"/>
            <a:ext cx="246063" cy="874712"/>
          </a:xfrm>
          <a:custGeom>
            <a:avLst/>
            <a:gdLst/>
            <a:ahLst/>
            <a:cxnLst>
              <a:cxn ang="0">
                <a:pos x="155" y="0"/>
              </a:cxn>
              <a:cxn ang="0">
                <a:pos x="132" y="119"/>
              </a:cxn>
              <a:cxn ang="0">
                <a:pos x="78" y="239"/>
              </a:cxn>
              <a:cxn ang="0">
                <a:pos x="19" y="408"/>
              </a:cxn>
              <a:cxn ang="0">
                <a:pos x="0" y="551"/>
              </a:cxn>
            </a:cxnLst>
            <a:rect l="0" t="0" r="r" b="b"/>
            <a:pathLst>
              <a:path w="155" h="551">
                <a:moveTo>
                  <a:pt x="155" y="0"/>
                </a:moveTo>
                <a:cubicBezTo>
                  <a:pt x="151" y="20"/>
                  <a:pt x="145" y="79"/>
                  <a:pt x="132" y="119"/>
                </a:cubicBezTo>
                <a:cubicBezTo>
                  <a:pt x="119" y="159"/>
                  <a:pt x="97" y="191"/>
                  <a:pt x="78" y="239"/>
                </a:cubicBezTo>
                <a:cubicBezTo>
                  <a:pt x="59" y="287"/>
                  <a:pt x="32" y="356"/>
                  <a:pt x="19" y="408"/>
                </a:cubicBezTo>
                <a:cubicBezTo>
                  <a:pt x="6" y="460"/>
                  <a:pt x="4" y="521"/>
                  <a:pt x="0" y="551"/>
                </a:cubicBezTo>
              </a:path>
            </a:pathLst>
          </a:custGeom>
          <a:noFill/>
          <a:ln w="19050" cmpd="sng">
            <a:solidFill>
              <a:srgbClr val="FF0000"/>
            </a:solidFill>
            <a:round/>
            <a:headEnd/>
            <a:tailEnd/>
          </a:ln>
          <a:effectLst/>
        </p:spPr>
        <p:txBody>
          <a:bodyPr/>
          <a:lstStyle/>
          <a:p>
            <a:endParaRPr lang="ru-RU"/>
          </a:p>
        </p:txBody>
      </p:sp>
      <p:sp>
        <p:nvSpPr>
          <p:cNvPr id="24823" name="Freeform 247"/>
          <p:cNvSpPr>
            <a:spLocks/>
          </p:cNvSpPr>
          <p:nvPr/>
        </p:nvSpPr>
        <p:spPr bwMode="auto">
          <a:xfrm>
            <a:off x="3678238" y="5026025"/>
            <a:ext cx="136525" cy="101600"/>
          </a:xfrm>
          <a:custGeom>
            <a:avLst/>
            <a:gdLst/>
            <a:ahLst/>
            <a:cxnLst>
              <a:cxn ang="0">
                <a:pos x="53" y="5"/>
              </a:cxn>
              <a:cxn ang="0">
                <a:pos x="5" y="8"/>
              </a:cxn>
              <a:cxn ang="0">
                <a:pos x="20" y="53"/>
              </a:cxn>
              <a:cxn ang="0">
                <a:pos x="53" y="62"/>
              </a:cxn>
              <a:cxn ang="0">
                <a:pos x="86" y="62"/>
              </a:cxn>
            </a:cxnLst>
            <a:rect l="0" t="0" r="r" b="b"/>
            <a:pathLst>
              <a:path w="86" h="64">
                <a:moveTo>
                  <a:pt x="53" y="5"/>
                </a:moveTo>
                <a:cubicBezTo>
                  <a:pt x="45" y="6"/>
                  <a:pt x="10" y="0"/>
                  <a:pt x="5" y="8"/>
                </a:cubicBezTo>
                <a:cubicBezTo>
                  <a:pt x="0" y="16"/>
                  <a:pt x="12" y="44"/>
                  <a:pt x="20" y="53"/>
                </a:cubicBezTo>
                <a:cubicBezTo>
                  <a:pt x="28" y="62"/>
                  <a:pt x="42" y="60"/>
                  <a:pt x="53" y="62"/>
                </a:cubicBezTo>
                <a:cubicBezTo>
                  <a:pt x="64" y="64"/>
                  <a:pt x="79" y="62"/>
                  <a:pt x="86" y="62"/>
                </a:cubicBezTo>
              </a:path>
            </a:pathLst>
          </a:custGeom>
          <a:noFill/>
          <a:ln w="19050" cmpd="sng">
            <a:solidFill>
              <a:srgbClr val="FF0000"/>
            </a:solidFill>
            <a:round/>
            <a:headEnd/>
            <a:tailEnd/>
          </a:ln>
          <a:effectLst/>
        </p:spPr>
        <p:txBody>
          <a:bodyPr/>
          <a:lstStyle/>
          <a:p>
            <a:endParaRPr lang="ru-RU"/>
          </a:p>
        </p:txBody>
      </p:sp>
      <p:sp>
        <p:nvSpPr>
          <p:cNvPr id="24824" name="Freeform 248"/>
          <p:cNvSpPr>
            <a:spLocks/>
          </p:cNvSpPr>
          <p:nvPr/>
        </p:nvSpPr>
        <p:spPr bwMode="auto">
          <a:xfrm>
            <a:off x="5076825" y="4652963"/>
            <a:ext cx="1800225" cy="644525"/>
          </a:xfrm>
          <a:custGeom>
            <a:avLst/>
            <a:gdLst/>
            <a:ahLst/>
            <a:cxnLst>
              <a:cxn ang="0">
                <a:pos x="0" y="252"/>
              </a:cxn>
              <a:cxn ang="0">
                <a:pos x="29" y="171"/>
              </a:cxn>
              <a:cxn ang="0">
                <a:pos x="73" y="80"/>
              </a:cxn>
              <a:cxn ang="0">
                <a:pos x="206" y="33"/>
              </a:cxn>
              <a:cxn ang="0">
                <a:pos x="368" y="8"/>
              </a:cxn>
              <a:cxn ang="0">
                <a:pos x="559" y="80"/>
              </a:cxn>
              <a:cxn ang="0">
                <a:pos x="648" y="171"/>
              </a:cxn>
              <a:cxn ang="0">
                <a:pos x="666" y="258"/>
              </a:cxn>
              <a:cxn ang="0">
                <a:pos x="663" y="315"/>
              </a:cxn>
              <a:cxn ang="0">
                <a:pos x="726" y="318"/>
              </a:cxn>
              <a:cxn ang="0">
                <a:pos x="789" y="337"/>
              </a:cxn>
              <a:cxn ang="0">
                <a:pos x="877" y="380"/>
              </a:cxn>
              <a:cxn ang="0">
                <a:pos x="1001" y="402"/>
              </a:cxn>
              <a:cxn ang="0">
                <a:pos x="1134" y="356"/>
              </a:cxn>
            </a:cxnLst>
            <a:rect l="0" t="0" r="r" b="b"/>
            <a:pathLst>
              <a:path w="1134" h="406">
                <a:moveTo>
                  <a:pt x="0" y="252"/>
                </a:moveTo>
                <a:cubicBezTo>
                  <a:pt x="6" y="239"/>
                  <a:pt x="18" y="200"/>
                  <a:pt x="29" y="171"/>
                </a:cubicBezTo>
                <a:cubicBezTo>
                  <a:pt x="41" y="144"/>
                  <a:pt x="44" y="102"/>
                  <a:pt x="73" y="80"/>
                </a:cubicBezTo>
                <a:cubicBezTo>
                  <a:pt x="102" y="56"/>
                  <a:pt x="157" y="44"/>
                  <a:pt x="206" y="33"/>
                </a:cubicBezTo>
                <a:cubicBezTo>
                  <a:pt x="254" y="21"/>
                  <a:pt x="310" y="0"/>
                  <a:pt x="368" y="8"/>
                </a:cubicBezTo>
                <a:cubicBezTo>
                  <a:pt x="427" y="17"/>
                  <a:pt x="512" y="52"/>
                  <a:pt x="559" y="80"/>
                </a:cubicBezTo>
                <a:cubicBezTo>
                  <a:pt x="606" y="106"/>
                  <a:pt x="630" y="141"/>
                  <a:pt x="648" y="171"/>
                </a:cubicBezTo>
                <a:cubicBezTo>
                  <a:pt x="666" y="201"/>
                  <a:pt x="664" y="234"/>
                  <a:pt x="666" y="258"/>
                </a:cubicBezTo>
                <a:cubicBezTo>
                  <a:pt x="668" y="282"/>
                  <a:pt x="653" y="305"/>
                  <a:pt x="663" y="315"/>
                </a:cubicBezTo>
                <a:cubicBezTo>
                  <a:pt x="673" y="325"/>
                  <a:pt x="705" y="314"/>
                  <a:pt x="726" y="318"/>
                </a:cubicBezTo>
                <a:cubicBezTo>
                  <a:pt x="747" y="322"/>
                  <a:pt x="764" y="327"/>
                  <a:pt x="789" y="337"/>
                </a:cubicBezTo>
                <a:cubicBezTo>
                  <a:pt x="814" y="347"/>
                  <a:pt x="842" y="370"/>
                  <a:pt x="877" y="380"/>
                </a:cubicBezTo>
                <a:cubicBezTo>
                  <a:pt x="912" y="391"/>
                  <a:pt x="958" y="406"/>
                  <a:pt x="1001" y="402"/>
                </a:cubicBezTo>
                <a:cubicBezTo>
                  <a:pt x="1043" y="398"/>
                  <a:pt x="1089" y="375"/>
                  <a:pt x="1134" y="356"/>
                </a:cubicBezTo>
              </a:path>
            </a:pathLst>
          </a:custGeom>
          <a:noFill/>
          <a:ln w="19050" cmpd="sng">
            <a:solidFill>
              <a:srgbClr val="FF0000"/>
            </a:solidFill>
            <a:round/>
            <a:headEnd/>
            <a:tailEnd/>
          </a:ln>
          <a:effectLst/>
        </p:spPr>
        <p:txBody>
          <a:bodyPr/>
          <a:lstStyle/>
          <a:p>
            <a:endParaRPr lang="ru-RU"/>
          </a:p>
        </p:txBody>
      </p:sp>
      <p:sp>
        <p:nvSpPr>
          <p:cNvPr id="24825" name="Freeform 249"/>
          <p:cNvSpPr>
            <a:spLocks/>
          </p:cNvSpPr>
          <p:nvPr/>
        </p:nvSpPr>
        <p:spPr bwMode="auto">
          <a:xfrm>
            <a:off x="7688263" y="5048250"/>
            <a:ext cx="52387" cy="109538"/>
          </a:xfrm>
          <a:custGeom>
            <a:avLst/>
            <a:gdLst/>
            <a:ahLst/>
            <a:cxnLst>
              <a:cxn ang="0">
                <a:pos x="33" y="69"/>
              </a:cxn>
              <a:cxn ang="0">
                <a:pos x="5" y="48"/>
              </a:cxn>
              <a:cxn ang="0">
                <a:pos x="2" y="0"/>
              </a:cxn>
            </a:cxnLst>
            <a:rect l="0" t="0" r="r" b="b"/>
            <a:pathLst>
              <a:path w="33" h="69">
                <a:moveTo>
                  <a:pt x="33" y="69"/>
                </a:moveTo>
                <a:cubicBezTo>
                  <a:pt x="28" y="66"/>
                  <a:pt x="10" y="59"/>
                  <a:pt x="5" y="48"/>
                </a:cubicBezTo>
                <a:cubicBezTo>
                  <a:pt x="0" y="37"/>
                  <a:pt x="3" y="8"/>
                  <a:pt x="2" y="0"/>
                </a:cubicBezTo>
              </a:path>
            </a:pathLst>
          </a:custGeom>
          <a:noFill/>
          <a:ln w="19050" cmpd="sng">
            <a:solidFill>
              <a:srgbClr val="FF0000"/>
            </a:solidFill>
            <a:round/>
            <a:headEnd/>
            <a:tailEnd/>
          </a:ln>
          <a:effectLst/>
        </p:spPr>
        <p:txBody>
          <a:bodyPr/>
          <a:lstStyle/>
          <a:p>
            <a:endParaRPr lang="ru-RU"/>
          </a:p>
        </p:txBody>
      </p:sp>
      <p:sp>
        <p:nvSpPr>
          <p:cNvPr id="24826" name="Freeform 250"/>
          <p:cNvSpPr>
            <a:spLocks/>
          </p:cNvSpPr>
          <p:nvPr/>
        </p:nvSpPr>
        <p:spPr bwMode="auto">
          <a:xfrm>
            <a:off x="952500" y="2781300"/>
            <a:ext cx="306388" cy="647700"/>
          </a:xfrm>
          <a:custGeom>
            <a:avLst/>
            <a:gdLst/>
            <a:ahLst/>
            <a:cxnLst>
              <a:cxn ang="0">
                <a:pos x="12" y="0"/>
              </a:cxn>
              <a:cxn ang="0">
                <a:pos x="12" y="90"/>
              </a:cxn>
              <a:cxn ang="0">
                <a:pos x="84" y="180"/>
              </a:cxn>
              <a:cxn ang="0">
                <a:pos x="132" y="258"/>
              </a:cxn>
              <a:cxn ang="0">
                <a:pos x="193" y="408"/>
              </a:cxn>
            </a:cxnLst>
            <a:rect l="0" t="0" r="r" b="b"/>
            <a:pathLst>
              <a:path w="193" h="408">
                <a:moveTo>
                  <a:pt x="12" y="0"/>
                </a:moveTo>
                <a:cubicBezTo>
                  <a:pt x="8" y="30"/>
                  <a:pt x="0" y="60"/>
                  <a:pt x="12" y="90"/>
                </a:cubicBezTo>
                <a:cubicBezTo>
                  <a:pt x="24" y="120"/>
                  <a:pt x="64" y="152"/>
                  <a:pt x="84" y="180"/>
                </a:cubicBezTo>
                <a:cubicBezTo>
                  <a:pt x="104" y="208"/>
                  <a:pt x="114" y="220"/>
                  <a:pt x="132" y="258"/>
                </a:cubicBezTo>
                <a:cubicBezTo>
                  <a:pt x="150" y="296"/>
                  <a:pt x="180" y="377"/>
                  <a:pt x="193" y="408"/>
                </a:cubicBezTo>
              </a:path>
            </a:pathLst>
          </a:custGeom>
          <a:noFill/>
          <a:ln w="19050" cmpd="sng">
            <a:solidFill>
              <a:srgbClr val="FF0000"/>
            </a:solidFill>
            <a:round/>
            <a:headEnd/>
            <a:tailEnd/>
          </a:ln>
          <a:effectLst/>
        </p:spPr>
        <p:txBody>
          <a:bodyPr/>
          <a:lstStyle/>
          <a:p>
            <a:endParaRPr lang="ru-RU"/>
          </a:p>
        </p:txBody>
      </p:sp>
      <p:sp>
        <p:nvSpPr>
          <p:cNvPr id="24827" name="Freeform 251"/>
          <p:cNvSpPr>
            <a:spLocks/>
          </p:cNvSpPr>
          <p:nvPr/>
        </p:nvSpPr>
        <p:spPr bwMode="auto">
          <a:xfrm>
            <a:off x="2171700" y="3905250"/>
            <a:ext cx="85725" cy="352425"/>
          </a:xfrm>
          <a:custGeom>
            <a:avLst/>
            <a:gdLst/>
            <a:ahLst/>
            <a:cxnLst>
              <a:cxn ang="0">
                <a:pos x="12" y="0"/>
              </a:cxn>
              <a:cxn ang="0">
                <a:pos x="0" y="48"/>
              </a:cxn>
              <a:cxn ang="0">
                <a:pos x="15" y="108"/>
              </a:cxn>
              <a:cxn ang="0">
                <a:pos x="18" y="174"/>
              </a:cxn>
              <a:cxn ang="0">
                <a:pos x="54" y="222"/>
              </a:cxn>
            </a:cxnLst>
            <a:rect l="0" t="0" r="r" b="b"/>
            <a:pathLst>
              <a:path w="54" h="222">
                <a:moveTo>
                  <a:pt x="12" y="0"/>
                </a:moveTo>
                <a:cubicBezTo>
                  <a:pt x="10" y="8"/>
                  <a:pt x="0" y="30"/>
                  <a:pt x="0" y="48"/>
                </a:cubicBezTo>
                <a:cubicBezTo>
                  <a:pt x="0" y="66"/>
                  <a:pt x="12" y="87"/>
                  <a:pt x="15" y="108"/>
                </a:cubicBezTo>
                <a:cubicBezTo>
                  <a:pt x="18" y="129"/>
                  <a:pt x="12" y="155"/>
                  <a:pt x="18" y="174"/>
                </a:cubicBezTo>
                <a:cubicBezTo>
                  <a:pt x="24" y="193"/>
                  <a:pt x="47" y="212"/>
                  <a:pt x="54" y="222"/>
                </a:cubicBezTo>
              </a:path>
            </a:pathLst>
          </a:custGeom>
          <a:noFill/>
          <a:ln w="19050" cmpd="sng">
            <a:solidFill>
              <a:srgbClr val="FF0000"/>
            </a:solidFill>
            <a:round/>
            <a:headEnd/>
            <a:tailEnd/>
          </a:ln>
          <a:effectLst/>
        </p:spPr>
        <p:txBody>
          <a:bodyPr/>
          <a:lstStyle/>
          <a:p>
            <a:endParaRPr lang="ru-RU"/>
          </a:p>
        </p:txBody>
      </p:sp>
      <p:sp>
        <p:nvSpPr>
          <p:cNvPr id="24828" name="Freeform 252"/>
          <p:cNvSpPr>
            <a:spLocks/>
          </p:cNvSpPr>
          <p:nvPr/>
        </p:nvSpPr>
        <p:spPr bwMode="auto">
          <a:xfrm>
            <a:off x="1979613" y="3933825"/>
            <a:ext cx="115887" cy="523875"/>
          </a:xfrm>
          <a:custGeom>
            <a:avLst/>
            <a:gdLst/>
            <a:ahLst/>
            <a:cxnLst>
              <a:cxn ang="0">
                <a:pos x="16" y="0"/>
              </a:cxn>
              <a:cxn ang="0">
                <a:pos x="1" y="52"/>
              </a:cxn>
              <a:cxn ang="0">
                <a:pos x="12" y="116"/>
              </a:cxn>
              <a:cxn ang="0">
                <a:pos x="16" y="175"/>
              </a:cxn>
              <a:cxn ang="0">
                <a:pos x="39" y="191"/>
              </a:cxn>
              <a:cxn ang="0">
                <a:pos x="73" y="330"/>
              </a:cxn>
            </a:cxnLst>
            <a:rect l="0" t="0" r="r" b="b"/>
            <a:pathLst>
              <a:path w="73" h="330">
                <a:moveTo>
                  <a:pt x="16" y="0"/>
                </a:moveTo>
                <a:cubicBezTo>
                  <a:pt x="13" y="9"/>
                  <a:pt x="1" y="33"/>
                  <a:pt x="1" y="52"/>
                </a:cubicBezTo>
                <a:cubicBezTo>
                  <a:pt x="0" y="71"/>
                  <a:pt x="10" y="96"/>
                  <a:pt x="12" y="116"/>
                </a:cubicBezTo>
                <a:cubicBezTo>
                  <a:pt x="15" y="136"/>
                  <a:pt x="11" y="162"/>
                  <a:pt x="16" y="175"/>
                </a:cubicBezTo>
                <a:cubicBezTo>
                  <a:pt x="20" y="187"/>
                  <a:pt x="29" y="165"/>
                  <a:pt x="39" y="191"/>
                </a:cubicBezTo>
                <a:cubicBezTo>
                  <a:pt x="49" y="217"/>
                  <a:pt x="66" y="301"/>
                  <a:pt x="73" y="330"/>
                </a:cubicBezTo>
              </a:path>
            </a:pathLst>
          </a:custGeom>
          <a:noFill/>
          <a:ln w="19050" cmpd="sng">
            <a:solidFill>
              <a:srgbClr val="FF0000"/>
            </a:solidFill>
            <a:round/>
            <a:headEnd/>
            <a:tailEnd/>
          </a:ln>
          <a:effectLst/>
        </p:spPr>
        <p:txBody>
          <a:bodyPr/>
          <a:lstStyle/>
          <a:p>
            <a:endParaRPr lang="ru-RU"/>
          </a:p>
        </p:txBody>
      </p:sp>
      <p:sp>
        <p:nvSpPr>
          <p:cNvPr id="24829" name="Freeform 253"/>
          <p:cNvSpPr>
            <a:spLocks/>
          </p:cNvSpPr>
          <p:nvPr/>
        </p:nvSpPr>
        <p:spPr bwMode="auto">
          <a:xfrm>
            <a:off x="1547813" y="4149725"/>
            <a:ext cx="431800" cy="215900"/>
          </a:xfrm>
          <a:custGeom>
            <a:avLst/>
            <a:gdLst/>
            <a:ahLst/>
            <a:cxnLst>
              <a:cxn ang="0">
                <a:pos x="272" y="0"/>
              </a:cxn>
              <a:cxn ang="0">
                <a:pos x="181" y="90"/>
              </a:cxn>
              <a:cxn ang="0">
                <a:pos x="136" y="90"/>
              </a:cxn>
              <a:cxn ang="0">
                <a:pos x="91" y="90"/>
              </a:cxn>
              <a:cxn ang="0">
                <a:pos x="0" y="136"/>
              </a:cxn>
            </a:cxnLst>
            <a:rect l="0" t="0" r="r" b="b"/>
            <a:pathLst>
              <a:path w="272" h="136">
                <a:moveTo>
                  <a:pt x="272" y="0"/>
                </a:moveTo>
                <a:cubicBezTo>
                  <a:pt x="238" y="37"/>
                  <a:pt x="204" y="75"/>
                  <a:pt x="181" y="90"/>
                </a:cubicBezTo>
                <a:cubicBezTo>
                  <a:pt x="158" y="105"/>
                  <a:pt x="151" y="90"/>
                  <a:pt x="136" y="90"/>
                </a:cubicBezTo>
                <a:cubicBezTo>
                  <a:pt x="121" y="90"/>
                  <a:pt x="114" y="82"/>
                  <a:pt x="91" y="90"/>
                </a:cubicBezTo>
                <a:cubicBezTo>
                  <a:pt x="68" y="98"/>
                  <a:pt x="15" y="128"/>
                  <a:pt x="0" y="136"/>
                </a:cubicBezTo>
              </a:path>
            </a:pathLst>
          </a:custGeom>
          <a:noFill/>
          <a:ln w="19050" cmpd="sng">
            <a:solidFill>
              <a:srgbClr val="FF0000"/>
            </a:solidFill>
            <a:round/>
            <a:headEnd/>
            <a:tailEnd/>
          </a:ln>
          <a:effectLst/>
        </p:spPr>
        <p:txBody>
          <a:bodyPr/>
          <a:lstStyle/>
          <a:p>
            <a:endParaRPr lang="ru-RU"/>
          </a:p>
        </p:txBody>
      </p:sp>
      <p:sp>
        <p:nvSpPr>
          <p:cNvPr id="24830" name="Freeform 254"/>
          <p:cNvSpPr>
            <a:spLocks/>
          </p:cNvSpPr>
          <p:nvPr/>
        </p:nvSpPr>
        <p:spPr bwMode="auto">
          <a:xfrm>
            <a:off x="1403350" y="3552825"/>
            <a:ext cx="187325" cy="488950"/>
          </a:xfrm>
          <a:custGeom>
            <a:avLst/>
            <a:gdLst/>
            <a:ahLst/>
            <a:cxnLst>
              <a:cxn ang="0">
                <a:pos x="10" y="0"/>
              </a:cxn>
              <a:cxn ang="0">
                <a:pos x="76" y="72"/>
              </a:cxn>
              <a:cxn ang="0">
                <a:pos x="100" y="174"/>
              </a:cxn>
              <a:cxn ang="0">
                <a:pos x="106" y="234"/>
              </a:cxn>
              <a:cxn ang="0">
                <a:pos x="100" y="300"/>
              </a:cxn>
              <a:cxn ang="0">
                <a:pos x="0" y="285"/>
              </a:cxn>
            </a:cxnLst>
            <a:rect l="0" t="0" r="r" b="b"/>
            <a:pathLst>
              <a:path w="118" h="308">
                <a:moveTo>
                  <a:pt x="10" y="0"/>
                </a:moveTo>
                <a:cubicBezTo>
                  <a:pt x="22" y="12"/>
                  <a:pt x="61" y="43"/>
                  <a:pt x="76" y="72"/>
                </a:cubicBezTo>
                <a:cubicBezTo>
                  <a:pt x="91" y="101"/>
                  <a:pt x="95" y="147"/>
                  <a:pt x="100" y="174"/>
                </a:cubicBezTo>
                <a:cubicBezTo>
                  <a:pt x="105" y="201"/>
                  <a:pt x="106" y="213"/>
                  <a:pt x="106" y="234"/>
                </a:cubicBezTo>
                <a:cubicBezTo>
                  <a:pt x="106" y="255"/>
                  <a:pt x="118" y="292"/>
                  <a:pt x="100" y="300"/>
                </a:cubicBezTo>
                <a:cubicBezTo>
                  <a:pt x="82" y="308"/>
                  <a:pt x="21" y="288"/>
                  <a:pt x="0" y="285"/>
                </a:cubicBezTo>
              </a:path>
            </a:pathLst>
          </a:custGeom>
          <a:noFill/>
          <a:ln w="19050" cmpd="sng">
            <a:solidFill>
              <a:srgbClr val="FF0000"/>
            </a:solidFill>
            <a:round/>
            <a:headEnd/>
            <a:tailEnd/>
          </a:ln>
          <a:effectLst/>
        </p:spPr>
        <p:txBody>
          <a:bodyPr/>
          <a:lstStyle/>
          <a:p>
            <a:endParaRPr lang="ru-RU"/>
          </a:p>
        </p:txBody>
      </p:sp>
      <p:sp>
        <p:nvSpPr>
          <p:cNvPr id="24831" name="Freeform 255"/>
          <p:cNvSpPr>
            <a:spLocks/>
          </p:cNvSpPr>
          <p:nvPr/>
        </p:nvSpPr>
        <p:spPr bwMode="auto">
          <a:xfrm>
            <a:off x="1971675" y="3914775"/>
            <a:ext cx="228600" cy="180975"/>
          </a:xfrm>
          <a:custGeom>
            <a:avLst/>
            <a:gdLst/>
            <a:ahLst/>
            <a:cxnLst>
              <a:cxn ang="0">
                <a:pos x="0" y="0"/>
              </a:cxn>
              <a:cxn ang="0">
                <a:pos x="66" y="30"/>
              </a:cxn>
              <a:cxn ang="0">
                <a:pos x="96" y="57"/>
              </a:cxn>
              <a:cxn ang="0">
                <a:pos x="144" y="114"/>
              </a:cxn>
            </a:cxnLst>
            <a:rect l="0" t="0" r="r" b="b"/>
            <a:pathLst>
              <a:path w="144" h="114">
                <a:moveTo>
                  <a:pt x="0" y="0"/>
                </a:moveTo>
                <a:cubicBezTo>
                  <a:pt x="12" y="5"/>
                  <a:pt x="50" y="21"/>
                  <a:pt x="66" y="30"/>
                </a:cubicBezTo>
                <a:cubicBezTo>
                  <a:pt x="82" y="39"/>
                  <a:pt x="83" y="43"/>
                  <a:pt x="96" y="57"/>
                </a:cubicBezTo>
                <a:cubicBezTo>
                  <a:pt x="109" y="71"/>
                  <a:pt x="134" y="102"/>
                  <a:pt x="144" y="114"/>
                </a:cubicBezTo>
              </a:path>
            </a:pathLst>
          </a:custGeom>
          <a:noFill/>
          <a:ln w="19050" cmpd="sng">
            <a:solidFill>
              <a:srgbClr val="FF0000"/>
            </a:solidFill>
            <a:round/>
            <a:headEnd/>
            <a:tailEnd/>
          </a:ln>
          <a:effectLst/>
        </p:spPr>
        <p:txBody>
          <a:bodyPr/>
          <a:lstStyle/>
          <a:p>
            <a:endParaRPr lang="ru-RU"/>
          </a:p>
        </p:txBody>
      </p:sp>
      <p:sp>
        <p:nvSpPr>
          <p:cNvPr id="24832" name="Freeform 256"/>
          <p:cNvSpPr>
            <a:spLocks/>
          </p:cNvSpPr>
          <p:nvPr/>
        </p:nvSpPr>
        <p:spPr bwMode="auto">
          <a:xfrm>
            <a:off x="2268538" y="3676650"/>
            <a:ext cx="122237" cy="112713"/>
          </a:xfrm>
          <a:custGeom>
            <a:avLst/>
            <a:gdLst/>
            <a:ahLst/>
            <a:cxnLst>
              <a:cxn ang="0">
                <a:pos x="0" y="71"/>
              </a:cxn>
              <a:cxn ang="0">
                <a:pos x="23" y="30"/>
              </a:cxn>
              <a:cxn ang="0">
                <a:pos x="77" y="0"/>
              </a:cxn>
            </a:cxnLst>
            <a:rect l="0" t="0" r="r" b="b"/>
            <a:pathLst>
              <a:path w="77" h="71">
                <a:moveTo>
                  <a:pt x="0" y="71"/>
                </a:moveTo>
                <a:cubicBezTo>
                  <a:pt x="4" y="64"/>
                  <a:pt x="10" y="42"/>
                  <a:pt x="23" y="30"/>
                </a:cubicBezTo>
                <a:cubicBezTo>
                  <a:pt x="36" y="18"/>
                  <a:pt x="66" y="6"/>
                  <a:pt x="77" y="0"/>
                </a:cubicBezTo>
              </a:path>
            </a:pathLst>
          </a:custGeom>
          <a:noFill/>
          <a:ln w="19050" cmpd="sng">
            <a:solidFill>
              <a:srgbClr val="FF0000"/>
            </a:solidFill>
            <a:round/>
            <a:headEnd/>
            <a:tailEnd/>
          </a:ln>
          <a:effectLst/>
        </p:spPr>
        <p:txBody>
          <a:bodyPr/>
          <a:lstStyle/>
          <a:p>
            <a:endParaRPr lang="ru-RU"/>
          </a:p>
        </p:txBody>
      </p:sp>
      <p:sp>
        <p:nvSpPr>
          <p:cNvPr id="24833" name="Freeform 257"/>
          <p:cNvSpPr>
            <a:spLocks/>
          </p:cNvSpPr>
          <p:nvPr/>
        </p:nvSpPr>
        <p:spPr bwMode="auto">
          <a:xfrm>
            <a:off x="2552700" y="4076700"/>
            <a:ext cx="147638" cy="360363"/>
          </a:xfrm>
          <a:custGeom>
            <a:avLst/>
            <a:gdLst/>
            <a:ahLst/>
            <a:cxnLst>
              <a:cxn ang="0">
                <a:pos x="93" y="0"/>
              </a:cxn>
              <a:cxn ang="0">
                <a:pos x="47" y="46"/>
              </a:cxn>
              <a:cxn ang="0">
                <a:pos x="12" y="138"/>
              </a:cxn>
              <a:cxn ang="0">
                <a:pos x="6" y="204"/>
              </a:cxn>
              <a:cxn ang="0">
                <a:pos x="47" y="227"/>
              </a:cxn>
            </a:cxnLst>
            <a:rect l="0" t="0" r="r" b="b"/>
            <a:pathLst>
              <a:path w="93" h="227">
                <a:moveTo>
                  <a:pt x="93" y="0"/>
                </a:moveTo>
                <a:cubicBezTo>
                  <a:pt x="77" y="11"/>
                  <a:pt x="61" y="23"/>
                  <a:pt x="47" y="46"/>
                </a:cubicBezTo>
                <a:cubicBezTo>
                  <a:pt x="33" y="69"/>
                  <a:pt x="19" y="112"/>
                  <a:pt x="12" y="138"/>
                </a:cubicBezTo>
                <a:cubicBezTo>
                  <a:pt x="5" y="164"/>
                  <a:pt x="0" y="189"/>
                  <a:pt x="6" y="204"/>
                </a:cubicBezTo>
                <a:cubicBezTo>
                  <a:pt x="12" y="219"/>
                  <a:pt x="38" y="222"/>
                  <a:pt x="47" y="227"/>
                </a:cubicBezTo>
              </a:path>
            </a:pathLst>
          </a:custGeom>
          <a:noFill/>
          <a:ln w="19050" cmpd="sng">
            <a:solidFill>
              <a:srgbClr val="FF0000"/>
            </a:solidFill>
            <a:round/>
            <a:headEnd/>
            <a:tailEnd/>
          </a:ln>
          <a:effectLst/>
        </p:spPr>
        <p:txBody>
          <a:bodyPr/>
          <a:lstStyle/>
          <a:p>
            <a:endParaRPr lang="ru-RU"/>
          </a:p>
        </p:txBody>
      </p:sp>
      <p:sp>
        <p:nvSpPr>
          <p:cNvPr id="24834" name="Freeform 258"/>
          <p:cNvSpPr>
            <a:spLocks/>
          </p:cNvSpPr>
          <p:nvPr/>
        </p:nvSpPr>
        <p:spPr bwMode="auto">
          <a:xfrm>
            <a:off x="3203575" y="1989138"/>
            <a:ext cx="158750" cy="65087"/>
          </a:xfrm>
          <a:custGeom>
            <a:avLst/>
            <a:gdLst/>
            <a:ahLst/>
            <a:cxnLst>
              <a:cxn ang="0">
                <a:pos x="0" y="0"/>
              </a:cxn>
              <a:cxn ang="0">
                <a:pos x="52" y="37"/>
              </a:cxn>
              <a:cxn ang="0">
                <a:pos x="100" y="25"/>
              </a:cxn>
            </a:cxnLst>
            <a:rect l="0" t="0" r="r" b="b"/>
            <a:pathLst>
              <a:path w="100" h="41">
                <a:moveTo>
                  <a:pt x="0" y="0"/>
                </a:moveTo>
                <a:cubicBezTo>
                  <a:pt x="9" y="6"/>
                  <a:pt x="35" y="33"/>
                  <a:pt x="52" y="37"/>
                </a:cubicBezTo>
                <a:cubicBezTo>
                  <a:pt x="69" y="41"/>
                  <a:pt x="90" y="28"/>
                  <a:pt x="100" y="25"/>
                </a:cubicBezTo>
              </a:path>
            </a:pathLst>
          </a:custGeom>
          <a:noFill/>
          <a:ln w="19050" cmpd="sng">
            <a:solidFill>
              <a:srgbClr val="FF0000"/>
            </a:solidFill>
            <a:round/>
            <a:headEnd/>
            <a:tailEnd/>
          </a:ln>
          <a:effectLst/>
        </p:spPr>
        <p:txBody>
          <a:bodyPr/>
          <a:lstStyle/>
          <a:p>
            <a:endParaRPr lang="ru-RU"/>
          </a:p>
        </p:txBody>
      </p:sp>
      <p:sp>
        <p:nvSpPr>
          <p:cNvPr id="24835" name="Freeform 259"/>
          <p:cNvSpPr>
            <a:spLocks/>
          </p:cNvSpPr>
          <p:nvPr/>
        </p:nvSpPr>
        <p:spPr bwMode="auto">
          <a:xfrm>
            <a:off x="7586663" y="4800600"/>
            <a:ext cx="95250" cy="266700"/>
          </a:xfrm>
          <a:custGeom>
            <a:avLst/>
            <a:gdLst/>
            <a:ahLst/>
            <a:cxnLst>
              <a:cxn ang="0">
                <a:pos x="21" y="165"/>
              </a:cxn>
              <a:cxn ang="0">
                <a:pos x="60" y="159"/>
              </a:cxn>
              <a:cxn ang="0">
                <a:pos x="21" y="111"/>
              </a:cxn>
              <a:cxn ang="0">
                <a:pos x="10" y="42"/>
              </a:cxn>
              <a:cxn ang="0">
                <a:pos x="0" y="0"/>
              </a:cxn>
            </a:cxnLst>
            <a:rect l="0" t="0" r="r" b="b"/>
            <a:pathLst>
              <a:path w="60" h="168">
                <a:moveTo>
                  <a:pt x="21" y="165"/>
                </a:moveTo>
                <a:cubicBezTo>
                  <a:pt x="27" y="164"/>
                  <a:pt x="60" y="168"/>
                  <a:pt x="60" y="159"/>
                </a:cubicBezTo>
                <a:cubicBezTo>
                  <a:pt x="60" y="150"/>
                  <a:pt x="29" y="131"/>
                  <a:pt x="21" y="111"/>
                </a:cubicBezTo>
                <a:cubicBezTo>
                  <a:pt x="13" y="91"/>
                  <a:pt x="13" y="60"/>
                  <a:pt x="10" y="42"/>
                </a:cubicBezTo>
                <a:cubicBezTo>
                  <a:pt x="6" y="24"/>
                  <a:pt x="2" y="9"/>
                  <a:pt x="0" y="0"/>
                </a:cubicBezTo>
              </a:path>
            </a:pathLst>
          </a:custGeom>
          <a:noFill/>
          <a:ln w="19050" cmpd="sng">
            <a:solidFill>
              <a:srgbClr val="FF0000"/>
            </a:solidFill>
            <a:round/>
            <a:headEnd/>
            <a:tailEnd/>
          </a:ln>
          <a:effectLst/>
        </p:spPr>
        <p:txBody>
          <a:bodyPr/>
          <a:lstStyle/>
          <a:p>
            <a:endParaRPr lang="ru-RU"/>
          </a:p>
        </p:txBody>
      </p:sp>
      <p:sp>
        <p:nvSpPr>
          <p:cNvPr id="24836" name="Freeform 260"/>
          <p:cNvSpPr>
            <a:spLocks/>
          </p:cNvSpPr>
          <p:nvPr/>
        </p:nvSpPr>
        <p:spPr bwMode="auto">
          <a:xfrm>
            <a:off x="7615238" y="4995863"/>
            <a:ext cx="71437" cy="223837"/>
          </a:xfrm>
          <a:custGeom>
            <a:avLst/>
            <a:gdLst/>
            <a:ahLst/>
            <a:cxnLst>
              <a:cxn ang="0">
                <a:pos x="45" y="141"/>
              </a:cxn>
              <a:cxn ang="0">
                <a:pos x="33" y="87"/>
              </a:cxn>
              <a:cxn ang="0">
                <a:pos x="9" y="48"/>
              </a:cxn>
              <a:cxn ang="0">
                <a:pos x="0" y="0"/>
              </a:cxn>
            </a:cxnLst>
            <a:rect l="0" t="0" r="r" b="b"/>
            <a:pathLst>
              <a:path w="45" h="141">
                <a:moveTo>
                  <a:pt x="45" y="141"/>
                </a:moveTo>
                <a:cubicBezTo>
                  <a:pt x="43" y="132"/>
                  <a:pt x="39" y="102"/>
                  <a:pt x="33" y="87"/>
                </a:cubicBezTo>
                <a:cubicBezTo>
                  <a:pt x="27" y="72"/>
                  <a:pt x="14" y="62"/>
                  <a:pt x="9" y="48"/>
                </a:cubicBezTo>
                <a:cubicBezTo>
                  <a:pt x="4" y="34"/>
                  <a:pt x="2" y="10"/>
                  <a:pt x="0" y="0"/>
                </a:cubicBezTo>
              </a:path>
            </a:pathLst>
          </a:custGeom>
          <a:noFill/>
          <a:ln w="19050" cmpd="sng">
            <a:solidFill>
              <a:srgbClr val="FF0000"/>
            </a:solidFill>
            <a:round/>
            <a:headEnd/>
            <a:tailEnd/>
          </a:ln>
          <a:effectLst/>
        </p:spPr>
        <p:txBody>
          <a:bodyPr/>
          <a:lstStyle/>
          <a:p>
            <a:endParaRPr lang="ru-RU"/>
          </a:p>
        </p:txBody>
      </p:sp>
      <p:sp>
        <p:nvSpPr>
          <p:cNvPr id="24837" name="Freeform 261"/>
          <p:cNvSpPr>
            <a:spLocks/>
          </p:cNvSpPr>
          <p:nvPr/>
        </p:nvSpPr>
        <p:spPr bwMode="auto">
          <a:xfrm>
            <a:off x="3952875" y="5062538"/>
            <a:ext cx="133350" cy="223837"/>
          </a:xfrm>
          <a:custGeom>
            <a:avLst/>
            <a:gdLst/>
            <a:ahLst/>
            <a:cxnLst>
              <a:cxn ang="0">
                <a:pos x="84" y="0"/>
              </a:cxn>
              <a:cxn ang="0">
                <a:pos x="48" y="39"/>
              </a:cxn>
              <a:cxn ang="0">
                <a:pos x="15" y="72"/>
              </a:cxn>
              <a:cxn ang="0">
                <a:pos x="0" y="141"/>
              </a:cxn>
            </a:cxnLst>
            <a:rect l="0" t="0" r="r" b="b"/>
            <a:pathLst>
              <a:path w="84" h="141">
                <a:moveTo>
                  <a:pt x="84" y="0"/>
                </a:moveTo>
                <a:cubicBezTo>
                  <a:pt x="78" y="7"/>
                  <a:pt x="59" y="27"/>
                  <a:pt x="48" y="39"/>
                </a:cubicBezTo>
                <a:cubicBezTo>
                  <a:pt x="37" y="51"/>
                  <a:pt x="23" y="55"/>
                  <a:pt x="15" y="72"/>
                </a:cubicBezTo>
                <a:cubicBezTo>
                  <a:pt x="7" y="89"/>
                  <a:pt x="3" y="127"/>
                  <a:pt x="0" y="141"/>
                </a:cubicBezTo>
              </a:path>
            </a:pathLst>
          </a:custGeom>
          <a:noFill/>
          <a:ln w="19050" cmpd="sng">
            <a:solidFill>
              <a:srgbClr val="FF0000"/>
            </a:solidFill>
            <a:round/>
            <a:headEnd/>
            <a:tailEnd/>
          </a:ln>
          <a:effectLst/>
        </p:spPr>
        <p:txBody>
          <a:bodyPr/>
          <a:lstStyle/>
          <a:p>
            <a:endParaRPr lang="ru-RU"/>
          </a:p>
        </p:txBody>
      </p:sp>
      <p:sp>
        <p:nvSpPr>
          <p:cNvPr id="24838" name="Freeform 262"/>
          <p:cNvSpPr>
            <a:spLocks/>
          </p:cNvSpPr>
          <p:nvPr/>
        </p:nvSpPr>
        <p:spPr bwMode="auto">
          <a:xfrm>
            <a:off x="2262188" y="4257675"/>
            <a:ext cx="33337" cy="142875"/>
          </a:xfrm>
          <a:custGeom>
            <a:avLst/>
            <a:gdLst/>
            <a:ahLst/>
            <a:cxnLst>
              <a:cxn ang="0">
                <a:pos x="3" y="0"/>
              </a:cxn>
              <a:cxn ang="0">
                <a:pos x="3" y="48"/>
              </a:cxn>
              <a:cxn ang="0">
                <a:pos x="21" y="90"/>
              </a:cxn>
            </a:cxnLst>
            <a:rect l="0" t="0" r="r" b="b"/>
            <a:pathLst>
              <a:path w="21" h="90">
                <a:moveTo>
                  <a:pt x="3" y="0"/>
                </a:moveTo>
                <a:cubicBezTo>
                  <a:pt x="2" y="8"/>
                  <a:pt x="0" y="33"/>
                  <a:pt x="3" y="48"/>
                </a:cubicBezTo>
                <a:cubicBezTo>
                  <a:pt x="6" y="63"/>
                  <a:pt x="17" y="81"/>
                  <a:pt x="21" y="90"/>
                </a:cubicBezTo>
              </a:path>
            </a:pathLst>
          </a:custGeom>
          <a:noFill/>
          <a:ln w="19050" cmpd="sng">
            <a:solidFill>
              <a:srgbClr val="FF0000"/>
            </a:solidFill>
            <a:round/>
            <a:headEnd/>
            <a:tailEnd/>
          </a:ln>
          <a:effectLst/>
        </p:spPr>
        <p:txBody>
          <a:bodyPr/>
          <a:lstStyle/>
          <a:p>
            <a:endParaRPr lang="ru-RU"/>
          </a:p>
        </p:txBody>
      </p:sp>
      <p:sp>
        <p:nvSpPr>
          <p:cNvPr id="24839" name="Freeform 263"/>
          <p:cNvSpPr>
            <a:spLocks/>
          </p:cNvSpPr>
          <p:nvPr/>
        </p:nvSpPr>
        <p:spPr bwMode="auto">
          <a:xfrm>
            <a:off x="6659563" y="5300663"/>
            <a:ext cx="30162" cy="144462"/>
          </a:xfrm>
          <a:custGeom>
            <a:avLst/>
            <a:gdLst/>
            <a:ahLst/>
            <a:cxnLst>
              <a:cxn ang="0">
                <a:pos x="19" y="0"/>
              </a:cxn>
              <a:cxn ang="0">
                <a:pos x="0" y="45"/>
              </a:cxn>
              <a:cxn ang="0">
                <a:pos x="19" y="91"/>
              </a:cxn>
            </a:cxnLst>
            <a:rect l="0" t="0" r="r" b="b"/>
            <a:pathLst>
              <a:path w="19" h="91">
                <a:moveTo>
                  <a:pt x="19" y="0"/>
                </a:moveTo>
                <a:cubicBezTo>
                  <a:pt x="16" y="7"/>
                  <a:pt x="0" y="30"/>
                  <a:pt x="0" y="45"/>
                </a:cubicBezTo>
                <a:cubicBezTo>
                  <a:pt x="0" y="60"/>
                  <a:pt x="15" y="82"/>
                  <a:pt x="19" y="91"/>
                </a:cubicBezTo>
              </a:path>
            </a:pathLst>
          </a:custGeom>
          <a:noFill/>
          <a:ln w="19050" cmpd="sng">
            <a:solidFill>
              <a:srgbClr val="FF0000"/>
            </a:solidFill>
            <a:round/>
            <a:headEnd/>
            <a:tailEnd/>
          </a:ln>
          <a:effectLst/>
        </p:spPr>
        <p:txBody>
          <a:bodyPr/>
          <a:lstStyle/>
          <a:p>
            <a:endParaRPr lang="ru-RU"/>
          </a:p>
        </p:txBody>
      </p:sp>
      <p:sp>
        <p:nvSpPr>
          <p:cNvPr id="24840" name="Freeform 264"/>
          <p:cNvSpPr>
            <a:spLocks/>
          </p:cNvSpPr>
          <p:nvPr/>
        </p:nvSpPr>
        <p:spPr bwMode="auto">
          <a:xfrm>
            <a:off x="6851650" y="6161088"/>
            <a:ext cx="96838" cy="153987"/>
          </a:xfrm>
          <a:custGeom>
            <a:avLst/>
            <a:gdLst/>
            <a:ahLst/>
            <a:cxnLst>
              <a:cxn ang="0">
                <a:pos x="61" y="3"/>
              </a:cxn>
              <a:cxn ang="0">
                <a:pos x="28" y="7"/>
              </a:cxn>
              <a:cxn ang="0">
                <a:pos x="4" y="43"/>
              </a:cxn>
              <a:cxn ang="0">
                <a:pos x="4" y="97"/>
              </a:cxn>
            </a:cxnLst>
            <a:rect l="0" t="0" r="r" b="b"/>
            <a:pathLst>
              <a:path w="61" h="97">
                <a:moveTo>
                  <a:pt x="61" y="3"/>
                </a:moveTo>
                <a:cubicBezTo>
                  <a:pt x="56" y="4"/>
                  <a:pt x="37" y="0"/>
                  <a:pt x="28" y="7"/>
                </a:cubicBezTo>
                <a:cubicBezTo>
                  <a:pt x="19" y="14"/>
                  <a:pt x="8" y="28"/>
                  <a:pt x="4" y="43"/>
                </a:cubicBezTo>
                <a:cubicBezTo>
                  <a:pt x="0" y="58"/>
                  <a:pt x="4" y="86"/>
                  <a:pt x="4" y="97"/>
                </a:cubicBezTo>
              </a:path>
            </a:pathLst>
          </a:custGeom>
          <a:noFill/>
          <a:ln w="19050" cmpd="sng">
            <a:solidFill>
              <a:srgbClr val="FF0000"/>
            </a:solidFill>
            <a:round/>
            <a:headEnd/>
            <a:tailEnd/>
          </a:ln>
          <a:effectLst/>
        </p:spPr>
        <p:txBody>
          <a:bodyPr/>
          <a:lstStyle/>
          <a:p>
            <a:endParaRPr lang="ru-RU"/>
          </a:p>
        </p:txBody>
      </p:sp>
      <p:sp>
        <p:nvSpPr>
          <p:cNvPr id="24841" name="Freeform 265"/>
          <p:cNvSpPr>
            <a:spLocks/>
          </p:cNvSpPr>
          <p:nvPr/>
        </p:nvSpPr>
        <p:spPr bwMode="auto">
          <a:xfrm>
            <a:off x="6810375" y="4838700"/>
            <a:ext cx="161925" cy="400050"/>
          </a:xfrm>
          <a:custGeom>
            <a:avLst/>
            <a:gdLst/>
            <a:ahLst/>
            <a:cxnLst>
              <a:cxn ang="0">
                <a:pos x="0" y="252"/>
              </a:cxn>
              <a:cxn ang="0">
                <a:pos x="42" y="155"/>
              </a:cxn>
              <a:cxn ang="0">
                <a:pos x="78" y="114"/>
              </a:cxn>
              <a:cxn ang="0">
                <a:pos x="90" y="60"/>
              </a:cxn>
              <a:cxn ang="0">
                <a:pos x="102" y="0"/>
              </a:cxn>
            </a:cxnLst>
            <a:rect l="0" t="0" r="r" b="b"/>
            <a:pathLst>
              <a:path w="102" h="252">
                <a:moveTo>
                  <a:pt x="0" y="252"/>
                </a:moveTo>
                <a:cubicBezTo>
                  <a:pt x="7" y="237"/>
                  <a:pt x="29" y="178"/>
                  <a:pt x="42" y="155"/>
                </a:cubicBezTo>
                <a:cubicBezTo>
                  <a:pt x="55" y="132"/>
                  <a:pt x="70" y="130"/>
                  <a:pt x="78" y="114"/>
                </a:cubicBezTo>
                <a:cubicBezTo>
                  <a:pt x="86" y="98"/>
                  <a:pt x="86" y="79"/>
                  <a:pt x="90" y="60"/>
                </a:cubicBezTo>
                <a:cubicBezTo>
                  <a:pt x="94" y="41"/>
                  <a:pt x="100" y="12"/>
                  <a:pt x="102" y="0"/>
                </a:cubicBezTo>
              </a:path>
            </a:pathLst>
          </a:custGeom>
          <a:noFill/>
          <a:ln w="19050" cmpd="sng">
            <a:solidFill>
              <a:srgbClr val="FF0000"/>
            </a:solidFill>
            <a:round/>
            <a:headEnd/>
            <a:tailEnd/>
          </a:ln>
          <a:effectLst/>
        </p:spPr>
        <p:txBody>
          <a:bodyPr/>
          <a:lstStyle/>
          <a:p>
            <a:endParaRPr lang="ru-RU"/>
          </a:p>
        </p:txBody>
      </p:sp>
      <p:sp>
        <p:nvSpPr>
          <p:cNvPr id="24842" name="Freeform 266"/>
          <p:cNvSpPr>
            <a:spLocks/>
          </p:cNvSpPr>
          <p:nvPr/>
        </p:nvSpPr>
        <p:spPr bwMode="auto">
          <a:xfrm>
            <a:off x="6505575" y="4876800"/>
            <a:ext cx="82550" cy="423863"/>
          </a:xfrm>
          <a:custGeom>
            <a:avLst/>
            <a:gdLst/>
            <a:ahLst/>
            <a:cxnLst>
              <a:cxn ang="0">
                <a:pos x="52" y="267"/>
              </a:cxn>
              <a:cxn ang="0">
                <a:pos x="30" y="204"/>
              </a:cxn>
              <a:cxn ang="0">
                <a:pos x="36" y="96"/>
              </a:cxn>
              <a:cxn ang="0">
                <a:pos x="0" y="0"/>
              </a:cxn>
            </a:cxnLst>
            <a:rect l="0" t="0" r="r" b="b"/>
            <a:pathLst>
              <a:path w="52" h="267">
                <a:moveTo>
                  <a:pt x="52" y="267"/>
                </a:moveTo>
                <a:cubicBezTo>
                  <a:pt x="48" y="256"/>
                  <a:pt x="33" y="232"/>
                  <a:pt x="30" y="204"/>
                </a:cubicBezTo>
                <a:cubicBezTo>
                  <a:pt x="27" y="176"/>
                  <a:pt x="41" y="130"/>
                  <a:pt x="36" y="96"/>
                </a:cubicBezTo>
                <a:cubicBezTo>
                  <a:pt x="31" y="62"/>
                  <a:pt x="8" y="20"/>
                  <a:pt x="0" y="0"/>
                </a:cubicBezTo>
              </a:path>
            </a:pathLst>
          </a:custGeom>
          <a:noFill/>
          <a:ln w="19050" cmpd="sng">
            <a:solidFill>
              <a:srgbClr val="FF0000"/>
            </a:solidFill>
            <a:round/>
            <a:headEnd/>
            <a:tailEnd/>
          </a:ln>
          <a:effectLst/>
        </p:spPr>
        <p:txBody>
          <a:bodyPr/>
          <a:lstStyle/>
          <a:p>
            <a:endParaRPr lang="ru-RU"/>
          </a:p>
        </p:txBody>
      </p:sp>
      <p:sp>
        <p:nvSpPr>
          <p:cNvPr id="24843" name="Freeform 267"/>
          <p:cNvSpPr>
            <a:spLocks/>
          </p:cNvSpPr>
          <p:nvPr/>
        </p:nvSpPr>
        <p:spPr bwMode="auto">
          <a:xfrm>
            <a:off x="1533525" y="4010025"/>
            <a:ext cx="19050" cy="211138"/>
          </a:xfrm>
          <a:custGeom>
            <a:avLst/>
            <a:gdLst/>
            <a:ahLst/>
            <a:cxnLst>
              <a:cxn ang="0">
                <a:pos x="12" y="0"/>
              </a:cxn>
              <a:cxn ang="0">
                <a:pos x="0" y="84"/>
              </a:cxn>
              <a:cxn ang="0">
                <a:pos x="9" y="133"/>
              </a:cxn>
            </a:cxnLst>
            <a:rect l="0" t="0" r="r" b="b"/>
            <a:pathLst>
              <a:path w="12" h="133">
                <a:moveTo>
                  <a:pt x="12" y="0"/>
                </a:moveTo>
                <a:cubicBezTo>
                  <a:pt x="11" y="14"/>
                  <a:pt x="0" y="62"/>
                  <a:pt x="0" y="84"/>
                </a:cubicBezTo>
                <a:cubicBezTo>
                  <a:pt x="0" y="106"/>
                  <a:pt x="7" y="123"/>
                  <a:pt x="9" y="133"/>
                </a:cubicBezTo>
              </a:path>
            </a:pathLst>
          </a:custGeom>
          <a:noFill/>
          <a:ln w="19050" cmpd="sng">
            <a:solidFill>
              <a:srgbClr val="FF0000"/>
            </a:solidFill>
            <a:round/>
            <a:headEnd/>
            <a:tailEnd/>
          </a:ln>
          <a:effectLst/>
        </p:spPr>
        <p:txBody>
          <a:bodyPr/>
          <a:lstStyle/>
          <a:p>
            <a:endParaRPr lang="ru-RU"/>
          </a:p>
        </p:txBody>
      </p:sp>
      <p:sp>
        <p:nvSpPr>
          <p:cNvPr id="24844" name="Freeform 268"/>
          <p:cNvSpPr>
            <a:spLocks/>
          </p:cNvSpPr>
          <p:nvPr/>
        </p:nvSpPr>
        <p:spPr bwMode="auto">
          <a:xfrm>
            <a:off x="6981825" y="4786313"/>
            <a:ext cx="381000" cy="71437"/>
          </a:xfrm>
          <a:custGeom>
            <a:avLst/>
            <a:gdLst/>
            <a:ahLst/>
            <a:cxnLst>
              <a:cxn ang="0">
                <a:pos x="0" y="27"/>
              </a:cxn>
              <a:cxn ang="0">
                <a:pos x="54" y="45"/>
              </a:cxn>
              <a:cxn ang="0">
                <a:pos x="114" y="27"/>
              </a:cxn>
              <a:cxn ang="0">
                <a:pos x="174" y="3"/>
              </a:cxn>
              <a:cxn ang="0">
                <a:pos x="240" y="45"/>
              </a:cxn>
            </a:cxnLst>
            <a:rect l="0" t="0" r="r" b="b"/>
            <a:pathLst>
              <a:path w="240" h="45">
                <a:moveTo>
                  <a:pt x="0" y="27"/>
                </a:moveTo>
                <a:cubicBezTo>
                  <a:pt x="9" y="30"/>
                  <a:pt x="35" y="45"/>
                  <a:pt x="54" y="45"/>
                </a:cubicBezTo>
                <a:cubicBezTo>
                  <a:pt x="73" y="45"/>
                  <a:pt x="94" y="34"/>
                  <a:pt x="114" y="27"/>
                </a:cubicBezTo>
                <a:cubicBezTo>
                  <a:pt x="134" y="20"/>
                  <a:pt x="153" y="0"/>
                  <a:pt x="174" y="3"/>
                </a:cubicBezTo>
                <a:cubicBezTo>
                  <a:pt x="195" y="6"/>
                  <a:pt x="226" y="36"/>
                  <a:pt x="240" y="45"/>
                </a:cubicBezTo>
              </a:path>
            </a:pathLst>
          </a:custGeom>
          <a:noFill/>
          <a:ln w="19050" cmpd="sng">
            <a:solidFill>
              <a:srgbClr val="FF0000"/>
            </a:solidFill>
            <a:round/>
            <a:headEnd/>
            <a:tailEnd/>
          </a:ln>
          <a:effectLst/>
        </p:spPr>
        <p:txBody>
          <a:bodyPr/>
          <a:lstStyle/>
          <a:p>
            <a:endParaRPr lang="ru-RU"/>
          </a:p>
        </p:txBody>
      </p:sp>
      <p:sp>
        <p:nvSpPr>
          <p:cNvPr id="24845" name="Freeform 269"/>
          <p:cNvSpPr>
            <a:spLocks/>
          </p:cNvSpPr>
          <p:nvPr/>
        </p:nvSpPr>
        <p:spPr bwMode="auto">
          <a:xfrm>
            <a:off x="3362325" y="4206875"/>
            <a:ext cx="638175" cy="85725"/>
          </a:xfrm>
          <a:custGeom>
            <a:avLst/>
            <a:gdLst/>
            <a:ahLst/>
            <a:cxnLst>
              <a:cxn ang="0">
                <a:pos x="0" y="44"/>
              </a:cxn>
              <a:cxn ang="0">
                <a:pos x="36" y="2"/>
              </a:cxn>
              <a:cxn ang="0">
                <a:pos x="96" y="32"/>
              </a:cxn>
              <a:cxn ang="0">
                <a:pos x="172" y="54"/>
              </a:cxn>
              <a:cxn ang="0">
                <a:pos x="216" y="32"/>
              </a:cxn>
              <a:cxn ang="0">
                <a:pos x="270" y="44"/>
              </a:cxn>
              <a:cxn ang="0">
                <a:pos x="324" y="20"/>
              </a:cxn>
              <a:cxn ang="0">
                <a:pos x="402" y="50"/>
              </a:cxn>
            </a:cxnLst>
            <a:rect l="0" t="0" r="r" b="b"/>
            <a:pathLst>
              <a:path w="402" h="54">
                <a:moveTo>
                  <a:pt x="0" y="44"/>
                </a:moveTo>
                <a:cubicBezTo>
                  <a:pt x="6" y="37"/>
                  <a:pt x="20" y="4"/>
                  <a:pt x="36" y="2"/>
                </a:cubicBezTo>
                <a:cubicBezTo>
                  <a:pt x="52" y="0"/>
                  <a:pt x="73" y="23"/>
                  <a:pt x="96" y="32"/>
                </a:cubicBezTo>
                <a:cubicBezTo>
                  <a:pt x="119" y="41"/>
                  <a:pt x="152" y="54"/>
                  <a:pt x="172" y="54"/>
                </a:cubicBezTo>
                <a:cubicBezTo>
                  <a:pt x="192" y="54"/>
                  <a:pt x="200" y="34"/>
                  <a:pt x="216" y="32"/>
                </a:cubicBezTo>
                <a:cubicBezTo>
                  <a:pt x="232" y="30"/>
                  <a:pt x="252" y="46"/>
                  <a:pt x="270" y="44"/>
                </a:cubicBezTo>
                <a:cubicBezTo>
                  <a:pt x="288" y="42"/>
                  <a:pt x="302" y="19"/>
                  <a:pt x="324" y="20"/>
                </a:cubicBezTo>
                <a:cubicBezTo>
                  <a:pt x="346" y="21"/>
                  <a:pt x="386" y="44"/>
                  <a:pt x="402" y="50"/>
                </a:cubicBezTo>
              </a:path>
            </a:pathLst>
          </a:custGeom>
          <a:noFill/>
          <a:ln w="19050" cmpd="sng">
            <a:solidFill>
              <a:srgbClr val="FF0000"/>
            </a:solidFill>
            <a:round/>
            <a:headEnd/>
            <a:tailEnd/>
          </a:ln>
          <a:effectLst/>
        </p:spPr>
        <p:txBody>
          <a:bodyPr/>
          <a:lstStyle/>
          <a:p>
            <a:endParaRPr lang="ru-RU"/>
          </a:p>
        </p:txBody>
      </p:sp>
      <p:sp>
        <p:nvSpPr>
          <p:cNvPr id="24846" name="Freeform 270"/>
          <p:cNvSpPr>
            <a:spLocks/>
          </p:cNvSpPr>
          <p:nvPr/>
        </p:nvSpPr>
        <p:spPr bwMode="auto">
          <a:xfrm>
            <a:off x="2195513" y="4005263"/>
            <a:ext cx="76200" cy="1587"/>
          </a:xfrm>
          <a:custGeom>
            <a:avLst/>
            <a:gdLst/>
            <a:ahLst/>
            <a:cxnLst>
              <a:cxn ang="0">
                <a:pos x="0" y="0"/>
              </a:cxn>
              <a:cxn ang="0">
                <a:pos x="48" y="0"/>
              </a:cxn>
            </a:cxnLst>
            <a:rect l="0" t="0" r="r" b="b"/>
            <a:pathLst>
              <a:path w="48" h="1">
                <a:moveTo>
                  <a:pt x="0" y="0"/>
                </a:moveTo>
                <a:cubicBezTo>
                  <a:pt x="8" y="0"/>
                  <a:pt x="38" y="0"/>
                  <a:pt x="48" y="0"/>
                </a:cubicBezTo>
              </a:path>
            </a:pathLst>
          </a:custGeom>
          <a:noFill/>
          <a:ln w="19050" cmpd="sng">
            <a:solidFill>
              <a:srgbClr val="FF0000"/>
            </a:solidFill>
            <a:round/>
            <a:headEnd/>
            <a:tailEnd/>
          </a:ln>
          <a:effectLst/>
        </p:spPr>
        <p:txBody>
          <a:bodyPr/>
          <a:lstStyle/>
          <a:p>
            <a:endParaRPr lang="ru-RU"/>
          </a:p>
        </p:txBody>
      </p:sp>
      <p:sp>
        <p:nvSpPr>
          <p:cNvPr id="24847" name="Freeform 271"/>
          <p:cNvSpPr>
            <a:spLocks/>
          </p:cNvSpPr>
          <p:nvPr/>
        </p:nvSpPr>
        <p:spPr bwMode="auto">
          <a:xfrm>
            <a:off x="1979613" y="1484313"/>
            <a:ext cx="53975" cy="239712"/>
          </a:xfrm>
          <a:custGeom>
            <a:avLst/>
            <a:gdLst/>
            <a:ahLst/>
            <a:cxnLst>
              <a:cxn ang="0">
                <a:pos x="0" y="0"/>
              </a:cxn>
              <a:cxn ang="0">
                <a:pos x="31" y="49"/>
              </a:cxn>
              <a:cxn ang="0">
                <a:pos x="19" y="151"/>
              </a:cxn>
            </a:cxnLst>
            <a:rect l="0" t="0" r="r" b="b"/>
            <a:pathLst>
              <a:path w="34" h="151">
                <a:moveTo>
                  <a:pt x="0" y="0"/>
                </a:moveTo>
                <a:cubicBezTo>
                  <a:pt x="5" y="8"/>
                  <a:pt x="28" y="24"/>
                  <a:pt x="31" y="49"/>
                </a:cubicBezTo>
                <a:cubicBezTo>
                  <a:pt x="34" y="74"/>
                  <a:pt x="21" y="130"/>
                  <a:pt x="19" y="151"/>
                </a:cubicBezTo>
              </a:path>
            </a:pathLst>
          </a:custGeom>
          <a:noFill/>
          <a:ln w="19050" cmpd="sng">
            <a:solidFill>
              <a:srgbClr val="FF0000"/>
            </a:solidFill>
            <a:round/>
            <a:headEnd/>
            <a:tailEnd/>
          </a:ln>
          <a:effectLst/>
        </p:spPr>
        <p:txBody>
          <a:bodyPr/>
          <a:lstStyle/>
          <a:p>
            <a:endParaRPr lang="ru-RU"/>
          </a:p>
        </p:txBody>
      </p:sp>
      <p:sp>
        <p:nvSpPr>
          <p:cNvPr id="24848" name="Freeform 272"/>
          <p:cNvSpPr>
            <a:spLocks/>
          </p:cNvSpPr>
          <p:nvPr/>
        </p:nvSpPr>
        <p:spPr bwMode="auto">
          <a:xfrm>
            <a:off x="1979613" y="4149725"/>
            <a:ext cx="211137" cy="25400"/>
          </a:xfrm>
          <a:custGeom>
            <a:avLst/>
            <a:gdLst/>
            <a:ahLst/>
            <a:cxnLst>
              <a:cxn ang="0">
                <a:pos x="133" y="14"/>
              </a:cxn>
              <a:cxn ang="0">
                <a:pos x="61" y="14"/>
              </a:cxn>
              <a:cxn ang="0">
                <a:pos x="0" y="0"/>
              </a:cxn>
            </a:cxnLst>
            <a:rect l="0" t="0" r="r" b="b"/>
            <a:pathLst>
              <a:path w="133" h="16">
                <a:moveTo>
                  <a:pt x="133" y="14"/>
                </a:moveTo>
                <a:cubicBezTo>
                  <a:pt x="121" y="14"/>
                  <a:pt x="83" y="16"/>
                  <a:pt x="61" y="14"/>
                </a:cubicBezTo>
                <a:cubicBezTo>
                  <a:pt x="39" y="12"/>
                  <a:pt x="13" y="3"/>
                  <a:pt x="0" y="0"/>
                </a:cubicBezTo>
              </a:path>
            </a:pathLst>
          </a:custGeom>
          <a:noFill/>
          <a:ln w="19050" cmpd="sng">
            <a:solidFill>
              <a:srgbClr val="FF0000"/>
            </a:solidFill>
            <a:round/>
            <a:headEnd/>
            <a:tailEnd/>
          </a:ln>
          <a:effectLst/>
        </p:spPr>
        <p:txBody>
          <a:bodyPr/>
          <a:lstStyle/>
          <a:p>
            <a:endParaRPr lang="ru-RU"/>
          </a:p>
        </p:txBody>
      </p:sp>
      <p:sp>
        <p:nvSpPr>
          <p:cNvPr id="24849" name="Freeform 273"/>
          <p:cNvSpPr>
            <a:spLocks/>
          </p:cNvSpPr>
          <p:nvPr/>
        </p:nvSpPr>
        <p:spPr bwMode="auto">
          <a:xfrm>
            <a:off x="1562100" y="4019550"/>
            <a:ext cx="417513" cy="130175"/>
          </a:xfrm>
          <a:custGeom>
            <a:avLst/>
            <a:gdLst/>
            <a:ahLst/>
            <a:cxnLst>
              <a:cxn ang="0">
                <a:pos x="263" y="82"/>
              </a:cxn>
              <a:cxn ang="0">
                <a:pos x="108" y="60"/>
              </a:cxn>
              <a:cxn ang="0">
                <a:pos x="0" y="0"/>
              </a:cxn>
            </a:cxnLst>
            <a:rect l="0" t="0" r="r" b="b"/>
            <a:pathLst>
              <a:path w="263" h="82">
                <a:moveTo>
                  <a:pt x="263" y="82"/>
                </a:moveTo>
                <a:cubicBezTo>
                  <a:pt x="237" y="78"/>
                  <a:pt x="152" y="74"/>
                  <a:pt x="108" y="60"/>
                </a:cubicBezTo>
                <a:cubicBezTo>
                  <a:pt x="64" y="46"/>
                  <a:pt x="22" y="12"/>
                  <a:pt x="0" y="0"/>
                </a:cubicBezTo>
              </a:path>
            </a:pathLst>
          </a:custGeom>
          <a:noFill/>
          <a:ln w="19050" cmpd="sng">
            <a:solidFill>
              <a:srgbClr val="FF0000"/>
            </a:solidFill>
            <a:round/>
            <a:headEnd/>
            <a:tailEnd/>
          </a:ln>
          <a:effectLst/>
        </p:spPr>
        <p:txBody>
          <a:bodyPr/>
          <a:lstStyle/>
          <a:p>
            <a:endParaRPr lang="ru-RU"/>
          </a:p>
        </p:txBody>
      </p:sp>
      <p:sp>
        <p:nvSpPr>
          <p:cNvPr id="24850" name="Freeform 274"/>
          <p:cNvSpPr>
            <a:spLocks/>
          </p:cNvSpPr>
          <p:nvPr/>
        </p:nvSpPr>
        <p:spPr bwMode="auto">
          <a:xfrm>
            <a:off x="2462213" y="4437063"/>
            <a:ext cx="165100" cy="163512"/>
          </a:xfrm>
          <a:custGeom>
            <a:avLst/>
            <a:gdLst/>
            <a:ahLst/>
            <a:cxnLst>
              <a:cxn ang="0">
                <a:pos x="104" y="0"/>
              </a:cxn>
              <a:cxn ang="0">
                <a:pos x="14" y="45"/>
              </a:cxn>
              <a:cxn ang="0">
                <a:pos x="21" y="103"/>
              </a:cxn>
            </a:cxnLst>
            <a:rect l="0" t="0" r="r" b="b"/>
            <a:pathLst>
              <a:path w="104" h="103">
                <a:moveTo>
                  <a:pt x="104" y="0"/>
                </a:moveTo>
                <a:cubicBezTo>
                  <a:pt x="66" y="15"/>
                  <a:pt x="28" y="28"/>
                  <a:pt x="14" y="45"/>
                </a:cubicBezTo>
                <a:cubicBezTo>
                  <a:pt x="0" y="62"/>
                  <a:pt x="20" y="91"/>
                  <a:pt x="21" y="103"/>
                </a:cubicBezTo>
              </a:path>
            </a:pathLst>
          </a:custGeom>
          <a:noFill/>
          <a:ln w="19050" cmpd="sng">
            <a:solidFill>
              <a:srgbClr val="FF0000"/>
            </a:solidFill>
            <a:round/>
            <a:headEnd/>
            <a:tailEnd/>
          </a:ln>
          <a:effectLst/>
        </p:spPr>
        <p:txBody>
          <a:bodyPr/>
          <a:lstStyle/>
          <a:p>
            <a:endParaRPr lang="ru-RU"/>
          </a:p>
        </p:txBody>
      </p:sp>
      <p:sp>
        <p:nvSpPr>
          <p:cNvPr id="24851" name="Freeform 275"/>
          <p:cNvSpPr>
            <a:spLocks/>
          </p:cNvSpPr>
          <p:nvPr/>
        </p:nvSpPr>
        <p:spPr bwMode="auto">
          <a:xfrm>
            <a:off x="2266950" y="4276725"/>
            <a:ext cx="228600" cy="219075"/>
          </a:xfrm>
          <a:custGeom>
            <a:avLst/>
            <a:gdLst/>
            <a:ahLst/>
            <a:cxnLst>
              <a:cxn ang="0">
                <a:pos x="144" y="138"/>
              </a:cxn>
              <a:cxn ang="0">
                <a:pos x="90" y="36"/>
              </a:cxn>
              <a:cxn ang="0">
                <a:pos x="0" y="0"/>
              </a:cxn>
            </a:cxnLst>
            <a:rect l="0" t="0" r="r" b="b"/>
            <a:pathLst>
              <a:path w="144" h="138">
                <a:moveTo>
                  <a:pt x="144" y="138"/>
                </a:moveTo>
                <a:cubicBezTo>
                  <a:pt x="134" y="121"/>
                  <a:pt x="114" y="59"/>
                  <a:pt x="90" y="36"/>
                </a:cubicBezTo>
                <a:cubicBezTo>
                  <a:pt x="66" y="13"/>
                  <a:pt x="19" y="8"/>
                  <a:pt x="0" y="0"/>
                </a:cubicBezTo>
              </a:path>
            </a:pathLst>
          </a:custGeom>
          <a:noFill/>
          <a:ln w="19050" cmpd="sng">
            <a:solidFill>
              <a:srgbClr val="FF0000"/>
            </a:solidFill>
            <a:round/>
            <a:headEnd/>
            <a:tailEnd/>
          </a:ln>
          <a:effectLst/>
        </p:spPr>
        <p:txBody>
          <a:bodyPr/>
          <a:lstStyle/>
          <a:p>
            <a:endParaRPr lang="ru-RU"/>
          </a:p>
        </p:txBody>
      </p:sp>
      <p:sp>
        <p:nvSpPr>
          <p:cNvPr id="24852" name="Freeform 276"/>
          <p:cNvSpPr>
            <a:spLocks/>
          </p:cNvSpPr>
          <p:nvPr/>
        </p:nvSpPr>
        <p:spPr bwMode="auto">
          <a:xfrm>
            <a:off x="3670300" y="4941888"/>
            <a:ext cx="109538" cy="120650"/>
          </a:xfrm>
          <a:custGeom>
            <a:avLst/>
            <a:gdLst/>
            <a:ahLst/>
            <a:cxnLst>
              <a:cxn ang="0">
                <a:pos x="69" y="0"/>
              </a:cxn>
              <a:cxn ang="0">
                <a:pos x="10" y="26"/>
              </a:cxn>
              <a:cxn ang="0">
                <a:pos x="7" y="76"/>
              </a:cxn>
            </a:cxnLst>
            <a:rect l="0" t="0" r="r" b="b"/>
            <a:pathLst>
              <a:path w="69" h="76">
                <a:moveTo>
                  <a:pt x="69" y="0"/>
                </a:moveTo>
                <a:cubicBezTo>
                  <a:pt x="59" y="4"/>
                  <a:pt x="20" y="13"/>
                  <a:pt x="10" y="26"/>
                </a:cubicBezTo>
                <a:cubicBezTo>
                  <a:pt x="0" y="39"/>
                  <a:pt x="8" y="66"/>
                  <a:pt x="7" y="76"/>
                </a:cubicBezTo>
              </a:path>
            </a:pathLst>
          </a:custGeom>
          <a:noFill/>
          <a:ln w="19050" cmpd="sng">
            <a:solidFill>
              <a:srgbClr val="FF0000"/>
            </a:solidFill>
            <a:round/>
            <a:headEnd/>
            <a:tailEnd/>
          </a:ln>
          <a:effectLst/>
        </p:spPr>
        <p:txBody>
          <a:bodyPr/>
          <a:lstStyle/>
          <a:p>
            <a:endParaRPr lang="ru-RU"/>
          </a:p>
        </p:txBody>
      </p:sp>
      <p:sp>
        <p:nvSpPr>
          <p:cNvPr id="24853" name="Freeform 277"/>
          <p:cNvSpPr>
            <a:spLocks/>
          </p:cNvSpPr>
          <p:nvPr/>
        </p:nvSpPr>
        <p:spPr bwMode="auto">
          <a:xfrm>
            <a:off x="1258888" y="3429000"/>
            <a:ext cx="731837" cy="657225"/>
          </a:xfrm>
          <a:custGeom>
            <a:avLst/>
            <a:gdLst/>
            <a:ahLst/>
            <a:cxnLst>
              <a:cxn ang="0">
                <a:pos x="461" y="414"/>
              </a:cxn>
              <a:cxn ang="0">
                <a:pos x="323" y="300"/>
              </a:cxn>
              <a:cxn ang="0">
                <a:pos x="182" y="227"/>
              </a:cxn>
              <a:cxn ang="0">
                <a:pos x="137" y="227"/>
              </a:cxn>
              <a:cxn ang="0">
                <a:pos x="23" y="198"/>
              </a:cxn>
              <a:cxn ang="0">
                <a:pos x="29" y="114"/>
              </a:cxn>
              <a:cxn ang="0">
                <a:pos x="0" y="0"/>
              </a:cxn>
            </a:cxnLst>
            <a:rect l="0" t="0" r="r" b="b"/>
            <a:pathLst>
              <a:path w="461" h="414">
                <a:moveTo>
                  <a:pt x="461" y="414"/>
                </a:moveTo>
                <a:cubicBezTo>
                  <a:pt x="439" y="395"/>
                  <a:pt x="369" y="331"/>
                  <a:pt x="323" y="300"/>
                </a:cubicBezTo>
                <a:cubicBezTo>
                  <a:pt x="277" y="269"/>
                  <a:pt x="213" y="239"/>
                  <a:pt x="182" y="227"/>
                </a:cubicBezTo>
                <a:cubicBezTo>
                  <a:pt x="151" y="215"/>
                  <a:pt x="163" y="232"/>
                  <a:pt x="137" y="227"/>
                </a:cubicBezTo>
                <a:cubicBezTo>
                  <a:pt x="111" y="222"/>
                  <a:pt x="41" y="217"/>
                  <a:pt x="23" y="198"/>
                </a:cubicBezTo>
                <a:cubicBezTo>
                  <a:pt x="5" y="179"/>
                  <a:pt x="33" y="147"/>
                  <a:pt x="29" y="114"/>
                </a:cubicBezTo>
                <a:cubicBezTo>
                  <a:pt x="25" y="81"/>
                  <a:pt x="6" y="24"/>
                  <a:pt x="0" y="0"/>
                </a:cubicBezTo>
              </a:path>
            </a:pathLst>
          </a:custGeom>
          <a:noFill/>
          <a:ln w="19050" cmpd="sng">
            <a:solidFill>
              <a:srgbClr val="FF0000"/>
            </a:solidFill>
            <a:round/>
            <a:headEnd/>
            <a:tailEnd/>
          </a:ln>
          <a:effectLst/>
        </p:spPr>
        <p:txBody>
          <a:bodyPr/>
          <a:lstStyle/>
          <a:p>
            <a:endParaRPr lang="ru-RU"/>
          </a:p>
        </p:txBody>
      </p:sp>
      <p:sp>
        <p:nvSpPr>
          <p:cNvPr id="24854" name="Freeform 278"/>
          <p:cNvSpPr>
            <a:spLocks/>
          </p:cNvSpPr>
          <p:nvPr/>
        </p:nvSpPr>
        <p:spPr bwMode="auto">
          <a:xfrm>
            <a:off x="1042988" y="1989138"/>
            <a:ext cx="504825" cy="157162"/>
          </a:xfrm>
          <a:custGeom>
            <a:avLst/>
            <a:gdLst/>
            <a:ahLst/>
            <a:cxnLst>
              <a:cxn ang="0">
                <a:pos x="0" y="0"/>
              </a:cxn>
              <a:cxn ang="0">
                <a:pos x="91" y="45"/>
              </a:cxn>
              <a:cxn ang="0">
                <a:pos x="182" y="91"/>
              </a:cxn>
              <a:cxn ang="0">
                <a:pos x="273" y="91"/>
              </a:cxn>
              <a:cxn ang="0">
                <a:pos x="318" y="91"/>
              </a:cxn>
            </a:cxnLst>
            <a:rect l="0" t="0" r="r" b="b"/>
            <a:pathLst>
              <a:path w="318" h="99">
                <a:moveTo>
                  <a:pt x="0" y="0"/>
                </a:moveTo>
                <a:cubicBezTo>
                  <a:pt x="30" y="15"/>
                  <a:pt x="61" y="30"/>
                  <a:pt x="91" y="45"/>
                </a:cubicBezTo>
                <a:cubicBezTo>
                  <a:pt x="121" y="60"/>
                  <a:pt x="152" y="83"/>
                  <a:pt x="182" y="91"/>
                </a:cubicBezTo>
                <a:cubicBezTo>
                  <a:pt x="212" y="99"/>
                  <a:pt x="250" y="91"/>
                  <a:pt x="273" y="91"/>
                </a:cubicBezTo>
                <a:cubicBezTo>
                  <a:pt x="296" y="91"/>
                  <a:pt x="307" y="91"/>
                  <a:pt x="318" y="91"/>
                </a:cubicBezTo>
              </a:path>
            </a:pathLst>
          </a:custGeom>
          <a:noFill/>
          <a:ln w="19050" cmpd="sng">
            <a:solidFill>
              <a:srgbClr val="FF0000"/>
            </a:solidFill>
            <a:round/>
            <a:headEnd/>
            <a:tailEnd/>
          </a:ln>
          <a:effectLst/>
        </p:spPr>
        <p:txBody>
          <a:bodyPr/>
          <a:lstStyle/>
          <a:p>
            <a:endParaRPr lang="ru-RU"/>
          </a:p>
        </p:txBody>
      </p:sp>
      <p:sp>
        <p:nvSpPr>
          <p:cNvPr id="24855" name="Freeform 279"/>
          <p:cNvSpPr>
            <a:spLocks/>
          </p:cNvSpPr>
          <p:nvPr/>
        </p:nvSpPr>
        <p:spPr bwMode="auto">
          <a:xfrm>
            <a:off x="827088" y="2420938"/>
            <a:ext cx="468312" cy="158750"/>
          </a:xfrm>
          <a:custGeom>
            <a:avLst/>
            <a:gdLst/>
            <a:ahLst/>
            <a:cxnLst>
              <a:cxn ang="0">
                <a:pos x="0" y="0"/>
              </a:cxn>
              <a:cxn ang="0">
                <a:pos x="85" y="59"/>
              </a:cxn>
              <a:cxn ang="0">
                <a:pos x="139" y="89"/>
              </a:cxn>
              <a:cxn ang="0">
                <a:pos x="223" y="89"/>
              </a:cxn>
              <a:cxn ang="0">
                <a:pos x="295" y="23"/>
              </a:cxn>
            </a:cxnLst>
            <a:rect l="0" t="0" r="r" b="b"/>
            <a:pathLst>
              <a:path w="295" h="100">
                <a:moveTo>
                  <a:pt x="0" y="0"/>
                </a:moveTo>
                <a:cubicBezTo>
                  <a:pt x="14" y="10"/>
                  <a:pt x="62" y="44"/>
                  <a:pt x="85" y="59"/>
                </a:cubicBezTo>
                <a:cubicBezTo>
                  <a:pt x="108" y="74"/>
                  <a:pt x="116" y="84"/>
                  <a:pt x="139" y="89"/>
                </a:cubicBezTo>
                <a:cubicBezTo>
                  <a:pt x="162" y="94"/>
                  <a:pt x="197" y="100"/>
                  <a:pt x="223" y="89"/>
                </a:cubicBezTo>
                <a:cubicBezTo>
                  <a:pt x="249" y="78"/>
                  <a:pt x="280" y="37"/>
                  <a:pt x="295" y="23"/>
                </a:cubicBezTo>
              </a:path>
            </a:pathLst>
          </a:custGeom>
          <a:noFill/>
          <a:ln w="19050" cmpd="sng">
            <a:solidFill>
              <a:srgbClr val="FF0000"/>
            </a:solidFill>
            <a:round/>
            <a:headEnd/>
            <a:tailEnd/>
          </a:ln>
          <a:effectLst/>
        </p:spPr>
        <p:txBody>
          <a:bodyPr/>
          <a:lstStyle/>
          <a:p>
            <a:endParaRPr lang="ru-RU"/>
          </a:p>
        </p:txBody>
      </p:sp>
      <p:sp>
        <p:nvSpPr>
          <p:cNvPr id="24856" name="Freeform 280"/>
          <p:cNvSpPr>
            <a:spLocks/>
          </p:cNvSpPr>
          <p:nvPr/>
        </p:nvSpPr>
        <p:spPr bwMode="auto">
          <a:xfrm>
            <a:off x="2627313" y="4268788"/>
            <a:ext cx="720725" cy="192087"/>
          </a:xfrm>
          <a:custGeom>
            <a:avLst/>
            <a:gdLst/>
            <a:ahLst/>
            <a:cxnLst>
              <a:cxn ang="0">
                <a:pos x="454" y="15"/>
              </a:cxn>
              <a:cxn ang="0">
                <a:pos x="373" y="29"/>
              </a:cxn>
              <a:cxn ang="0">
                <a:pos x="253" y="5"/>
              </a:cxn>
              <a:cxn ang="0">
                <a:pos x="175" y="17"/>
              </a:cxn>
              <a:cxn ang="0">
                <a:pos x="91" y="106"/>
              </a:cxn>
              <a:cxn ang="0">
                <a:pos x="0" y="106"/>
              </a:cxn>
            </a:cxnLst>
            <a:rect l="0" t="0" r="r" b="b"/>
            <a:pathLst>
              <a:path w="454" h="121">
                <a:moveTo>
                  <a:pt x="454" y="15"/>
                </a:moveTo>
                <a:cubicBezTo>
                  <a:pt x="441" y="17"/>
                  <a:pt x="406" y="31"/>
                  <a:pt x="373" y="29"/>
                </a:cubicBezTo>
                <a:cubicBezTo>
                  <a:pt x="340" y="27"/>
                  <a:pt x="286" y="7"/>
                  <a:pt x="253" y="5"/>
                </a:cubicBezTo>
                <a:cubicBezTo>
                  <a:pt x="220" y="3"/>
                  <a:pt x="202" y="0"/>
                  <a:pt x="175" y="17"/>
                </a:cubicBezTo>
                <a:cubicBezTo>
                  <a:pt x="148" y="34"/>
                  <a:pt x="120" y="91"/>
                  <a:pt x="91" y="106"/>
                </a:cubicBezTo>
                <a:cubicBezTo>
                  <a:pt x="62" y="121"/>
                  <a:pt x="34" y="109"/>
                  <a:pt x="0" y="106"/>
                </a:cubicBezTo>
              </a:path>
            </a:pathLst>
          </a:custGeom>
          <a:noFill/>
          <a:ln w="19050" cmpd="sng">
            <a:solidFill>
              <a:srgbClr val="FF0000"/>
            </a:solidFill>
            <a:round/>
            <a:headEnd/>
            <a:tailEnd/>
          </a:ln>
          <a:effectLst/>
        </p:spPr>
        <p:txBody>
          <a:bodyPr/>
          <a:lstStyle/>
          <a:p>
            <a:endParaRPr lang="ru-RU"/>
          </a:p>
        </p:txBody>
      </p:sp>
      <p:sp>
        <p:nvSpPr>
          <p:cNvPr id="24857" name="Freeform 281"/>
          <p:cNvSpPr>
            <a:spLocks/>
          </p:cNvSpPr>
          <p:nvPr/>
        </p:nvSpPr>
        <p:spPr bwMode="auto">
          <a:xfrm>
            <a:off x="2970213" y="4181475"/>
            <a:ext cx="39687" cy="95250"/>
          </a:xfrm>
          <a:custGeom>
            <a:avLst/>
            <a:gdLst/>
            <a:ahLst/>
            <a:cxnLst>
              <a:cxn ang="0">
                <a:pos x="19" y="0"/>
              </a:cxn>
              <a:cxn ang="0">
                <a:pos x="1" y="30"/>
              </a:cxn>
              <a:cxn ang="0">
                <a:pos x="25" y="60"/>
              </a:cxn>
            </a:cxnLst>
            <a:rect l="0" t="0" r="r" b="b"/>
            <a:pathLst>
              <a:path w="25" h="60">
                <a:moveTo>
                  <a:pt x="19" y="0"/>
                </a:moveTo>
                <a:cubicBezTo>
                  <a:pt x="16" y="6"/>
                  <a:pt x="0" y="20"/>
                  <a:pt x="1" y="30"/>
                </a:cubicBezTo>
                <a:cubicBezTo>
                  <a:pt x="2" y="40"/>
                  <a:pt x="20" y="54"/>
                  <a:pt x="25" y="60"/>
                </a:cubicBezTo>
              </a:path>
            </a:pathLst>
          </a:custGeom>
          <a:noFill/>
          <a:ln w="19050" cmpd="sng">
            <a:solidFill>
              <a:srgbClr val="FF0000"/>
            </a:solidFill>
            <a:round/>
            <a:headEnd/>
            <a:tailEnd/>
          </a:ln>
          <a:effectLst/>
        </p:spPr>
        <p:txBody>
          <a:bodyPr/>
          <a:lstStyle/>
          <a:p>
            <a:endParaRPr lang="ru-RU"/>
          </a:p>
        </p:txBody>
      </p:sp>
      <p:sp>
        <p:nvSpPr>
          <p:cNvPr id="24858" name="Freeform 282"/>
          <p:cNvSpPr>
            <a:spLocks/>
          </p:cNvSpPr>
          <p:nvPr/>
        </p:nvSpPr>
        <p:spPr bwMode="auto">
          <a:xfrm>
            <a:off x="3779838" y="4005263"/>
            <a:ext cx="96837" cy="233362"/>
          </a:xfrm>
          <a:custGeom>
            <a:avLst/>
            <a:gdLst/>
            <a:ahLst/>
            <a:cxnLst>
              <a:cxn ang="0">
                <a:pos x="61" y="147"/>
              </a:cxn>
              <a:cxn ang="0">
                <a:pos x="45" y="91"/>
              </a:cxn>
              <a:cxn ang="0">
                <a:pos x="37" y="33"/>
              </a:cxn>
              <a:cxn ang="0">
                <a:pos x="0" y="0"/>
              </a:cxn>
            </a:cxnLst>
            <a:rect l="0" t="0" r="r" b="b"/>
            <a:pathLst>
              <a:path w="61" h="147">
                <a:moveTo>
                  <a:pt x="61" y="147"/>
                </a:moveTo>
                <a:cubicBezTo>
                  <a:pt x="59" y="138"/>
                  <a:pt x="49" y="110"/>
                  <a:pt x="45" y="91"/>
                </a:cubicBezTo>
                <a:cubicBezTo>
                  <a:pt x="41" y="72"/>
                  <a:pt x="44" y="48"/>
                  <a:pt x="37" y="33"/>
                </a:cubicBezTo>
                <a:cubicBezTo>
                  <a:pt x="30" y="18"/>
                  <a:pt x="8" y="7"/>
                  <a:pt x="0" y="0"/>
                </a:cubicBezTo>
              </a:path>
            </a:pathLst>
          </a:custGeom>
          <a:noFill/>
          <a:ln w="19050" cmpd="sng">
            <a:solidFill>
              <a:srgbClr val="FF0000"/>
            </a:solidFill>
            <a:round/>
            <a:headEnd/>
            <a:tailEnd/>
          </a:ln>
          <a:effectLst/>
        </p:spPr>
        <p:txBody>
          <a:bodyPr/>
          <a:lstStyle/>
          <a:p>
            <a:endParaRPr lang="ru-RU"/>
          </a:p>
        </p:txBody>
      </p:sp>
      <p:sp>
        <p:nvSpPr>
          <p:cNvPr id="24859" name="Freeform 283"/>
          <p:cNvSpPr>
            <a:spLocks/>
          </p:cNvSpPr>
          <p:nvPr/>
        </p:nvSpPr>
        <p:spPr bwMode="auto">
          <a:xfrm>
            <a:off x="7600950" y="4932363"/>
            <a:ext cx="23813" cy="77787"/>
          </a:xfrm>
          <a:custGeom>
            <a:avLst/>
            <a:gdLst/>
            <a:ahLst/>
            <a:cxnLst>
              <a:cxn ang="0">
                <a:pos x="15" y="49"/>
              </a:cxn>
              <a:cxn ang="0">
                <a:pos x="0" y="7"/>
              </a:cxn>
              <a:cxn ang="0">
                <a:pos x="12" y="4"/>
              </a:cxn>
            </a:cxnLst>
            <a:rect l="0" t="0" r="r" b="b"/>
            <a:pathLst>
              <a:path w="15" h="49">
                <a:moveTo>
                  <a:pt x="15" y="49"/>
                </a:moveTo>
                <a:cubicBezTo>
                  <a:pt x="12" y="42"/>
                  <a:pt x="0" y="14"/>
                  <a:pt x="0" y="7"/>
                </a:cubicBezTo>
                <a:cubicBezTo>
                  <a:pt x="0" y="0"/>
                  <a:pt x="10" y="5"/>
                  <a:pt x="12" y="4"/>
                </a:cubicBezTo>
              </a:path>
            </a:pathLst>
          </a:custGeom>
          <a:noFill/>
          <a:ln w="19050" cmpd="sng">
            <a:solidFill>
              <a:srgbClr val="FF0000"/>
            </a:solidFill>
            <a:round/>
            <a:headEnd/>
            <a:tailEnd/>
          </a:ln>
          <a:effectLst/>
        </p:spPr>
        <p:txBody>
          <a:bodyPr/>
          <a:lstStyle/>
          <a:p>
            <a:endParaRPr lang="ru-RU"/>
          </a:p>
        </p:txBody>
      </p:sp>
      <p:sp>
        <p:nvSpPr>
          <p:cNvPr id="24860" name="Freeform 284"/>
          <p:cNvSpPr>
            <a:spLocks/>
          </p:cNvSpPr>
          <p:nvPr/>
        </p:nvSpPr>
        <p:spPr bwMode="auto">
          <a:xfrm>
            <a:off x="2324100" y="3471863"/>
            <a:ext cx="73025" cy="204787"/>
          </a:xfrm>
          <a:custGeom>
            <a:avLst/>
            <a:gdLst/>
            <a:ahLst/>
            <a:cxnLst>
              <a:cxn ang="0">
                <a:pos x="42" y="129"/>
              </a:cxn>
              <a:cxn ang="0">
                <a:pos x="39" y="69"/>
              </a:cxn>
              <a:cxn ang="0">
                <a:pos x="0" y="0"/>
              </a:cxn>
            </a:cxnLst>
            <a:rect l="0" t="0" r="r" b="b"/>
            <a:pathLst>
              <a:path w="46" h="129">
                <a:moveTo>
                  <a:pt x="42" y="129"/>
                </a:moveTo>
                <a:cubicBezTo>
                  <a:pt x="42" y="119"/>
                  <a:pt x="46" y="90"/>
                  <a:pt x="39" y="69"/>
                </a:cubicBezTo>
                <a:cubicBezTo>
                  <a:pt x="32" y="48"/>
                  <a:pt x="8" y="15"/>
                  <a:pt x="0" y="0"/>
                </a:cubicBezTo>
              </a:path>
            </a:pathLst>
          </a:custGeom>
          <a:noFill/>
          <a:ln w="19050" cmpd="sng">
            <a:solidFill>
              <a:srgbClr val="FF0000"/>
            </a:solidFill>
            <a:round/>
            <a:headEnd/>
            <a:tailEnd/>
          </a:ln>
          <a:effectLst/>
        </p:spPr>
        <p:txBody>
          <a:bodyPr/>
          <a:lstStyle/>
          <a:p>
            <a:endParaRPr lang="ru-RU"/>
          </a:p>
        </p:txBody>
      </p:sp>
      <p:sp>
        <p:nvSpPr>
          <p:cNvPr id="24861" name="Freeform 285"/>
          <p:cNvSpPr>
            <a:spLocks/>
          </p:cNvSpPr>
          <p:nvPr/>
        </p:nvSpPr>
        <p:spPr bwMode="auto">
          <a:xfrm>
            <a:off x="7362825" y="4848225"/>
            <a:ext cx="257175" cy="209550"/>
          </a:xfrm>
          <a:custGeom>
            <a:avLst/>
            <a:gdLst/>
            <a:ahLst/>
            <a:cxnLst>
              <a:cxn ang="0">
                <a:pos x="162" y="132"/>
              </a:cxn>
              <a:cxn ang="0">
                <a:pos x="102" y="104"/>
              </a:cxn>
              <a:cxn ang="0">
                <a:pos x="66" y="36"/>
              </a:cxn>
              <a:cxn ang="0">
                <a:pos x="0" y="0"/>
              </a:cxn>
            </a:cxnLst>
            <a:rect l="0" t="0" r="r" b="b"/>
            <a:pathLst>
              <a:path w="162" h="132">
                <a:moveTo>
                  <a:pt x="162" y="132"/>
                </a:moveTo>
                <a:cubicBezTo>
                  <a:pt x="154" y="126"/>
                  <a:pt x="118" y="120"/>
                  <a:pt x="102" y="104"/>
                </a:cubicBezTo>
                <a:cubicBezTo>
                  <a:pt x="86" y="88"/>
                  <a:pt x="83" y="53"/>
                  <a:pt x="66" y="36"/>
                </a:cubicBezTo>
                <a:cubicBezTo>
                  <a:pt x="49" y="19"/>
                  <a:pt x="14" y="8"/>
                  <a:pt x="0" y="0"/>
                </a:cubicBezTo>
              </a:path>
            </a:pathLst>
          </a:custGeom>
          <a:noFill/>
          <a:ln w="19050" cap="flat" cmpd="sng">
            <a:solidFill>
              <a:srgbClr val="FF0000"/>
            </a:solidFill>
            <a:prstDash val="sysDot"/>
            <a:round/>
            <a:headEnd/>
            <a:tailEnd/>
          </a:ln>
          <a:effectLst/>
        </p:spPr>
        <p:txBody>
          <a:bodyPr/>
          <a:lstStyle/>
          <a:p>
            <a:endParaRPr lang="ru-RU"/>
          </a:p>
        </p:txBody>
      </p:sp>
      <p:sp>
        <p:nvSpPr>
          <p:cNvPr id="24862" name="Freeform 286"/>
          <p:cNvSpPr>
            <a:spLocks/>
          </p:cNvSpPr>
          <p:nvPr/>
        </p:nvSpPr>
        <p:spPr bwMode="auto">
          <a:xfrm>
            <a:off x="5572125" y="4191000"/>
            <a:ext cx="79375" cy="485775"/>
          </a:xfrm>
          <a:custGeom>
            <a:avLst/>
            <a:gdLst/>
            <a:ahLst/>
            <a:cxnLst>
              <a:cxn ang="0">
                <a:pos x="0" y="306"/>
              </a:cxn>
              <a:cxn ang="0">
                <a:pos x="48" y="156"/>
              </a:cxn>
              <a:cxn ang="0">
                <a:pos x="12" y="0"/>
              </a:cxn>
            </a:cxnLst>
            <a:rect l="0" t="0" r="r" b="b"/>
            <a:pathLst>
              <a:path w="50" h="306">
                <a:moveTo>
                  <a:pt x="0" y="306"/>
                </a:moveTo>
                <a:cubicBezTo>
                  <a:pt x="8" y="282"/>
                  <a:pt x="46" y="207"/>
                  <a:pt x="48" y="156"/>
                </a:cubicBezTo>
                <a:cubicBezTo>
                  <a:pt x="50" y="105"/>
                  <a:pt x="19" y="32"/>
                  <a:pt x="12" y="0"/>
                </a:cubicBezTo>
              </a:path>
            </a:pathLst>
          </a:custGeom>
          <a:noFill/>
          <a:ln w="19050" cmpd="sng">
            <a:solidFill>
              <a:srgbClr val="FF0000"/>
            </a:solidFill>
            <a:round/>
            <a:headEnd/>
            <a:tailEnd/>
          </a:ln>
          <a:effectLst/>
        </p:spPr>
        <p:txBody>
          <a:bodyPr/>
          <a:lstStyle/>
          <a:p>
            <a:endParaRPr lang="ru-RU"/>
          </a:p>
        </p:txBody>
      </p:sp>
      <p:sp>
        <p:nvSpPr>
          <p:cNvPr id="24863" name="Freeform 287"/>
          <p:cNvSpPr>
            <a:spLocks/>
          </p:cNvSpPr>
          <p:nvPr/>
        </p:nvSpPr>
        <p:spPr bwMode="auto">
          <a:xfrm>
            <a:off x="971550" y="2143125"/>
            <a:ext cx="1552575" cy="652463"/>
          </a:xfrm>
          <a:custGeom>
            <a:avLst/>
            <a:gdLst/>
            <a:ahLst/>
            <a:cxnLst>
              <a:cxn ang="0">
                <a:pos x="0" y="396"/>
              </a:cxn>
              <a:cxn ang="0">
                <a:pos x="136" y="402"/>
              </a:cxn>
              <a:cxn ang="0">
                <a:pos x="300" y="396"/>
              </a:cxn>
              <a:cxn ang="0">
                <a:pos x="454" y="311"/>
              </a:cxn>
              <a:cxn ang="0">
                <a:pos x="499" y="266"/>
              </a:cxn>
              <a:cxn ang="0">
                <a:pos x="564" y="300"/>
              </a:cxn>
              <a:cxn ang="0">
                <a:pos x="768" y="186"/>
              </a:cxn>
              <a:cxn ang="0">
                <a:pos x="954" y="54"/>
              </a:cxn>
              <a:cxn ang="0">
                <a:pos x="912" y="0"/>
              </a:cxn>
            </a:cxnLst>
            <a:rect l="0" t="0" r="r" b="b"/>
            <a:pathLst>
              <a:path w="978" h="411">
                <a:moveTo>
                  <a:pt x="0" y="396"/>
                </a:moveTo>
                <a:cubicBezTo>
                  <a:pt x="22" y="397"/>
                  <a:pt x="86" y="402"/>
                  <a:pt x="136" y="402"/>
                </a:cubicBezTo>
                <a:cubicBezTo>
                  <a:pt x="186" y="402"/>
                  <a:pt x="247" y="411"/>
                  <a:pt x="300" y="396"/>
                </a:cubicBezTo>
                <a:cubicBezTo>
                  <a:pt x="353" y="381"/>
                  <a:pt x="421" y="333"/>
                  <a:pt x="454" y="311"/>
                </a:cubicBezTo>
                <a:cubicBezTo>
                  <a:pt x="487" y="289"/>
                  <a:pt x="481" y="268"/>
                  <a:pt x="499" y="266"/>
                </a:cubicBezTo>
                <a:cubicBezTo>
                  <a:pt x="517" y="264"/>
                  <a:pt x="519" y="313"/>
                  <a:pt x="564" y="300"/>
                </a:cubicBezTo>
                <a:cubicBezTo>
                  <a:pt x="609" y="287"/>
                  <a:pt x="703" y="227"/>
                  <a:pt x="768" y="186"/>
                </a:cubicBezTo>
                <a:cubicBezTo>
                  <a:pt x="833" y="145"/>
                  <a:pt x="930" y="85"/>
                  <a:pt x="954" y="54"/>
                </a:cubicBezTo>
                <a:cubicBezTo>
                  <a:pt x="978" y="23"/>
                  <a:pt x="921" y="11"/>
                  <a:pt x="912" y="0"/>
                </a:cubicBezTo>
              </a:path>
            </a:pathLst>
          </a:custGeom>
          <a:noFill/>
          <a:ln w="19050" cmpd="sng">
            <a:solidFill>
              <a:srgbClr val="FF0000"/>
            </a:solidFill>
            <a:round/>
            <a:headEnd/>
            <a:tailEnd/>
          </a:ln>
          <a:effectLst/>
        </p:spPr>
        <p:txBody>
          <a:bodyPr/>
          <a:lstStyle/>
          <a:p>
            <a:endParaRPr lang="ru-RU"/>
          </a:p>
        </p:txBody>
      </p:sp>
      <p:sp>
        <p:nvSpPr>
          <p:cNvPr id="24864" name="Freeform 288"/>
          <p:cNvSpPr>
            <a:spLocks/>
          </p:cNvSpPr>
          <p:nvPr/>
        </p:nvSpPr>
        <p:spPr bwMode="auto">
          <a:xfrm>
            <a:off x="1835150" y="2636838"/>
            <a:ext cx="73025" cy="71437"/>
          </a:xfrm>
          <a:custGeom>
            <a:avLst/>
            <a:gdLst/>
            <a:ahLst/>
            <a:cxnLst>
              <a:cxn ang="0">
                <a:pos x="0" y="0"/>
              </a:cxn>
              <a:cxn ang="0">
                <a:pos x="46" y="45"/>
              </a:cxn>
            </a:cxnLst>
            <a:rect l="0" t="0" r="r" b="b"/>
            <a:pathLst>
              <a:path w="46" h="45">
                <a:moveTo>
                  <a:pt x="0" y="0"/>
                </a:moveTo>
                <a:cubicBezTo>
                  <a:pt x="19" y="19"/>
                  <a:pt x="38" y="38"/>
                  <a:pt x="46" y="45"/>
                </a:cubicBezTo>
              </a:path>
            </a:pathLst>
          </a:custGeom>
          <a:noFill/>
          <a:ln w="19050" cmpd="sng">
            <a:solidFill>
              <a:srgbClr val="FF0000"/>
            </a:solidFill>
            <a:round/>
            <a:headEnd/>
            <a:tailEnd/>
          </a:ln>
          <a:effectLst/>
        </p:spPr>
        <p:txBody>
          <a:bodyPr/>
          <a:lstStyle/>
          <a:p>
            <a:endParaRPr lang="ru-RU"/>
          </a:p>
        </p:txBody>
      </p:sp>
      <p:sp>
        <p:nvSpPr>
          <p:cNvPr id="24865" name="Freeform 289"/>
          <p:cNvSpPr>
            <a:spLocks/>
          </p:cNvSpPr>
          <p:nvPr/>
        </p:nvSpPr>
        <p:spPr bwMode="auto">
          <a:xfrm>
            <a:off x="3995738" y="4264025"/>
            <a:ext cx="2952750" cy="617538"/>
          </a:xfrm>
          <a:custGeom>
            <a:avLst/>
            <a:gdLst/>
            <a:ahLst/>
            <a:cxnLst>
              <a:cxn ang="0">
                <a:pos x="0" y="18"/>
              </a:cxn>
              <a:cxn ang="0">
                <a:pos x="45" y="64"/>
              </a:cxn>
              <a:cxn ang="0">
                <a:pos x="189" y="110"/>
              </a:cxn>
              <a:cxn ang="0">
                <a:pos x="399" y="86"/>
              </a:cxn>
              <a:cxn ang="0">
                <a:pos x="499" y="64"/>
              </a:cxn>
              <a:cxn ang="0">
                <a:pos x="837" y="2"/>
              </a:cxn>
              <a:cxn ang="0">
                <a:pos x="897" y="74"/>
              </a:cxn>
              <a:cxn ang="0">
                <a:pos x="951" y="116"/>
              </a:cxn>
              <a:cxn ang="0">
                <a:pos x="1043" y="154"/>
              </a:cxn>
              <a:cxn ang="0">
                <a:pos x="1281" y="152"/>
              </a:cxn>
              <a:cxn ang="0">
                <a:pos x="1365" y="260"/>
              </a:cxn>
              <a:cxn ang="0">
                <a:pos x="1452" y="336"/>
              </a:cxn>
              <a:cxn ang="0">
                <a:pos x="1588" y="381"/>
              </a:cxn>
              <a:cxn ang="0">
                <a:pos x="1769" y="290"/>
              </a:cxn>
              <a:cxn ang="0">
                <a:pos x="1860" y="381"/>
              </a:cxn>
            </a:cxnLst>
            <a:rect l="0" t="0" r="r" b="b"/>
            <a:pathLst>
              <a:path w="1860" h="389">
                <a:moveTo>
                  <a:pt x="0" y="18"/>
                </a:moveTo>
                <a:cubicBezTo>
                  <a:pt x="7" y="33"/>
                  <a:pt x="13" y="49"/>
                  <a:pt x="45" y="64"/>
                </a:cubicBezTo>
                <a:cubicBezTo>
                  <a:pt x="77" y="79"/>
                  <a:pt x="130" y="106"/>
                  <a:pt x="189" y="110"/>
                </a:cubicBezTo>
                <a:cubicBezTo>
                  <a:pt x="248" y="114"/>
                  <a:pt x="347" y="94"/>
                  <a:pt x="399" y="86"/>
                </a:cubicBezTo>
                <a:cubicBezTo>
                  <a:pt x="451" y="78"/>
                  <a:pt x="426" y="78"/>
                  <a:pt x="499" y="64"/>
                </a:cubicBezTo>
                <a:cubicBezTo>
                  <a:pt x="572" y="50"/>
                  <a:pt x="771" y="0"/>
                  <a:pt x="837" y="2"/>
                </a:cubicBezTo>
                <a:cubicBezTo>
                  <a:pt x="903" y="4"/>
                  <a:pt x="878" y="55"/>
                  <a:pt x="897" y="74"/>
                </a:cubicBezTo>
                <a:cubicBezTo>
                  <a:pt x="916" y="93"/>
                  <a:pt x="927" y="103"/>
                  <a:pt x="951" y="116"/>
                </a:cubicBezTo>
                <a:cubicBezTo>
                  <a:pt x="975" y="129"/>
                  <a:pt x="988" y="148"/>
                  <a:pt x="1043" y="154"/>
                </a:cubicBezTo>
                <a:cubicBezTo>
                  <a:pt x="1098" y="160"/>
                  <a:pt x="1227" y="134"/>
                  <a:pt x="1281" y="152"/>
                </a:cubicBezTo>
                <a:cubicBezTo>
                  <a:pt x="1335" y="170"/>
                  <a:pt x="1337" y="229"/>
                  <a:pt x="1365" y="260"/>
                </a:cubicBezTo>
                <a:cubicBezTo>
                  <a:pt x="1393" y="291"/>
                  <a:pt x="1415" y="316"/>
                  <a:pt x="1452" y="336"/>
                </a:cubicBezTo>
                <a:cubicBezTo>
                  <a:pt x="1489" y="356"/>
                  <a:pt x="1535" y="389"/>
                  <a:pt x="1588" y="381"/>
                </a:cubicBezTo>
                <a:cubicBezTo>
                  <a:pt x="1641" y="373"/>
                  <a:pt x="1724" y="290"/>
                  <a:pt x="1769" y="290"/>
                </a:cubicBezTo>
                <a:cubicBezTo>
                  <a:pt x="1814" y="290"/>
                  <a:pt x="1837" y="335"/>
                  <a:pt x="1860" y="381"/>
                </a:cubicBezTo>
              </a:path>
            </a:pathLst>
          </a:custGeom>
          <a:noFill/>
          <a:ln w="19050" cmpd="sng">
            <a:solidFill>
              <a:srgbClr val="FF0000"/>
            </a:solidFill>
            <a:round/>
            <a:headEnd/>
            <a:tailEnd/>
          </a:ln>
          <a:effectLst/>
        </p:spPr>
        <p:txBody>
          <a:bodyPr/>
          <a:lstStyle/>
          <a:p>
            <a:endParaRPr lang="ru-RU"/>
          </a:p>
        </p:txBody>
      </p:sp>
      <p:sp>
        <p:nvSpPr>
          <p:cNvPr id="24866" name="Freeform 290"/>
          <p:cNvSpPr>
            <a:spLocks/>
          </p:cNvSpPr>
          <p:nvPr/>
        </p:nvSpPr>
        <p:spPr bwMode="auto">
          <a:xfrm>
            <a:off x="3203575" y="3933825"/>
            <a:ext cx="85725" cy="287338"/>
          </a:xfrm>
          <a:custGeom>
            <a:avLst/>
            <a:gdLst/>
            <a:ahLst/>
            <a:cxnLst>
              <a:cxn ang="0">
                <a:pos x="0" y="181"/>
              </a:cxn>
              <a:cxn ang="0">
                <a:pos x="46" y="90"/>
              </a:cxn>
              <a:cxn ang="0">
                <a:pos x="46" y="45"/>
              </a:cxn>
              <a:cxn ang="0">
                <a:pos x="46" y="0"/>
              </a:cxn>
            </a:cxnLst>
            <a:rect l="0" t="0" r="r" b="b"/>
            <a:pathLst>
              <a:path w="54" h="181">
                <a:moveTo>
                  <a:pt x="0" y="181"/>
                </a:moveTo>
                <a:cubicBezTo>
                  <a:pt x="19" y="147"/>
                  <a:pt x="38" y="113"/>
                  <a:pt x="46" y="90"/>
                </a:cubicBezTo>
                <a:cubicBezTo>
                  <a:pt x="54" y="67"/>
                  <a:pt x="46" y="60"/>
                  <a:pt x="46" y="45"/>
                </a:cubicBezTo>
                <a:cubicBezTo>
                  <a:pt x="46" y="30"/>
                  <a:pt x="46" y="15"/>
                  <a:pt x="46" y="0"/>
                </a:cubicBezTo>
              </a:path>
            </a:pathLst>
          </a:custGeom>
          <a:noFill/>
          <a:ln w="19050" cmpd="sng">
            <a:solidFill>
              <a:srgbClr val="FF0000"/>
            </a:solidFill>
            <a:round/>
            <a:headEnd/>
            <a:tailEnd/>
          </a:ln>
          <a:effectLst/>
        </p:spPr>
        <p:txBody>
          <a:bodyPr/>
          <a:lstStyle/>
          <a:p>
            <a:endParaRPr lang="ru-RU"/>
          </a:p>
        </p:txBody>
      </p:sp>
      <p:sp>
        <p:nvSpPr>
          <p:cNvPr id="24867" name="Freeform 291"/>
          <p:cNvSpPr>
            <a:spLocks/>
          </p:cNvSpPr>
          <p:nvPr/>
        </p:nvSpPr>
        <p:spPr bwMode="auto">
          <a:xfrm>
            <a:off x="1554163" y="4221163"/>
            <a:ext cx="26987" cy="131762"/>
          </a:xfrm>
          <a:custGeom>
            <a:avLst/>
            <a:gdLst/>
            <a:ahLst/>
            <a:cxnLst>
              <a:cxn ang="0">
                <a:pos x="2" y="0"/>
              </a:cxn>
              <a:cxn ang="0">
                <a:pos x="2" y="41"/>
              </a:cxn>
              <a:cxn ang="0">
                <a:pos x="17" y="83"/>
              </a:cxn>
            </a:cxnLst>
            <a:rect l="0" t="0" r="r" b="b"/>
            <a:pathLst>
              <a:path w="17" h="83">
                <a:moveTo>
                  <a:pt x="2" y="0"/>
                </a:moveTo>
                <a:cubicBezTo>
                  <a:pt x="2" y="14"/>
                  <a:pt x="0" y="27"/>
                  <a:pt x="2" y="41"/>
                </a:cubicBezTo>
                <a:cubicBezTo>
                  <a:pt x="4" y="55"/>
                  <a:pt x="14" y="74"/>
                  <a:pt x="17" y="83"/>
                </a:cubicBezTo>
              </a:path>
            </a:pathLst>
          </a:custGeom>
          <a:noFill/>
          <a:ln w="19050" cmpd="sng">
            <a:solidFill>
              <a:srgbClr val="FF0000"/>
            </a:solidFill>
            <a:round/>
            <a:headEnd/>
            <a:tailEnd/>
          </a:ln>
          <a:effectLst/>
        </p:spPr>
        <p:txBody>
          <a:bodyPr/>
          <a:lstStyle/>
          <a:p>
            <a:endParaRPr lang="ru-RU"/>
          </a:p>
        </p:txBody>
      </p:sp>
      <p:sp>
        <p:nvSpPr>
          <p:cNvPr id="24868" name="Freeform 292"/>
          <p:cNvSpPr>
            <a:spLocks/>
          </p:cNvSpPr>
          <p:nvPr/>
        </p:nvSpPr>
        <p:spPr bwMode="auto">
          <a:xfrm>
            <a:off x="7486650" y="4448175"/>
            <a:ext cx="120650" cy="333375"/>
          </a:xfrm>
          <a:custGeom>
            <a:avLst/>
            <a:gdLst/>
            <a:ahLst/>
            <a:cxnLst>
              <a:cxn ang="0">
                <a:pos x="63" y="210"/>
              </a:cxn>
              <a:cxn ang="0">
                <a:pos x="69" y="129"/>
              </a:cxn>
              <a:cxn ang="0">
                <a:pos x="24" y="38"/>
              </a:cxn>
              <a:cxn ang="0">
                <a:pos x="0" y="0"/>
              </a:cxn>
            </a:cxnLst>
            <a:rect l="0" t="0" r="r" b="b"/>
            <a:pathLst>
              <a:path w="76" h="210">
                <a:moveTo>
                  <a:pt x="63" y="210"/>
                </a:moveTo>
                <a:cubicBezTo>
                  <a:pt x="64" y="196"/>
                  <a:pt x="76" y="158"/>
                  <a:pt x="69" y="129"/>
                </a:cubicBezTo>
                <a:cubicBezTo>
                  <a:pt x="62" y="100"/>
                  <a:pt x="36" y="60"/>
                  <a:pt x="24" y="38"/>
                </a:cubicBezTo>
                <a:cubicBezTo>
                  <a:pt x="12" y="16"/>
                  <a:pt x="5" y="8"/>
                  <a:pt x="0" y="0"/>
                </a:cubicBezTo>
              </a:path>
            </a:pathLst>
          </a:custGeom>
          <a:noFill/>
          <a:ln w="19050" cmpd="sng">
            <a:solidFill>
              <a:srgbClr val="FF0000"/>
            </a:solidFill>
            <a:round/>
            <a:headEnd/>
            <a:tailEnd/>
          </a:ln>
          <a:effectLst/>
        </p:spPr>
        <p:txBody>
          <a:bodyPr/>
          <a:lstStyle/>
          <a:p>
            <a:endParaRPr lang="ru-RU"/>
          </a:p>
        </p:txBody>
      </p:sp>
      <p:sp>
        <p:nvSpPr>
          <p:cNvPr id="24869" name="Freeform 293"/>
          <p:cNvSpPr>
            <a:spLocks/>
          </p:cNvSpPr>
          <p:nvPr/>
        </p:nvSpPr>
        <p:spPr bwMode="auto">
          <a:xfrm>
            <a:off x="2268538" y="3933825"/>
            <a:ext cx="84137" cy="71438"/>
          </a:xfrm>
          <a:custGeom>
            <a:avLst/>
            <a:gdLst/>
            <a:ahLst/>
            <a:cxnLst>
              <a:cxn ang="0">
                <a:pos x="0" y="45"/>
              </a:cxn>
              <a:cxn ang="0">
                <a:pos x="41" y="36"/>
              </a:cxn>
              <a:cxn ang="0">
                <a:pos x="53" y="0"/>
              </a:cxn>
            </a:cxnLst>
            <a:rect l="0" t="0" r="r" b="b"/>
            <a:pathLst>
              <a:path w="53" h="45">
                <a:moveTo>
                  <a:pt x="0" y="45"/>
                </a:moveTo>
                <a:cubicBezTo>
                  <a:pt x="7" y="44"/>
                  <a:pt x="32" y="43"/>
                  <a:pt x="41" y="36"/>
                </a:cubicBezTo>
                <a:cubicBezTo>
                  <a:pt x="50" y="29"/>
                  <a:pt x="51" y="7"/>
                  <a:pt x="53" y="0"/>
                </a:cubicBezTo>
              </a:path>
            </a:pathLst>
          </a:custGeom>
          <a:noFill/>
          <a:ln w="19050" cmpd="sng">
            <a:solidFill>
              <a:srgbClr val="FF0000"/>
            </a:solidFill>
            <a:round/>
            <a:headEnd/>
            <a:tailEnd/>
          </a:ln>
          <a:effectLst/>
        </p:spPr>
        <p:txBody>
          <a:bodyPr/>
          <a:lstStyle/>
          <a:p>
            <a:endParaRPr lang="ru-RU"/>
          </a:p>
        </p:txBody>
      </p:sp>
      <p:sp>
        <p:nvSpPr>
          <p:cNvPr id="24870" name="Freeform 294"/>
          <p:cNvSpPr>
            <a:spLocks/>
          </p:cNvSpPr>
          <p:nvPr/>
        </p:nvSpPr>
        <p:spPr bwMode="auto">
          <a:xfrm>
            <a:off x="5572125" y="3933825"/>
            <a:ext cx="79375" cy="295275"/>
          </a:xfrm>
          <a:custGeom>
            <a:avLst/>
            <a:gdLst/>
            <a:ahLst/>
            <a:cxnLst>
              <a:cxn ang="0">
                <a:pos x="18" y="186"/>
              </a:cxn>
              <a:cxn ang="0">
                <a:pos x="5" y="90"/>
              </a:cxn>
              <a:cxn ang="0">
                <a:pos x="50" y="0"/>
              </a:cxn>
            </a:cxnLst>
            <a:rect l="0" t="0" r="r" b="b"/>
            <a:pathLst>
              <a:path w="50" h="186">
                <a:moveTo>
                  <a:pt x="18" y="186"/>
                </a:moveTo>
                <a:cubicBezTo>
                  <a:pt x="16" y="169"/>
                  <a:pt x="0" y="121"/>
                  <a:pt x="5" y="90"/>
                </a:cubicBezTo>
                <a:cubicBezTo>
                  <a:pt x="10" y="59"/>
                  <a:pt x="31" y="30"/>
                  <a:pt x="50" y="0"/>
                </a:cubicBezTo>
              </a:path>
            </a:pathLst>
          </a:custGeom>
          <a:noFill/>
          <a:ln w="19050" cmpd="sng">
            <a:solidFill>
              <a:srgbClr val="FF0000"/>
            </a:solidFill>
            <a:round/>
            <a:headEnd/>
            <a:tailEnd/>
          </a:ln>
          <a:effectLst/>
        </p:spPr>
        <p:txBody>
          <a:bodyPr/>
          <a:lstStyle/>
          <a:p>
            <a:endParaRPr lang="ru-RU"/>
          </a:p>
        </p:txBody>
      </p:sp>
      <p:sp>
        <p:nvSpPr>
          <p:cNvPr id="24871" name="Freeform 295"/>
          <p:cNvSpPr>
            <a:spLocks/>
          </p:cNvSpPr>
          <p:nvPr/>
        </p:nvSpPr>
        <p:spPr bwMode="auto">
          <a:xfrm>
            <a:off x="5651500" y="3860800"/>
            <a:ext cx="73025" cy="73025"/>
          </a:xfrm>
          <a:custGeom>
            <a:avLst/>
            <a:gdLst/>
            <a:ahLst/>
            <a:cxnLst>
              <a:cxn ang="0">
                <a:pos x="0" y="46"/>
              </a:cxn>
              <a:cxn ang="0">
                <a:pos x="46" y="0"/>
              </a:cxn>
            </a:cxnLst>
            <a:rect l="0" t="0" r="r" b="b"/>
            <a:pathLst>
              <a:path w="46" h="46">
                <a:moveTo>
                  <a:pt x="0" y="46"/>
                </a:moveTo>
                <a:cubicBezTo>
                  <a:pt x="19" y="27"/>
                  <a:pt x="38" y="8"/>
                  <a:pt x="46" y="0"/>
                </a:cubicBezTo>
              </a:path>
            </a:pathLst>
          </a:custGeom>
          <a:noFill/>
          <a:ln w="19050" cmpd="sng">
            <a:solidFill>
              <a:srgbClr val="FF0000"/>
            </a:solidFill>
            <a:round/>
            <a:headEnd/>
            <a:tailEnd/>
          </a:ln>
          <a:effectLst/>
        </p:spPr>
        <p:txBody>
          <a:bodyPr/>
          <a:lstStyle/>
          <a:p>
            <a:endParaRPr lang="ru-RU"/>
          </a:p>
        </p:txBody>
      </p:sp>
      <p:sp>
        <p:nvSpPr>
          <p:cNvPr id="24872" name="Freeform 296"/>
          <p:cNvSpPr>
            <a:spLocks/>
          </p:cNvSpPr>
          <p:nvPr/>
        </p:nvSpPr>
        <p:spPr bwMode="auto">
          <a:xfrm>
            <a:off x="5157788" y="4292600"/>
            <a:ext cx="1587" cy="146050"/>
          </a:xfrm>
          <a:custGeom>
            <a:avLst/>
            <a:gdLst/>
            <a:ahLst/>
            <a:cxnLst>
              <a:cxn ang="0">
                <a:pos x="0" y="0"/>
              </a:cxn>
              <a:cxn ang="0">
                <a:pos x="0" y="92"/>
              </a:cxn>
            </a:cxnLst>
            <a:rect l="0" t="0" r="r" b="b"/>
            <a:pathLst>
              <a:path w="1" h="92">
                <a:moveTo>
                  <a:pt x="0" y="0"/>
                </a:moveTo>
                <a:cubicBezTo>
                  <a:pt x="0" y="15"/>
                  <a:pt x="0" y="73"/>
                  <a:pt x="0" y="92"/>
                </a:cubicBezTo>
              </a:path>
            </a:pathLst>
          </a:custGeom>
          <a:noFill/>
          <a:ln w="19050" cmpd="sng">
            <a:solidFill>
              <a:srgbClr val="FF0000"/>
            </a:solidFill>
            <a:round/>
            <a:headEnd/>
            <a:tailEnd/>
          </a:ln>
          <a:effectLst/>
        </p:spPr>
        <p:txBody>
          <a:bodyPr/>
          <a:lstStyle/>
          <a:p>
            <a:endParaRPr lang="ru-RU"/>
          </a:p>
        </p:txBody>
      </p:sp>
      <p:sp>
        <p:nvSpPr>
          <p:cNvPr id="24873" name="Freeform 297"/>
          <p:cNvSpPr>
            <a:spLocks/>
          </p:cNvSpPr>
          <p:nvPr/>
        </p:nvSpPr>
        <p:spPr bwMode="auto">
          <a:xfrm>
            <a:off x="981075" y="2554288"/>
            <a:ext cx="782638" cy="190500"/>
          </a:xfrm>
          <a:custGeom>
            <a:avLst/>
            <a:gdLst/>
            <a:ahLst/>
            <a:cxnLst>
              <a:cxn ang="0">
                <a:pos x="493" y="7"/>
              </a:cxn>
              <a:cxn ang="0">
                <a:pos x="402" y="7"/>
              </a:cxn>
              <a:cxn ang="0">
                <a:pos x="312" y="52"/>
              </a:cxn>
              <a:cxn ang="0">
                <a:pos x="130" y="97"/>
              </a:cxn>
              <a:cxn ang="0">
                <a:pos x="54" y="119"/>
              </a:cxn>
              <a:cxn ang="0">
                <a:pos x="0" y="101"/>
              </a:cxn>
            </a:cxnLst>
            <a:rect l="0" t="0" r="r" b="b"/>
            <a:pathLst>
              <a:path w="493" h="120">
                <a:moveTo>
                  <a:pt x="493" y="7"/>
                </a:moveTo>
                <a:cubicBezTo>
                  <a:pt x="455" y="3"/>
                  <a:pt x="432" y="0"/>
                  <a:pt x="402" y="7"/>
                </a:cubicBezTo>
                <a:cubicBezTo>
                  <a:pt x="372" y="14"/>
                  <a:pt x="357" y="37"/>
                  <a:pt x="312" y="52"/>
                </a:cubicBezTo>
                <a:cubicBezTo>
                  <a:pt x="267" y="67"/>
                  <a:pt x="173" y="86"/>
                  <a:pt x="130" y="97"/>
                </a:cubicBezTo>
                <a:cubicBezTo>
                  <a:pt x="87" y="108"/>
                  <a:pt x="76" y="118"/>
                  <a:pt x="54" y="119"/>
                </a:cubicBezTo>
                <a:cubicBezTo>
                  <a:pt x="32" y="120"/>
                  <a:pt x="11" y="105"/>
                  <a:pt x="0" y="101"/>
                </a:cubicBezTo>
              </a:path>
            </a:pathLst>
          </a:custGeom>
          <a:noFill/>
          <a:ln w="19050" cmpd="sng">
            <a:solidFill>
              <a:schemeClr val="tx1"/>
            </a:solidFill>
            <a:round/>
            <a:headEnd/>
            <a:tailEnd/>
          </a:ln>
          <a:effectLst/>
        </p:spPr>
        <p:txBody>
          <a:bodyPr/>
          <a:lstStyle/>
          <a:p>
            <a:endParaRPr lang="ru-RU"/>
          </a:p>
        </p:txBody>
      </p:sp>
      <p:sp>
        <p:nvSpPr>
          <p:cNvPr id="24896" name="Freeform 320"/>
          <p:cNvSpPr>
            <a:spLocks/>
          </p:cNvSpPr>
          <p:nvPr/>
        </p:nvSpPr>
        <p:spPr bwMode="auto">
          <a:xfrm>
            <a:off x="409575" y="2428875"/>
            <a:ext cx="561975" cy="279400"/>
          </a:xfrm>
          <a:custGeom>
            <a:avLst/>
            <a:gdLst/>
            <a:ahLst/>
            <a:cxnLst>
              <a:cxn ang="0">
                <a:pos x="354" y="176"/>
              </a:cxn>
              <a:cxn ang="0">
                <a:pos x="270" y="144"/>
              </a:cxn>
              <a:cxn ang="0">
                <a:pos x="173" y="131"/>
              </a:cxn>
              <a:cxn ang="0">
                <a:pos x="82" y="86"/>
              </a:cxn>
              <a:cxn ang="0">
                <a:pos x="0" y="0"/>
              </a:cxn>
            </a:cxnLst>
            <a:rect l="0" t="0" r="r" b="b"/>
            <a:pathLst>
              <a:path w="354" h="176">
                <a:moveTo>
                  <a:pt x="354" y="176"/>
                </a:moveTo>
                <a:cubicBezTo>
                  <a:pt x="340" y="171"/>
                  <a:pt x="300" y="151"/>
                  <a:pt x="270" y="144"/>
                </a:cubicBezTo>
                <a:cubicBezTo>
                  <a:pt x="240" y="137"/>
                  <a:pt x="204" y="141"/>
                  <a:pt x="173" y="131"/>
                </a:cubicBezTo>
                <a:cubicBezTo>
                  <a:pt x="142" y="121"/>
                  <a:pt x="111" y="108"/>
                  <a:pt x="82" y="86"/>
                </a:cubicBezTo>
                <a:cubicBezTo>
                  <a:pt x="53" y="64"/>
                  <a:pt x="17" y="18"/>
                  <a:pt x="0" y="0"/>
                </a:cubicBezTo>
              </a:path>
            </a:pathLst>
          </a:custGeom>
          <a:noFill/>
          <a:ln w="19050" cmpd="sng">
            <a:solidFill>
              <a:schemeClr val="tx1"/>
            </a:solidFill>
            <a:round/>
            <a:headEnd type="none" w="med" len="med"/>
            <a:tailEnd type="arrow" w="med" len="med"/>
          </a:ln>
          <a:effectLst/>
        </p:spPr>
        <p:txBody>
          <a:bodyPr/>
          <a:lstStyle/>
          <a:p>
            <a:endParaRPr lang="ru-RU"/>
          </a:p>
        </p:txBody>
      </p:sp>
      <p:sp>
        <p:nvSpPr>
          <p:cNvPr id="24897" name="Freeform 321"/>
          <p:cNvSpPr>
            <a:spLocks/>
          </p:cNvSpPr>
          <p:nvPr/>
        </p:nvSpPr>
        <p:spPr bwMode="auto">
          <a:xfrm>
            <a:off x="342900" y="2701925"/>
            <a:ext cx="628650" cy="117475"/>
          </a:xfrm>
          <a:custGeom>
            <a:avLst/>
            <a:gdLst/>
            <a:ahLst/>
            <a:cxnLst>
              <a:cxn ang="0">
                <a:pos x="396" y="4"/>
              </a:cxn>
              <a:cxn ang="0">
                <a:pos x="305" y="4"/>
              </a:cxn>
              <a:cxn ang="0">
                <a:pos x="222" y="26"/>
              </a:cxn>
              <a:cxn ang="0">
                <a:pos x="132" y="14"/>
              </a:cxn>
              <a:cxn ang="0">
                <a:pos x="0" y="74"/>
              </a:cxn>
            </a:cxnLst>
            <a:rect l="0" t="0" r="r" b="b"/>
            <a:pathLst>
              <a:path w="396" h="74">
                <a:moveTo>
                  <a:pt x="396" y="4"/>
                </a:moveTo>
                <a:cubicBezTo>
                  <a:pt x="365" y="0"/>
                  <a:pt x="334" y="0"/>
                  <a:pt x="305" y="4"/>
                </a:cubicBezTo>
                <a:cubicBezTo>
                  <a:pt x="276" y="8"/>
                  <a:pt x="251" y="24"/>
                  <a:pt x="222" y="26"/>
                </a:cubicBezTo>
                <a:cubicBezTo>
                  <a:pt x="193" y="28"/>
                  <a:pt x="169" y="6"/>
                  <a:pt x="132" y="14"/>
                </a:cubicBezTo>
                <a:cubicBezTo>
                  <a:pt x="95" y="22"/>
                  <a:pt x="27" y="62"/>
                  <a:pt x="0" y="74"/>
                </a:cubicBezTo>
              </a:path>
            </a:pathLst>
          </a:custGeom>
          <a:noFill/>
          <a:ln w="19050" cmpd="sng">
            <a:solidFill>
              <a:schemeClr val="tx1"/>
            </a:solidFill>
            <a:round/>
            <a:headEnd type="none" w="med" len="med"/>
            <a:tailEnd type="arrow" w="med" len="med"/>
          </a:ln>
          <a:effectLst/>
        </p:spPr>
        <p:txBody>
          <a:bodyPr/>
          <a:lstStyle/>
          <a:p>
            <a:endParaRPr lang="ru-RU"/>
          </a:p>
        </p:txBody>
      </p:sp>
      <p:sp>
        <p:nvSpPr>
          <p:cNvPr id="24898" name="Freeform 322"/>
          <p:cNvSpPr>
            <a:spLocks/>
          </p:cNvSpPr>
          <p:nvPr/>
        </p:nvSpPr>
        <p:spPr bwMode="auto">
          <a:xfrm>
            <a:off x="685800" y="2181225"/>
            <a:ext cx="752475" cy="438150"/>
          </a:xfrm>
          <a:custGeom>
            <a:avLst/>
            <a:gdLst/>
            <a:ahLst/>
            <a:cxnLst>
              <a:cxn ang="0">
                <a:pos x="474" y="276"/>
              </a:cxn>
              <a:cxn ang="0">
                <a:pos x="444" y="210"/>
              </a:cxn>
              <a:cxn ang="0">
                <a:pos x="390" y="138"/>
              </a:cxn>
              <a:cxn ang="0">
                <a:pos x="300" y="72"/>
              </a:cxn>
              <a:cxn ang="0">
                <a:pos x="186" y="42"/>
              </a:cxn>
              <a:cxn ang="0">
                <a:pos x="0" y="0"/>
              </a:cxn>
            </a:cxnLst>
            <a:rect l="0" t="0" r="r" b="b"/>
            <a:pathLst>
              <a:path w="474" h="276">
                <a:moveTo>
                  <a:pt x="474" y="276"/>
                </a:moveTo>
                <a:cubicBezTo>
                  <a:pt x="469" y="265"/>
                  <a:pt x="458" y="233"/>
                  <a:pt x="444" y="210"/>
                </a:cubicBezTo>
                <a:cubicBezTo>
                  <a:pt x="430" y="187"/>
                  <a:pt x="414" y="161"/>
                  <a:pt x="390" y="138"/>
                </a:cubicBezTo>
                <a:cubicBezTo>
                  <a:pt x="366" y="115"/>
                  <a:pt x="334" y="88"/>
                  <a:pt x="300" y="72"/>
                </a:cubicBezTo>
                <a:cubicBezTo>
                  <a:pt x="266" y="56"/>
                  <a:pt x="236" y="54"/>
                  <a:pt x="186" y="42"/>
                </a:cubicBezTo>
                <a:cubicBezTo>
                  <a:pt x="136" y="30"/>
                  <a:pt x="39" y="9"/>
                  <a:pt x="0" y="0"/>
                </a:cubicBezTo>
              </a:path>
            </a:pathLst>
          </a:custGeom>
          <a:noFill/>
          <a:ln w="19050" cmpd="sng">
            <a:solidFill>
              <a:schemeClr val="tx1"/>
            </a:solidFill>
            <a:round/>
            <a:headEnd type="none" w="med" len="med"/>
            <a:tailEnd type="arrow" w="med" len="med"/>
          </a:ln>
          <a:effectLst/>
        </p:spPr>
        <p:txBody>
          <a:bodyPr/>
          <a:lstStyle/>
          <a:p>
            <a:endParaRPr lang="ru-RU"/>
          </a:p>
        </p:txBody>
      </p:sp>
      <p:sp>
        <p:nvSpPr>
          <p:cNvPr id="24899" name="Freeform 323"/>
          <p:cNvSpPr>
            <a:spLocks/>
          </p:cNvSpPr>
          <p:nvPr/>
        </p:nvSpPr>
        <p:spPr bwMode="auto">
          <a:xfrm>
            <a:off x="971550" y="2247900"/>
            <a:ext cx="533400" cy="460375"/>
          </a:xfrm>
          <a:custGeom>
            <a:avLst/>
            <a:gdLst/>
            <a:ahLst/>
            <a:cxnLst>
              <a:cxn ang="0">
                <a:pos x="336" y="0"/>
              </a:cxn>
              <a:cxn ang="0">
                <a:pos x="204" y="24"/>
              </a:cxn>
              <a:cxn ang="0">
                <a:pos x="192" y="102"/>
              </a:cxn>
              <a:cxn ang="0">
                <a:pos x="45" y="154"/>
              </a:cxn>
              <a:cxn ang="0">
                <a:pos x="12" y="216"/>
              </a:cxn>
              <a:cxn ang="0">
                <a:pos x="0" y="290"/>
              </a:cxn>
            </a:cxnLst>
            <a:rect l="0" t="0" r="r" b="b"/>
            <a:pathLst>
              <a:path w="336" h="290">
                <a:moveTo>
                  <a:pt x="336" y="0"/>
                </a:moveTo>
                <a:cubicBezTo>
                  <a:pt x="314" y="4"/>
                  <a:pt x="228" y="7"/>
                  <a:pt x="204" y="24"/>
                </a:cubicBezTo>
                <a:cubicBezTo>
                  <a:pt x="180" y="41"/>
                  <a:pt x="218" y="80"/>
                  <a:pt x="192" y="102"/>
                </a:cubicBezTo>
                <a:cubicBezTo>
                  <a:pt x="166" y="124"/>
                  <a:pt x="75" y="135"/>
                  <a:pt x="45" y="154"/>
                </a:cubicBezTo>
                <a:cubicBezTo>
                  <a:pt x="15" y="173"/>
                  <a:pt x="19" y="193"/>
                  <a:pt x="12" y="216"/>
                </a:cubicBezTo>
                <a:cubicBezTo>
                  <a:pt x="5" y="239"/>
                  <a:pt x="2" y="275"/>
                  <a:pt x="0" y="290"/>
                </a:cubicBezTo>
              </a:path>
            </a:pathLst>
          </a:custGeom>
          <a:noFill/>
          <a:ln w="19050" cmpd="sng">
            <a:solidFill>
              <a:schemeClr val="tx1"/>
            </a:solidFill>
            <a:round/>
            <a:headEnd/>
            <a:tailEnd/>
          </a:ln>
          <a:effectLst/>
        </p:spPr>
        <p:txBody>
          <a:bodyPr/>
          <a:lstStyle/>
          <a:p>
            <a:endParaRPr lang="ru-RU"/>
          </a:p>
        </p:txBody>
      </p:sp>
      <p:sp>
        <p:nvSpPr>
          <p:cNvPr id="24900" name="Freeform 324"/>
          <p:cNvSpPr>
            <a:spLocks/>
          </p:cNvSpPr>
          <p:nvPr/>
        </p:nvSpPr>
        <p:spPr bwMode="auto">
          <a:xfrm>
            <a:off x="1763713" y="2133600"/>
            <a:ext cx="647700" cy="460375"/>
          </a:xfrm>
          <a:custGeom>
            <a:avLst/>
            <a:gdLst/>
            <a:ahLst/>
            <a:cxnLst>
              <a:cxn ang="0">
                <a:pos x="408" y="0"/>
              </a:cxn>
              <a:cxn ang="0">
                <a:pos x="431" y="48"/>
              </a:cxn>
              <a:cxn ang="0">
                <a:pos x="377" y="90"/>
              </a:cxn>
              <a:cxn ang="0">
                <a:pos x="293" y="156"/>
              </a:cxn>
              <a:cxn ang="0">
                <a:pos x="181" y="226"/>
              </a:cxn>
              <a:cxn ang="0">
                <a:pos x="53" y="282"/>
              </a:cxn>
              <a:cxn ang="0">
                <a:pos x="0" y="272"/>
              </a:cxn>
            </a:cxnLst>
            <a:rect l="0" t="0" r="r" b="b"/>
            <a:pathLst>
              <a:path w="436" h="290">
                <a:moveTo>
                  <a:pt x="408" y="0"/>
                </a:moveTo>
                <a:cubicBezTo>
                  <a:pt x="412" y="8"/>
                  <a:pt x="436" y="33"/>
                  <a:pt x="431" y="48"/>
                </a:cubicBezTo>
                <a:cubicBezTo>
                  <a:pt x="426" y="63"/>
                  <a:pt x="400" y="72"/>
                  <a:pt x="377" y="90"/>
                </a:cubicBezTo>
                <a:cubicBezTo>
                  <a:pt x="354" y="108"/>
                  <a:pt x="326" y="133"/>
                  <a:pt x="293" y="156"/>
                </a:cubicBezTo>
                <a:cubicBezTo>
                  <a:pt x="260" y="179"/>
                  <a:pt x="221" y="205"/>
                  <a:pt x="181" y="226"/>
                </a:cubicBezTo>
                <a:cubicBezTo>
                  <a:pt x="141" y="247"/>
                  <a:pt x="83" y="274"/>
                  <a:pt x="53" y="282"/>
                </a:cubicBezTo>
                <a:cubicBezTo>
                  <a:pt x="23" y="290"/>
                  <a:pt x="11" y="274"/>
                  <a:pt x="0" y="272"/>
                </a:cubicBezTo>
              </a:path>
            </a:pathLst>
          </a:custGeom>
          <a:noFill/>
          <a:ln w="19050" cmpd="sng">
            <a:solidFill>
              <a:schemeClr val="tx1"/>
            </a:solidFill>
            <a:round/>
            <a:headEnd/>
            <a:tailEnd/>
          </a:ln>
          <a:effectLst/>
        </p:spPr>
        <p:txBody>
          <a:bodyPr/>
          <a:lstStyle/>
          <a:p>
            <a:endParaRPr lang="ru-RU"/>
          </a:p>
        </p:txBody>
      </p:sp>
      <p:sp>
        <p:nvSpPr>
          <p:cNvPr id="24901" name="Freeform 325"/>
          <p:cNvSpPr>
            <a:spLocks/>
          </p:cNvSpPr>
          <p:nvPr/>
        </p:nvSpPr>
        <p:spPr bwMode="auto">
          <a:xfrm>
            <a:off x="1258888" y="2636838"/>
            <a:ext cx="153987" cy="1384300"/>
          </a:xfrm>
          <a:custGeom>
            <a:avLst/>
            <a:gdLst/>
            <a:ahLst/>
            <a:cxnLst>
              <a:cxn ang="0">
                <a:pos x="96" y="0"/>
              </a:cxn>
              <a:cxn ang="0">
                <a:pos x="49" y="84"/>
              </a:cxn>
              <a:cxn ang="0">
                <a:pos x="49" y="129"/>
              </a:cxn>
              <a:cxn ang="0">
                <a:pos x="92" y="220"/>
              </a:cxn>
              <a:cxn ang="0">
                <a:pos x="79" y="300"/>
              </a:cxn>
              <a:cxn ang="0">
                <a:pos x="22" y="414"/>
              </a:cxn>
              <a:cxn ang="0">
                <a:pos x="5" y="492"/>
              </a:cxn>
              <a:cxn ang="0">
                <a:pos x="50" y="588"/>
              </a:cxn>
              <a:cxn ang="0">
                <a:pos x="21" y="872"/>
              </a:cxn>
            </a:cxnLst>
            <a:rect l="0" t="0" r="r" b="b"/>
            <a:pathLst>
              <a:path w="97" h="872">
                <a:moveTo>
                  <a:pt x="96" y="0"/>
                </a:moveTo>
                <a:cubicBezTo>
                  <a:pt x="87" y="12"/>
                  <a:pt x="57" y="63"/>
                  <a:pt x="49" y="84"/>
                </a:cubicBezTo>
                <a:cubicBezTo>
                  <a:pt x="42" y="105"/>
                  <a:pt x="43" y="106"/>
                  <a:pt x="49" y="129"/>
                </a:cubicBezTo>
                <a:cubicBezTo>
                  <a:pt x="56" y="152"/>
                  <a:pt x="87" y="192"/>
                  <a:pt x="92" y="220"/>
                </a:cubicBezTo>
                <a:cubicBezTo>
                  <a:pt x="97" y="248"/>
                  <a:pt x="90" y="268"/>
                  <a:pt x="79" y="300"/>
                </a:cubicBezTo>
                <a:cubicBezTo>
                  <a:pt x="68" y="332"/>
                  <a:pt x="34" y="382"/>
                  <a:pt x="22" y="414"/>
                </a:cubicBezTo>
                <a:cubicBezTo>
                  <a:pt x="10" y="446"/>
                  <a:pt x="0" y="463"/>
                  <a:pt x="5" y="492"/>
                </a:cubicBezTo>
                <a:cubicBezTo>
                  <a:pt x="10" y="521"/>
                  <a:pt x="47" y="525"/>
                  <a:pt x="50" y="588"/>
                </a:cubicBezTo>
                <a:cubicBezTo>
                  <a:pt x="53" y="651"/>
                  <a:pt x="27" y="813"/>
                  <a:pt x="21" y="872"/>
                </a:cubicBezTo>
              </a:path>
            </a:pathLst>
          </a:custGeom>
          <a:noFill/>
          <a:ln w="19050" cmpd="sng">
            <a:solidFill>
              <a:schemeClr val="tx1"/>
            </a:solidFill>
            <a:round/>
            <a:headEnd type="none" w="med" len="med"/>
            <a:tailEnd type="arrow" w="med" len="med"/>
          </a:ln>
          <a:effectLst/>
        </p:spPr>
        <p:txBody>
          <a:bodyPr/>
          <a:lstStyle/>
          <a:p>
            <a:endParaRPr lang="ru-RU"/>
          </a:p>
        </p:txBody>
      </p:sp>
      <p:sp>
        <p:nvSpPr>
          <p:cNvPr id="24902" name="Freeform 326"/>
          <p:cNvSpPr>
            <a:spLocks/>
          </p:cNvSpPr>
          <p:nvPr/>
        </p:nvSpPr>
        <p:spPr bwMode="auto">
          <a:xfrm>
            <a:off x="965200" y="2708275"/>
            <a:ext cx="2743200" cy="2160588"/>
          </a:xfrm>
          <a:custGeom>
            <a:avLst/>
            <a:gdLst/>
            <a:ahLst/>
            <a:cxnLst>
              <a:cxn ang="0">
                <a:pos x="4" y="0"/>
              </a:cxn>
              <a:cxn ang="0">
                <a:pos x="10" y="82"/>
              </a:cxn>
              <a:cxn ang="0">
                <a:pos x="64" y="178"/>
              </a:cxn>
              <a:cxn ang="0">
                <a:pos x="124" y="256"/>
              </a:cxn>
              <a:cxn ang="0">
                <a:pos x="148" y="310"/>
              </a:cxn>
              <a:cxn ang="0">
                <a:pos x="185" y="409"/>
              </a:cxn>
              <a:cxn ang="0">
                <a:pos x="185" y="454"/>
              </a:cxn>
              <a:cxn ang="0">
                <a:pos x="334" y="532"/>
              </a:cxn>
              <a:cxn ang="0">
                <a:pos x="544" y="634"/>
              </a:cxn>
              <a:cxn ang="0">
                <a:pos x="658" y="742"/>
              </a:cxn>
              <a:cxn ang="0">
                <a:pos x="754" y="736"/>
              </a:cxn>
              <a:cxn ang="0">
                <a:pos x="892" y="748"/>
              </a:cxn>
              <a:cxn ang="0">
                <a:pos x="1047" y="817"/>
              </a:cxn>
              <a:cxn ang="0">
                <a:pos x="1204" y="892"/>
              </a:cxn>
              <a:cxn ang="0">
                <a:pos x="1378" y="922"/>
              </a:cxn>
              <a:cxn ang="0">
                <a:pos x="1546" y="998"/>
              </a:cxn>
              <a:cxn ang="0">
                <a:pos x="1594" y="1120"/>
              </a:cxn>
              <a:cxn ang="0">
                <a:pos x="1682" y="1225"/>
              </a:cxn>
              <a:cxn ang="0">
                <a:pos x="1702" y="1306"/>
              </a:cxn>
              <a:cxn ang="0">
                <a:pos x="1728" y="1361"/>
              </a:cxn>
            </a:cxnLst>
            <a:rect l="0" t="0" r="r" b="b"/>
            <a:pathLst>
              <a:path w="1728" h="1361">
                <a:moveTo>
                  <a:pt x="4" y="0"/>
                </a:moveTo>
                <a:cubicBezTo>
                  <a:pt x="5" y="14"/>
                  <a:pt x="0" y="52"/>
                  <a:pt x="10" y="82"/>
                </a:cubicBezTo>
                <a:cubicBezTo>
                  <a:pt x="20" y="112"/>
                  <a:pt x="45" y="149"/>
                  <a:pt x="64" y="178"/>
                </a:cubicBezTo>
                <a:cubicBezTo>
                  <a:pt x="83" y="207"/>
                  <a:pt x="110" y="234"/>
                  <a:pt x="124" y="256"/>
                </a:cubicBezTo>
                <a:cubicBezTo>
                  <a:pt x="138" y="278"/>
                  <a:pt x="138" y="285"/>
                  <a:pt x="148" y="310"/>
                </a:cubicBezTo>
                <a:cubicBezTo>
                  <a:pt x="158" y="335"/>
                  <a:pt x="179" y="385"/>
                  <a:pt x="185" y="409"/>
                </a:cubicBezTo>
                <a:cubicBezTo>
                  <a:pt x="191" y="433"/>
                  <a:pt x="160" y="434"/>
                  <a:pt x="185" y="454"/>
                </a:cubicBezTo>
                <a:cubicBezTo>
                  <a:pt x="210" y="474"/>
                  <a:pt x="274" y="502"/>
                  <a:pt x="334" y="532"/>
                </a:cubicBezTo>
                <a:cubicBezTo>
                  <a:pt x="394" y="562"/>
                  <a:pt x="490" y="599"/>
                  <a:pt x="544" y="634"/>
                </a:cubicBezTo>
                <a:cubicBezTo>
                  <a:pt x="598" y="669"/>
                  <a:pt x="623" y="725"/>
                  <a:pt x="658" y="742"/>
                </a:cubicBezTo>
                <a:cubicBezTo>
                  <a:pt x="693" y="759"/>
                  <a:pt x="715" y="735"/>
                  <a:pt x="754" y="736"/>
                </a:cubicBezTo>
                <a:cubicBezTo>
                  <a:pt x="793" y="737"/>
                  <a:pt x="843" y="735"/>
                  <a:pt x="892" y="748"/>
                </a:cubicBezTo>
                <a:cubicBezTo>
                  <a:pt x="941" y="761"/>
                  <a:pt x="995" y="793"/>
                  <a:pt x="1047" y="817"/>
                </a:cubicBezTo>
                <a:cubicBezTo>
                  <a:pt x="1099" y="841"/>
                  <a:pt x="1149" y="874"/>
                  <a:pt x="1204" y="892"/>
                </a:cubicBezTo>
                <a:cubicBezTo>
                  <a:pt x="1259" y="910"/>
                  <a:pt x="1321" y="904"/>
                  <a:pt x="1378" y="922"/>
                </a:cubicBezTo>
                <a:cubicBezTo>
                  <a:pt x="1435" y="940"/>
                  <a:pt x="1510" y="965"/>
                  <a:pt x="1546" y="998"/>
                </a:cubicBezTo>
                <a:cubicBezTo>
                  <a:pt x="1582" y="1031"/>
                  <a:pt x="1571" y="1082"/>
                  <a:pt x="1594" y="1120"/>
                </a:cubicBezTo>
                <a:cubicBezTo>
                  <a:pt x="1617" y="1158"/>
                  <a:pt x="1664" y="1194"/>
                  <a:pt x="1682" y="1225"/>
                </a:cubicBezTo>
                <a:cubicBezTo>
                  <a:pt x="1700" y="1256"/>
                  <a:pt x="1694" y="1283"/>
                  <a:pt x="1702" y="1306"/>
                </a:cubicBezTo>
                <a:cubicBezTo>
                  <a:pt x="1710" y="1329"/>
                  <a:pt x="1723" y="1350"/>
                  <a:pt x="1728" y="1361"/>
                </a:cubicBezTo>
              </a:path>
            </a:pathLst>
          </a:custGeom>
          <a:noFill/>
          <a:ln w="19050" cmpd="sng">
            <a:solidFill>
              <a:schemeClr val="tx1"/>
            </a:solidFill>
            <a:round/>
            <a:headEnd/>
            <a:tailEnd/>
          </a:ln>
          <a:effectLst/>
        </p:spPr>
        <p:txBody>
          <a:bodyPr/>
          <a:lstStyle/>
          <a:p>
            <a:endParaRPr lang="ru-RU"/>
          </a:p>
        </p:txBody>
      </p:sp>
      <p:sp>
        <p:nvSpPr>
          <p:cNvPr id="24903" name="Freeform 327"/>
          <p:cNvSpPr>
            <a:spLocks/>
          </p:cNvSpPr>
          <p:nvPr/>
        </p:nvSpPr>
        <p:spPr bwMode="auto">
          <a:xfrm>
            <a:off x="1835150" y="2565400"/>
            <a:ext cx="536575" cy="1339850"/>
          </a:xfrm>
          <a:custGeom>
            <a:avLst/>
            <a:gdLst/>
            <a:ahLst/>
            <a:cxnLst>
              <a:cxn ang="0">
                <a:pos x="0" y="0"/>
              </a:cxn>
              <a:cxn ang="0">
                <a:pos x="56" y="88"/>
              </a:cxn>
              <a:cxn ang="0">
                <a:pos x="116" y="172"/>
              </a:cxn>
              <a:cxn ang="0">
                <a:pos x="152" y="256"/>
              </a:cxn>
              <a:cxn ang="0">
                <a:pos x="170" y="316"/>
              </a:cxn>
              <a:cxn ang="0">
                <a:pos x="173" y="367"/>
              </a:cxn>
              <a:cxn ang="0">
                <a:pos x="200" y="400"/>
              </a:cxn>
              <a:cxn ang="0">
                <a:pos x="245" y="487"/>
              </a:cxn>
              <a:cxn ang="0">
                <a:pos x="263" y="538"/>
              </a:cxn>
              <a:cxn ang="0">
                <a:pos x="287" y="643"/>
              </a:cxn>
              <a:cxn ang="0">
                <a:pos x="273" y="725"/>
              </a:cxn>
              <a:cxn ang="0">
                <a:pos x="284" y="772"/>
              </a:cxn>
              <a:cxn ang="0">
                <a:pos x="338" y="844"/>
              </a:cxn>
            </a:cxnLst>
            <a:rect l="0" t="0" r="r" b="b"/>
            <a:pathLst>
              <a:path w="338" h="844">
                <a:moveTo>
                  <a:pt x="0" y="0"/>
                </a:moveTo>
                <a:cubicBezTo>
                  <a:pt x="9" y="15"/>
                  <a:pt x="37" y="59"/>
                  <a:pt x="56" y="88"/>
                </a:cubicBezTo>
                <a:cubicBezTo>
                  <a:pt x="75" y="117"/>
                  <a:pt x="100" y="144"/>
                  <a:pt x="116" y="172"/>
                </a:cubicBezTo>
                <a:cubicBezTo>
                  <a:pt x="132" y="200"/>
                  <a:pt x="143" y="232"/>
                  <a:pt x="152" y="256"/>
                </a:cubicBezTo>
                <a:cubicBezTo>
                  <a:pt x="161" y="280"/>
                  <a:pt x="167" y="298"/>
                  <a:pt x="170" y="316"/>
                </a:cubicBezTo>
                <a:cubicBezTo>
                  <a:pt x="173" y="334"/>
                  <a:pt x="168" y="353"/>
                  <a:pt x="173" y="367"/>
                </a:cubicBezTo>
                <a:cubicBezTo>
                  <a:pt x="178" y="381"/>
                  <a:pt x="188" y="380"/>
                  <a:pt x="200" y="400"/>
                </a:cubicBezTo>
                <a:cubicBezTo>
                  <a:pt x="212" y="420"/>
                  <a:pt x="235" y="464"/>
                  <a:pt x="245" y="487"/>
                </a:cubicBezTo>
                <a:cubicBezTo>
                  <a:pt x="255" y="510"/>
                  <a:pt x="256" y="512"/>
                  <a:pt x="263" y="538"/>
                </a:cubicBezTo>
                <a:cubicBezTo>
                  <a:pt x="270" y="564"/>
                  <a:pt x="285" y="612"/>
                  <a:pt x="287" y="643"/>
                </a:cubicBezTo>
                <a:cubicBezTo>
                  <a:pt x="289" y="674"/>
                  <a:pt x="273" y="704"/>
                  <a:pt x="273" y="725"/>
                </a:cubicBezTo>
                <a:cubicBezTo>
                  <a:pt x="273" y="746"/>
                  <a:pt x="273" y="752"/>
                  <a:pt x="284" y="772"/>
                </a:cubicBezTo>
                <a:cubicBezTo>
                  <a:pt x="295" y="792"/>
                  <a:pt x="327" y="829"/>
                  <a:pt x="338" y="844"/>
                </a:cubicBezTo>
              </a:path>
            </a:pathLst>
          </a:custGeom>
          <a:noFill/>
          <a:ln w="19050" cmpd="sng">
            <a:solidFill>
              <a:schemeClr val="tx1"/>
            </a:solidFill>
            <a:round/>
            <a:headEnd/>
            <a:tailEnd/>
          </a:ln>
          <a:effectLst/>
        </p:spPr>
        <p:txBody>
          <a:bodyPr/>
          <a:lstStyle/>
          <a:p>
            <a:endParaRPr lang="ru-RU"/>
          </a:p>
        </p:txBody>
      </p:sp>
      <p:sp>
        <p:nvSpPr>
          <p:cNvPr id="24904" name="Freeform 328"/>
          <p:cNvSpPr>
            <a:spLocks/>
          </p:cNvSpPr>
          <p:nvPr/>
        </p:nvSpPr>
        <p:spPr bwMode="auto">
          <a:xfrm>
            <a:off x="6948488" y="4149725"/>
            <a:ext cx="446087" cy="615950"/>
          </a:xfrm>
          <a:custGeom>
            <a:avLst/>
            <a:gdLst/>
            <a:ahLst/>
            <a:cxnLst>
              <a:cxn ang="0">
                <a:pos x="237" y="0"/>
              </a:cxn>
              <a:cxn ang="0">
                <a:pos x="279" y="78"/>
              </a:cxn>
              <a:cxn ang="0">
                <a:pos x="249" y="150"/>
              </a:cxn>
              <a:cxn ang="0">
                <a:pos x="181" y="206"/>
              </a:cxn>
              <a:cxn ang="0">
                <a:pos x="159" y="282"/>
              </a:cxn>
              <a:cxn ang="0">
                <a:pos x="81" y="372"/>
              </a:cxn>
              <a:cxn ang="0">
                <a:pos x="0" y="388"/>
              </a:cxn>
            </a:cxnLst>
            <a:rect l="0" t="0" r="r" b="b"/>
            <a:pathLst>
              <a:path w="281" h="390">
                <a:moveTo>
                  <a:pt x="237" y="0"/>
                </a:moveTo>
                <a:cubicBezTo>
                  <a:pt x="245" y="13"/>
                  <a:pt x="277" y="53"/>
                  <a:pt x="279" y="78"/>
                </a:cubicBezTo>
                <a:cubicBezTo>
                  <a:pt x="281" y="103"/>
                  <a:pt x="265" y="129"/>
                  <a:pt x="249" y="150"/>
                </a:cubicBezTo>
                <a:cubicBezTo>
                  <a:pt x="233" y="171"/>
                  <a:pt x="196" y="184"/>
                  <a:pt x="181" y="206"/>
                </a:cubicBezTo>
                <a:cubicBezTo>
                  <a:pt x="166" y="228"/>
                  <a:pt x="176" y="254"/>
                  <a:pt x="159" y="282"/>
                </a:cubicBezTo>
                <a:cubicBezTo>
                  <a:pt x="142" y="310"/>
                  <a:pt x="107" y="354"/>
                  <a:pt x="81" y="372"/>
                </a:cubicBezTo>
                <a:cubicBezTo>
                  <a:pt x="55" y="390"/>
                  <a:pt x="17" y="385"/>
                  <a:pt x="0" y="388"/>
                </a:cubicBezTo>
              </a:path>
            </a:pathLst>
          </a:custGeom>
          <a:noFill/>
          <a:ln w="19050" cmpd="sng">
            <a:solidFill>
              <a:srgbClr val="000000"/>
            </a:solidFill>
            <a:round/>
            <a:headEnd/>
            <a:tailEnd/>
          </a:ln>
          <a:effectLst/>
        </p:spPr>
        <p:txBody>
          <a:bodyPr/>
          <a:lstStyle/>
          <a:p>
            <a:endParaRPr lang="ru-RU"/>
          </a:p>
        </p:txBody>
      </p:sp>
      <p:sp>
        <p:nvSpPr>
          <p:cNvPr id="24905" name="Freeform 329"/>
          <p:cNvSpPr>
            <a:spLocks/>
          </p:cNvSpPr>
          <p:nvPr/>
        </p:nvSpPr>
        <p:spPr bwMode="auto">
          <a:xfrm>
            <a:off x="1547813" y="1916113"/>
            <a:ext cx="863600" cy="217487"/>
          </a:xfrm>
          <a:custGeom>
            <a:avLst/>
            <a:gdLst/>
            <a:ahLst/>
            <a:cxnLst>
              <a:cxn ang="0">
                <a:pos x="547" y="144"/>
              </a:cxn>
              <a:cxn ang="0">
                <a:pos x="275" y="98"/>
              </a:cxn>
              <a:cxn ang="0">
                <a:pos x="139" y="98"/>
              </a:cxn>
              <a:cxn ang="0">
                <a:pos x="72" y="90"/>
              </a:cxn>
              <a:cxn ang="0">
                <a:pos x="0" y="0"/>
              </a:cxn>
            </a:cxnLst>
            <a:rect l="0" t="0" r="r" b="b"/>
            <a:pathLst>
              <a:path w="547" h="144">
                <a:moveTo>
                  <a:pt x="547" y="144"/>
                </a:moveTo>
                <a:cubicBezTo>
                  <a:pt x="445" y="125"/>
                  <a:pt x="343" y="106"/>
                  <a:pt x="275" y="98"/>
                </a:cubicBezTo>
                <a:cubicBezTo>
                  <a:pt x="207" y="90"/>
                  <a:pt x="173" y="99"/>
                  <a:pt x="139" y="98"/>
                </a:cubicBezTo>
                <a:cubicBezTo>
                  <a:pt x="105" y="97"/>
                  <a:pt x="95" y="106"/>
                  <a:pt x="72" y="90"/>
                </a:cubicBezTo>
                <a:cubicBezTo>
                  <a:pt x="49" y="74"/>
                  <a:pt x="15" y="19"/>
                  <a:pt x="0" y="0"/>
                </a:cubicBezTo>
              </a:path>
            </a:pathLst>
          </a:custGeom>
          <a:noFill/>
          <a:ln w="19050" cmpd="sng">
            <a:solidFill>
              <a:srgbClr val="0033CC"/>
            </a:solidFill>
            <a:round/>
            <a:headEnd/>
            <a:tailEnd/>
          </a:ln>
          <a:effectLst/>
        </p:spPr>
        <p:txBody>
          <a:bodyPr/>
          <a:lstStyle/>
          <a:p>
            <a:endParaRPr lang="ru-RU"/>
          </a:p>
        </p:txBody>
      </p:sp>
      <p:sp>
        <p:nvSpPr>
          <p:cNvPr id="24906" name="Freeform 330"/>
          <p:cNvSpPr>
            <a:spLocks/>
          </p:cNvSpPr>
          <p:nvPr/>
        </p:nvSpPr>
        <p:spPr bwMode="auto">
          <a:xfrm>
            <a:off x="1100138" y="1200150"/>
            <a:ext cx="447675" cy="715963"/>
          </a:xfrm>
          <a:custGeom>
            <a:avLst/>
            <a:gdLst/>
            <a:ahLst/>
            <a:cxnLst>
              <a:cxn ang="0">
                <a:pos x="282" y="451"/>
              </a:cxn>
              <a:cxn ang="0">
                <a:pos x="147" y="360"/>
              </a:cxn>
              <a:cxn ang="0">
                <a:pos x="84" y="186"/>
              </a:cxn>
              <a:cxn ang="0">
                <a:pos x="24" y="42"/>
              </a:cxn>
              <a:cxn ang="0">
                <a:pos x="0" y="0"/>
              </a:cxn>
            </a:cxnLst>
            <a:rect l="0" t="0" r="r" b="b"/>
            <a:pathLst>
              <a:path w="282" h="451">
                <a:moveTo>
                  <a:pt x="282" y="451"/>
                </a:moveTo>
                <a:cubicBezTo>
                  <a:pt x="260" y="436"/>
                  <a:pt x="180" y="404"/>
                  <a:pt x="147" y="360"/>
                </a:cubicBezTo>
                <a:cubicBezTo>
                  <a:pt x="114" y="316"/>
                  <a:pt x="105" y="239"/>
                  <a:pt x="84" y="186"/>
                </a:cubicBezTo>
                <a:cubicBezTo>
                  <a:pt x="63" y="133"/>
                  <a:pt x="38" y="73"/>
                  <a:pt x="24" y="42"/>
                </a:cubicBezTo>
                <a:cubicBezTo>
                  <a:pt x="10" y="11"/>
                  <a:pt x="5" y="9"/>
                  <a:pt x="0" y="0"/>
                </a:cubicBezTo>
              </a:path>
            </a:pathLst>
          </a:custGeom>
          <a:noFill/>
          <a:ln w="19050" cmpd="sng">
            <a:solidFill>
              <a:srgbClr val="0033CC"/>
            </a:solidFill>
            <a:round/>
            <a:headEnd type="none" w="med" len="med"/>
            <a:tailEnd type="arrow" w="med" len="med"/>
          </a:ln>
          <a:effectLst/>
        </p:spPr>
        <p:txBody>
          <a:bodyPr/>
          <a:lstStyle/>
          <a:p>
            <a:endParaRPr lang="ru-RU"/>
          </a:p>
        </p:txBody>
      </p:sp>
      <p:sp>
        <p:nvSpPr>
          <p:cNvPr id="24907" name="Freeform 331"/>
          <p:cNvSpPr>
            <a:spLocks/>
          </p:cNvSpPr>
          <p:nvPr/>
        </p:nvSpPr>
        <p:spPr bwMode="auto">
          <a:xfrm>
            <a:off x="611188" y="1901825"/>
            <a:ext cx="936625" cy="158750"/>
          </a:xfrm>
          <a:custGeom>
            <a:avLst/>
            <a:gdLst/>
            <a:ahLst/>
            <a:cxnLst>
              <a:cxn ang="0">
                <a:pos x="590" y="9"/>
              </a:cxn>
              <a:cxn ang="0">
                <a:pos x="491" y="2"/>
              </a:cxn>
              <a:cxn ang="0">
                <a:pos x="401" y="2"/>
              </a:cxn>
              <a:cxn ang="0">
                <a:pos x="293" y="14"/>
              </a:cxn>
              <a:cxn ang="0">
                <a:pos x="185" y="38"/>
              </a:cxn>
              <a:cxn ang="0">
                <a:pos x="0" y="100"/>
              </a:cxn>
            </a:cxnLst>
            <a:rect l="0" t="0" r="r" b="b"/>
            <a:pathLst>
              <a:path w="590" h="100">
                <a:moveTo>
                  <a:pt x="590" y="9"/>
                </a:moveTo>
                <a:cubicBezTo>
                  <a:pt x="574" y="8"/>
                  <a:pt x="522" y="3"/>
                  <a:pt x="491" y="2"/>
                </a:cubicBezTo>
                <a:cubicBezTo>
                  <a:pt x="460" y="1"/>
                  <a:pt x="434" y="0"/>
                  <a:pt x="401" y="2"/>
                </a:cubicBezTo>
                <a:cubicBezTo>
                  <a:pt x="368" y="4"/>
                  <a:pt x="329" y="8"/>
                  <a:pt x="293" y="14"/>
                </a:cubicBezTo>
                <a:cubicBezTo>
                  <a:pt x="257" y="20"/>
                  <a:pt x="234" y="24"/>
                  <a:pt x="185" y="38"/>
                </a:cubicBezTo>
                <a:cubicBezTo>
                  <a:pt x="136" y="52"/>
                  <a:pt x="39" y="87"/>
                  <a:pt x="0" y="100"/>
                </a:cubicBezTo>
              </a:path>
            </a:pathLst>
          </a:custGeom>
          <a:noFill/>
          <a:ln w="19050" cmpd="sng">
            <a:solidFill>
              <a:srgbClr val="0033CC"/>
            </a:solidFill>
            <a:round/>
            <a:headEnd type="none" w="med" len="med"/>
            <a:tailEnd type="arrow" w="med" len="med"/>
          </a:ln>
          <a:effectLst/>
        </p:spPr>
        <p:txBody>
          <a:bodyPr/>
          <a:lstStyle/>
          <a:p>
            <a:endParaRPr lang="ru-RU"/>
          </a:p>
        </p:txBody>
      </p:sp>
      <p:sp>
        <p:nvSpPr>
          <p:cNvPr id="24908" name="Freeform 332"/>
          <p:cNvSpPr>
            <a:spLocks/>
          </p:cNvSpPr>
          <p:nvPr/>
        </p:nvSpPr>
        <p:spPr bwMode="auto">
          <a:xfrm>
            <a:off x="2336800" y="1898650"/>
            <a:ext cx="177800" cy="228600"/>
          </a:xfrm>
          <a:custGeom>
            <a:avLst/>
            <a:gdLst/>
            <a:ahLst/>
            <a:cxnLst>
              <a:cxn ang="0">
                <a:pos x="112" y="0"/>
              </a:cxn>
              <a:cxn ang="0">
                <a:pos x="80" y="64"/>
              </a:cxn>
              <a:cxn ang="0">
                <a:pos x="0" y="144"/>
              </a:cxn>
            </a:cxnLst>
            <a:rect l="0" t="0" r="r" b="b"/>
            <a:pathLst>
              <a:path w="112" h="144">
                <a:moveTo>
                  <a:pt x="112" y="0"/>
                </a:moveTo>
                <a:cubicBezTo>
                  <a:pt x="106" y="11"/>
                  <a:pt x="99" y="40"/>
                  <a:pt x="80" y="64"/>
                </a:cubicBezTo>
                <a:cubicBezTo>
                  <a:pt x="61" y="88"/>
                  <a:pt x="17" y="127"/>
                  <a:pt x="0" y="144"/>
                </a:cubicBezTo>
              </a:path>
            </a:pathLst>
          </a:custGeom>
          <a:noFill/>
          <a:ln w="19050" cmpd="sng">
            <a:solidFill>
              <a:srgbClr val="0033CC"/>
            </a:solidFill>
            <a:round/>
            <a:headEnd/>
            <a:tailEnd/>
          </a:ln>
          <a:effectLst/>
        </p:spPr>
        <p:txBody>
          <a:bodyPr/>
          <a:lstStyle/>
          <a:p>
            <a:endParaRPr lang="ru-RU"/>
          </a:p>
        </p:txBody>
      </p:sp>
      <p:sp>
        <p:nvSpPr>
          <p:cNvPr id="24909" name="Freeform 333"/>
          <p:cNvSpPr>
            <a:spLocks/>
          </p:cNvSpPr>
          <p:nvPr/>
        </p:nvSpPr>
        <p:spPr bwMode="auto">
          <a:xfrm>
            <a:off x="468313" y="2133600"/>
            <a:ext cx="1957387" cy="631825"/>
          </a:xfrm>
          <a:custGeom>
            <a:avLst/>
            <a:gdLst/>
            <a:ahLst/>
            <a:cxnLst>
              <a:cxn ang="0">
                <a:pos x="1224" y="0"/>
              </a:cxn>
              <a:cxn ang="0">
                <a:pos x="1224" y="45"/>
              </a:cxn>
              <a:cxn ang="0">
                <a:pos x="1169" y="78"/>
              </a:cxn>
              <a:cxn ang="0">
                <a:pos x="1121" y="126"/>
              </a:cxn>
              <a:cxn ang="0">
                <a:pos x="952" y="226"/>
              </a:cxn>
              <a:cxn ang="0">
                <a:pos x="863" y="258"/>
              </a:cxn>
              <a:cxn ang="0">
                <a:pos x="773" y="252"/>
              </a:cxn>
              <a:cxn ang="0">
                <a:pos x="680" y="272"/>
              </a:cxn>
              <a:cxn ang="0">
                <a:pos x="605" y="300"/>
              </a:cxn>
              <a:cxn ang="0">
                <a:pos x="485" y="336"/>
              </a:cxn>
              <a:cxn ang="0">
                <a:pos x="317" y="362"/>
              </a:cxn>
              <a:cxn ang="0">
                <a:pos x="239" y="372"/>
              </a:cxn>
              <a:cxn ang="0">
                <a:pos x="137" y="396"/>
              </a:cxn>
              <a:cxn ang="0">
                <a:pos x="47" y="384"/>
              </a:cxn>
              <a:cxn ang="0">
                <a:pos x="0" y="362"/>
              </a:cxn>
            </a:cxnLst>
            <a:rect l="0" t="0" r="r" b="b"/>
            <a:pathLst>
              <a:path w="1233" h="398">
                <a:moveTo>
                  <a:pt x="1224" y="0"/>
                </a:moveTo>
                <a:cubicBezTo>
                  <a:pt x="1227" y="19"/>
                  <a:pt x="1233" y="32"/>
                  <a:pt x="1224" y="45"/>
                </a:cubicBezTo>
                <a:cubicBezTo>
                  <a:pt x="1215" y="58"/>
                  <a:pt x="1186" y="65"/>
                  <a:pt x="1169" y="78"/>
                </a:cubicBezTo>
                <a:cubicBezTo>
                  <a:pt x="1152" y="91"/>
                  <a:pt x="1157" y="101"/>
                  <a:pt x="1121" y="126"/>
                </a:cubicBezTo>
                <a:cubicBezTo>
                  <a:pt x="1085" y="151"/>
                  <a:pt x="995" y="204"/>
                  <a:pt x="952" y="226"/>
                </a:cubicBezTo>
                <a:cubicBezTo>
                  <a:pt x="909" y="248"/>
                  <a:pt x="893" y="254"/>
                  <a:pt x="863" y="258"/>
                </a:cubicBezTo>
                <a:cubicBezTo>
                  <a:pt x="833" y="262"/>
                  <a:pt x="803" y="250"/>
                  <a:pt x="773" y="252"/>
                </a:cubicBezTo>
                <a:cubicBezTo>
                  <a:pt x="743" y="254"/>
                  <a:pt x="708" y="264"/>
                  <a:pt x="680" y="272"/>
                </a:cubicBezTo>
                <a:cubicBezTo>
                  <a:pt x="652" y="280"/>
                  <a:pt x="637" y="289"/>
                  <a:pt x="605" y="300"/>
                </a:cubicBezTo>
                <a:cubicBezTo>
                  <a:pt x="573" y="311"/>
                  <a:pt x="533" y="326"/>
                  <a:pt x="485" y="336"/>
                </a:cubicBezTo>
                <a:cubicBezTo>
                  <a:pt x="437" y="346"/>
                  <a:pt x="358" y="356"/>
                  <a:pt x="317" y="362"/>
                </a:cubicBezTo>
                <a:cubicBezTo>
                  <a:pt x="276" y="368"/>
                  <a:pt x="269" y="366"/>
                  <a:pt x="239" y="372"/>
                </a:cubicBezTo>
                <a:cubicBezTo>
                  <a:pt x="209" y="378"/>
                  <a:pt x="169" y="394"/>
                  <a:pt x="137" y="396"/>
                </a:cubicBezTo>
                <a:cubicBezTo>
                  <a:pt x="105" y="398"/>
                  <a:pt x="70" y="390"/>
                  <a:pt x="47" y="384"/>
                </a:cubicBezTo>
                <a:cubicBezTo>
                  <a:pt x="24" y="378"/>
                  <a:pt x="10" y="367"/>
                  <a:pt x="0" y="362"/>
                </a:cubicBezTo>
              </a:path>
            </a:pathLst>
          </a:custGeom>
          <a:noFill/>
          <a:ln w="19050" cmpd="sng">
            <a:solidFill>
              <a:srgbClr val="0033CC"/>
            </a:solidFill>
            <a:round/>
            <a:headEnd/>
            <a:tailEnd/>
          </a:ln>
          <a:effectLst/>
        </p:spPr>
        <p:txBody>
          <a:bodyPr/>
          <a:lstStyle/>
          <a:p>
            <a:endParaRPr lang="ru-RU"/>
          </a:p>
        </p:txBody>
      </p:sp>
      <p:sp>
        <p:nvSpPr>
          <p:cNvPr id="24910" name="Freeform 334"/>
          <p:cNvSpPr>
            <a:spLocks/>
          </p:cNvSpPr>
          <p:nvPr/>
        </p:nvSpPr>
        <p:spPr bwMode="auto">
          <a:xfrm>
            <a:off x="179388" y="2565400"/>
            <a:ext cx="360362" cy="166688"/>
          </a:xfrm>
          <a:custGeom>
            <a:avLst/>
            <a:gdLst/>
            <a:ahLst/>
            <a:cxnLst>
              <a:cxn ang="0">
                <a:pos x="227" y="90"/>
              </a:cxn>
              <a:cxn ang="0">
                <a:pos x="136" y="90"/>
              </a:cxn>
              <a:cxn ang="0">
                <a:pos x="0" y="0"/>
              </a:cxn>
            </a:cxnLst>
            <a:rect l="0" t="0" r="r" b="b"/>
            <a:pathLst>
              <a:path w="227" h="105">
                <a:moveTo>
                  <a:pt x="227" y="90"/>
                </a:moveTo>
                <a:cubicBezTo>
                  <a:pt x="200" y="97"/>
                  <a:pt x="174" y="105"/>
                  <a:pt x="136" y="90"/>
                </a:cubicBezTo>
                <a:cubicBezTo>
                  <a:pt x="98" y="75"/>
                  <a:pt x="23" y="15"/>
                  <a:pt x="0" y="0"/>
                </a:cubicBezTo>
              </a:path>
            </a:pathLst>
          </a:custGeom>
          <a:noFill/>
          <a:ln w="19050" cmpd="sng">
            <a:solidFill>
              <a:srgbClr val="3333FF"/>
            </a:solidFill>
            <a:round/>
            <a:headEnd type="none" w="med" len="med"/>
            <a:tailEnd type="arrow" w="med" len="med"/>
          </a:ln>
          <a:effectLst/>
        </p:spPr>
        <p:txBody>
          <a:bodyPr/>
          <a:lstStyle/>
          <a:p>
            <a:endParaRPr lang="ru-RU"/>
          </a:p>
        </p:txBody>
      </p:sp>
      <p:sp>
        <p:nvSpPr>
          <p:cNvPr id="24911" name="Freeform 335"/>
          <p:cNvSpPr>
            <a:spLocks/>
          </p:cNvSpPr>
          <p:nvPr/>
        </p:nvSpPr>
        <p:spPr bwMode="auto">
          <a:xfrm>
            <a:off x="179388" y="2708275"/>
            <a:ext cx="360362" cy="504825"/>
          </a:xfrm>
          <a:custGeom>
            <a:avLst/>
            <a:gdLst/>
            <a:ahLst/>
            <a:cxnLst>
              <a:cxn ang="0">
                <a:pos x="227" y="0"/>
              </a:cxn>
              <a:cxn ang="0">
                <a:pos x="91" y="136"/>
              </a:cxn>
              <a:cxn ang="0">
                <a:pos x="45" y="227"/>
              </a:cxn>
              <a:cxn ang="0">
                <a:pos x="0" y="318"/>
              </a:cxn>
            </a:cxnLst>
            <a:rect l="0" t="0" r="r" b="b"/>
            <a:pathLst>
              <a:path w="227" h="318">
                <a:moveTo>
                  <a:pt x="227" y="0"/>
                </a:moveTo>
                <a:cubicBezTo>
                  <a:pt x="174" y="49"/>
                  <a:pt x="121" y="98"/>
                  <a:pt x="91" y="136"/>
                </a:cubicBezTo>
                <a:cubicBezTo>
                  <a:pt x="61" y="174"/>
                  <a:pt x="60" y="197"/>
                  <a:pt x="45" y="227"/>
                </a:cubicBezTo>
                <a:cubicBezTo>
                  <a:pt x="30" y="257"/>
                  <a:pt x="15" y="287"/>
                  <a:pt x="0" y="318"/>
                </a:cubicBezTo>
              </a:path>
            </a:pathLst>
          </a:custGeom>
          <a:noFill/>
          <a:ln w="19050" cmpd="sng">
            <a:solidFill>
              <a:srgbClr val="3333FF"/>
            </a:solidFill>
            <a:round/>
            <a:headEnd type="none" w="med" len="med"/>
            <a:tailEnd type="arrow" w="med" len="med"/>
          </a:ln>
          <a:effectLst/>
        </p:spPr>
        <p:txBody>
          <a:bodyPr/>
          <a:lstStyle/>
          <a:p>
            <a:endParaRPr lang="ru-RU"/>
          </a:p>
        </p:txBody>
      </p:sp>
      <p:sp>
        <p:nvSpPr>
          <p:cNvPr id="24912" name="Freeform 336"/>
          <p:cNvSpPr>
            <a:spLocks/>
          </p:cNvSpPr>
          <p:nvPr/>
        </p:nvSpPr>
        <p:spPr bwMode="auto">
          <a:xfrm>
            <a:off x="1835150" y="2565400"/>
            <a:ext cx="520700" cy="1485900"/>
          </a:xfrm>
          <a:custGeom>
            <a:avLst/>
            <a:gdLst/>
            <a:ahLst/>
            <a:cxnLst>
              <a:cxn ang="0">
                <a:pos x="0" y="0"/>
              </a:cxn>
              <a:cxn ang="0">
                <a:pos x="66" y="62"/>
              </a:cxn>
              <a:cxn ang="0">
                <a:pos x="130" y="155"/>
              </a:cxn>
              <a:cxn ang="0">
                <a:pos x="161" y="210"/>
              </a:cxn>
              <a:cxn ang="0">
                <a:pos x="202" y="303"/>
              </a:cxn>
              <a:cxn ang="0">
                <a:pos x="211" y="377"/>
              </a:cxn>
              <a:cxn ang="0">
                <a:pos x="251" y="445"/>
              </a:cxn>
              <a:cxn ang="0">
                <a:pos x="286" y="522"/>
              </a:cxn>
              <a:cxn ang="0">
                <a:pos x="323" y="661"/>
              </a:cxn>
              <a:cxn ang="0">
                <a:pos x="317" y="745"/>
              </a:cxn>
              <a:cxn ang="0">
                <a:pos x="314" y="815"/>
              </a:cxn>
              <a:cxn ang="0">
                <a:pos x="287" y="884"/>
              </a:cxn>
              <a:cxn ang="0">
                <a:pos x="298" y="936"/>
              </a:cxn>
            </a:cxnLst>
            <a:rect l="0" t="0" r="r" b="b"/>
            <a:pathLst>
              <a:path w="328" h="936">
                <a:moveTo>
                  <a:pt x="0" y="0"/>
                </a:moveTo>
                <a:cubicBezTo>
                  <a:pt x="11" y="9"/>
                  <a:pt x="44" y="36"/>
                  <a:pt x="66" y="62"/>
                </a:cubicBezTo>
                <a:cubicBezTo>
                  <a:pt x="88" y="88"/>
                  <a:pt x="115" y="130"/>
                  <a:pt x="130" y="155"/>
                </a:cubicBezTo>
                <a:cubicBezTo>
                  <a:pt x="146" y="179"/>
                  <a:pt x="149" y="185"/>
                  <a:pt x="161" y="210"/>
                </a:cubicBezTo>
                <a:cubicBezTo>
                  <a:pt x="174" y="235"/>
                  <a:pt x="193" y="275"/>
                  <a:pt x="202" y="303"/>
                </a:cubicBezTo>
                <a:cubicBezTo>
                  <a:pt x="210" y="331"/>
                  <a:pt x="203" y="353"/>
                  <a:pt x="211" y="377"/>
                </a:cubicBezTo>
                <a:cubicBezTo>
                  <a:pt x="219" y="401"/>
                  <a:pt x="239" y="420"/>
                  <a:pt x="251" y="445"/>
                </a:cubicBezTo>
                <a:cubicBezTo>
                  <a:pt x="264" y="470"/>
                  <a:pt x="273" y="486"/>
                  <a:pt x="286" y="522"/>
                </a:cubicBezTo>
                <a:cubicBezTo>
                  <a:pt x="298" y="558"/>
                  <a:pt x="318" y="624"/>
                  <a:pt x="323" y="661"/>
                </a:cubicBezTo>
                <a:cubicBezTo>
                  <a:pt x="328" y="698"/>
                  <a:pt x="318" y="719"/>
                  <a:pt x="317" y="745"/>
                </a:cubicBezTo>
                <a:cubicBezTo>
                  <a:pt x="316" y="770"/>
                  <a:pt x="319" y="792"/>
                  <a:pt x="314" y="815"/>
                </a:cubicBezTo>
                <a:cubicBezTo>
                  <a:pt x="308" y="837"/>
                  <a:pt x="290" y="864"/>
                  <a:pt x="287" y="884"/>
                </a:cubicBezTo>
                <a:cubicBezTo>
                  <a:pt x="284" y="904"/>
                  <a:pt x="296" y="925"/>
                  <a:pt x="298" y="936"/>
                </a:cubicBezTo>
              </a:path>
            </a:pathLst>
          </a:custGeom>
          <a:noFill/>
          <a:ln w="19050" cmpd="sng">
            <a:solidFill>
              <a:srgbClr val="0033CC"/>
            </a:solidFill>
            <a:round/>
            <a:headEnd/>
            <a:tailEnd/>
          </a:ln>
          <a:effectLst/>
        </p:spPr>
        <p:txBody>
          <a:bodyPr/>
          <a:lstStyle/>
          <a:p>
            <a:endParaRPr lang="ru-RU"/>
          </a:p>
        </p:txBody>
      </p:sp>
      <p:sp>
        <p:nvSpPr>
          <p:cNvPr id="24913" name="Freeform 337"/>
          <p:cNvSpPr>
            <a:spLocks/>
          </p:cNvSpPr>
          <p:nvPr/>
        </p:nvSpPr>
        <p:spPr bwMode="auto">
          <a:xfrm>
            <a:off x="1905000" y="3833813"/>
            <a:ext cx="352425" cy="376237"/>
          </a:xfrm>
          <a:custGeom>
            <a:avLst/>
            <a:gdLst/>
            <a:ahLst/>
            <a:cxnLst>
              <a:cxn ang="0">
                <a:pos x="222" y="3"/>
              </a:cxn>
              <a:cxn ang="0">
                <a:pos x="102" y="15"/>
              </a:cxn>
              <a:cxn ang="0">
                <a:pos x="36" y="9"/>
              </a:cxn>
              <a:cxn ang="0">
                <a:pos x="6" y="69"/>
              </a:cxn>
              <a:cxn ang="0">
                <a:pos x="2" y="108"/>
              </a:cxn>
              <a:cxn ang="0">
                <a:pos x="12" y="177"/>
              </a:cxn>
              <a:cxn ang="0">
                <a:pos x="24" y="237"/>
              </a:cxn>
            </a:cxnLst>
            <a:rect l="0" t="0" r="r" b="b"/>
            <a:pathLst>
              <a:path w="222" h="237">
                <a:moveTo>
                  <a:pt x="222" y="3"/>
                </a:moveTo>
                <a:cubicBezTo>
                  <a:pt x="203" y="5"/>
                  <a:pt x="133" y="14"/>
                  <a:pt x="102" y="15"/>
                </a:cubicBezTo>
                <a:cubicBezTo>
                  <a:pt x="71" y="16"/>
                  <a:pt x="52" y="0"/>
                  <a:pt x="36" y="9"/>
                </a:cubicBezTo>
                <a:cubicBezTo>
                  <a:pt x="20" y="18"/>
                  <a:pt x="12" y="53"/>
                  <a:pt x="6" y="69"/>
                </a:cubicBezTo>
                <a:cubicBezTo>
                  <a:pt x="0" y="85"/>
                  <a:pt x="1" y="90"/>
                  <a:pt x="2" y="108"/>
                </a:cubicBezTo>
                <a:cubicBezTo>
                  <a:pt x="3" y="126"/>
                  <a:pt x="8" y="156"/>
                  <a:pt x="12" y="177"/>
                </a:cubicBezTo>
                <a:cubicBezTo>
                  <a:pt x="16" y="198"/>
                  <a:pt x="22" y="225"/>
                  <a:pt x="24" y="237"/>
                </a:cubicBezTo>
              </a:path>
            </a:pathLst>
          </a:custGeom>
          <a:noFill/>
          <a:ln w="19050" cmpd="sng">
            <a:solidFill>
              <a:srgbClr val="0033CC"/>
            </a:solidFill>
            <a:round/>
            <a:headEnd/>
            <a:tailEnd/>
          </a:ln>
          <a:effectLst/>
        </p:spPr>
        <p:txBody>
          <a:bodyPr/>
          <a:lstStyle/>
          <a:p>
            <a:endParaRPr lang="ru-RU"/>
          </a:p>
        </p:txBody>
      </p:sp>
      <p:sp>
        <p:nvSpPr>
          <p:cNvPr id="24914" name="Freeform 338"/>
          <p:cNvSpPr>
            <a:spLocks/>
          </p:cNvSpPr>
          <p:nvPr/>
        </p:nvSpPr>
        <p:spPr bwMode="auto">
          <a:xfrm>
            <a:off x="1019175" y="2705100"/>
            <a:ext cx="971550" cy="1143000"/>
          </a:xfrm>
          <a:custGeom>
            <a:avLst/>
            <a:gdLst/>
            <a:ahLst/>
            <a:cxnLst>
              <a:cxn ang="0">
                <a:pos x="12" y="0"/>
              </a:cxn>
              <a:cxn ang="0">
                <a:pos x="0" y="54"/>
              </a:cxn>
              <a:cxn ang="0">
                <a:pos x="12" y="114"/>
              </a:cxn>
              <a:cxn ang="0">
                <a:pos x="61" y="184"/>
              </a:cxn>
              <a:cxn ang="0">
                <a:pos x="120" y="264"/>
              </a:cxn>
              <a:cxn ang="0">
                <a:pos x="144" y="330"/>
              </a:cxn>
              <a:cxn ang="0">
                <a:pos x="186" y="438"/>
              </a:cxn>
              <a:cxn ang="0">
                <a:pos x="288" y="501"/>
              </a:cxn>
              <a:cxn ang="0">
                <a:pos x="378" y="547"/>
              </a:cxn>
              <a:cxn ang="0">
                <a:pos x="444" y="576"/>
              </a:cxn>
              <a:cxn ang="0">
                <a:pos x="546" y="642"/>
              </a:cxn>
              <a:cxn ang="0">
                <a:pos x="612" y="720"/>
              </a:cxn>
            </a:cxnLst>
            <a:rect l="0" t="0" r="r" b="b"/>
            <a:pathLst>
              <a:path w="612" h="720">
                <a:moveTo>
                  <a:pt x="12" y="0"/>
                </a:moveTo>
                <a:cubicBezTo>
                  <a:pt x="10" y="9"/>
                  <a:pt x="0" y="35"/>
                  <a:pt x="0" y="54"/>
                </a:cubicBezTo>
                <a:cubicBezTo>
                  <a:pt x="0" y="73"/>
                  <a:pt x="2" y="92"/>
                  <a:pt x="12" y="114"/>
                </a:cubicBezTo>
                <a:cubicBezTo>
                  <a:pt x="22" y="136"/>
                  <a:pt x="43" y="159"/>
                  <a:pt x="61" y="184"/>
                </a:cubicBezTo>
                <a:cubicBezTo>
                  <a:pt x="79" y="209"/>
                  <a:pt x="106" y="240"/>
                  <a:pt x="120" y="264"/>
                </a:cubicBezTo>
                <a:cubicBezTo>
                  <a:pt x="134" y="288"/>
                  <a:pt x="133" y="301"/>
                  <a:pt x="144" y="330"/>
                </a:cubicBezTo>
                <a:cubicBezTo>
                  <a:pt x="155" y="359"/>
                  <a:pt x="162" y="410"/>
                  <a:pt x="186" y="438"/>
                </a:cubicBezTo>
                <a:cubicBezTo>
                  <a:pt x="210" y="466"/>
                  <a:pt x="256" y="483"/>
                  <a:pt x="288" y="501"/>
                </a:cubicBezTo>
                <a:cubicBezTo>
                  <a:pt x="320" y="519"/>
                  <a:pt x="352" y="534"/>
                  <a:pt x="378" y="547"/>
                </a:cubicBezTo>
                <a:cubicBezTo>
                  <a:pt x="404" y="560"/>
                  <a:pt x="416" y="560"/>
                  <a:pt x="444" y="576"/>
                </a:cubicBezTo>
                <a:cubicBezTo>
                  <a:pt x="472" y="592"/>
                  <a:pt x="518" y="618"/>
                  <a:pt x="546" y="642"/>
                </a:cubicBezTo>
                <a:cubicBezTo>
                  <a:pt x="574" y="666"/>
                  <a:pt x="598" y="704"/>
                  <a:pt x="612" y="720"/>
                </a:cubicBezTo>
              </a:path>
            </a:pathLst>
          </a:custGeom>
          <a:noFill/>
          <a:ln w="19050" cmpd="sng">
            <a:solidFill>
              <a:srgbClr val="0033CC"/>
            </a:solidFill>
            <a:round/>
            <a:headEnd/>
            <a:tailEnd/>
          </a:ln>
          <a:effectLst/>
        </p:spPr>
        <p:txBody>
          <a:bodyPr/>
          <a:lstStyle/>
          <a:p>
            <a:endParaRPr lang="ru-RU"/>
          </a:p>
        </p:txBody>
      </p:sp>
      <p:sp>
        <p:nvSpPr>
          <p:cNvPr id="24915" name="Freeform 339"/>
          <p:cNvSpPr>
            <a:spLocks/>
          </p:cNvSpPr>
          <p:nvPr/>
        </p:nvSpPr>
        <p:spPr bwMode="auto">
          <a:xfrm>
            <a:off x="5076825" y="3141663"/>
            <a:ext cx="790575" cy="215900"/>
          </a:xfrm>
          <a:custGeom>
            <a:avLst/>
            <a:gdLst/>
            <a:ahLst/>
            <a:cxnLst>
              <a:cxn ang="0">
                <a:pos x="0" y="90"/>
              </a:cxn>
              <a:cxn ang="0">
                <a:pos x="136" y="45"/>
              </a:cxn>
              <a:cxn ang="0">
                <a:pos x="317" y="0"/>
              </a:cxn>
              <a:cxn ang="0">
                <a:pos x="408" y="45"/>
              </a:cxn>
              <a:cxn ang="0">
                <a:pos x="498" y="136"/>
              </a:cxn>
            </a:cxnLst>
            <a:rect l="0" t="0" r="r" b="b"/>
            <a:pathLst>
              <a:path w="498" h="136">
                <a:moveTo>
                  <a:pt x="0" y="90"/>
                </a:moveTo>
                <a:cubicBezTo>
                  <a:pt x="41" y="75"/>
                  <a:pt x="83" y="60"/>
                  <a:pt x="136" y="45"/>
                </a:cubicBezTo>
                <a:cubicBezTo>
                  <a:pt x="189" y="30"/>
                  <a:pt x="272" y="0"/>
                  <a:pt x="317" y="0"/>
                </a:cubicBezTo>
                <a:cubicBezTo>
                  <a:pt x="362" y="0"/>
                  <a:pt x="378" y="22"/>
                  <a:pt x="408" y="45"/>
                </a:cubicBezTo>
                <a:cubicBezTo>
                  <a:pt x="438" y="68"/>
                  <a:pt x="468" y="102"/>
                  <a:pt x="498" y="136"/>
                </a:cubicBezTo>
              </a:path>
            </a:pathLst>
          </a:custGeom>
          <a:noFill/>
          <a:ln w="19050" cmpd="sng">
            <a:solidFill>
              <a:srgbClr val="0033CC"/>
            </a:solidFill>
            <a:round/>
            <a:headEnd/>
            <a:tailEnd/>
          </a:ln>
          <a:effectLst/>
        </p:spPr>
        <p:txBody>
          <a:bodyPr/>
          <a:lstStyle/>
          <a:p>
            <a:endParaRPr lang="ru-RU"/>
          </a:p>
        </p:txBody>
      </p:sp>
      <p:sp>
        <p:nvSpPr>
          <p:cNvPr id="24916" name="Freeform 340"/>
          <p:cNvSpPr>
            <a:spLocks/>
          </p:cNvSpPr>
          <p:nvPr/>
        </p:nvSpPr>
        <p:spPr bwMode="auto">
          <a:xfrm>
            <a:off x="6948488" y="4149725"/>
            <a:ext cx="476250" cy="638175"/>
          </a:xfrm>
          <a:custGeom>
            <a:avLst/>
            <a:gdLst/>
            <a:ahLst/>
            <a:cxnLst>
              <a:cxn ang="0">
                <a:pos x="255" y="0"/>
              </a:cxn>
              <a:cxn ang="0">
                <a:pos x="297" y="84"/>
              </a:cxn>
              <a:cxn ang="0">
                <a:pos x="272" y="167"/>
              </a:cxn>
              <a:cxn ang="0">
                <a:pos x="211" y="222"/>
              </a:cxn>
              <a:cxn ang="0">
                <a:pos x="189" y="264"/>
              </a:cxn>
              <a:cxn ang="0">
                <a:pos x="147" y="358"/>
              </a:cxn>
              <a:cxn ang="0">
                <a:pos x="81" y="396"/>
              </a:cxn>
              <a:cxn ang="0">
                <a:pos x="0" y="394"/>
              </a:cxn>
            </a:cxnLst>
            <a:rect l="0" t="0" r="r" b="b"/>
            <a:pathLst>
              <a:path w="300" h="402">
                <a:moveTo>
                  <a:pt x="255" y="0"/>
                </a:moveTo>
                <a:cubicBezTo>
                  <a:pt x="262" y="14"/>
                  <a:pt x="294" y="56"/>
                  <a:pt x="297" y="84"/>
                </a:cubicBezTo>
                <a:cubicBezTo>
                  <a:pt x="300" y="112"/>
                  <a:pt x="286" y="144"/>
                  <a:pt x="272" y="167"/>
                </a:cubicBezTo>
                <a:cubicBezTo>
                  <a:pt x="258" y="190"/>
                  <a:pt x="225" y="206"/>
                  <a:pt x="211" y="222"/>
                </a:cubicBezTo>
                <a:cubicBezTo>
                  <a:pt x="197" y="238"/>
                  <a:pt x="200" y="241"/>
                  <a:pt x="189" y="264"/>
                </a:cubicBezTo>
                <a:cubicBezTo>
                  <a:pt x="178" y="287"/>
                  <a:pt x="165" y="336"/>
                  <a:pt x="147" y="358"/>
                </a:cubicBezTo>
                <a:cubicBezTo>
                  <a:pt x="129" y="380"/>
                  <a:pt x="105" y="390"/>
                  <a:pt x="81" y="396"/>
                </a:cubicBezTo>
                <a:cubicBezTo>
                  <a:pt x="57" y="402"/>
                  <a:pt x="17" y="394"/>
                  <a:pt x="0" y="394"/>
                </a:cubicBezTo>
              </a:path>
            </a:pathLst>
          </a:custGeom>
          <a:noFill/>
          <a:ln w="19050" cmpd="sng">
            <a:solidFill>
              <a:srgbClr val="0033CC"/>
            </a:solidFill>
            <a:round/>
            <a:headEnd/>
            <a:tailEnd/>
          </a:ln>
          <a:effectLst/>
        </p:spPr>
        <p:txBody>
          <a:bodyPr/>
          <a:lstStyle/>
          <a:p>
            <a:endParaRPr lang="ru-RU"/>
          </a:p>
        </p:txBody>
      </p:sp>
      <p:sp>
        <p:nvSpPr>
          <p:cNvPr id="25008" name="Text Box 432"/>
          <p:cNvSpPr txBox="1">
            <a:spLocks noChangeArrowheads="1"/>
          </p:cNvSpPr>
          <p:nvPr/>
        </p:nvSpPr>
        <p:spPr bwMode="auto">
          <a:xfrm>
            <a:off x="1403350" y="0"/>
            <a:ext cx="6408738" cy="650875"/>
          </a:xfrm>
          <a:prstGeom prst="rect">
            <a:avLst/>
          </a:prstGeom>
          <a:noFill/>
          <a:ln w="9525">
            <a:solidFill>
              <a:srgbClr val="FC3C53"/>
            </a:solidFill>
            <a:miter lim="800000"/>
            <a:headEnd/>
            <a:tailEnd/>
          </a:ln>
          <a:effectLst/>
        </p:spPr>
        <p:txBody>
          <a:bodyPr>
            <a:spAutoFit/>
          </a:bodyPr>
          <a:lstStyle/>
          <a:p>
            <a:pPr algn="ctr">
              <a:spcBef>
                <a:spcPct val="50000"/>
              </a:spcBef>
            </a:pPr>
            <a:r>
              <a:rPr lang="ru-RU">
                <a:solidFill>
                  <a:srgbClr val="FB112D"/>
                </a:solidFill>
              </a:rPr>
              <a:t>Крупные проекты (мегапроекты) </a:t>
            </a:r>
            <a:r>
              <a:rPr lang="en-US">
                <a:solidFill>
                  <a:srgbClr val="FB112D"/>
                </a:solidFill>
              </a:rPr>
              <a:t>XX</a:t>
            </a:r>
            <a:r>
              <a:rPr lang="ru-RU">
                <a:solidFill>
                  <a:srgbClr val="FB112D"/>
                </a:solidFill>
              </a:rPr>
              <a:t> века</a:t>
            </a:r>
          </a:p>
          <a:p>
            <a:pPr algn="ctr"/>
            <a:r>
              <a:rPr lang="ru-RU">
                <a:solidFill>
                  <a:srgbClr val="FB112D"/>
                </a:solidFill>
              </a:rPr>
              <a:t>(разработка природных ресурсов)</a:t>
            </a:r>
          </a:p>
        </p:txBody>
      </p:sp>
      <p:sp>
        <p:nvSpPr>
          <p:cNvPr id="25009" name="Oval 433"/>
          <p:cNvSpPr>
            <a:spLocks noChangeArrowheads="1"/>
          </p:cNvSpPr>
          <p:nvPr/>
        </p:nvSpPr>
        <p:spPr bwMode="auto">
          <a:xfrm rot="-2471156">
            <a:off x="1271588" y="1641475"/>
            <a:ext cx="1368425" cy="1403350"/>
          </a:xfrm>
          <a:prstGeom prst="ellipse">
            <a:avLst/>
          </a:prstGeom>
          <a:noFill/>
          <a:ln w="38100">
            <a:solidFill>
              <a:schemeClr val="tx1"/>
            </a:solidFill>
            <a:round/>
            <a:headEnd/>
            <a:tailEnd/>
          </a:ln>
          <a:effectLst/>
        </p:spPr>
        <p:txBody>
          <a:bodyPr wrap="none" anchor="ctr"/>
          <a:lstStyle/>
          <a:p>
            <a:endParaRPr lang="ru-RU"/>
          </a:p>
        </p:txBody>
      </p:sp>
      <p:sp>
        <p:nvSpPr>
          <p:cNvPr id="25010" name="Text Box 434"/>
          <p:cNvSpPr txBox="1">
            <a:spLocks noChangeArrowheads="1"/>
          </p:cNvSpPr>
          <p:nvPr/>
        </p:nvSpPr>
        <p:spPr bwMode="auto">
          <a:xfrm>
            <a:off x="3059113" y="1762125"/>
            <a:ext cx="2592387" cy="1320800"/>
          </a:xfrm>
          <a:prstGeom prst="rect">
            <a:avLst/>
          </a:prstGeom>
          <a:solidFill>
            <a:srgbClr val="F47324"/>
          </a:solidFill>
          <a:ln w="9525">
            <a:noFill/>
            <a:miter lim="800000"/>
            <a:headEnd/>
            <a:tailEnd/>
          </a:ln>
          <a:effectLst/>
        </p:spPr>
        <p:txBody>
          <a:bodyPr>
            <a:spAutoFit/>
          </a:bodyPr>
          <a:lstStyle/>
          <a:p>
            <a:pPr>
              <a:spcBef>
                <a:spcPct val="50000"/>
              </a:spcBef>
            </a:pPr>
            <a:r>
              <a:rPr lang="ru-RU" sz="900"/>
              <a:t>В сентябре 1952 года на севере Тюменской области в районе поселка Березово на одной из буровых ударил мощный фонтан газа (результат ошибки: если бы буровой инженер заложил скважину в месте, предусмотренном проектом, то она дала бы только воду), а в сентябре 1959 года у села Шаим был вскрыт высокодебитный нефтяной пласт.</a:t>
            </a:r>
          </a:p>
        </p:txBody>
      </p:sp>
      <p:sp>
        <p:nvSpPr>
          <p:cNvPr id="25011" name="Text Box 435"/>
          <p:cNvSpPr txBox="1">
            <a:spLocks noChangeArrowheads="1"/>
          </p:cNvSpPr>
          <p:nvPr/>
        </p:nvSpPr>
        <p:spPr bwMode="auto">
          <a:xfrm>
            <a:off x="1331913" y="3068638"/>
            <a:ext cx="1873250" cy="244475"/>
          </a:xfrm>
          <a:prstGeom prst="rect">
            <a:avLst/>
          </a:prstGeom>
          <a:solidFill>
            <a:srgbClr val="F47324"/>
          </a:solidFill>
          <a:ln w="9525">
            <a:noFill/>
            <a:miter lim="800000"/>
            <a:headEnd/>
            <a:tailEnd/>
          </a:ln>
          <a:effectLst/>
        </p:spPr>
        <p:txBody>
          <a:bodyPr>
            <a:spAutoFit/>
          </a:bodyPr>
          <a:lstStyle/>
          <a:p>
            <a:pPr>
              <a:spcBef>
                <a:spcPct val="50000"/>
              </a:spcBef>
            </a:pPr>
            <a:r>
              <a:rPr lang="ru-RU" sz="1000" b="1" i="1"/>
              <a:t>Нефтегазовый комплекс</a:t>
            </a:r>
            <a:r>
              <a:rPr lang="ru-RU" sz="1000" b="1"/>
              <a:t> </a:t>
            </a:r>
          </a:p>
        </p:txBody>
      </p:sp>
      <p:sp>
        <p:nvSpPr>
          <p:cNvPr id="25012" name="Text Box 436"/>
          <p:cNvSpPr txBox="1">
            <a:spLocks noChangeArrowheads="1"/>
          </p:cNvSpPr>
          <p:nvPr/>
        </p:nvSpPr>
        <p:spPr bwMode="auto">
          <a:xfrm>
            <a:off x="3203575" y="3068638"/>
            <a:ext cx="3887788" cy="1047750"/>
          </a:xfrm>
          <a:prstGeom prst="rect">
            <a:avLst/>
          </a:prstGeom>
          <a:solidFill>
            <a:srgbClr val="EBC7B3"/>
          </a:solidFill>
          <a:ln w="9525">
            <a:noFill/>
            <a:miter lim="800000"/>
            <a:headEnd/>
            <a:tailEnd/>
          </a:ln>
          <a:effectLst/>
        </p:spPr>
        <p:txBody>
          <a:bodyPr>
            <a:spAutoFit/>
          </a:bodyPr>
          <a:lstStyle/>
          <a:p>
            <a:pPr>
              <a:spcBef>
                <a:spcPct val="50000"/>
              </a:spcBef>
            </a:pPr>
            <a:r>
              <a:rPr lang="ru-RU" sz="900"/>
              <a:t>Найденная в среднем Приобье нефть обладала прекрасными качествами (по химическому составу и эксплуатационным характеристикам), превосходящими нефтяную смесь «</a:t>
            </a:r>
            <a:r>
              <a:rPr lang="en-US" sz="900"/>
              <a:t>Brent</a:t>
            </a:r>
            <a:r>
              <a:rPr lang="ru-RU" sz="900"/>
              <a:t>», эталонную на международных рынках. К сожалению, до сих пор эта нефть, смешиваясь в магистральных нефтепроводах с урало-поволжской, образует гораздо более низкую по качеству и цене смесь, называемую «</a:t>
            </a:r>
            <a:r>
              <a:rPr lang="en-US" sz="900"/>
              <a:t>Urals</a:t>
            </a:r>
            <a:r>
              <a:rPr lang="ru-RU" sz="900"/>
              <a:t>». </a:t>
            </a:r>
          </a:p>
        </p:txBody>
      </p:sp>
      <p:sp>
        <p:nvSpPr>
          <p:cNvPr id="25013" name="Text Box 437"/>
          <p:cNvSpPr txBox="1">
            <a:spLocks noChangeArrowheads="1"/>
          </p:cNvSpPr>
          <p:nvPr/>
        </p:nvSpPr>
        <p:spPr bwMode="auto">
          <a:xfrm>
            <a:off x="900113" y="4076700"/>
            <a:ext cx="4032250" cy="1730375"/>
          </a:xfrm>
          <a:prstGeom prst="rect">
            <a:avLst/>
          </a:prstGeom>
          <a:solidFill>
            <a:schemeClr val="accent5">
              <a:lumMod val="60000"/>
              <a:lumOff val="40000"/>
            </a:schemeClr>
          </a:solidFill>
          <a:ln w="9525">
            <a:noFill/>
            <a:miter lim="800000"/>
            <a:headEnd/>
            <a:tailEnd/>
          </a:ln>
          <a:effectLst/>
        </p:spPr>
        <p:txBody>
          <a:bodyPr>
            <a:spAutoFit/>
          </a:bodyPr>
          <a:lstStyle/>
          <a:p>
            <a:pPr>
              <a:spcBef>
                <a:spcPct val="50000"/>
              </a:spcBef>
            </a:pPr>
            <a:r>
              <a:rPr lang="ru-RU" sz="900" dirty="0"/>
              <a:t>Была интенсифицирована геологоразведка и открыты крупнейшие и уникальные месторождения нефти (в том числе легендарный </a:t>
            </a:r>
            <a:r>
              <a:rPr lang="ru-RU" sz="900" dirty="0" err="1"/>
              <a:t>Самотлор</a:t>
            </a:r>
            <a:r>
              <a:rPr lang="ru-RU" sz="900" dirty="0"/>
              <a:t> – 1965 год) и газа (Медвежье, </a:t>
            </a:r>
            <a:r>
              <a:rPr lang="ru-RU" sz="900" dirty="0" err="1"/>
              <a:t>Уренгойское</a:t>
            </a:r>
            <a:r>
              <a:rPr lang="ru-RU" sz="900" dirty="0"/>
              <a:t>, Заполярное, </a:t>
            </a:r>
            <a:r>
              <a:rPr lang="ru-RU" sz="900" dirty="0" err="1"/>
              <a:t>Ямбургское</a:t>
            </a:r>
            <a:r>
              <a:rPr lang="ru-RU" sz="900" dirty="0"/>
              <a:t> – вторая половина 1960-х годов), стало известно о фантастических запасах газа на полуострове Ямал. В 1965 году было добыто 1 млн. т. нефти. Через 14 лет с начала эксплуатации  здесь (Ханты-Мансийский автономный округ) получили миллиардную тонну нефти. В Татарстане для этого потребовалось четверть века, в Башкирии – полвека, Азербайджане – более столетия. Позже север Тюменской области (Ямало-Ненецкий автономный округ) вышел на лидирующие позиции по добыче природного газа. В начале </a:t>
            </a:r>
            <a:r>
              <a:rPr lang="en-US" sz="900" dirty="0"/>
              <a:t>XXI</a:t>
            </a:r>
            <a:r>
              <a:rPr lang="ru-RU" sz="900" dirty="0"/>
              <a:t> века ЗСНГК давал 70% российской нефти и более 90% газа. </a:t>
            </a:r>
          </a:p>
        </p:txBody>
      </p:sp>
      <p:sp>
        <p:nvSpPr>
          <p:cNvPr id="324" name="TextBox 323"/>
          <p:cNvSpPr txBox="1"/>
          <p:nvPr/>
        </p:nvSpPr>
        <p:spPr>
          <a:xfrm>
            <a:off x="6228184" y="1340768"/>
            <a:ext cx="2664296" cy="461665"/>
          </a:xfrm>
          <a:prstGeom prst="rect">
            <a:avLst/>
          </a:prstGeom>
          <a:solidFill>
            <a:schemeClr val="bg1"/>
          </a:solidFill>
        </p:spPr>
        <p:txBody>
          <a:bodyPr wrap="square" rtlCol="0">
            <a:spAutoFit/>
          </a:bodyPr>
          <a:lstStyle/>
          <a:p>
            <a:r>
              <a:rPr lang="ru-RU" sz="1200" b="1" dirty="0" smtClean="0">
                <a:solidFill>
                  <a:srgbClr val="A02C20"/>
                </a:solidFill>
              </a:rPr>
              <a:t>Потом начинались Сахалин, </a:t>
            </a:r>
            <a:r>
              <a:rPr lang="ru-RU" sz="1200" b="1" dirty="0" err="1" smtClean="0">
                <a:solidFill>
                  <a:srgbClr val="A02C20"/>
                </a:solidFill>
              </a:rPr>
              <a:t>Ванкор</a:t>
            </a:r>
            <a:r>
              <a:rPr lang="ru-RU" sz="1200" b="1" dirty="0" smtClean="0">
                <a:solidFill>
                  <a:srgbClr val="A02C20"/>
                </a:solidFill>
              </a:rPr>
              <a:t>, Ямал, ВСТО, «Сила Сибири» и т.д.</a:t>
            </a:r>
            <a:endParaRPr lang="ru-RU" sz="1200" b="1" dirty="0">
              <a:solidFill>
                <a:srgbClr val="A02C2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00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25011"/>
                                        </p:tgtEl>
                                        <p:attrNameLst>
                                          <p:attrName>style.visibility</p:attrName>
                                        </p:attrNameLst>
                                      </p:cBhvr>
                                      <p:to>
                                        <p:strVal val="visible"/>
                                      </p:to>
                                    </p:set>
                                    <p:animEffect transition="in" filter="wipe(left)">
                                      <p:cBhvr>
                                        <p:cTn id="10" dur="2000"/>
                                        <p:tgtEl>
                                          <p:spTgt spid="25011"/>
                                        </p:tgtEl>
                                      </p:cBhvr>
                                    </p:animEffect>
                                  </p:childTnLst>
                                </p:cTn>
                              </p:par>
                            </p:childTnLst>
                          </p:cTn>
                        </p:par>
                        <p:par>
                          <p:cTn id="11" fill="hold">
                            <p:stCondLst>
                              <p:cond delay="2000"/>
                            </p:stCondLst>
                            <p:childTnLst>
                              <p:par>
                                <p:cTn id="12" presetID="50" presetClass="entr" presetSubtype="0" decel="100000" fill="hold" grpId="0" nodeType="afterEffect">
                                  <p:stCondLst>
                                    <p:cond delay="0"/>
                                  </p:stCondLst>
                                  <p:childTnLst>
                                    <p:set>
                                      <p:cBhvr>
                                        <p:cTn id="13" dur="1" fill="hold">
                                          <p:stCondLst>
                                            <p:cond delay="0"/>
                                          </p:stCondLst>
                                        </p:cTn>
                                        <p:tgtEl>
                                          <p:spTgt spid="25010"/>
                                        </p:tgtEl>
                                        <p:attrNameLst>
                                          <p:attrName>style.visibility</p:attrName>
                                        </p:attrNameLst>
                                      </p:cBhvr>
                                      <p:to>
                                        <p:strVal val="visible"/>
                                      </p:to>
                                    </p:set>
                                    <p:anim calcmode="lin" valueType="num">
                                      <p:cBhvr>
                                        <p:cTn id="14" dur="1000" fill="hold"/>
                                        <p:tgtEl>
                                          <p:spTgt spid="25010"/>
                                        </p:tgtEl>
                                        <p:attrNameLst>
                                          <p:attrName>ppt_w</p:attrName>
                                        </p:attrNameLst>
                                      </p:cBhvr>
                                      <p:tavLst>
                                        <p:tav tm="0">
                                          <p:val>
                                            <p:strVal val="#ppt_w+.3"/>
                                          </p:val>
                                        </p:tav>
                                        <p:tav tm="100000">
                                          <p:val>
                                            <p:strVal val="#ppt_w"/>
                                          </p:val>
                                        </p:tav>
                                      </p:tavLst>
                                    </p:anim>
                                    <p:anim calcmode="lin" valueType="num">
                                      <p:cBhvr>
                                        <p:cTn id="15" dur="1000" fill="hold"/>
                                        <p:tgtEl>
                                          <p:spTgt spid="25010"/>
                                        </p:tgtEl>
                                        <p:attrNameLst>
                                          <p:attrName>ppt_h</p:attrName>
                                        </p:attrNameLst>
                                      </p:cBhvr>
                                      <p:tavLst>
                                        <p:tav tm="0">
                                          <p:val>
                                            <p:strVal val="#ppt_h"/>
                                          </p:val>
                                        </p:tav>
                                        <p:tav tm="100000">
                                          <p:val>
                                            <p:strVal val="#ppt_h"/>
                                          </p:val>
                                        </p:tav>
                                      </p:tavLst>
                                    </p:anim>
                                    <p:animEffect transition="in" filter="fade">
                                      <p:cBhvr>
                                        <p:cTn id="16" dur="1000"/>
                                        <p:tgtEl>
                                          <p:spTgt spid="25010"/>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25012"/>
                                        </p:tgtEl>
                                        <p:attrNameLst>
                                          <p:attrName>style.visibility</p:attrName>
                                        </p:attrNameLst>
                                      </p:cBhvr>
                                      <p:to>
                                        <p:strVal val="visible"/>
                                      </p:to>
                                    </p:set>
                                    <p:anim calcmode="lin" valueType="num">
                                      <p:cBhvr>
                                        <p:cTn id="21" dur="500" fill="hold"/>
                                        <p:tgtEl>
                                          <p:spTgt spid="25012"/>
                                        </p:tgtEl>
                                        <p:attrNameLst>
                                          <p:attrName>ppt_w</p:attrName>
                                        </p:attrNameLst>
                                      </p:cBhvr>
                                      <p:tavLst>
                                        <p:tav tm="0">
                                          <p:val>
                                            <p:fltVal val="0"/>
                                          </p:val>
                                        </p:tav>
                                        <p:tav tm="100000">
                                          <p:val>
                                            <p:strVal val="#ppt_w"/>
                                          </p:val>
                                        </p:tav>
                                      </p:tavLst>
                                    </p:anim>
                                    <p:anim calcmode="lin" valueType="num">
                                      <p:cBhvr>
                                        <p:cTn id="22" dur="500" fill="hold"/>
                                        <p:tgtEl>
                                          <p:spTgt spid="25012"/>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25013"/>
                                        </p:tgtEl>
                                        <p:attrNameLst>
                                          <p:attrName>style.visibility</p:attrName>
                                        </p:attrNameLst>
                                      </p:cBhvr>
                                      <p:to>
                                        <p:strVal val="visible"/>
                                      </p:to>
                                    </p:set>
                                    <p:anim calcmode="lin" valueType="num">
                                      <p:cBhvr>
                                        <p:cTn id="27" dur="500" fill="hold"/>
                                        <p:tgtEl>
                                          <p:spTgt spid="25013"/>
                                        </p:tgtEl>
                                        <p:attrNameLst>
                                          <p:attrName>ppt_w</p:attrName>
                                        </p:attrNameLst>
                                      </p:cBhvr>
                                      <p:tavLst>
                                        <p:tav tm="0">
                                          <p:val>
                                            <p:fltVal val="0"/>
                                          </p:val>
                                        </p:tav>
                                        <p:tav tm="100000">
                                          <p:val>
                                            <p:strVal val="#ppt_w"/>
                                          </p:val>
                                        </p:tav>
                                      </p:tavLst>
                                    </p:anim>
                                    <p:anim calcmode="lin" valueType="num">
                                      <p:cBhvr>
                                        <p:cTn id="28" dur="500" fill="hold"/>
                                        <p:tgtEl>
                                          <p:spTgt spid="25013"/>
                                        </p:tgtEl>
                                        <p:attrNameLst>
                                          <p:attrName>ppt_h</p:attrName>
                                        </p:attrNameLst>
                                      </p:cBhvr>
                                      <p:tavLst>
                                        <p:tav tm="0">
                                          <p:val>
                                            <p:fltVal val="0"/>
                                          </p:val>
                                        </p:tav>
                                        <p:tav tm="100000">
                                          <p:val>
                                            <p:strVal val="#ppt_h"/>
                                          </p:val>
                                        </p:tav>
                                      </p:tavLst>
                                    </p:anim>
                                    <p:animEffect transition="in" filter="fade">
                                      <p:cBhvr>
                                        <p:cTn id="29" dur="500"/>
                                        <p:tgtEl>
                                          <p:spTgt spid="2501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09" grpId="0" animBg="1"/>
      <p:bldP spid="25010" grpId="0" animBg="1"/>
      <p:bldP spid="25011" grpId="0" animBg="1"/>
      <p:bldP spid="25012" grpId="0" animBg="1"/>
      <p:bldP spid="25013" grpId="0" animBg="1"/>
      <p:bldP spid="3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22106" y="764704"/>
            <a:ext cx="9166106" cy="5877272"/>
          </a:xfrm>
          <a:prstGeom prst="rect">
            <a:avLst/>
          </a:prstGeom>
          <a:noFill/>
        </p:spPr>
      </p:pic>
      <p:sp>
        <p:nvSpPr>
          <p:cNvPr id="3" name="TextBox 2"/>
          <p:cNvSpPr txBox="1"/>
          <p:nvPr/>
        </p:nvSpPr>
        <p:spPr>
          <a:xfrm>
            <a:off x="1475656" y="0"/>
            <a:ext cx="6984776" cy="523220"/>
          </a:xfrm>
          <a:prstGeom prst="rect">
            <a:avLst/>
          </a:prstGeom>
          <a:solidFill>
            <a:schemeClr val="bg1"/>
          </a:solidFill>
        </p:spPr>
        <p:txBody>
          <a:bodyPr wrap="square" rtlCol="0">
            <a:spAutoFit/>
          </a:bodyPr>
          <a:lstStyle/>
          <a:p>
            <a:r>
              <a:rPr lang="ru-RU" sz="1400" b="1" dirty="0">
                <a:solidFill>
                  <a:srgbClr val="A02C20"/>
                </a:solidFill>
              </a:rPr>
              <a:t>Новая генерация </a:t>
            </a:r>
            <a:r>
              <a:rPr lang="ru-RU" sz="1400" b="1" dirty="0" err="1">
                <a:solidFill>
                  <a:srgbClr val="A02C20"/>
                </a:solidFill>
              </a:rPr>
              <a:t>мегапроектов</a:t>
            </a:r>
            <a:r>
              <a:rPr lang="ru-RU" sz="1400" b="1" dirty="0">
                <a:solidFill>
                  <a:srgbClr val="A02C20"/>
                </a:solidFill>
              </a:rPr>
              <a:t>, реализация которых частично уже начата, генетически продолжает эти </a:t>
            </a:r>
            <a:r>
              <a:rPr lang="ru-RU" sz="1400" b="1" dirty="0" err="1">
                <a:solidFill>
                  <a:srgbClr val="A02C20"/>
                </a:solidFill>
              </a:rPr>
              <a:t>мегапроекты</a:t>
            </a:r>
            <a:r>
              <a:rPr lang="ru-RU" sz="1400" b="1" dirty="0">
                <a:solidFill>
                  <a:srgbClr val="A02C20"/>
                </a:solidFill>
              </a:rPr>
              <a:t> прошлого века. Среди них можно отметить следующие.</a:t>
            </a:r>
          </a:p>
        </p:txBody>
      </p:sp>
      <p:sp>
        <p:nvSpPr>
          <p:cNvPr id="4" name="TextBox 3"/>
          <p:cNvSpPr txBox="1"/>
          <p:nvPr/>
        </p:nvSpPr>
        <p:spPr>
          <a:xfrm>
            <a:off x="179512" y="836712"/>
            <a:ext cx="2232248" cy="1015663"/>
          </a:xfrm>
          <a:prstGeom prst="rect">
            <a:avLst/>
          </a:prstGeom>
          <a:solidFill>
            <a:schemeClr val="bg1"/>
          </a:solidFill>
        </p:spPr>
        <p:txBody>
          <a:bodyPr wrap="square" rtlCol="0">
            <a:spAutoFit/>
          </a:bodyPr>
          <a:lstStyle/>
          <a:p>
            <a:r>
              <a:rPr lang="ru-RU" sz="1200" b="1" dirty="0">
                <a:solidFill>
                  <a:srgbClr val="A02C20"/>
                </a:solidFill>
              </a:rPr>
              <a:t>Освоение крупнейших в России месторождений высококачественных, включая коксующие, каменных углей − </a:t>
            </a:r>
            <a:r>
              <a:rPr lang="ru-RU" sz="1200" b="1" dirty="0" err="1">
                <a:solidFill>
                  <a:srgbClr val="A02C20"/>
                </a:solidFill>
              </a:rPr>
              <a:t>Элегестского</a:t>
            </a:r>
            <a:r>
              <a:rPr lang="ru-RU" sz="1200" b="1" dirty="0">
                <a:solidFill>
                  <a:srgbClr val="A02C20"/>
                </a:solidFill>
              </a:rPr>
              <a:t> и Эльгинского.</a:t>
            </a:r>
          </a:p>
        </p:txBody>
      </p:sp>
      <p:sp>
        <p:nvSpPr>
          <p:cNvPr id="5" name="Овал 4"/>
          <p:cNvSpPr/>
          <p:nvPr/>
        </p:nvSpPr>
        <p:spPr>
          <a:xfrm>
            <a:off x="4572000" y="5661248"/>
            <a:ext cx="432048" cy="21602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3923928" y="5373216"/>
            <a:ext cx="1224136" cy="369332"/>
          </a:xfrm>
          <a:prstGeom prst="rect">
            <a:avLst/>
          </a:prstGeom>
          <a:noFill/>
        </p:spPr>
        <p:txBody>
          <a:bodyPr wrap="square" rtlCol="0">
            <a:spAutoFit/>
          </a:bodyPr>
          <a:lstStyle/>
          <a:p>
            <a:r>
              <a:rPr lang="ru-RU" b="1" dirty="0" smtClean="0">
                <a:solidFill>
                  <a:srgbClr val="A02C20"/>
                </a:solidFill>
              </a:rPr>
              <a:t>Элегест</a:t>
            </a:r>
            <a:endParaRPr lang="ru-RU" b="1" dirty="0">
              <a:solidFill>
                <a:srgbClr val="A02C20"/>
              </a:solidFill>
            </a:endParaRPr>
          </a:p>
        </p:txBody>
      </p:sp>
      <p:sp>
        <p:nvSpPr>
          <p:cNvPr id="7" name="Овал 6"/>
          <p:cNvSpPr/>
          <p:nvPr/>
        </p:nvSpPr>
        <p:spPr>
          <a:xfrm>
            <a:off x="7164288" y="4293096"/>
            <a:ext cx="432048" cy="21602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7452320" y="4005064"/>
            <a:ext cx="1008112" cy="369332"/>
          </a:xfrm>
          <a:prstGeom prst="rect">
            <a:avLst/>
          </a:prstGeom>
          <a:noFill/>
        </p:spPr>
        <p:txBody>
          <a:bodyPr wrap="square" rtlCol="0">
            <a:spAutoFit/>
          </a:bodyPr>
          <a:lstStyle/>
          <a:p>
            <a:r>
              <a:rPr lang="ru-RU" b="1" dirty="0" err="1" smtClean="0">
                <a:solidFill>
                  <a:srgbClr val="A02C20"/>
                </a:solidFill>
              </a:rPr>
              <a:t>Эльга</a:t>
            </a:r>
            <a:endParaRPr lang="ru-RU" b="1" dirty="0">
              <a:solidFill>
                <a:srgbClr val="A02C20"/>
              </a:solidFill>
            </a:endParaRPr>
          </a:p>
        </p:txBody>
      </p:sp>
      <p:sp>
        <p:nvSpPr>
          <p:cNvPr id="9" name="TextBox 8"/>
          <p:cNvSpPr txBox="1"/>
          <p:nvPr/>
        </p:nvSpPr>
        <p:spPr>
          <a:xfrm>
            <a:off x="3347864" y="2492896"/>
            <a:ext cx="2160240" cy="3046988"/>
          </a:xfrm>
          <a:prstGeom prst="rect">
            <a:avLst/>
          </a:prstGeom>
          <a:solidFill>
            <a:schemeClr val="bg1"/>
          </a:solidFill>
        </p:spPr>
        <p:txBody>
          <a:bodyPr wrap="square" rtlCol="0">
            <a:spAutoFit/>
          </a:bodyPr>
          <a:lstStyle/>
          <a:p>
            <a:r>
              <a:rPr lang="ru-RU" sz="1200" b="1" dirty="0">
                <a:solidFill>
                  <a:srgbClr val="A02C20"/>
                </a:solidFill>
              </a:rPr>
              <a:t>Первое из них (являясь сравнительно небольшим участком </a:t>
            </a:r>
            <a:r>
              <a:rPr lang="ru-RU" sz="1200" b="1" dirty="0" err="1">
                <a:solidFill>
                  <a:srgbClr val="A02C20"/>
                </a:solidFill>
              </a:rPr>
              <a:t>Улуг-Хемского</a:t>
            </a:r>
            <a:r>
              <a:rPr lang="ru-RU" sz="1200" b="1" dirty="0">
                <a:solidFill>
                  <a:srgbClr val="A02C20"/>
                </a:solidFill>
              </a:rPr>
              <a:t> бассейна) находится в центре Тувы вдоль левого притока Енисея – реки Элегест, в 50 км на юго-запад от Кызыла. Обладает запасами около 1 </a:t>
            </a:r>
            <a:r>
              <a:rPr lang="ru-RU" sz="1200" b="1" dirty="0" err="1">
                <a:solidFill>
                  <a:srgbClr val="A02C20"/>
                </a:solidFill>
              </a:rPr>
              <a:t>млрд</a:t>
            </a:r>
            <a:r>
              <a:rPr lang="ru-RU" sz="1200" b="1" dirty="0">
                <a:solidFill>
                  <a:srgbClr val="A02C20"/>
                </a:solidFill>
              </a:rPr>
              <a:t> т коксующегося угля; 80 % запасов находится в одном пласте толщиной 8,4 м (лучшие шахты Кузбасса работают в пластах толщиной 2-3 м, в Воркуте уголь добывают из пластов тоньше 1 м).</a:t>
            </a:r>
          </a:p>
        </p:txBody>
      </p:sp>
      <p:sp>
        <p:nvSpPr>
          <p:cNvPr id="10" name="TextBox 9"/>
          <p:cNvSpPr txBox="1"/>
          <p:nvPr/>
        </p:nvSpPr>
        <p:spPr>
          <a:xfrm>
            <a:off x="6876256" y="845418"/>
            <a:ext cx="2267744" cy="3231654"/>
          </a:xfrm>
          <a:prstGeom prst="rect">
            <a:avLst/>
          </a:prstGeom>
          <a:solidFill>
            <a:schemeClr val="bg1"/>
          </a:solidFill>
        </p:spPr>
        <p:txBody>
          <a:bodyPr wrap="square" rtlCol="0">
            <a:spAutoFit/>
          </a:bodyPr>
          <a:lstStyle/>
          <a:p>
            <a:r>
              <a:rPr lang="ru-RU" sz="1200" b="1" dirty="0">
                <a:solidFill>
                  <a:srgbClr val="A02C20"/>
                </a:solidFill>
              </a:rPr>
              <a:t>Второе – как обособленный участок южно-якутского бассейна, расположено на юго-востоке Якутии: в 400 км восточнее Нерюнгри, 300 км севернее </a:t>
            </a:r>
            <a:r>
              <a:rPr lang="ru-RU" sz="1200" b="1" dirty="0" err="1">
                <a:solidFill>
                  <a:srgbClr val="A02C20"/>
                </a:solidFill>
              </a:rPr>
              <a:t>БАМа</a:t>
            </a:r>
            <a:r>
              <a:rPr lang="ru-RU" sz="1200" b="1" dirty="0">
                <a:solidFill>
                  <a:srgbClr val="A02C20"/>
                </a:solidFill>
              </a:rPr>
              <a:t> и 300 км западнее побережья Охотского моря (по широте – км в 100 севернее северной оконечности Сахалина). Запасы – более 2 </a:t>
            </a:r>
            <a:r>
              <a:rPr lang="ru-RU" sz="1200" b="1" dirty="0" err="1">
                <a:solidFill>
                  <a:srgbClr val="A02C20"/>
                </a:solidFill>
              </a:rPr>
              <a:t>млрд</a:t>
            </a:r>
            <a:r>
              <a:rPr lang="ru-RU" sz="1200" b="1" dirty="0">
                <a:solidFill>
                  <a:srgbClr val="A02C20"/>
                </a:solidFill>
              </a:rPr>
              <a:t> т высококачественного коксующего угля. Пласты до 15 м толщиной находятся близко от поверхности. Добыча ведется открытым способом, начиная с 2011 года.</a:t>
            </a:r>
          </a:p>
        </p:txBody>
      </p:sp>
      <p:sp>
        <p:nvSpPr>
          <p:cNvPr id="11" name="TextBox 10"/>
          <p:cNvSpPr txBox="1"/>
          <p:nvPr/>
        </p:nvSpPr>
        <p:spPr>
          <a:xfrm>
            <a:off x="1187624" y="2348880"/>
            <a:ext cx="3131840" cy="3785652"/>
          </a:xfrm>
          <a:prstGeom prst="rect">
            <a:avLst/>
          </a:prstGeom>
          <a:solidFill>
            <a:schemeClr val="bg1"/>
          </a:solidFill>
        </p:spPr>
        <p:txBody>
          <a:bodyPr wrap="square" rtlCol="0">
            <a:spAutoFit/>
          </a:bodyPr>
          <a:lstStyle/>
          <a:p>
            <a:r>
              <a:rPr lang="ru-RU" sz="1200" b="1" dirty="0">
                <a:solidFill>
                  <a:srgbClr val="A02C20"/>
                </a:solidFill>
              </a:rPr>
              <a:t>Реализация этих обоих проектов тесно связана с обеспечением транспортных подходов к месторождениям. Но если 320-километровая железная дорога </a:t>
            </a:r>
            <a:r>
              <a:rPr lang="ru-RU" sz="1200" b="1" dirty="0" err="1">
                <a:solidFill>
                  <a:srgbClr val="A02C20"/>
                </a:solidFill>
              </a:rPr>
              <a:t>Улак-Эльга</a:t>
            </a:r>
            <a:r>
              <a:rPr lang="ru-RU" sz="1200" b="1" dirty="0">
                <a:solidFill>
                  <a:srgbClr val="A02C20"/>
                </a:solidFill>
              </a:rPr>
              <a:t>, связывающая </a:t>
            </a:r>
            <a:r>
              <a:rPr lang="ru-RU" sz="1200" b="1" dirty="0" err="1">
                <a:solidFill>
                  <a:srgbClr val="A02C20"/>
                </a:solidFill>
              </a:rPr>
              <a:t>Эльгинское</a:t>
            </a:r>
            <a:r>
              <a:rPr lang="ru-RU" sz="1200" b="1" dirty="0">
                <a:solidFill>
                  <a:srgbClr val="A02C20"/>
                </a:solidFill>
              </a:rPr>
              <a:t> месторождение с </a:t>
            </a:r>
            <a:r>
              <a:rPr lang="ru-RU" sz="1200" b="1" dirty="0" err="1">
                <a:solidFill>
                  <a:srgbClr val="A02C20"/>
                </a:solidFill>
              </a:rPr>
              <a:t>БАМом</a:t>
            </a:r>
            <a:r>
              <a:rPr lang="ru-RU" sz="1200" b="1" dirty="0">
                <a:solidFill>
                  <a:srgbClr val="A02C20"/>
                </a:solidFill>
              </a:rPr>
              <a:t>, построена и уже несколько лет функционирует, то железнодорожная магистраль Курагино-Кызыл, необходимая для массированного освоения </a:t>
            </a:r>
            <a:r>
              <a:rPr lang="ru-RU" sz="1200" b="1" dirty="0" err="1">
                <a:solidFill>
                  <a:srgbClr val="A02C20"/>
                </a:solidFill>
              </a:rPr>
              <a:t>Элегестского</a:t>
            </a:r>
            <a:r>
              <a:rPr lang="ru-RU" sz="1200" b="1" dirty="0">
                <a:solidFill>
                  <a:srgbClr val="A02C20"/>
                </a:solidFill>
              </a:rPr>
              <a:t> месторождения, все еще находится в стадии поиска денег и заинтересованных исполнителей (предпринятое начало строительства в 2011 году было прервано финансовым кризисом). Хотя социально-экономическое значение этой магистрали намного выше </a:t>
            </a:r>
            <a:r>
              <a:rPr lang="ru-RU" sz="1200" b="1" dirty="0" err="1">
                <a:solidFill>
                  <a:srgbClr val="A02C20"/>
                </a:solidFill>
              </a:rPr>
              <a:t>Эльгинской</a:t>
            </a:r>
            <a:r>
              <a:rPr lang="ru-RU" sz="1200" b="1" dirty="0">
                <a:solidFill>
                  <a:srgbClr val="A02C20"/>
                </a:solidFill>
              </a:rPr>
              <a:t>. Столица Тувы – субъекта федерации – получила бы выход на общероссийскую железнодорожную сеть, а Россия – в перспективе – еще один выход на Монголию и Китай.</a:t>
            </a:r>
          </a:p>
        </p:txBody>
      </p:sp>
      <p:sp>
        <p:nvSpPr>
          <p:cNvPr id="12" name="TextBox 11"/>
          <p:cNvSpPr txBox="1"/>
          <p:nvPr/>
        </p:nvSpPr>
        <p:spPr>
          <a:xfrm>
            <a:off x="0" y="1484784"/>
            <a:ext cx="3275856" cy="4893647"/>
          </a:xfrm>
          <a:prstGeom prst="rect">
            <a:avLst/>
          </a:prstGeom>
          <a:solidFill>
            <a:schemeClr val="bg1"/>
          </a:solidFill>
        </p:spPr>
        <p:txBody>
          <a:bodyPr wrap="square" rtlCol="0">
            <a:spAutoFit/>
          </a:bodyPr>
          <a:lstStyle/>
          <a:p>
            <a:r>
              <a:rPr lang="ru-RU" sz="1200" b="1" dirty="0">
                <a:solidFill>
                  <a:srgbClr val="A02C20"/>
                </a:solidFill>
              </a:rPr>
              <a:t>Разработка крупнейшего в мире </a:t>
            </a:r>
            <a:r>
              <a:rPr lang="ru-RU" sz="1200" b="1" dirty="0" err="1">
                <a:solidFill>
                  <a:srgbClr val="A02C20"/>
                </a:solidFill>
              </a:rPr>
              <a:t>Томторского</a:t>
            </a:r>
            <a:r>
              <a:rPr lang="ru-RU" sz="1200" b="1" dirty="0">
                <a:solidFill>
                  <a:srgbClr val="A02C20"/>
                </a:solidFill>
              </a:rPr>
              <a:t> месторождения редкоземельных металлов, важнейшего компонента материальной базы современной высокотехнологической промышленности. Месторождение расположено на северо-западе Якутии на берегах одноименной реки правобережной части бассейна </a:t>
            </a:r>
            <a:r>
              <a:rPr lang="ru-RU" sz="1200" b="1" dirty="0" err="1">
                <a:solidFill>
                  <a:srgbClr val="A02C20"/>
                </a:solidFill>
              </a:rPr>
              <a:t>Анабара</a:t>
            </a:r>
            <a:r>
              <a:rPr lang="ru-RU" sz="1200" b="1" dirty="0">
                <a:solidFill>
                  <a:srgbClr val="A02C20"/>
                </a:solidFill>
              </a:rPr>
              <a:t> − в 300 км южнее побережья моря Лаптевых, 200 км восточнее границы с Красноярским краем, 1100 км северо-западнее Якутска. Комплексная руда с высоким содержанием ниобия, редких и редкоземельных металлов не требует обогащения и может вывозиться существующими транспортными средствами (маршруты ее доставки в Красноярск для выделения ценных компонент обсуждаются). Разработка первого участка – Буранного – начнется в 2019-2020 годах. По своему потенциалу один этот участок превосходит суммарные возможности крупнейших (пока) в мире месторождений </a:t>
            </a:r>
            <a:r>
              <a:rPr lang="ru-RU" sz="1200" b="1" dirty="0" err="1">
                <a:solidFill>
                  <a:srgbClr val="A02C20"/>
                </a:solidFill>
              </a:rPr>
              <a:t>Араша</a:t>
            </a:r>
            <a:r>
              <a:rPr lang="ru-RU" sz="1200" b="1" dirty="0">
                <a:solidFill>
                  <a:srgbClr val="A02C20"/>
                </a:solidFill>
              </a:rPr>
              <a:t> в Бразилии и </a:t>
            </a:r>
            <a:r>
              <a:rPr lang="ru-RU" sz="1200" b="1" dirty="0" err="1">
                <a:solidFill>
                  <a:srgbClr val="A02C20"/>
                </a:solidFill>
              </a:rPr>
              <a:t>Баюнь</a:t>
            </a:r>
            <a:r>
              <a:rPr lang="ru-RU" sz="1200" b="1" dirty="0">
                <a:solidFill>
                  <a:srgbClr val="A02C20"/>
                </a:solidFill>
              </a:rPr>
              <a:t> Обо в Китае (держащих до 90% мирового рынка). Даже при возрастании потребностей в этих металлах в десятки раз запасов </a:t>
            </a:r>
            <a:r>
              <a:rPr lang="ru-RU" sz="1200" b="1" dirty="0" err="1">
                <a:solidFill>
                  <a:srgbClr val="A02C20"/>
                </a:solidFill>
              </a:rPr>
              <a:t>Томтора</a:t>
            </a:r>
            <a:r>
              <a:rPr lang="ru-RU" sz="1200" b="1" dirty="0">
                <a:solidFill>
                  <a:srgbClr val="A02C20"/>
                </a:solidFill>
              </a:rPr>
              <a:t> хватит на сотни лет.</a:t>
            </a:r>
          </a:p>
        </p:txBody>
      </p:sp>
      <p:sp>
        <p:nvSpPr>
          <p:cNvPr id="13" name="Овал 12"/>
          <p:cNvSpPr/>
          <p:nvPr/>
        </p:nvSpPr>
        <p:spPr>
          <a:xfrm>
            <a:off x="5580112" y="2996952"/>
            <a:ext cx="288032" cy="21602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5724128" y="2708920"/>
            <a:ext cx="1008112" cy="369332"/>
          </a:xfrm>
          <a:prstGeom prst="rect">
            <a:avLst/>
          </a:prstGeom>
          <a:noFill/>
        </p:spPr>
        <p:txBody>
          <a:bodyPr wrap="square" rtlCol="0">
            <a:spAutoFit/>
          </a:bodyPr>
          <a:lstStyle/>
          <a:p>
            <a:r>
              <a:rPr lang="ru-RU" b="1" dirty="0" err="1" smtClean="0">
                <a:solidFill>
                  <a:srgbClr val="A02C20"/>
                </a:solidFill>
              </a:rPr>
              <a:t>Томтор</a:t>
            </a:r>
            <a:endParaRPr lang="ru-RU" b="1" dirty="0">
              <a:solidFill>
                <a:srgbClr val="A02C20"/>
              </a:solidFill>
            </a:endParaRPr>
          </a:p>
        </p:txBody>
      </p:sp>
      <p:sp>
        <p:nvSpPr>
          <p:cNvPr id="16" name="Овал 15"/>
          <p:cNvSpPr/>
          <p:nvPr/>
        </p:nvSpPr>
        <p:spPr>
          <a:xfrm>
            <a:off x="6372200" y="4869160"/>
            <a:ext cx="432048" cy="864096"/>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3779912" y="4869160"/>
            <a:ext cx="288032" cy="21602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p:cNvSpPr txBox="1"/>
          <p:nvPr/>
        </p:nvSpPr>
        <p:spPr>
          <a:xfrm>
            <a:off x="539552" y="3717032"/>
            <a:ext cx="2555776" cy="2308324"/>
          </a:xfrm>
          <a:prstGeom prst="rect">
            <a:avLst/>
          </a:prstGeom>
          <a:solidFill>
            <a:schemeClr val="bg1"/>
          </a:solidFill>
        </p:spPr>
        <p:txBody>
          <a:bodyPr wrap="square" rtlCol="0">
            <a:spAutoFit/>
          </a:bodyPr>
          <a:lstStyle/>
          <a:p>
            <a:r>
              <a:rPr lang="ru-RU" sz="1200" b="1" dirty="0">
                <a:solidFill>
                  <a:srgbClr val="A02C20"/>
                </a:solidFill>
              </a:rPr>
              <a:t>Весьма перспективны горно-металлургические проекты Забайкальского края, о реализации которых речь идет уже много лет: медь </a:t>
            </a:r>
            <a:r>
              <a:rPr lang="ru-RU" sz="1200" b="1" dirty="0" err="1">
                <a:solidFill>
                  <a:srgbClr val="A02C20"/>
                </a:solidFill>
              </a:rPr>
              <a:t>Удокана</a:t>
            </a:r>
            <a:r>
              <a:rPr lang="ru-RU" sz="1200" b="1" dirty="0">
                <a:solidFill>
                  <a:srgbClr val="A02C20"/>
                </a:solidFill>
              </a:rPr>
              <a:t>, </a:t>
            </a:r>
            <a:r>
              <a:rPr lang="ru-RU" sz="1200" b="1" dirty="0" err="1">
                <a:solidFill>
                  <a:srgbClr val="A02C20"/>
                </a:solidFill>
              </a:rPr>
              <a:t>Чинейское</a:t>
            </a:r>
            <a:r>
              <a:rPr lang="ru-RU" sz="1200" b="1" dirty="0">
                <a:solidFill>
                  <a:srgbClr val="A02C20"/>
                </a:solidFill>
              </a:rPr>
              <a:t> </a:t>
            </a:r>
            <a:r>
              <a:rPr lang="ru-RU" sz="1200" b="1" dirty="0" err="1">
                <a:solidFill>
                  <a:srgbClr val="A02C20"/>
                </a:solidFill>
              </a:rPr>
              <a:t>железо-титан-ванадиевое</a:t>
            </a:r>
            <a:r>
              <a:rPr lang="ru-RU" sz="1200" b="1" dirty="0">
                <a:solidFill>
                  <a:srgbClr val="A02C20"/>
                </a:solidFill>
              </a:rPr>
              <a:t> месторождение, полиметаллы </a:t>
            </a:r>
            <a:r>
              <a:rPr lang="ru-RU" sz="1200" b="1" dirty="0" err="1">
                <a:solidFill>
                  <a:srgbClr val="A02C20"/>
                </a:solidFill>
              </a:rPr>
              <a:t>Газимур-Аргуньского</a:t>
            </a:r>
            <a:r>
              <a:rPr lang="ru-RU" sz="1200" b="1" dirty="0">
                <a:solidFill>
                  <a:srgbClr val="A02C20"/>
                </a:solidFill>
              </a:rPr>
              <a:t> междуречья и т.д. Нельзя забывать об уникальном (в мировом масштабе) </a:t>
            </a:r>
            <a:r>
              <a:rPr lang="ru-RU" sz="1200" b="1" dirty="0" err="1">
                <a:solidFill>
                  <a:srgbClr val="A02C20"/>
                </a:solidFill>
              </a:rPr>
              <a:t>Бакчарском</a:t>
            </a:r>
            <a:r>
              <a:rPr lang="ru-RU" sz="1200" b="1" dirty="0">
                <a:solidFill>
                  <a:srgbClr val="A02C20"/>
                </a:solidFill>
              </a:rPr>
              <a:t> железорудном месторождении в Томской области.</a:t>
            </a:r>
          </a:p>
        </p:txBody>
      </p:sp>
      <p:sp>
        <p:nvSpPr>
          <p:cNvPr id="21" name="TextBox 20"/>
          <p:cNvSpPr txBox="1"/>
          <p:nvPr/>
        </p:nvSpPr>
        <p:spPr>
          <a:xfrm>
            <a:off x="0" y="476672"/>
            <a:ext cx="9144000" cy="276999"/>
          </a:xfrm>
          <a:prstGeom prst="rect">
            <a:avLst/>
          </a:prstGeom>
          <a:solidFill>
            <a:schemeClr val="bg1"/>
          </a:solidFill>
        </p:spPr>
        <p:txBody>
          <a:bodyPr wrap="square" rtlCol="0">
            <a:spAutoFit/>
          </a:bodyPr>
          <a:lstStyle/>
          <a:p>
            <a:endParaRPr lang="ru-RU" sz="1200" b="1" dirty="0">
              <a:solidFill>
                <a:srgbClr val="A02C20"/>
              </a:solidFill>
            </a:endParaRPr>
          </a:p>
        </p:txBody>
      </p:sp>
      <p:sp>
        <p:nvSpPr>
          <p:cNvPr id="22" name="Овал 21"/>
          <p:cNvSpPr/>
          <p:nvPr/>
        </p:nvSpPr>
        <p:spPr>
          <a:xfrm>
            <a:off x="5364088" y="3068960"/>
            <a:ext cx="288032" cy="216024"/>
          </a:xfrm>
          <a:prstGeom prst="ellipse">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5292080" y="3284984"/>
            <a:ext cx="1080120" cy="369332"/>
          </a:xfrm>
          <a:prstGeom prst="rect">
            <a:avLst/>
          </a:prstGeom>
          <a:noFill/>
        </p:spPr>
        <p:txBody>
          <a:bodyPr wrap="square" rtlCol="0">
            <a:spAutoFit/>
          </a:bodyPr>
          <a:lstStyle/>
          <a:p>
            <a:r>
              <a:rPr lang="ru-RU" b="1" dirty="0" err="1" smtClean="0">
                <a:solidFill>
                  <a:srgbClr val="A02C20"/>
                </a:solidFill>
              </a:rPr>
              <a:t>Попигай</a:t>
            </a:r>
            <a:endParaRPr lang="ru-RU" b="1" dirty="0">
              <a:solidFill>
                <a:srgbClr val="A02C20"/>
              </a:solidFill>
            </a:endParaRPr>
          </a:p>
        </p:txBody>
      </p:sp>
      <p:sp>
        <p:nvSpPr>
          <p:cNvPr id="25" name="TextBox 24"/>
          <p:cNvSpPr txBox="1"/>
          <p:nvPr/>
        </p:nvSpPr>
        <p:spPr>
          <a:xfrm>
            <a:off x="755576" y="764704"/>
            <a:ext cx="3347864" cy="3046988"/>
          </a:xfrm>
          <a:prstGeom prst="rect">
            <a:avLst/>
          </a:prstGeom>
          <a:solidFill>
            <a:schemeClr val="bg1"/>
          </a:solidFill>
        </p:spPr>
        <p:txBody>
          <a:bodyPr wrap="square" rtlCol="0">
            <a:spAutoFit/>
          </a:bodyPr>
          <a:lstStyle/>
          <a:p>
            <a:r>
              <a:rPr lang="ru-RU" sz="1200" b="1" dirty="0">
                <a:solidFill>
                  <a:srgbClr val="A02C20"/>
                </a:solidFill>
              </a:rPr>
              <a:t>Разработка </a:t>
            </a:r>
            <a:r>
              <a:rPr lang="ru-RU" sz="1200" b="1" dirty="0" err="1">
                <a:solidFill>
                  <a:srgbClr val="A02C20"/>
                </a:solidFill>
              </a:rPr>
              <a:t>томторских</a:t>
            </a:r>
            <a:r>
              <a:rPr lang="ru-RU" sz="1200" b="1" dirty="0">
                <a:solidFill>
                  <a:srgbClr val="A02C20"/>
                </a:solidFill>
              </a:rPr>
              <a:t> редкоземельных металлов и </a:t>
            </a:r>
            <a:r>
              <a:rPr lang="ru-RU" sz="1200" b="1" dirty="0" err="1">
                <a:solidFill>
                  <a:srgbClr val="A02C20"/>
                </a:solidFill>
              </a:rPr>
              <a:t>попигайских</a:t>
            </a:r>
            <a:r>
              <a:rPr lang="ru-RU" sz="1200" b="1" dirty="0">
                <a:solidFill>
                  <a:srgbClr val="A02C20"/>
                </a:solidFill>
              </a:rPr>
              <a:t> </a:t>
            </a:r>
            <a:r>
              <a:rPr lang="ru-RU" sz="1200" b="1" dirty="0" err="1">
                <a:solidFill>
                  <a:srgbClr val="A02C20"/>
                </a:solidFill>
              </a:rPr>
              <a:t>импактных</a:t>
            </a:r>
            <a:r>
              <a:rPr lang="ru-RU" sz="1200" b="1" dirty="0">
                <a:solidFill>
                  <a:srgbClr val="A02C20"/>
                </a:solidFill>
              </a:rPr>
              <a:t> алмазов может дать России решающие преимущества в конкурентной борьбе с Китаем. Китай стремится – и не безуспешно – монополизировать многие мировые рынки. Так случилось с редкоземельными металлами: сначала Китай резко снизил цены на редкоземельные материалы и, уничтожив основных конкурентов, монополизировав рынок, также резко поднял цены. Похожий маневр наши китайские коллеги совершают на рынке синтетических алмазов. Их демпинг уже серьезно «подкосил» мировое производство синтетических алмазов и фактически уничтожил его в России.</a:t>
            </a:r>
          </a:p>
        </p:txBody>
      </p:sp>
      <p:sp>
        <p:nvSpPr>
          <p:cNvPr id="28" name="TextBox 27"/>
          <p:cNvSpPr txBox="1"/>
          <p:nvPr/>
        </p:nvSpPr>
        <p:spPr>
          <a:xfrm>
            <a:off x="-756592" y="1340768"/>
            <a:ext cx="184731" cy="369332"/>
          </a:xfrm>
          <a:prstGeom prst="rect">
            <a:avLst/>
          </a:prstGeom>
          <a:noFill/>
        </p:spPr>
        <p:txBody>
          <a:bodyPr wrap="none" rtlCol="0">
            <a:spAutoFit/>
          </a:bodyPr>
          <a:lstStyle/>
          <a:p>
            <a:endParaRPr lang="ru-RU" dirty="0"/>
          </a:p>
        </p:txBody>
      </p:sp>
      <p:sp>
        <p:nvSpPr>
          <p:cNvPr id="30" name="TextBox 29"/>
          <p:cNvSpPr txBox="1"/>
          <p:nvPr/>
        </p:nvSpPr>
        <p:spPr>
          <a:xfrm>
            <a:off x="107504" y="548680"/>
            <a:ext cx="3672408" cy="2308324"/>
          </a:xfrm>
          <a:prstGeom prst="rect">
            <a:avLst/>
          </a:prstGeom>
          <a:solidFill>
            <a:schemeClr val="bg1"/>
          </a:solidFill>
        </p:spPr>
        <p:txBody>
          <a:bodyPr wrap="square" rtlCol="0">
            <a:spAutoFit/>
          </a:bodyPr>
          <a:lstStyle/>
          <a:p>
            <a:r>
              <a:rPr lang="ru-RU" sz="1200" b="1" dirty="0">
                <a:solidFill>
                  <a:srgbClr val="A02C20"/>
                </a:solidFill>
              </a:rPr>
              <a:t>Эти алмазы обладают уникальными абразивными свойствами, превосходящими природные технические и синтетические алмазы в два раза. Благодаря этому, могут произвести революцию в инструментальной промышленности. Для России этот вопрос чрезвычайно актуален, т.к. многие современные высокотехнологичные станки и инструменты оказались под санкциями. Однако разработка </a:t>
            </a:r>
            <a:r>
              <a:rPr lang="ru-RU" sz="1200" b="1" dirty="0" err="1">
                <a:solidFill>
                  <a:srgbClr val="A02C20"/>
                </a:solidFill>
              </a:rPr>
              <a:t>Попигайского</a:t>
            </a:r>
            <a:r>
              <a:rPr lang="ru-RU" sz="1200" b="1" dirty="0">
                <a:solidFill>
                  <a:srgbClr val="A02C20"/>
                </a:solidFill>
              </a:rPr>
              <a:t> месторождения сдерживается отсутствием всякой инфраструктуры и неготовностью промышленных технологий получения конечных продуктов.</a:t>
            </a:r>
          </a:p>
        </p:txBody>
      </p:sp>
      <p:sp>
        <p:nvSpPr>
          <p:cNvPr id="31" name="TextBox 30"/>
          <p:cNvSpPr txBox="1"/>
          <p:nvPr/>
        </p:nvSpPr>
        <p:spPr>
          <a:xfrm>
            <a:off x="5436096" y="4509120"/>
            <a:ext cx="1584176" cy="646331"/>
          </a:xfrm>
          <a:prstGeom prst="rect">
            <a:avLst/>
          </a:prstGeom>
          <a:noFill/>
        </p:spPr>
        <p:txBody>
          <a:bodyPr wrap="square" rtlCol="0">
            <a:spAutoFit/>
          </a:bodyPr>
          <a:lstStyle/>
          <a:p>
            <a:r>
              <a:rPr lang="ru-RU" b="1" dirty="0" err="1" smtClean="0">
                <a:solidFill>
                  <a:srgbClr val="A02C20"/>
                </a:solidFill>
              </a:rPr>
              <a:t>Забайкалские</a:t>
            </a:r>
            <a:r>
              <a:rPr lang="ru-RU" b="1" dirty="0" smtClean="0">
                <a:solidFill>
                  <a:srgbClr val="A02C20"/>
                </a:solidFill>
              </a:rPr>
              <a:t> металлы</a:t>
            </a:r>
            <a:endParaRPr lang="ru-RU" b="1" dirty="0">
              <a:solidFill>
                <a:srgbClr val="A02C20"/>
              </a:solidFill>
            </a:endParaRPr>
          </a:p>
        </p:txBody>
      </p:sp>
      <p:sp>
        <p:nvSpPr>
          <p:cNvPr id="32" name="TextBox 31"/>
          <p:cNvSpPr txBox="1"/>
          <p:nvPr/>
        </p:nvSpPr>
        <p:spPr>
          <a:xfrm>
            <a:off x="3851920" y="4509120"/>
            <a:ext cx="936104" cy="369332"/>
          </a:xfrm>
          <a:prstGeom prst="rect">
            <a:avLst/>
          </a:prstGeom>
          <a:noFill/>
        </p:spPr>
        <p:txBody>
          <a:bodyPr wrap="square" rtlCol="0">
            <a:spAutoFit/>
          </a:bodyPr>
          <a:lstStyle/>
          <a:p>
            <a:r>
              <a:rPr lang="ru-RU" b="1" dirty="0" err="1" smtClean="0">
                <a:solidFill>
                  <a:srgbClr val="A02C20"/>
                </a:solidFill>
              </a:rPr>
              <a:t>Бакчар</a:t>
            </a:r>
            <a:endParaRPr lang="ru-RU" b="1" dirty="0">
              <a:solidFill>
                <a:srgbClr val="A02C20"/>
              </a:solidFill>
            </a:endParaRPr>
          </a:p>
        </p:txBody>
      </p:sp>
      <p:sp>
        <p:nvSpPr>
          <p:cNvPr id="29" name="TextBox 28"/>
          <p:cNvSpPr txBox="1"/>
          <p:nvPr/>
        </p:nvSpPr>
        <p:spPr>
          <a:xfrm>
            <a:off x="0" y="3995678"/>
            <a:ext cx="3851920" cy="2862322"/>
          </a:xfrm>
          <a:prstGeom prst="rect">
            <a:avLst/>
          </a:prstGeom>
          <a:solidFill>
            <a:schemeClr val="bg1"/>
          </a:solidFill>
        </p:spPr>
        <p:txBody>
          <a:bodyPr wrap="square" rtlCol="0">
            <a:spAutoFit/>
          </a:bodyPr>
          <a:lstStyle/>
          <a:p>
            <a:r>
              <a:rPr lang="ru-RU" sz="1200" b="1" dirty="0">
                <a:solidFill>
                  <a:srgbClr val="A02C20"/>
                </a:solidFill>
              </a:rPr>
              <a:t>Освоение </a:t>
            </a:r>
            <a:r>
              <a:rPr lang="ru-RU" sz="1200" b="1" dirty="0" err="1">
                <a:solidFill>
                  <a:srgbClr val="A02C20"/>
                </a:solidFill>
              </a:rPr>
              <a:t>импактных</a:t>
            </a:r>
            <a:r>
              <a:rPr lang="ru-RU" sz="1200" b="1" dirty="0">
                <a:solidFill>
                  <a:srgbClr val="A02C20"/>
                </a:solidFill>
              </a:rPr>
              <a:t> (образованных в результате удара) алмазов </a:t>
            </a:r>
            <a:r>
              <a:rPr lang="ru-RU" sz="1200" b="1" dirty="0" err="1">
                <a:solidFill>
                  <a:srgbClr val="A02C20"/>
                </a:solidFill>
              </a:rPr>
              <a:t>Попигайского</a:t>
            </a:r>
            <a:r>
              <a:rPr lang="ru-RU" sz="1200" b="1" dirty="0">
                <a:solidFill>
                  <a:srgbClr val="A02C20"/>
                </a:solidFill>
              </a:rPr>
              <a:t> </a:t>
            </a:r>
            <a:r>
              <a:rPr lang="ru-RU" sz="1200" b="1" dirty="0" err="1">
                <a:solidFill>
                  <a:srgbClr val="A02C20"/>
                </a:solidFill>
              </a:rPr>
              <a:t>месторождеия</a:t>
            </a:r>
            <a:r>
              <a:rPr lang="ru-RU" sz="1200" b="1" dirty="0">
                <a:solidFill>
                  <a:srgbClr val="A02C20"/>
                </a:solidFill>
              </a:rPr>
              <a:t>. </a:t>
            </a:r>
            <a:r>
              <a:rPr lang="ru-RU" sz="1200" b="1" dirty="0" err="1">
                <a:solidFill>
                  <a:srgbClr val="A02C20"/>
                </a:solidFill>
              </a:rPr>
              <a:t>Попигайская</a:t>
            </a:r>
            <a:r>
              <a:rPr lang="ru-RU" sz="1200" b="1" dirty="0">
                <a:solidFill>
                  <a:srgbClr val="A02C20"/>
                </a:solidFill>
              </a:rPr>
              <a:t> котловина находится на юго-западе Якутии (частично – в Красноярском крае) немного западнее (150 км) </a:t>
            </a:r>
            <a:r>
              <a:rPr lang="ru-RU" sz="1200" b="1" dirty="0" err="1">
                <a:solidFill>
                  <a:srgbClr val="A02C20"/>
                </a:solidFill>
              </a:rPr>
              <a:t>Томторского</a:t>
            </a:r>
            <a:r>
              <a:rPr lang="ru-RU" sz="1200" b="1" dirty="0">
                <a:solidFill>
                  <a:srgbClr val="A02C20"/>
                </a:solidFill>
              </a:rPr>
              <a:t> месторождения, на реке </a:t>
            </a:r>
            <a:r>
              <a:rPr lang="ru-RU" sz="1200" b="1" dirty="0" err="1">
                <a:solidFill>
                  <a:srgbClr val="A02C20"/>
                </a:solidFill>
              </a:rPr>
              <a:t>Попигай</a:t>
            </a:r>
            <a:r>
              <a:rPr lang="ru-RU" sz="1200" b="1" dirty="0">
                <a:solidFill>
                  <a:srgbClr val="A02C20"/>
                </a:solidFill>
              </a:rPr>
              <a:t>, правом притоке Хатанги. Образовалась почти 40 </a:t>
            </a:r>
            <a:r>
              <a:rPr lang="ru-RU" sz="1200" b="1" dirty="0" err="1">
                <a:solidFill>
                  <a:srgbClr val="A02C20"/>
                </a:solidFill>
              </a:rPr>
              <a:t>млн</a:t>
            </a:r>
            <a:r>
              <a:rPr lang="ru-RU" sz="1200" b="1" dirty="0">
                <a:solidFill>
                  <a:srgbClr val="A02C20"/>
                </a:solidFill>
              </a:rPr>
              <a:t> лет назад в результате падения (откуда – </a:t>
            </a:r>
            <a:r>
              <a:rPr lang="ru-RU" sz="1200" b="1" dirty="0" err="1">
                <a:solidFill>
                  <a:srgbClr val="A02C20"/>
                </a:solidFill>
              </a:rPr>
              <a:t>импакт</a:t>
            </a:r>
            <a:r>
              <a:rPr lang="ru-RU" sz="1200" b="1" dirty="0">
                <a:solidFill>
                  <a:srgbClr val="A02C20"/>
                </a:solidFill>
              </a:rPr>
              <a:t>, удар) на землю крупного астероида (диаметром около 5 км). По своему диаметру (около100 км) котловина находится на 4-м месте в мире. Оценки запасов превосходят все разведанные в мире запасы кимберлитовых алмазов. В рудной массе содержится до 100 карат на тонну, тогда как, например, в якутских кимберлитовых трубках – не более 2-3 (до 10 в исключительных случаях).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fmla="#ppt_w*sin(2.5*pi*$)">
                                          <p:val>
                                            <p:fltVal val="0"/>
                                          </p:val>
                                        </p:tav>
                                        <p:tav tm="100000">
                                          <p:val>
                                            <p:fltVal val="1"/>
                                          </p:val>
                                        </p:tav>
                                      </p:tavLst>
                                    </p:anim>
                                    <p:anim calcmode="lin" valueType="num">
                                      <p:cBhvr>
                                        <p:cTn id="8" dur="5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par>
                                <p:cTn id="38" presetID="1" presetClass="entr"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par>
                                <p:cTn id="40" presetID="22" presetClass="entr" presetSubtype="4"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animBg="1"/>
      <p:bldP spid="8" grpId="0"/>
      <p:bldP spid="9" grpId="0" animBg="1"/>
      <p:bldP spid="10" grpId="0" animBg="1"/>
      <p:bldP spid="12" grpId="0" animBg="1"/>
      <p:bldP spid="13" grpId="0" animBg="1"/>
      <p:bldP spid="14" grpId="0"/>
      <p:bldP spid="16" grpId="0" animBg="1"/>
      <p:bldP spid="17" grpId="0" animBg="1"/>
      <p:bldP spid="18" grpId="0" animBg="1"/>
      <p:bldP spid="22" grpId="0" animBg="1"/>
      <p:bldP spid="25" grpId="0" animBg="1"/>
      <p:bldP spid="30" grpId="0" animBg="1"/>
      <p:bldP spid="31" grpId="0"/>
      <p:bldP spid="32" grpId="0"/>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Похожее изображение"/>
          <p:cNvPicPr>
            <a:picLocks noChangeAspect="1" noChangeArrowheads="1"/>
          </p:cNvPicPr>
          <p:nvPr/>
        </p:nvPicPr>
        <p:blipFill>
          <a:blip r:embed="rId2" cstate="print"/>
          <a:srcRect/>
          <a:stretch>
            <a:fillRect/>
          </a:stretch>
        </p:blipFill>
        <p:spPr bwMode="auto">
          <a:xfrm>
            <a:off x="0" y="692696"/>
            <a:ext cx="9166106" cy="5877272"/>
          </a:xfrm>
          <a:prstGeom prst="rect">
            <a:avLst/>
          </a:prstGeom>
          <a:noFill/>
          <a:ln w="0">
            <a:solidFill>
              <a:schemeClr val="tx1"/>
            </a:solidFill>
            <a:round/>
          </a:ln>
        </p:spPr>
      </p:pic>
      <p:sp>
        <p:nvSpPr>
          <p:cNvPr id="3" name="TextBox 2"/>
          <p:cNvSpPr txBox="1"/>
          <p:nvPr/>
        </p:nvSpPr>
        <p:spPr>
          <a:xfrm>
            <a:off x="1475656" y="0"/>
            <a:ext cx="6984776" cy="523220"/>
          </a:xfrm>
          <a:prstGeom prst="rect">
            <a:avLst/>
          </a:prstGeom>
          <a:solidFill>
            <a:schemeClr val="bg1"/>
          </a:solidFill>
        </p:spPr>
        <p:txBody>
          <a:bodyPr wrap="square" rtlCol="0">
            <a:spAutoFit/>
          </a:bodyPr>
          <a:lstStyle/>
          <a:p>
            <a:r>
              <a:rPr lang="ru-RU" sz="1400" b="1" dirty="0">
                <a:solidFill>
                  <a:srgbClr val="A02C20"/>
                </a:solidFill>
              </a:rPr>
              <a:t>Новая генерация </a:t>
            </a:r>
            <a:r>
              <a:rPr lang="ru-RU" sz="1400" b="1" dirty="0" err="1">
                <a:solidFill>
                  <a:srgbClr val="A02C20"/>
                </a:solidFill>
              </a:rPr>
              <a:t>мегапроектов</a:t>
            </a:r>
            <a:r>
              <a:rPr lang="ru-RU" sz="1400" b="1" dirty="0">
                <a:solidFill>
                  <a:srgbClr val="A02C20"/>
                </a:solidFill>
              </a:rPr>
              <a:t>, реализация которых частично уже начата, генетически продолжает эти </a:t>
            </a:r>
            <a:r>
              <a:rPr lang="ru-RU" sz="1400" b="1" dirty="0" err="1">
                <a:solidFill>
                  <a:srgbClr val="A02C20"/>
                </a:solidFill>
              </a:rPr>
              <a:t>мегапроекты</a:t>
            </a:r>
            <a:r>
              <a:rPr lang="ru-RU" sz="1400" b="1" dirty="0">
                <a:solidFill>
                  <a:srgbClr val="A02C20"/>
                </a:solidFill>
              </a:rPr>
              <a:t> прошлого века. Среди них можно отметить следующие.</a:t>
            </a:r>
          </a:p>
        </p:txBody>
      </p:sp>
      <p:sp>
        <p:nvSpPr>
          <p:cNvPr id="4" name="TextBox 3"/>
          <p:cNvSpPr txBox="1"/>
          <p:nvPr/>
        </p:nvSpPr>
        <p:spPr>
          <a:xfrm>
            <a:off x="2699792" y="980728"/>
            <a:ext cx="4176464" cy="2862322"/>
          </a:xfrm>
          <a:prstGeom prst="rect">
            <a:avLst/>
          </a:prstGeom>
          <a:solidFill>
            <a:schemeClr val="bg1"/>
          </a:solidFill>
        </p:spPr>
        <p:txBody>
          <a:bodyPr wrap="square" rtlCol="0">
            <a:spAutoFit/>
          </a:bodyPr>
          <a:lstStyle/>
          <a:p>
            <a:r>
              <a:rPr lang="ru-RU" sz="1200" b="1" dirty="0">
                <a:solidFill>
                  <a:srgbClr val="A02C20"/>
                </a:solidFill>
              </a:rPr>
              <a:t>Реализация пока совершенно фантастического проекта </a:t>
            </a:r>
            <a:r>
              <a:rPr lang="ru-RU" sz="1200" b="1" dirty="0" err="1">
                <a:solidFill>
                  <a:srgbClr val="A02C20"/>
                </a:solidFill>
              </a:rPr>
              <a:t>Пенжинской</a:t>
            </a:r>
            <a:r>
              <a:rPr lang="ru-RU" sz="1200" b="1" dirty="0">
                <a:solidFill>
                  <a:srgbClr val="A02C20"/>
                </a:solidFill>
              </a:rPr>
              <a:t> приливной электростанции (ПЭС). </a:t>
            </a:r>
            <a:r>
              <a:rPr lang="ru-RU" sz="1200" b="1" dirty="0" err="1">
                <a:solidFill>
                  <a:srgbClr val="A02C20"/>
                </a:solidFill>
              </a:rPr>
              <a:t>Пенжинская</a:t>
            </a:r>
            <a:r>
              <a:rPr lang="ru-RU" sz="1200" b="1" dirty="0">
                <a:solidFill>
                  <a:srgbClr val="A02C20"/>
                </a:solidFill>
              </a:rPr>
              <a:t> губа, длиной более 300 км и шириной в среднем более 60 км, расположена в северо-восточной части залива Шелихова Охотского моря. Приливная волна в ней достигает в высоту почти 13 м. Это рекорд для Тихоокеанского бассейна. По площади водной поверхности губа примерно равна озеру Балхаш или Ладожскому озеру (занимающим среди озер по своей площади 14-е и 15-е места в мире). Трудно представить себе, что эти огромные озера каждый день то поднимались бы на 11-13 м, то опускались. В </a:t>
            </a:r>
            <a:r>
              <a:rPr lang="ru-RU" sz="1200" b="1" dirty="0" err="1">
                <a:solidFill>
                  <a:srgbClr val="A02C20"/>
                </a:solidFill>
              </a:rPr>
              <a:t>Пенжинской</a:t>
            </a:r>
            <a:r>
              <a:rPr lang="ru-RU" sz="1200" b="1" dirty="0">
                <a:solidFill>
                  <a:srgbClr val="A02C20"/>
                </a:solidFill>
              </a:rPr>
              <a:t> губе такое происходит. Проектируемая здесь ПЭС может достигать </a:t>
            </a:r>
            <a:r>
              <a:rPr lang="ru-RU" sz="1200" b="1" dirty="0" smtClean="0">
                <a:solidFill>
                  <a:srgbClr val="A02C20"/>
                </a:solidFill>
              </a:rPr>
              <a:t>мощности</a:t>
            </a:r>
            <a:r>
              <a:rPr lang="ru-RU" sz="1200" dirty="0"/>
              <a:t> </a:t>
            </a:r>
            <a:r>
              <a:rPr lang="ru-RU" sz="1200" b="1" dirty="0">
                <a:solidFill>
                  <a:srgbClr val="A02C20"/>
                </a:solidFill>
              </a:rPr>
              <a:t>90 </a:t>
            </a:r>
            <a:r>
              <a:rPr lang="ru-RU" sz="1200" b="1" dirty="0" err="1">
                <a:solidFill>
                  <a:srgbClr val="A02C20"/>
                </a:solidFill>
              </a:rPr>
              <a:t>Гвт</a:t>
            </a:r>
            <a:r>
              <a:rPr lang="ru-RU" sz="1200" b="1" dirty="0">
                <a:solidFill>
                  <a:srgbClr val="A02C20"/>
                </a:solidFill>
              </a:rPr>
              <a:t>, что более чем в 4 раза превосходит суммарную мощность </a:t>
            </a:r>
            <a:r>
              <a:rPr lang="ru-RU" sz="1200" b="1" dirty="0" err="1">
                <a:solidFill>
                  <a:srgbClr val="A02C20"/>
                </a:solidFill>
              </a:rPr>
              <a:t>Ангаро-Енисейских</a:t>
            </a:r>
            <a:r>
              <a:rPr lang="ru-RU" sz="1200" b="1" dirty="0">
                <a:solidFill>
                  <a:srgbClr val="A02C20"/>
                </a:solidFill>
              </a:rPr>
              <a:t> </a:t>
            </a:r>
            <a:r>
              <a:rPr lang="ru-RU" sz="1200" b="1" dirty="0" smtClean="0">
                <a:solidFill>
                  <a:srgbClr val="A02C20"/>
                </a:solidFill>
              </a:rPr>
              <a:t>ГЭС.</a:t>
            </a:r>
            <a:endParaRPr lang="ru-RU" sz="1200" b="1" dirty="0">
              <a:solidFill>
                <a:srgbClr val="A02C20"/>
              </a:solidFill>
            </a:endParaRPr>
          </a:p>
        </p:txBody>
      </p:sp>
      <p:sp>
        <p:nvSpPr>
          <p:cNvPr id="5" name="Овал 4"/>
          <p:cNvSpPr/>
          <p:nvPr/>
        </p:nvSpPr>
        <p:spPr>
          <a:xfrm rot="20278352">
            <a:off x="7933132" y="2016922"/>
            <a:ext cx="208246" cy="300567"/>
          </a:xfrm>
          <a:prstGeom prst="ellipse">
            <a:avLst/>
          </a:prstGeom>
          <a:noFill/>
          <a:ln w="50800">
            <a:solidFill>
              <a:srgbClr val="C00000">
                <a:alpha val="4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p:cNvSpPr txBox="1"/>
          <p:nvPr/>
        </p:nvSpPr>
        <p:spPr>
          <a:xfrm>
            <a:off x="7308304" y="1556792"/>
            <a:ext cx="1512168" cy="646331"/>
          </a:xfrm>
          <a:prstGeom prst="rect">
            <a:avLst/>
          </a:prstGeom>
          <a:noFill/>
        </p:spPr>
        <p:txBody>
          <a:bodyPr wrap="square" rtlCol="0">
            <a:spAutoFit/>
          </a:bodyPr>
          <a:lstStyle/>
          <a:p>
            <a:r>
              <a:rPr lang="ru-RU" b="1" dirty="0" err="1" smtClean="0">
                <a:solidFill>
                  <a:srgbClr val="A02C20"/>
                </a:solidFill>
              </a:rPr>
              <a:t>Пенжинская</a:t>
            </a:r>
            <a:r>
              <a:rPr lang="ru-RU" b="1" dirty="0" smtClean="0">
                <a:solidFill>
                  <a:srgbClr val="A02C20"/>
                </a:solidFill>
              </a:rPr>
              <a:t> губа</a:t>
            </a:r>
            <a:endParaRPr lang="ru-RU" b="1" dirty="0">
              <a:solidFill>
                <a:srgbClr val="A02C20"/>
              </a:solidFill>
            </a:endParaRPr>
          </a:p>
        </p:txBody>
      </p:sp>
      <p:sp>
        <p:nvSpPr>
          <p:cNvPr id="7" name="TextBox 6"/>
          <p:cNvSpPr txBox="1"/>
          <p:nvPr/>
        </p:nvSpPr>
        <p:spPr>
          <a:xfrm>
            <a:off x="4499992" y="692696"/>
            <a:ext cx="3096344" cy="830997"/>
          </a:xfrm>
          <a:prstGeom prst="rect">
            <a:avLst/>
          </a:prstGeom>
          <a:solidFill>
            <a:schemeClr val="bg1"/>
          </a:solidFill>
        </p:spPr>
        <p:txBody>
          <a:bodyPr wrap="square" rtlCol="0">
            <a:spAutoFit/>
          </a:bodyPr>
          <a:lstStyle/>
          <a:p>
            <a:r>
              <a:rPr lang="ru-RU" sz="1200" b="1" dirty="0" smtClean="0">
                <a:solidFill>
                  <a:srgbClr val="A02C20"/>
                </a:solidFill>
              </a:rPr>
              <a:t>В связи с возможным строительством железнодорожного перехода через Берингов пролив реализация этого проекта может оказаться вполне реалистичной.</a:t>
            </a:r>
            <a:endParaRPr lang="ru-RU" sz="1200" dirty="0"/>
          </a:p>
        </p:txBody>
      </p:sp>
      <p:sp>
        <p:nvSpPr>
          <p:cNvPr id="13" name="5-конечная звезда 12"/>
          <p:cNvSpPr/>
          <p:nvPr/>
        </p:nvSpPr>
        <p:spPr>
          <a:xfrm>
            <a:off x="4427984" y="3429000"/>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5-конечная звезда 13"/>
          <p:cNvSpPr/>
          <p:nvPr/>
        </p:nvSpPr>
        <p:spPr>
          <a:xfrm>
            <a:off x="4139952" y="5805264"/>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5-конечная звезда 14"/>
          <p:cNvSpPr/>
          <p:nvPr/>
        </p:nvSpPr>
        <p:spPr>
          <a:xfrm>
            <a:off x="5004048" y="5733256"/>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5-конечная звезда 15"/>
          <p:cNvSpPr/>
          <p:nvPr/>
        </p:nvSpPr>
        <p:spPr>
          <a:xfrm>
            <a:off x="5796136" y="5301208"/>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5-конечная звезда 16"/>
          <p:cNvSpPr/>
          <p:nvPr/>
        </p:nvSpPr>
        <p:spPr>
          <a:xfrm>
            <a:off x="6948264" y="908720"/>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5-конечная звезда 17"/>
          <p:cNvSpPr/>
          <p:nvPr/>
        </p:nvSpPr>
        <p:spPr>
          <a:xfrm>
            <a:off x="8532440" y="2780928"/>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5-конечная звезда 18"/>
          <p:cNvSpPr/>
          <p:nvPr/>
        </p:nvSpPr>
        <p:spPr>
          <a:xfrm>
            <a:off x="8316416" y="4797152"/>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5-конечная звезда 19"/>
          <p:cNvSpPr/>
          <p:nvPr/>
        </p:nvSpPr>
        <p:spPr>
          <a:xfrm>
            <a:off x="5868144" y="4509120"/>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5-конечная звезда 20"/>
          <p:cNvSpPr/>
          <p:nvPr/>
        </p:nvSpPr>
        <p:spPr>
          <a:xfrm>
            <a:off x="6732240" y="5085184"/>
            <a:ext cx="216024" cy="194320"/>
          </a:xfrm>
          <a:prstGeom prst="star5">
            <a:avLst/>
          </a:prstGeom>
          <a:solidFill>
            <a:srgbClr val="FF0000">
              <a:alpha val="69000"/>
            </a:srgbClr>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a:off x="0" y="4734342"/>
            <a:ext cx="7452320" cy="2123658"/>
          </a:xfrm>
          <a:prstGeom prst="rect">
            <a:avLst/>
          </a:prstGeom>
          <a:solidFill>
            <a:schemeClr val="bg1"/>
          </a:solidFill>
        </p:spPr>
        <p:txBody>
          <a:bodyPr wrap="square" rtlCol="0">
            <a:spAutoFit/>
          </a:bodyPr>
          <a:lstStyle/>
          <a:p>
            <a:r>
              <a:rPr lang="ru-RU" sz="1200" b="1" dirty="0" smtClean="0">
                <a:solidFill>
                  <a:srgbClr val="A02C20"/>
                </a:solidFill>
              </a:rPr>
              <a:t>Освоение углеводородов Арктики и континентального шельфа. Эти проекты уже реализуются («</a:t>
            </a:r>
            <a:r>
              <a:rPr lang="ru-RU" sz="1200" b="1" dirty="0" err="1" smtClean="0">
                <a:solidFill>
                  <a:srgbClr val="A02C20"/>
                </a:solidFill>
              </a:rPr>
              <a:t>Приразломное</a:t>
            </a:r>
            <a:r>
              <a:rPr lang="ru-RU" sz="1200" b="1" dirty="0" smtClean="0">
                <a:solidFill>
                  <a:srgbClr val="A02C20"/>
                </a:solidFill>
              </a:rPr>
              <a:t>», Ямал и </a:t>
            </a:r>
            <a:r>
              <a:rPr lang="ru-RU" sz="1200" b="1" dirty="0" err="1" smtClean="0">
                <a:solidFill>
                  <a:srgbClr val="A02C20"/>
                </a:solidFill>
              </a:rPr>
              <a:t>Гыдан</a:t>
            </a:r>
            <a:r>
              <a:rPr lang="ru-RU" sz="1200" b="1" dirty="0" smtClean="0">
                <a:solidFill>
                  <a:srgbClr val="A02C20"/>
                </a:solidFill>
              </a:rPr>
              <a:t>, </a:t>
            </a:r>
            <a:r>
              <a:rPr lang="ru-RU" sz="1200" b="1" dirty="0" err="1" smtClean="0">
                <a:solidFill>
                  <a:srgbClr val="A02C20"/>
                </a:solidFill>
              </a:rPr>
              <a:t>Ванкор</a:t>
            </a:r>
            <a:r>
              <a:rPr lang="ru-RU" sz="1200" b="1" dirty="0" smtClean="0">
                <a:solidFill>
                  <a:srgbClr val="A02C20"/>
                </a:solidFill>
              </a:rPr>
              <a:t>, Сахалин и т.д.), но настоящие масштабы их ждут в будущем. Достаточно сказать, что до четверти мировых запасов углеводородов сосредоточено на шельфе Северного Ледовитого океана, который в своей значительной части принадлежит России. Необходимым условием успешной реализации этих проектов является развитие транспортной инфраструктуры. Речь идет о Северном широтном ходе, восстанавливающим «Мертвую» дорогу «</a:t>
            </a:r>
            <a:r>
              <a:rPr lang="ru-RU" sz="1200" b="1" dirty="0" err="1" smtClean="0">
                <a:solidFill>
                  <a:srgbClr val="A02C20"/>
                </a:solidFill>
              </a:rPr>
              <a:t>Лабытнанги</a:t>
            </a:r>
            <a:r>
              <a:rPr lang="ru-RU" sz="1200" b="1" dirty="0" smtClean="0">
                <a:solidFill>
                  <a:srgbClr val="A02C20"/>
                </a:solidFill>
              </a:rPr>
              <a:t> (Салехард) – Надым − Новый Уренгой – Норильск». И, конечно, о возрождении и дальнейшем развитии Северного морского пути (СМП), что предполагает второе рождение Диксона, Тикси, </a:t>
            </a:r>
            <a:r>
              <a:rPr lang="ru-RU" sz="1200" b="1" dirty="0" err="1" smtClean="0">
                <a:solidFill>
                  <a:srgbClr val="A02C20"/>
                </a:solidFill>
              </a:rPr>
              <a:t>Певека</a:t>
            </a:r>
            <a:r>
              <a:rPr lang="ru-RU" sz="1200" b="1" dirty="0" smtClean="0">
                <a:solidFill>
                  <a:srgbClr val="A02C20"/>
                </a:solidFill>
              </a:rPr>
              <a:t>, Анадыря, завершение строительства порта </a:t>
            </a:r>
            <a:r>
              <a:rPr lang="ru-RU" sz="1200" b="1" dirty="0" err="1" smtClean="0">
                <a:solidFill>
                  <a:srgbClr val="A02C20"/>
                </a:solidFill>
              </a:rPr>
              <a:t>Сабетта</a:t>
            </a:r>
            <a:r>
              <a:rPr lang="ru-RU" sz="1200" b="1" dirty="0" smtClean="0">
                <a:solidFill>
                  <a:srgbClr val="A02C20"/>
                </a:solidFill>
              </a:rPr>
              <a:t> на выходе из Обской губы, возвращение к идее возведения глубоководного, </a:t>
            </a:r>
            <a:r>
              <a:rPr lang="ru-RU" sz="1200" b="1" dirty="0" err="1" smtClean="0">
                <a:solidFill>
                  <a:srgbClr val="A02C20"/>
                </a:solidFill>
              </a:rPr>
              <a:t>слабозамерзающего</a:t>
            </a:r>
            <a:r>
              <a:rPr lang="ru-RU" sz="1200" b="1" dirty="0" smtClean="0">
                <a:solidFill>
                  <a:srgbClr val="A02C20"/>
                </a:solidFill>
              </a:rPr>
              <a:t> порта </a:t>
            </a:r>
            <a:r>
              <a:rPr lang="ru-RU" sz="1200" b="1" dirty="0" err="1" smtClean="0">
                <a:solidFill>
                  <a:srgbClr val="A02C20"/>
                </a:solidFill>
              </a:rPr>
              <a:t>Индига</a:t>
            </a:r>
            <a:r>
              <a:rPr lang="ru-RU" sz="1200" b="1" dirty="0" smtClean="0">
                <a:solidFill>
                  <a:srgbClr val="A02C20"/>
                </a:solidFill>
              </a:rPr>
              <a:t> на Белом море, создание современной системы метеорологических служб, аэродромов и военно-морских баз, энергетических объектов.</a:t>
            </a:r>
            <a:endParaRPr lang="ru-RU" sz="1200" b="1" dirty="0">
              <a:solidFill>
                <a:srgbClr val="A02C20"/>
              </a:solidFill>
            </a:endParaRPr>
          </a:p>
        </p:txBody>
      </p:sp>
      <p:sp>
        <p:nvSpPr>
          <p:cNvPr id="22" name="Полилиния 21"/>
          <p:cNvSpPr/>
          <p:nvPr/>
        </p:nvSpPr>
        <p:spPr>
          <a:xfrm>
            <a:off x="6867789" y="3691632"/>
            <a:ext cx="168010" cy="1210568"/>
          </a:xfrm>
          <a:custGeom>
            <a:avLst/>
            <a:gdLst>
              <a:gd name="connsiteX0" fmla="*/ 204611 w 1313744"/>
              <a:gd name="connsiteY0" fmla="*/ 4241800 h 4241800"/>
              <a:gd name="connsiteX1" fmla="*/ 136878 w 1313744"/>
              <a:gd name="connsiteY1" fmla="*/ 4004733 h 4241800"/>
              <a:gd name="connsiteX2" fmla="*/ 52211 w 1313744"/>
              <a:gd name="connsiteY2" fmla="*/ 3793067 h 4241800"/>
              <a:gd name="connsiteX3" fmla="*/ 77611 w 1313744"/>
              <a:gd name="connsiteY3" fmla="*/ 3505200 h 4241800"/>
              <a:gd name="connsiteX4" fmla="*/ 9878 w 1313744"/>
              <a:gd name="connsiteY4" fmla="*/ 3132667 h 4241800"/>
              <a:gd name="connsiteX5" fmla="*/ 111478 w 1313744"/>
              <a:gd name="connsiteY5" fmla="*/ 3031067 h 4241800"/>
              <a:gd name="connsiteX6" fmla="*/ 678744 w 1313744"/>
              <a:gd name="connsiteY6" fmla="*/ 2810933 h 4241800"/>
              <a:gd name="connsiteX7" fmla="*/ 839611 w 1313744"/>
              <a:gd name="connsiteY7" fmla="*/ 2785533 h 4241800"/>
              <a:gd name="connsiteX8" fmla="*/ 1042811 w 1313744"/>
              <a:gd name="connsiteY8" fmla="*/ 1964267 h 4241800"/>
              <a:gd name="connsiteX9" fmla="*/ 848078 w 1313744"/>
              <a:gd name="connsiteY9" fmla="*/ 1456267 h 4241800"/>
              <a:gd name="connsiteX10" fmla="*/ 754944 w 1313744"/>
              <a:gd name="connsiteY10" fmla="*/ 922867 h 4241800"/>
              <a:gd name="connsiteX11" fmla="*/ 873478 w 1313744"/>
              <a:gd name="connsiteY11" fmla="*/ 347133 h 4241800"/>
              <a:gd name="connsiteX12" fmla="*/ 1313744 w 1313744"/>
              <a:gd name="connsiteY12" fmla="*/ 0 h 4241800"/>
              <a:gd name="connsiteX0" fmla="*/ 198746 w 1307879"/>
              <a:gd name="connsiteY0" fmla="*/ 4241800 h 4241800"/>
              <a:gd name="connsiteX1" fmla="*/ 131013 w 1307879"/>
              <a:gd name="connsiteY1" fmla="*/ 4004733 h 4241800"/>
              <a:gd name="connsiteX2" fmla="*/ 46346 w 1307879"/>
              <a:gd name="connsiteY2" fmla="*/ 3793067 h 4241800"/>
              <a:gd name="connsiteX3" fmla="*/ 71746 w 1307879"/>
              <a:gd name="connsiteY3" fmla="*/ 3505200 h 4241800"/>
              <a:gd name="connsiteX4" fmla="*/ 39202 w 1307879"/>
              <a:gd name="connsiteY4" fmla="*/ 3272656 h 4241800"/>
              <a:gd name="connsiteX5" fmla="*/ 105613 w 1307879"/>
              <a:gd name="connsiteY5" fmla="*/ 3031067 h 4241800"/>
              <a:gd name="connsiteX6" fmla="*/ 672879 w 1307879"/>
              <a:gd name="connsiteY6" fmla="*/ 2810933 h 4241800"/>
              <a:gd name="connsiteX7" fmla="*/ 833746 w 1307879"/>
              <a:gd name="connsiteY7" fmla="*/ 2785533 h 4241800"/>
              <a:gd name="connsiteX8" fmla="*/ 1036946 w 1307879"/>
              <a:gd name="connsiteY8" fmla="*/ 1964267 h 4241800"/>
              <a:gd name="connsiteX9" fmla="*/ 842213 w 1307879"/>
              <a:gd name="connsiteY9" fmla="*/ 1456267 h 4241800"/>
              <a:gd name="connsiteX10" fmla="*/ 749079 w 1307879"/>
              <a:gd name="connsiteY10" fmla="*/ 922867 h 4241800"/>
              <a:gd name="connsiteX11" fmla="*/ 867613 w 1307879"/>
              <a:gd name="connsiteY11" fmla="*/ 347133 h 4241800"/>
              <a:gd name="connsiteX12" fmla="*/ 1307879 w 1307879"/>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3123 w 1287256"/>
              <a:gd name="connsiteY7" fmla="*/ 2785533 h 4241800"/>
              <a:gd name="connsiteX8" fmla="*/ 1016323 w 1287256"/>
              <a:gd name="connsiteY8" fmla="*/ 1964267 h 4241800"/>
              <a:gd name="connsiteX9" fmla="*/ 821590 w 1287256"/>
              <a:gd name="connsiteY9" fmla="*/ 1456267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0666 w 1287256"/>
              <a:gd name="connsiteY7" fmla="*/ 2696592 h 4241800"/>
              <a:gd name="connsiteX8" fmla="*/ 1016323 w 1287256"/>
              <a:gd name="connsiteY8" fmla="*/ 1964267 h 4241800"/>
              <a:gd name="connsiteX9" fmla="*/ 821590 w 1287256"/>
              <a:gd name="connsiteY9" fmla="*/ 1456267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0666 w 1287256"/>
              <a:gd name="connsiteY7" fmla="*/ 2696592 h 4241800"/>
              <a:gd name="connsiteX8" fmla="*/ 1016323 w 1287256"/>
              <a:gd name="connsiteY8" fmla="*/ 1964267 h 4241800"/>
              <a:gd name="connsiteX9" fmla="*/ 1026690 w 1287256"/>
              <a:gd name="connsiteY9" fmla="*/ 1400448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344672"/>
              <a:gd name="connsiteY0" fmla="*/ 4241800 h 4241800"/>
              <a:gd name="connsiteX1" fmla="*/ 110390 w 1344672"/>
              <a:gd name="connsiteY1" fmla="*/ 4004733 h 4241800"/>
              <a:gd name="connsiteX2" fmla="*/ 25723 w 1344672"/>
              <a:gd name="connsiteY2" fmla="*/ 3793067 h 4241800"/>
              <a:gd name="connsiteX3" fmla="*/ 51123 w 1344672"/>
              <a:gd name="connsiteY3" fmla="*/ 3505200 h 4241800"/>
              <a:gd name="connsiteX4" fmla="*/ 18579 w 1344672"/>
              <a:gd name="connsiteY4" fmla="*/ 3272656 h 4241800"/>
              <a:gd name="connsiteX5" fmla="*/ 162595 w 1344672"/>
              <a:gd name="connsiteY5" fmla="*/ 2912616 h 4241800"/>
              <a:gd name="connsiteX6" fmla="*/ 652256 w 1344672"/>
              <a:gd name="connsiteY6" fmla="*/ 2810933 h 4241800"/>
              <a:gd name="connsiteX7" fmla="*/ 810666 w 1344672"/>
              <a:gd name="connsiteY7" fmla="*/ 2696592 h 4241800"/>
              <a:gd name="connsiteX8" fmla="*/ 1016323 w 1344672"/>
              <a:gd name="connsiteY8" fmla="*/ 1964267 h 4241800"/>
              <a:gd name="connsiteX9" fmla="*/ 1026690 w 1344672"/>
              <a:gd name="connsiteY9" fmla="*/ 1400448 h 4241800"/>
              <a:gd name="connsiteX10" fmla="*/ 1314722 w 1344672"/>
              <a:gd name="connsiteY10" fmla="*/ 968400 h 4241800"/>
              <a:gd name="connsiteX11" fmla="*/ 846990 w 1344672"/>
              <a:gd name="connsiteY11" fmla="*/ 347133 h 4241800"/>
              <a:gd name="connsiteX12" fmla="*/ 1287256 w 1344672"/>
              <a:gd name="connsiteY12" fmla="*/ 0 h 4241800"/>
              <a:gd name="connsiteX0" fmla="*/ 178123 w 1326723"/>
              <a:gd name="connsiteY0" fmla="*/ 4241800 h 4241800"/>
              <a:gd name="connsiteX1" fmla="*/ 110390 w 1326723"/>
              <a:gd name="connsiteY1" fmla="*/ 4004733 h 4241800"/>
              <a:gd name="connsiteX2" fmla="*/ 25723 w 1326723"/>
              <a:gd name="connsiteY2" fmla="*/ 3793067 h 4241800"/>
              <a:gd name="connsiteX3" fmla="*/ 51123 w 1326723"/>
              <a:gd name="connsiteY3" fmla="*/ 3505200 h 4241800"/>
              <a:gd name="connsiteX4" fmla="*/ 18579 w 1326723"/>
              <a:gd name="connsiteY4" fmla="*/ 3272656 h 4241800"/>
              <a:gd name="connsiteX5" fmla="*/ 162595 w 1326723"/>
              <a:gd name="connsiteY5" fmla="*/ 2912616 h 4241800"/>
              <a:gd name="connsiteX6" fmla="*/ 652256 w 1326723"/>
              <a:gd name="connsiteY6" fmla="*/ 2810933 h 4241800"/>
              <a:gd name="connsiteX7" fmla="*/ 810666 w 1326723"/>
              <a:gd name="connsiteY7" fmla="*/ 2696592 h 4241800"/>
              <a:gd name="connsiteX8" fmla="*/ 1016323 w 1326723"/>
              <a:gd name="connsiteY8" fmla="*/ 1964267 h 4241800"/>
              <a:gd name="connsiteX9" fmla="*/ 1026690 w 1326723"/>
              <a:gd name="connsiteY9" fmla="*/ 1400448 h 4241800"/>
              <a:gd name="connsiteX10" fmla="*/ 1314722 w 1326723"/>
              <a:gd name="connsiteY10" fmla="*/ 968400 h 4241800"/>
              <a:gd name="connsiteX11" fmla="*/ 954682 w 1326723"/>
              <a:gd name="connsiteY11" fmla="*/ 680368 h 4241800"/>
              <a:gd name="connsiteX12" fmla="*/ 846990 w 1326723"/>
              <a:gd name="connsiteY12" fmla="*/ 347133 h 4241800"/>
              <a:gd name="connsiteX13" fmla="*/ 1287256 w 1326723"/>
              <a:gd name="connsiteY13" fmla="*/ 0 h 4241800"/>
              <a:gd name="connsiteX0" fmla="*/ 178123 w 1326724"/>
              <a:gd name="connsiteY0" fmla="*/ 4241800 h 4241800"/>
              <a:gd name="connsiteX1" fmla="*/ 110390 w 1326724"/>
              <a:gd name="connsiteY1" fmla="*/ 4004733 h 4241800"/>
              <a:gd name="connsiteX2" fmla="*/ 25723 w 1326724"/>
              <a:gd name="connsiteY2" fmla="*/ 3793067 h 4241800"/>
              <a:gd name="connsiteX3" fmla="*/ 51123 w 1326724"/>
              <a:gd name="connsiteY3" fmla="*/ 3505200 h 4241800"/>
              <a:gd name="connsiteX4" fmla="*/ 18579 w 1326724"/>
              <a:gd name="connsiteY4" fmla="*/ 3272656 h 4241800"/>
              <a:gd name="connsiteX5" fmla="*/ 162595 w 1326724"/>
              <a:gd name="connsiteY5" fmla="*/ 2912616 h 4241800"/>
              <a:gd name="connsiteX6" fmla="*/ 652256 w 1326724"/>
              <a:gd name="connsiteY6" fmla="*/ 2810933 h 4241800"/>
              <a:gd name="connsiteX7" fmla="*/ 810666 w 1326724"/>
              <a:gd name="connsiteY7" fmla="*/ 2696592 h 4241800"/>
              <a:gd name="connsiteX8" fmla="*/ 1016323 w 1326724"/>
              <a:gd name="connsiteY8" fmla="*/ 1964267 h 4241800"/>
              <a:gd name="connsiteX9" fmla="*/ 1026690 w 1326724"/>
              <a:gd name="connsiteY9" fmla="*/ 1400448 h 4241800"/>
              <a:gd name="connsiteX10" fmla="*/ 1314722 w 1326724"/>
              <a:gd name="connsiteY10" fmla="*/ 968400 h 4241800"/>
              <a:gd name="connsiteX11" fmla="*/ 1098699 w 1326724"/>
              <a:gd name="connsiteY11" fmla="*/ 680368 h 4241800"/>
              <a:gd name="connsiteX12" fmla="*/ 846990 w 1326724"/>
              <a:gd name="connsiteY12" fmla="*/ 347133 h 4241800"/>
              <a:gd name="connsiteX13" fmla="*/ 1287256 w 1326724"/>
              <a:gd name="connsiteY13" fmla="*/ 0 h 4241800"/>
              <a:gd name="connsiteX0" fmla="*/ 178123 w 1326724"/>
              <a:gd name="connsiteY0" fmla="*/ 4241800 h 4241800"/>
              <a:gd name="connsiteX1" fmla="*/ 110390 w 1326724"/>
              <a:gd name="connsiteY1" fmla="*/ 4004733 h 4241800"/>
              <a:gd name="connsiteX2" fmla="*/ 25723 w 1326724"/>
              <a:gd name="connsiteY2" fmla="*/ 3793067 h 4241800"/>
              <a:gd name="connsiteX3" fmla="*/ 51123 w 1326724"/>
              <a:gd name="connsiteY3" fmla="*/ 3505200 h 4241800"/>
              <a:gd name="connsiteX4" fmla="*/ 18579 w 1326724"/>
              <a:gd name="connsiteY4" fmla="*/ 3272656 h 4241800"/>
              <a:gd name="connsiteX5" fmla="*/ 162595 w 1326724"/>
              <a:gd name="connsiteY5" fmla="*/ 2912616 h 4241800"/>
              <a:gd name="connsiteX6" fmla="*/ 652256 w 1326724"/>
              <a:gd name="connsiteY6" fmla="*/ 2810933 h 4241800"/>
              <a:gd name="connsiteX7" fmla="*/ 810666 w 1326724"/>
              <a:gd name="connsiteY7" fmla="*/ 2696592 h 4241800"/>
              <a:gd name="connsiteX8" fmla="*/ 1016323 w 1326724"/>
              <a:gd name="connsiteY8" fmla="*/ 1964267 h 4241800"/>
              <a:gd name="connsiteX9" fmla="*/ 1026690 w 1326724"/>
              <a:gd name="connsiteY9" fmla="*/ 1400448 h 4241800"/>
              <a:gd name="connsiteX10" fmla="*/ 1314722 w 1326724"/>
              <a:gd name="connsiteY10" fmla="*/ 968400 h 4241800"/>
              <a:gd name="connsiteX11" fmla="*/ 1098699 w 1326724"/>
              <a:gd name="connsiteY11" fmla="*/ 680368 h 4241800"/>
              <a:gd name="connsiteX12" fmla="*/ 882674 w 1326724"/>
              <a:gd name="connsiteY12" fmla="*/ 536352 h 4241800"/>
              <a:gd name="connsiteX13" fmla="*/ 846990 w 1326724"/>
              <a:gd name="connsiteY13" fmla="*/ 347133 h 4241800"/>
              <a:gd name="connsiteX14" fmla="*/ 1287256 w 1326724"/>
              <a:gd name="connsiteY14" fmla="*/ 0 h 4241800"/>
              <a:gd name="connsiteX0" fmla="*/ 178123 w 1314722"/>
              <a:gd name="connsiteY0" fmla="*/ 4241800 h 4241800"/>
              <a:gd name="connsiteX1" fmla="*/ 110390 w 1314722"/>
              <a:gd name="connsiteY1" fmla="*/ 4004733 h 4241800"/>
              <a:gd name="connsiteX2" fmla="*/ 25723 w 1314722"/>
              <a:gd name="connsiteY2" fmla="*/ 3793067 h 4241800"/>
              <a:gd name="connsiteX3" fmla="*/ 51123 w 1314722"/>
              <a:gd name="connsiteY3" fmla="*/ 3505200 h 4241800"/>
              <a:gd name="connsiteX4" fmla="*/ 18579 w 1314722"/>
              <a:gd name="connsiteY4" fmla="*/ 3272656 h 4241800"/>
              <a:gd name="connsiteX5" fmla="*/ 162595 w 1314722"/>
              <a:gd name="connsiteY5" fmla="*/ 2912616 h 4241800"/>
              <a:gd name="connsiteX6" fmla="*/ 652256 w 1314722"/>
              <a:gd name="connsiteY6" fmla="*/ 2810933 h 4241800"/>
              <a:gd name="connsiteX7" fmla="*/ 810666 w 1314722"/>
              <a:gd name="connsiteY7" fmla="*/ 2696592 h 4241800"/>
              <a:gd name="connsiteX8" fmla="*/ 1016323 w 1314722"/>
              <a:gd name="connsiteY8" fmla="*/ 1964267 h 4241800"/>
              <a:gd name="connsiteX9" fmla="*/ 1026690 w 1314722"/>
              <a:gd name="connsiteY9" fmla="*/ 1400448 h 4241800"/>
              <a:gd name="connsiteX10" fmla="*/ 1314722 w 1314722"/>
              <a:gd name="connsiteY10" fmla="*/ 968400 h 4241800"/>
              <a:gd name="connsiteX11" fmla="*/ 1026690 w 1314722"/>
              <a:gd name="connsiteY11" fmla="*/ 680368 h 4241800"/>
              <a:gd name="connsiteX12" fmla="*/ 882674 w 1314722"/>
              <a:gd name="connsiteY12" fmla="*/ 536352 h 4241800"/>
              <a:gd name="connsiteX13" fmla="*/ 846990 w 1314722"/>
              <a:gd name="connsiteY13" fmla="*/ 347133 h 4241800"/>
              <a:gd name="connsiteX14" fmla="*/ 1287256 w 1314722"/>
              <a:gd name="connsiteY14" fmla="*/ 0 h 4241800"/>
              <a:gd name="connsiteX0" fmla="*/ 193150 w 1329749"/>
              <a:gd name="connsiteY0" fmla="*/ 4241800 h 4241800"/>
              <a:gd name="connsiteX1" fmla="*/ 125417 w 1329749"/>
              <a:gd name="connsiteY1" fmla="*/ 4004733 h 4241800"/>
              <a:gd name="connsiteX2" fmla="*/ 40750 w 1329749"/>
              <a:gd name="connsiteY2" fmla="*/ 3793067 h 4241800"/>
              <a:gd name="connsiteX3" fmla="*/ 66150 w 1329749"/>
              <a:gd name="connsiteY3" fmla="*/ 3505200 h 4241800"/>
              <a:gd name="connsiteX4" fmla="*/ 33606 w 1329749"/>
              <a:gd name="connsiteY4" fmla="*/ 3272656 h 4241800"/>
              <a:gd name="connsiteX5" fmla="*/ 105613 w 1329749"/>
              <a:gd name="connsiteY5" fmla="*/ 2984624 h 4241800"/>
              <a:gd name="connsiteX6" fmla="*/ 667283 w 1329749"/>
              <a:gd name="connsiteY6" fmla="*/ 2810933 h 4241800"/>
              <a:gd name="connsiteX7" fmla="*/ 825693 w 1329749"/>
              <a:gd name="connsiteY7" fmla="*/ 2696592 h 4241800"/>
              <a:gd name="connsiteX8" fmla="*/ 1031350 w 1329749"/>
              <a:gd name="connsiteY8" fmla="*/ 1964267 h 4241800"/>
              <a:gd name="connsiteX9" fmla="*/ 1041717 w 1329749"/>
              <a:gd name="connsiteY9" fmla="*/ 1400448 h 4241800"/>
              <a:gd name="connsiteX10" fmla="*/ 1329749 w 1329749"/>
              <a:gd name="connsiteY10" fmla="*/ 968400 h 4241800"/>
              <a:gd name="connsiteX11" fmla="*/ 1041717 w 1329749"/>
              <a:gd name="connsiteY11" fmla="*/ 680368 h 4241800"/>
              <a:gd name="connsiteX12" fmla="*/ 897701 w 1329749"/>
              <a:gd name="connsiteY12" fmla="*/ 536352 h 4241800"/>
              <a:gd name="connsiteX13" fmla="*/ 862017 w 1329749"/>
              <a:gd name="connsiteY13" fmla="*/ 347133 h 4241800"/>
              <a:gd name="connsiteX14" fmla="*/ 1302283 w 1329749"/>
              <a:gd name="connsiteY14" fmla="*/ 0 h 4241800"/>
              <a:gd name="connsiteX0" fmla="*/ 277817 w 1414416"/>
              <a:gd name="connsiteY0" fmla="*/ 4241800 h 4241800"/>
              <a:gd name="connsiteX1" fmla="*/ 210084 w 1414416"/>
              <a:gd name="connsiteY1" fmla="*/ 4004733 h 4241800"/>
              <a:gd name="connsiteX2" fmla="*/ 125417 w 1414416"/>
              <a:gd name="connsiteY2" fmla="*/ 3793067 h 4241800"/>
              <a:gd name="connsiteX3" fmla="*/ 150817 w 1414416"/>
              <a:gd name="connsiteY3" fmla="*/ 3505200 h 4241800"/>
              <a:gd name="connsiteX4" fmla="*/ 118273 w 1414416"/>
              <a:gd name="connsiteY4" fmla="*/ 3272656 h 4241800"/>
              <a:gd name="connsiteX5" fmla="*/ 105613 w 1414416"/>
              <a:gd name="connsiteY5" fmla="*/ 3018490 h 4241800"/>
              <a:gd name="connsiteX6" fmla="*/ 751950 w 1414416"/>
              <a:gd name="connsiteY6" fmla="*/ 2810933 h 4241800"/>
              <a:gd name="connsiteX7" fmla="*/ 910360 w 1414416"/>
              <a:gd name="connsiteY7" fmla="*/ 2696592 h 4241800"/>
              <a:gd name="connsiteX8" fmla="*/ 1116017 w 1414416"/>
              <a:gd name="connsiteY8" fmla="*/ 1964267 h 4241800"/>
              <a:gd name="connsiteX9" fmla="*/ 1126384 w 1414416"/>
              <a:gd name="connsiteY9" fmla="*/ 1400448 h 4241800"/>
              <a:gd name="connsiteX10" fmla="*/ 1414416 w 1414416"/>
              <a:gd name="connsiteY10" fmla="*/ 968400 h 4241800"/>
              <a:gd name="connsiteX11" fmla="*/ 1126384 w 1414416"/>
              <a:gd name="connsiteY11" fmla="*/ 680368 h 4241800"/>
              <a:gd name="connsiteX12" fmla="*/ 982368 w 1414416"/>
              <a:gd name="connsiteY12" fmla="*/ 536352 h 4241800"/>
              <a:gd name="connsiteX13" fmla="*/ 946684 w 1414416"/>
              <a:gd name="connsiteY13" fmla="*/ 347133 h 4241800"/>
              <a:gd name="connsiteX14" fmla="*/ 1386950 w 1414416"/>
              <a:gd name="connsiteY14" fmla="*/ 0 h 4241800"/>
              <a:gd name="connsiteX0" fmla="*/ 277817 w 1414416"/>
              <a:gd name="connsiteY0" fmla="*/ 4241800 h 4241800"/>
              <a:gd name="connsiteX1" fmla="*/ 210084 w 1414416"/>
              <a:gd name="connsiteY1" fmla="*/ 4004733 h 4241800"/>
              <a:gd name="connsiteX2" fmla="*/ 125417 w 1414416"/>
              <a:gd name="connsiteY2" fmla="*/ 3793067 h 4241800"/>
              <a:gd name="connsiteX3" fmla="*/ 150817 w 1414416"/>
              <a:gd name="connsiteY3" fmla="*/ 3505200 h 4241800"/>
              <a:gd name="connsiteX4" fmla="*/ 118273 w 1414416"/>
              <a:gd name="connsiteY4" fmla="*/ 3272656 h 4241800"/>
              <a:gd name="connsiteX5" fmla="*/ 118273 w 1414416"/>
              <a:gd name="connsiteY5" fmla="*/ 3128640 h 4241800"/>
              <a:gd name="connsiteX6" fmla="*/ 105613 w 1414416"/>
              <a:gd name="connsiteY6" fmla="*/ 3018490 h 4241800"/>
              <a:gd name="connsiteX7" fmla="*/ 751950 w 1414416"/>
              <a:gd name="connsiteY7" fmla="*/ 2810933 h 4241800"/>
              <a:gd name="connsiteX8" fmla="*/ 910360 w 1414416"/>
              <a:gd name="connsiteY8" fmla="*/ 2696592 h 4241800"/>
              <a:gd name="connsiteX9" fmla="*/ 1116017 w 1414416"/>
              <a:gd name="connsiteY9" fmla="*/ 1964267 h 4241800"/>
              <a:gd name="connsiteX10" fmla="*/ 1126384 w 1414416"/>
              <a:gd name="connsiteY10" fmla="*/ 1400448 h 4241800"/>
              <a:gd name="connsiteX11" fmla="*/ 1414416 w 1414416"/>
              <a:gd name="connsiteY11" fmla="*/ 968400 h 4241800"/>
              <a:gd name="connsiteX12" fmla="*/ 1126384 w 1414416"/>
              <a:gd name="connsiteY12" fmla="*/ 680368 h 4241800"/>
              <a:gd name="connsiteX13" fmla="*/ 982368 w 1414416"/>
              <a:gd name="connsiteY13" fmla="*/ 536352 h 4241800"/>
              <a:gd name="connsiteX14" fmla="*/ 946684 w 1414416"/>
              <a:gd name="connsiteY14" fmla="*/ 347133 h 4241800"/>
              <a:gd name="connsiteX15" fmla="*/ 1386950 w 1414416"/>
              <a:gd name="connsiteY15" fmla="*/ 0 h 4241800"/>
              <a:gd name="connsiteX0" fmla="*/ 280216 w 1416815"/>
              <a:gd name="connsiteY0" fmla="*/ 4241800 h 4241800"/>
              <a:gd name="connsiteX1" fmla="*/ 212483 w 1416815"/>
              <a:gd name="connsiteY1" fmla="*/ 4004733 h 4241800"/>
              <a:gd name="connsiteX2" fmla="*/ 127816 w 1416815"/>
              <a:gd name="connsiteY2" fmla="*/ 3793067 h 4241800"/>
              <a:gd name="connsiteX3" fmla="*/ 153216 w 1416815"/>
              <a:gd name="connsiteY3" fmla="*/ 3505200 h 4241800"/>
              <a:gd name="connsiteX4" fmla="*/ 120672 w 1416815"/>
              <a:gd name="connsiteY4" fmla="*/ 3272656 h 4241800"/>
              <a:gd name="connsiteX5" fmla="*/ 120672 w 1416815"/>
              <a:gd name="connsiteY5" fmla="*/ 3128640 h 4241800"/>
              <a:gd name="connsiteX6" fmla="*/ 108012 w 1416815"/>
              <a:gd name="connsiteY6" fmla="*/ 3018490 h 4241800"/>
              <a:gd name="connsiteX7" fmla="*/ 768744 w 1416815"/>
              <a:gd name="connsiteY7" fmla="*/ 2840608 h 4241800"/>
              <a:gd name="connsiteX8" fmla="*/ 912759 w 1416815"/>
              <a:gd name="connsiteY8" fmla="*/ 2696592 h 4241800"/>
              <a:gd name="connsiteX9" fmla="*/ 1118416 w 1416815"/>
              <a:gd name="connsiteY9" fmla="*/ 1964267 h 4241800"/>
              <a:gd name="connsiteX10" fmla="*/ 1128783 w 1416815"/>
              <a:gd name="connsiteY10" fmla="*/ 1400448 h 4241800"/>
              <a:gd name="connsiteX11" fmla="*/ 1416815 w 1416815"/>
              <a:gd name="connsiteY11" fmla="*/ 968400 h 4241800"/>
              <a:gd name="connsiteX12" fmla="*/ 1128783 w 1416815"/>
              <a:gd name="connsiteY12" fmla="*/ 680368 h 4241800"/>
              <a:gd name="connsiteX13" fmla="*/ 984767 w 1416815"/>
              <a:gd name="connsiteY13" fmla="*/ 536352 h 4241800"/>
              <a:gd name="connsiteX14" fmla="*/ 949083 w 1416815"/>
              <a:gd name="connsiteY14" fmla="*/ 347133 h 4241800"/>
              <a:gd name="connsiteX15" fmla="*/ 1389349 w 1416815"/>
              <a:gd name="connsiteY15" fmla="*/ 0 h 4241800"/>
              <a:gd name="connsiteX0" fmla="*/ 280216 w 1416815"/>
              <a:gd name="connsiteY0" fmla="*/ 4241800 h 4241800"/>
              <a:gd name="connsiteX1" fmla="*/ 212483 w 1416815"/>
              <a:gd name="connsiteY1" fmla="*/ 4004733 h 4241800"/>
              <a:gd name="connsiteX2" fmla="*/ 127816 w 1416815"/>
              <a:gd name="connsiteY2" fmla="*/ 3793067 h 4241800"/>
              <a:gd name="connsiteX3" fmla="*/ 153216 w 1416815"/>
              <a:gd name="connsiteY3" fmla="*/ 3505200 h 4241800"/>
              <a:gd name="connsiteX4" fmla="*/ 120672 w 1416815"/>
              <a:gd name="connsiteY4" fmla="*/ 3272656 h 4241800"/>
              <a:gd name="connsiteX5" fmla="*/ 120672 w 1416815"/>
              <a:gd name="connsiteY5" fmla="*/ 3128640 h 4241800"/>
              <a:gd name="connsiteX6" fmla="*/ 108012 w 1416815"/>
              <a:gd name="connsiteY6" fmla="*/ 3018490 h 4241800"/>
              <a:gd name="connsiteX7" fmla="*/ 768745 w 1416815"/>
              <a:gd name="connsiteY7" fmla="*/ 2912616 h 4241800"/>
              <a:gd name="connsiteX8" fmla="*/ 912759 w 1416815"/>
              <a:gd name="connsiteY8" fmla="*/ 2696592 h 4241800"/>
              <a:gd name="connsiteX9" fmla="*/ 1118416 w 1416815"/>
              <a:gd name="connsiteY9" fmla="*/ 1964267 h 4241800"/>
              <a:gd name="connsiteX10" fmla="*/ 1128783 w 1416815"/>
              <a:gd name="connsiteY10" fmla="*/ 1400448 h 4241800"/>
              <a:gd name="connsiteX11" fmla="*/ 1416815 w 1416815"/>
              <a:gd name="connsiteY11" fmla="*/ 968400 h 4241800"/>
              <a:gd name="connsiteX12" fmla="*/ 1128783 w 1416815"/>
              <a:gd name="connsiteY12" fmla="*/ 680368 h 4241800"/>
              <a:gd name="connsiteX13" fmla="*/ 984767 w 1416815"/>
              <a:gd name="connsiteY13" fmla="*/ 536352 h 4241800"/>
              <a:gd name="connsiteX14" fmla="*/ 949083 w 1416815"/>
              <a:gd name="connsiteY14" fmla="*/ 347133 h 4241800"/>
              <a:gd name="connsiteX15" fmla="*/ 1389349 w 1416815"/>
              <a:gd name="connsiteY15" fmla="*/ 0 h 4241800"/>
              <a:gd name="connsiteX0" fmla="*/ 267555 w 1404154"/>
              <a:gd name="connsiteY0" fmla="*/ 4241800 h 4241800"/>
              <a:gd name="connsiteX1" fmla="*/ 199822 w 1404154"/>
              <a:gd name="connsiteY1" fmla="*/ 4004733 h 4241800"/>
              <a:gd name="connsiteX2" fmla="*/ 115155 w 1404154"/>
              <a:gd name="connsiteY2" fmla="*/ 3793067 h 4241800"/>
              <a:gd name="connsiteX3" fmla="*/ 140555 w 1404154"/>
              <a:gd name="connsiteY3" fmla="*/ 3505200 h 4241800"/>
              <a:gd name="connsiteX4" fmla="*/ 108011 w 1404154"/>
              <a:gd name="connsiteY4" fmla="*/ 3272656 h 4241800"/>
              <a:gd name="connsiteX5" fmla="*/ 108011 w 1404154"/>
              <a:gd name="connsiteY5" fmla="*/ 3128640 h 4241800"/>
              <a:gd name="connsiteX6" fmla="*/ 108012 w 1404154"/>
              <a:gd name="connsiteY6" fmla="*/ 3056632 h 4241800"/>
              <a:gd name="connsiteX7" fmla="*/ 756084 w 1404154"/>
              <a:gd name="connsiteY7" fmla="*/ 2912616 h 4241800"/>
              <a:gd name="connsiteX8" fmla="*/ 900098 w 1404154"/>
              <a:gd name="connsiteY8" fmla="*/ 2696592 h 4241800"/>
              <a:gd name="connsiteX9" fmla="*/ 1105755 w 1404154"/>
              <a:gd name="connsiteY9" fmla="*/ 1964267 h 4241800"/>
              <a:gd name="connsiteX10" fmla="*/ 1116122 w 1404154"/>
              <a:gd name="connsiteY10" fmla="*/ 1400448 h 4241800"/>
              <a:gd name="connsiteX11" fmla="*/ 1404154 w 1404154"/>
              <a:gd name="connsiteY11" fmla="*/ 968400 h 4241800"/>
              <a:gd name="connsiteX12" fmla="*/ 1116122 w 1404154"/>
              <a:gd name="connsiteY12" fmla="*/ 680368 h 4241800"/>
              <a:gd name="connsiteX13" fmla="*/ 972106 w 1404154"/>
              <a:gd name="connsiteY13" fmla="*/ 536352 h 4241800"/>
              <a:gd name="connsiteX14" fmla="*/ 936422 w 1404154"/>
              <a:gd name="connsiteY14" fmla="*/ 347133 h 4241800"/>
              <a:gd name="connsiteX15" fmla="*/ 1376688 w 1404154"/>
              <a:gd name="connsiteY15" fmla="*/ 0 h 4241800"/>
              <a:gd name="connsiteX0" fmla="*/ 267556 w 1404155"/>
              <a:gd name="connsiteY0" fmla="*/ 4241800 h 4241800"/>
              <a:gd name="connsiteX1" fmla="*/ 199823 w 1404155"/>
              <a:gd name="connsiteY1" fmla="*/ 4004733 h 4241800"/>
              <a:gd name="connsiteX2" fmla="*/ 115156 w 1404155"/>
              <a:gd name="connsiteY2" fmla="*/ 3793067 h 4241800"/>
              <a:gd name="connsiteX3" fmla="*/ 140556 w 1404155"/>
              <a:gd name="connsiteY3" fmla="*/ 3505200 h 4241800"/>
              <a:gd name="connsiteX4" fmla="*/ 108012 w 1404155"/>
              <a:gd name="connsiteY4" fmla="*/ 3272656 h 4241800"/>
              <a:gd name="connsiteX5" fmla="*/ 108012 w 1404155"/>
              <a:gd name="connsiteY5" fmla="*/ 3128640 h 4241800"/>
              <a:gd name="connsiteX6" fmla="*/ 108012 w 1404155"/>
              <a:gd name="connsiteY6" fmla="*/ 3056632 h 4241800"/>
              <a:gd name="connsiteX7" fmla="*/ 756085 w 1404155"/>
              <a:gd name="connsiteY7" fmla="*/ 2912616 h 4241800"/>
              <a:gd name="connsiteX8" fmla="*/ 900099 w 1404155"/>
              <a:gd name="connsiteY8" fmla="*/ 2696592 h 4241800"/>
              <a:gd name="connsiteX9" fmla="*/ 1105756 w 1404155"/>
              <a:gd name="connsiteY9" fmla="*/ 1964267 h 4241800"/>
              <a:gd name="connsiteX10" fmla="*/ 1116123 w 1404155"/>
              <a:gd name="connsiteY10" fmla="*/ 1400448 h 4241800"/>
              <a:gd name="connsiteX11" fmla="*/ 1404155 w 1404155"/>
              <a:gd name="connsiteY11" fmla="*/ 968400 h 4241800"/>
              <a:gd name="connsiteX12" fmla="*/ 1116123 w 1404155"/>
              <a:gd name="connsiteY12" fmla="*/ 680368 h 4241800"/>
              <a:gd name="connsiteX13" fmla="*/ 972107 w 1404155"/>
              <a:gd name="connsiteY13" fmla="*/ 536352 h 4241800"/>
              <a:gd name="connsiteX14" fmla="*/ 936423 w 1404155"/>
              <a:gd name="connsiteY14" fmla="*/ 347133 h 4241800"/>
              <a:gd name="connsiteX15" fmla="*/ 1376689 w 1404155"/>
              <a:gd name="connsiteY15" fmla="*/ 0 h 4241800"/>
              <a:gd name="connsiteX0" fmla="*/ 255555 w 1392154"/>
              <a:gd name="connsiteY0" fmla="*/ 4241800 h 4241800"/>
              <a:gd name="connsiteX1" fmla="*/ 187822 w 1392154"/>
              <a:gd name="connsiteY1" fmla="*/ 4004733 h 4241800"/>
              <a:gd name="connsiteX2" fmla="*/ 103155 w 1392154"/>
              <a:gd name="connsiteY2" fmla="*/ 3793067 h 4241800"/>
              <a:gd name="connsiteX3" fmla="*/ 128555 w 1392154"/>
              <a:gd name="connsiteY3" fmla="*/ 3505200 h 4241800"/>
              <a:gd name="connsiteX4" fmla="*/ 96011 w 1392154"/>
              <a:gd name="connsiteY4" fmla="*/ 3272656 h 4241800"/>
              <a:gd name="connsiteX5" fmla="*/ 168020 w 1392154"/>
              <a:gd name="connsiteY5" fmla="*/ 3200648 h 4241800"/>
              <a:gd name="connsiteX6" fmla="*/ 96011 w 1392154"/>
              <a:gd name="connsiteY6" fmla="*/ 3056632 h 4241800"/>
              <a:gd name="connsiteX7" fmla="*/ 744084 w 1392154"/>
              <a:gd name="connsiteY7" fmla="*/ 2912616 h 4241800"/>
              <a:gd name="connsiteX8" fmla="*/ 888098 w 1392154"/>
              <a:gd name="connsiteY8" fmla="*/ 2696592 h 4241800"/>
              <a:gd name="connsiteX9" fmla="*/ 1093755 w 1392154"/>
              <a:gd name="connsiteY9" fmla="*/ 1964267 h 4241800"/>
              <a:gd name="connsiteX10" fmla="*/ 1104122 w 1392154"/>
              <a:gd name="connsiteY10" fmla="*/ 1400448 h 4241800"/>
              <a:gd name="connsiteX11" fmla="*/ 1392154 w 1392154"/>
              <a:gd name="connsiteY11" fmla="*/ 968400 h 4241800"/>
              <a:gd name="connsiteX12" fmla="*/ 1104122 w 1392154"/>
              <a:gd name="connsiteY12" fmla="*/ 680368 h 4241800"/>
              <a:gd name="connsiteX13" fmla="*/ 960106 w 1392154"/>
              <a:gd name="connsiteY13" fmla="*/ 536352 h 4241800"/>
              <a:gd name="connsiteX14" fmla="*/ 924422 w 1392154"/>
              <a:gd name="connsiteY14" fmla="*/ 347133 h 4241800"/>
              <a:gd name="connsiteX15" fmla="*/ 1364688 w 1392154"/>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03066 w 1399209"/>
              <a:gd name="connsiteY4" fmla="*/ 3272656 h 4241800"/>
              <a:gd name="connsiteX5" fmla="*/ 132741 w 1399209"/>
              <a:gd name="connsiteY5" fmla="*/ 3192181 h 4241800"/>
              <a:gd name="connsiteX6" fmla="*/ 103066 w 1399209"/>
              <a:gd name="connsiteY6" fmla="*/ 3056632 h 4241800"/>
              <a:gd name="connsiteX7" fmla="*/ 751139 w 1399209"/>
              <a:gd name="connsiteY7" fmla="*/ 2912616 h 4241800"/>
              <a:gd name="connsiteX8" fmla="*/ 895153 w 1399209"/>
              <a:gd name="connsiteY8" fmla="*/ 2696592 h 4241800"/>
              <a:gd name="connsiteX9" fmla="*/ 1100810 w 1399209"/>
              <a:gd name="connsiteY9" fmla="*/ 1964267 h 4241800"/>
              <a:gd name="connsiteX10" fmla="*/ 1111177 w 1399209"/>
              <a:gd name="connsiteY10" fmla="*/ 1400448 h 4241800"/>
              <a:gd name="connsiteX11" fmla="*/ 1399209 w 1399209"/>
              <a:gd name="connsiteY11" fmla="*/ 968400 h 4241800"/>
              <a:gd name="connsiteX12" fmla="*/ 1111177 w 1399209"/>
              <a:gd name="connsiteY12" fmla="*/ 680368 h 4241800"/>
              <a:gd name="connsiteX13" fmla="*/ 967161 w 1399209"/>
              <a:gd name="connsiteY13" fmla="*/ 536352 h 4241800"/>
              <a:gd name="connsiteX14" fmla="*/ 931477 w 1399209"/>
              <a:gd name="connsiteY14" fmla="*/ 347133 h 4241800"/>
              <a:gd name="connsiteX15" fmla="*/ 1371743 w 1399209"/>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03067 w 1399209"/>
              <a:gd name="connsiteY4" fmla="*/ 3272656 h 4241800"/>
              <a:gd name="connsiteX5" fmla="*/ 132741 w 1399209"/>
              <a:gd name="connsiteY5" fmla="*/ 3192181 h 4241800"/>
              <a:gd name="connsiteX6" fmla="*/ 103066 w 1399209"/>
              <a:gd name="connsiteY6" fmla="*/ 3056632 h 4241800"/>
              <a:gd name="connsiteX7" fmla="*/ 751139 w 1399209"/>
              <a:gd name="connsiteY7" fmla="*/ 2912616 h 4241800"/>
              <a:gd name="connsiteX8" fmla="*/ 895153 w 1399209"/>
              <a:gd name="connsiteY8" fmla="*/ 2696592 h 4241800"/>
              <a:gd name="connsiteX9" fmla="*/ 1100810 w 1399209"/>
              <a:gd name="connsiteY9" fmla="*/ 1964267 h 4241800"/>
              <a:gd name="connsiteX10" fmla="*/ 1111177 w 1399209"/>
              <a:gd name="connsiteY10" fmla="*/ 1400448 h 4241800"/>
              <a:gd name="connsiteX11" fmla="*/ 1399209 w 1399209"/>
              <a:gd name="connsiteY11" fmla="*/ 968400 h 4241800"/>
              <a:gd name="connsiteX12" fmla="*/ 1111177 w 1399209"/>
              <a:gd name="connsiteY12" fmla="*/ 680368 h 4241800"/>
              <a:gd name="connsiteX13" fmla="*/ 967161 w 1399209"/>
              <a:gd name="connsiteY13" fmla="*/ 536352 h 4241800"/>
              <a:gd name="connsiteX14" fmla="*/ 931477 w 1399209"/>
              <a:gd name="connsiteY14" fmla="*/ 347133 h 4241800"/>
              <a:gd name="connsiteX15" fmla="*/ 1371743 w 1399209"/>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32741 w 1399209"/>
              <a:gd name="connsiteY4" fmla="*/ 3192181 h 4241800"/>
              <a:gd name="connsiteX5" fmla="*/ 103066 w 1399209"/>
              <a:gd name="connsiteY5" fmla="*/ 3056632 h 4241800"/>
              <a:gd name="connsiteX6" fmla="*/ 751139 w 1399209"/>
              <a:gd name="connsiteY6" fmla="*/ 2912616 h 4241800"/>
              <a:gd name="connsiteX7" fmla="*/ 895153 w 1399209"/>
              <a:gd name="connsiteY7" fmla="*/ 2696592 h 4241800"/>
              <a:gd name="connsiteX8" fmla="*/ 1100810 w 1399209"/>
              <a:gd name="connsiteY8" fmla="*/ 1964267 h 4241800"/>
              <a:gd name="connsiteX9" fmla="*/ 1111177 w 1399209"/>
              <a:gd name="connsiteY9" fmla="*/ 1400448 h 4241800"/>
              <a:gd name="connsiteX10" fmla="*/ 1399209 w 1399209"/>
              <a:gd name="connsiteY10" fmla="*/ 968400 h 4241800"/>
              <a:gd name="connsiteX11" fmla="*/ 1111177 w 1399209"/>
              <a:gd name="connsiteY11" fmla="*/ 680368 h 4241800"/>
              <a:gd name="connsiteX12" fmla="*/ 967161 w 1399209"/>
              <a:gd name="connsiteY12" fmla="*/ 536352 h 4241800"/>
              <a:gd name="connsiteX13" fmla="*/ 931477 w 1399209"/>
              <a:gd name="connsiteY13" fmla="*/ 347133 h 4241800"/>
              <a:gd name="connsiteX14" fmla="*/ 1371743 w 1399209"/>
              <a:gd name="connsiteY14"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32741 w 1399209"/>
              <a:gd name="connsiteY4" fmla="*/ 3192181 h 4241800"/>
              <a:gd name="connsiteX5" fmla="*/ 103066 w 1399209"/>
              <a:gd name="connsiteY5" fmla="*/ 3056632 h 4241800"/>
              <a:gd name="connsiteX6" fmla="*/ 751139 w 1399209"/>
              <a:gd name="connsiteY6" fmla="*/ 2912616 h 4241800"/>
              <a:gd name="connsiteX7" fmla="*/ 895153 w 1399209"/>
              <a:gd name="connsiteY7" fmla="*/ 2696592 h 4241800"/>
              <a:gd name="connsiteX8" fmla="*/ 1100810 w 1399209"/>
              <a:gd name="connsiteY8" fmla="*/ 1964267 h 4241800"/>
              <a:gd name="connsiteX9" fmla="*/ 1111177 w 1399209"/>
              <a:gd name="connsiteY9" fmla="*/ 1400448 h 4241800"/>
              <a:gd name="connsiteX10" fmla="*/ 1399209 w 1399209"/>
              <a:gd name="connsiteY10" fmla="*/ 968400 h 4241800"/>
              <a:gd name="connsiteX11" fmla="*/ 1111177 w 1399209"/>
              <a:gd name="connsiteY11" fmla="*/ 680368 h 4241800"/>
              <a:gd name="connsiteX12" fmla="*/ 967161 w 1399209"/>
              <a:gd name="connsiteY12" fmla="*/ 536352 h 4241800"/>
              <a:gd name="connsiteX13" fmla="*/ 931477 w 1399209"/>
              <a:gd name="connsiteY13" fmla="*/ 347133 h 4241800"/>
              <a:gd name="connsiteX14" fmla="*/ 1371743 w 1399209"/>
              <a:gd name="connsiteY14"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32741 w 1399209"/>
              <a:gd name="connsiteY4" fmla="*/ 3192181 h 4241800"/>
              <a:gd name="connsiteX5" fmla="*/ 103066 w 1399209"/>
              <a:gd name="connsiteY5" fmla="*/ 3056632 h 4241800"/>
              <a:gd name="connsiteX6" fmla="*/ 751139 w 1399209"/>
              <a:gd name="connsiteY6" fmla="*/ 2912616 h 4241800"/>
              <a:gd name="connsiteX7" fmla="*/ 895153 w 1399209"/>
              <a:gd name="connsiteY7" fmla="*/ 2696592 h 4241800"/>
              <a:gd name="connsiteX8" fmla="*/ 1100810 w 1399209"/>
              <a:gd name="connsiteY8" fmla="*/ 1964267 h 4241800"/>
              <a:gd name="connsiteX9" fmla="*/ 1111177 w 1399209"/>
              <a:gd name="connsiteY9" fmla="*/ 1400448 h 4241800"/>
              <a:gd name="connsiteX10" fmla="*/ 1399209 w 1399209"/>
              <a:gd name="connsiteY10" fmla="*/ 968400 h 4241800"/>
              <a:gd name="connsiteX11" fmla="*/ 1111177 w 1399209"/>
              <a:gd name="connsiteY11" fmla="*/ 680368 h 4241800"/>
              <a:gd name="connsiteX12" fmla="*/ 967161 w 1399209"/>
              <a:gd name="connsiteY12" fmla="*/ 536352 h 4241800"/>
              <a:gd name="connsiteX13" fmla="*/ 931477 w 1399209"/>
              <a:gd name="connsiteY13" fmla="*/ 347133 h 4241800"/>
              <a:gd name="connsiteX14" fmla="*/ 1371743 w 1399209"/>
              <a:gd name="connsiteY14" fmla="*/ 0 h 4241800"/>
              <a:gd name="connsiteX0" fmla="*/ 286613 w 1423212"/>
              <a:gd name="connsiteY0" fmla="*/ 4241800 h 4241800"/>
              <a:gd name="connsiteX1" fmla="*/ 218880 w 1423212"/>
              <a:gd name="connsiteY1" fmla="*/ 4004733 h 4241800"/>
              <a:gd name="connsiteX2" fmla="*/ 134213 w 1423212"/>
              <a:gd name="connsiteY2" fmla="*/ 3793067 h 4241800"/>
              <a:gd name="connsiteX3" fmla="*/ 159613 w 1423212"/>
              <a:gd name="connsiteY3" fmla="*/ 3505200 h 4241800"/>
              <a:gd name="connsiteX4" fmla="*/ 156744 w 1423212"/>
              <a:gd name="connsiteY4" fmla="*/ 3192181 h 4241800"/>
              <a:gd name="connsiteX5" fmla="*/ 127069 w 1423212"/>
              <a:gd name="connsiteY5" fmla="*/ 3056632 h 4241800"/>
              <a:gd name="connsiteX6" fmla="*/ 919156 w 1423212"/>
              <a:gd name="connsiteY6" fmla="*/ 2696592 h 4241800"/>
              <a:gd name="connsiteX7" fmla="*/ 1124813 w 1423212"/>
              <a:gd name="connsiteY7" fmla="*/ 1964267 h 4241800"/>
              <a:gd name="connsiteX8" fmla="*/ 1135180 w 1423212"/>
              <a:gd name="connsiteY8" fmla="*/ 1400448 h 4241800"/>
              <a:gd name="connsiteX9" fmla="*/ 1423212 w 1423212"/>
              <a:gd name="connsiteY9" fmla="*/ 968400 h 4241800"/>
              <a:gd name="connsiteX10" fmla="*/ 1135180 w 1423212"/>
              <a:gd name="connsiteY10" fmla="*/ 680368 h 4241800"/>
              <a:gd name="connsiteX11" fmla="*/ 991164 w 1423212"/>
              <a:gd name="connsiteY11" fmla="*/ 536352 h 4241800"/>
              <a:gd name="connsiteX12" fmla="*/ 955480 w 1423212"/>
              <a:gd name="connsiteY12" fmla="*/ 347133 h 4241800"/>
              <a:gd name="connsiteX13" fmla="*/ 1395746 w 1423212"/>
              <a:gd name="connsiteY13" fmla="*/ 0 h 4241800"/>
              <a:gd name="connsiteX0" fmla="*/ 320889 w 1457488"/>
              <a:gd name="connsiteY0" fmla="*/ 4241800 h 4241800"/>
              <a:gd name="connsiteX1" fmla="*/ 253156 w 1457488"/>
              <a:gd name="connsiteY1" fmla="*/ 4004733 h 4241800"/>
              <a:gd name="connsiteX2" fmla="*/ 168489 w 1457488"/>
              <a:gd name="connsiteY2" fmla="*/ 3793067 h 4241800"/>
              <a:gd name="connsiteX3" fmla="*/ 193889 w 1457488"/>
              <a:gd name="connsiteY3" fmla="*/ 3505200 h 4241800"/>
              <a:gd name="connsiteX4" fmla="*/ 191020 w 1457488"/>
              <a:gd name="connsiteY4" fmla="*/ 3192181 h 4241800"/>
              <a:gd name="connsiteX5" fmla="*/ 161345 w 1457488"/>
              <a:gd name="connsiteY5" fmla="*/ 3056632 h 4241800"/>
              <a:gd name="connsiteX6" fmla="*/ 1159089 w 1457488"/>
              <a:gd name="connsiteY6" fmla="*/ 1964267 h 4241800"/>
              <a:gd name="connsiteX7" fmla="*/ 1169456 w 1457488"/>
              <a:gd name="connsiteY7" fmla="*/ 1400448 h 4241800"/>
              <a:gd name="connsiteX8" fmla="*/ 1457488 w 1457488"/>
              <a:gd name="connsiteY8" fmla="*/ 968400 h 4241800"/>
              <a:gd name="connsiteX9" fmla="*/ 1169456 w 1457488"/>
              <a:gd name="connsiteY9" fmla="*/ 680368 h 4241800"/>
              <a:gd name="connsiteX10" fmla="*/ 1025440 w 1457488"/>
              <a:gd name="connsiteY10" fmla="*/ 536352 h 4241800"/>
              <a:gd name="connsiteX11" fmla="*/ 989756 w 1457488"/>
              <a:gd name="connsiteY11" fmla="*/ 347133 h 4241800"/>
              <a:gd name="connsiteX12" fmla="*/ 1430022 w 1457488"/>
              <a:gd name="connsiteY12" fmla="*/ 0 h 4241800"/>
              <a:gd name="connsiteX0" fmla="*/ 322617 w 1459216"/>
              <a:gd name="connsiteY0" fmla="*/ 4241800 h 4241800"/>
              <a:gd name="connsiteX1" fmla="*/ 254884 w 1459216"/>
              <a:gd name="connsiteY1" fmla="*/ 4004733 h 4241800"/>
              <a:gd name="connsiteX2" fmla="*/ 170217 w 1459216"/>
              <a:gd name="connsiteY2" fmla="*/ 3793067 h 4241800"/>
              <a:gd name="connsiteX3" fmla="*/ 195617 w 1459216"/>
              <a:gd name="connsiteY3" fmla="*/ 3505200 h 4241800"/>
              <a:gd name="connsiteX4" fmla="*/ 192748 w 1459216"/>
              <a:gd name="connsiteY4" fmla="*/ 3192181 h 4241800"/>
              <a:gd name="connsiteX5" fmla="*/ 163073 w 1459216"/>
              <a:gd name="connsiteY5" fmla="*/ 3056632 h 4241800"/>
              <a:gd name="connsiteX6" fmla="*/ 1171184 w 1459216"/>
              <a:gd name="connsiteY6" fmla="*/ 1400448 h 4241800"/>
              <a:gd name="connsiteX7" fmla="*/ 1459216 w 1459216"/>
              <a:gd name="connsiteY7" fmla="*/ 968400 h 4241800"/>
              <a:gd name="connsiteX8" fmla="*/ 1171184 w 1459216"/>
              <a:gd name="connsiteY8" fmla="*/ 680368 h 4241800"/>
              <a:gd name="connsiteX9" fmla="*/ 1027168 w 1459216"/>
              <a:gd name="connsiteY9" fmla="*/ 536352 h 4241800"/>
              <a:gd name="connsiteX10" fmla="*/ 991484 w 1459216"/>
              <a:gd name="connsiteY10" fmla="*/ 347133 h 4241800"/>
              <a:gd name="connsiteX11" fmla="*/ 1431750 w 1459216"/>
              <a:gd name="connsiteY11" fmla="*/ 0 h 4241800"/>
              <a:gd name="connsiteX0" fmla="*/ 370622 w 1507221"/>
              <a:gd name="connsiteY0" fmla="*/ 4241800 h 4241800"/>
              <a:gd name="connsiteX1" fmla="*/ 302889 w 1507221"/>
              <a:gd name="connsiteY1" fmla="*/ 4004733 h 4241800"/>
              <a:gd name="connsiteX2" fmla="*/ 218222 w 1507221"/>
              <a:gd name="connsiteY2" fmla="*/ 3793067 h 4241800"/>
              <a:gd name="connsiteX3" fmla="*/ 243622 w 1507221"/>
              <a:gd name="connsiteY3" fmla="*/ 3505200 h 4241800"/>
              <a:gd name="connsiteX4" fmla="*/ 240753 w 1507221"/>
              <a:gd name="connsiteY4" fmla="*/ 3192181 h 4241800"/>
              <a:gd name="connsiteX5" fmla="*/ 211078 w 1507221"/>
              <a:gd name="connsiteY5" fmla="*/ 3056632 h 4241800"/>
              <a:gd name="connsiteX6" fmla="*/ 1507221 w 1507221"/>
              <a:gd name="connsiteY6" fmla="*/ 968400 h 4241800"/>
              <a:gd name="connsiteX7" fmla="*/ 1219189 w 1507221"/>
              <a:gd name="connsiteY7" fmla="*/ 680368 h 4241800"/>
              <a:gd name="connsiteX8" fmla="*/ 1075173 w 1507221"/>
              <a:gd name="connsiteY8" fmla="*/ 536352 h 4241800"/>
              <a:gd name="connsiteX9" fmla="*/ 1039489 w 1507221"/>
              <a:gd name="connsiteY9" fmla="*/ 347133 h 4241800"/>
              <a:gd name="connsiteX10" fmla="*/ 1479755 w 1507221"/>
              <a:gd name="connsiteY10" fmla="*/ 0 h 4241800"/>
              <a:gd name="connsiteX0" fmla="*/ 322617 w 1431750"/>
              <a:gd name="connsiteY0" fmla="*/ 4241800 h 4241800"/>
              <a:gd name="connsiteX1" fmla="*/ 254884 w 1431750"/>
              <a:gd name="connsiteY1" fmla="*/ 4004733 h 4241800"/>
              <a:gd name="connsiteX2" fmla="*/ 170217 w 1431750"/>
              <a:gd name="connsiteY2" fmla="*/ 3793067 h 4241800"/>
              <a:gd name="connsiteX3" fmla="*/ 195617 w 1431750"/>
              <a:gd name="connsiteY3" fmla="*/ 3505200 h 4241800"/>
              <a:gd name="connsiteX4" fmla="*/ 192748 w 1431750"/>
              <a:gd name="connsiteY4" fmla="*/ 3192181 h 4241800"/>
              <a:gd name="connsiteX5" fmla="*/ 163073 w 1431750"/>
              <a:gd name="connsiteY5" fmla="*/ 3056632 h 4241800"/>
              <a:gd name="connsiteX6" fmla="*/ 1171184 w 1431750"/>
              <a:gd name="connsiteY6" fmla="*/ 680368 h 4241800"/>
              <a:gd name="connsiteX7" fmla="*/ 1027168 w 1431750"/>
              <a:gd name="connsiteY7" fmla="*/ 536352 h 4241800"/>
              <a:gd name="connsiteX8" fmla="*/ 991484 w 1431750"/>
              <a:gd name="connsiteY8" fmla="*/ 347133 h 4241800"/>
              <a:gd name="connsiteX9" fmla="*/ 1431750 w 1431750"/>
              <a:gd name="connsiteY9" fmla="*/ 0 h 4241800"/>
              <a:gd name="connsiteX0" fmla="*/ 298614 w 1407747"/>
              <a:gd name="connsiteY0" fmla="*/ 4241800 h 4241800"/>
              <a:gd name="connsiteX1" fmla="*/ 230881 w 1407747"/>
              <a:gd name="connsiteY1" fmla="*/ 4004733 h 4241800"/>
              <a:gd name="connsiteX2" fmla="*/ 146214 w 1407747"/>
              <a:gd name="connsiteY2" fmla="*/ 3793067 h 4241800"/>
              <a:gd name="connsiteX3" fmla="*/ 171614 w 1407747"/>
              <a:gd name="connsiteY3" fmla="*/ 3505200 h 4241800"/>
              <a:gd name="connsiteX4" fmla="*/ 168745 w 1407747"/>
              <a:gd name="connsiteY4" fmla="*/ 3192181 h 4241800"/>
              <a:gd name="connsiteX5" fmla="*/ 139070 w 1407747"/>
              <a:gd name="connsiteY5" fmla="*/ 3056632 h 4241800"/>
              <a:gd name="connsiteX6" fmla="*/ 1003165 w 1407747"/>
              <a:gd name="connsiteY6" fmla="*/ 536352 h 4241800"/>
              <a:gd name="connsiteX7" fmla="*/ 967481 w 1407747"/>
              <a:gd name="connsiteY7" fmla="*/ 347133 h 4241800"/>
              <a:gd name="connsiteX8" fmla="*/ 1407747 w 1407747"/>
              <a:gd name="connsiteY8" fmla="*/ 0 h 4241800"/>
              <a:gd name="connsiteX0" fmla="*/ 298614 w 1407747"/>
              <a:gd name="connsiteY0" fmla="*/ 4241800 h 4241800"/>
              <a:gd name="connsiteX1" fmla="*/ 230881 w 1407747"/>
              <a:gd name="connsiteY1" fmla="*/ 4004733 h 4241800"/>
              <a:gd name="connsiteX2" fmla="*/ 146214 w 1407747"/>
              <a:gd name="connsiteY2" fmla="*/ 3793067 h 4241800"/>
              <a:gd name="connsiteX3" fmla="*/ 171614 w 1407747"/>
              <a:gd name="connsiteY3" fmla="*/ 3505200 h 4241800"/>
              <a:gd name="connsiteX4" fmla="*/ 168745 w 1407747"/>
              <a:gd name="connsiteY4" fmla="*/ 3192181 h 4241800"/>
              <a:gd name="connsiteX5" fmla="*/ 139070 w 1407747"/>
              <a:gd name="connsiteY5" fmla="*/ 3056632 h 4241800"/>
              <a:gd name="connsiteX6" fmla="*/ 1003167 w 1407747"/>
              <a:gd name="connsiteY6" fmla="*/ 536352 h 4241800"/>
              <a:gd name="connsiteX7" fmla="*/ 967481 w 1407747"/>
              <a:gd name="connsiteY7" fmla="*/ 347133 h 4241800"/>
              <a:gd name="connsiteX8" fmla="*/ 1407747 w 1407747"/>
              <a:gd name="connsiteY8" fmla="*/ 0 h 4241800"/>
              <a:gd name="connsiteX0" fmla="*/ 292667 w 1401800"/>
              <a:gd name="connsiteY0" fmla="*/ 4241800 h 4241800"/>
              <a:gd name="connsiteX1" fmla="*/ 224934 w 1401800"/>
              <a:gd name="connsiteY1" fmla="*/ 4004733 h 4241800"/>
              <a:gd name="connsiteX2" fmla="*/ 140267 w 1401800"/>
              <a:gd name="connsiteY2" fmla="*/ 3793067 h 4241800"/>
              <a:gd name="connsiteX3" fmla="*/ 165667 w 1401800"/>
              <a:gd name="connsiteY3" fmla="*/ 3505200 h 4241800"/>
              <a:gd name="connsiteX4" fmla="*/ 162798 w 1401800"/>
              <a:gd name="connsiteY4" fmla="*/ 3192181 h 4241800"/>
              <a:gd name="connsiteX5" fmla="*/ 133123 w 1401800"/>
              <a:gd name="connsiteY5" fmla="*/ 3056632 h 4241800"/>
              <a:gd name="connsiteX6" fmla="*/ 961534 w 1401800"/>
              <a:gd name="connsiteY6" fmla="*/ 347133 h 4241800"/>
              <a:gd name="connsiteX7" fmla="*/ 1401800 w 1401800"/>
              <a:gd name="connsiteY7" fmla="*/ 0 h 4241800"/>
              <a:gd name="connsiteX0" fmla="*/ 366044 w 1475177"/>
              <a:gd name="connsiteY0" fmla="*/ 4241800 h 4241800"/>
              <a:gd name="connsiteX1" fmla="*/ 298311 w 1475177"/>
              <a:gd name="connsiteY1" fmla="*/ 4004733 h 4241800"/>
              <a:gd name="connsiteX2" fmla="*/ 213644 w 1475177"/>
              <a:gd name="connsiteY2" fmla="*/ 3793067 h 4241800"/>
              <a:gd name="connsiteX3" fmla="*/ 239044 w 1475177"/>
              <a:gd name="connsiteY3" fmla="*/ 3505200 h 4241800"/>
              <a:gd name="connsiteX4" fmla="*/ 236175 w 1475177"/>
              <a:gd name="connsiteY4" fmla="*/ 3192181 h 4241800"/>
              <a:gd name="connsiteX5" fmla="*/ 206500 w 1475177"/>
              <a:gd name="connsiteY5" fmla="*/ 3056632 h 4241800"/>
              <a:gd name="connsiteX6" fmla="*/ 1475177 w 1475177"/>
              <a:gd name="connsiteY6" fmla="*/ 0 h 4241800"/>
              <a:gd name="connsiteX0" fmla="*/ 366044 w 366044"/>
              <a:gd name="connsiteY0" fmla="*/ 1185168 h 1185168"/>
              <a:gd name="connsiteX1" fmla="*/ 298311 w 366044"/>
              <a:gd name="connsiteY1" fmla="*/ 948101 h 1185168"/>
              <a:gd name="connsiteX2" fmla="*/ 213644 w 366044"/>
              <a:gd name="connsiteY2" fmla="*/ 736435 h 1185168"/>
              <a:gd name="connsiteX3" fmla="*/ 239044 w 366044"/>
              <a:gd name="connsiteY3" fmla="*/ 448568 h 1185168"/>
              <a:gd name="connsiteX4" fmla="*/ 236175 w 366044"/>
              <a:gd name="connsiteY4" fmla="*/ 135549 h 1185168"/>
              <a:gd name="connsiteX5" fmla="*/ 206500 w 366044"/>
              <a:gd name="connsiteY5" fmla="*/ 0 h 1185168"/>
              <a:gd name="connsiteX0" fmla="*/ 162278 w 162278"/>
              <a:gd name="connsiteY0" fmla="*/ 1185168 h 1185168"/>
              <a:gd name="connsiteX1" fmla="*/ 94545 w 162278"/>
              <a:gd name="connsiteY1" fmla="*/ 948101 h 1185168"/>
              <a:gd name="connsiteX2" fmla="*/ 9878 w 162278"/>
              <a:gd name="connsiteY2" fmla="*/ 736435 h 1185168"/>
              <a:gd name="connsiteX3" fmla="*/ 35278 w 162278"/>
              <a:gd name="connsiteY3" fmla="*/ 448568 h 1185168"/>
              <a:gd name="connsiteX4" fmla="*/ 2734 w 162278"/>
              <a:gd name="connsiteY4" fmla="*/ 0 h 1185168"/>
              <a:gd name="connsiteX0" fmla="*/ 168010 w 168010"/>
              <a:gd name="connsiteY0" fmla="*/ 1210568 h 1210568"/>
              <a:gd name="connsiteX1" fmla="*/ 100277 w 168010"/>
              <a:gd name="connsiteY1" fmla="*/ 973501 h 1210568"/>
              <a:gd name="connsiteX2" fmla="*/ 15610 w 168010"/>
              <a:gd name="connsiteY2" fmla="*/ 761835 h 1210568"/>
              <a:gd name="connsiteX3" fmla="*/ 41010 w 168010"/>
              <a:gd name="connsiteY3" fmla="*/ 473968 h 1210568"/>
              <a:gd name="connsiteX4" fmla="*/ 0 w 168010"/>
              <a:gd name="connsiteY4" fmla="*/ 0 h 1210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10" h="1210568">
                <a:moveTo>
                  <a:pt x="168010" y="1210568"/>
                </a:moveTo>
                <a:cubicBezTo>
                  <a:pt x="146843" y="1129429"/>
                  <a:pt x="125677" y="1048290"/>
                  <a:pt x="100277" y="973501"/>
                </a:cubicBezTo>
                <a:cubicBezTo>
                  <a:pt x="74877" y="898712"/>
                  <a:pt x="25488" y="845091"/>
                  <a:pt x="15610" y="761835"/>
                </a:cubicBezTo>
                <a:cubicBezTo>
                  <a:pt x="5732" y="678580"/>
                  <a:pt x="43612" y="600940"/>
                  <a:pt x="41010" y="473968"/>
                </a:cubicBezTo>
                <a:cubicBezTo>
                  <a:pt x="38408" y="346996"/>
                  <a:pt x="6780" y="93452"/>
                  <a:pt x="0" y="0"/>
                </a:cubicBezTo>
              </a:path>
            </a:pathLst>
          </a:custGeom>
          <a:ln w="44450" cmpd="dbl">
            <a:solidFill>
              <a:schemeClr val="tx1">
                <a:alpha val="50000"/>
              </a:schemeClr>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5" name="Полилиния 24"/>
          <p:cNvSpPr/>
          <p:nvPr/>
        </p:nvSpPr>
        <p:spPr>
          <a:xfrm>
            <a:off x="6867789" y="637622"/>
            <a:ext cx="1296143" cy="3056632"/>
          </a:xfrm>
          <a:custGeom>
            <a:avLst/>
            <a:gdLst>
              <a:gd name="connsiteX0" fmla="*/ 204611 w 1313744"/>
              <a:gd name="connsiteY0" fmla="*/ 4241800 h 4241800"/>
              <a:gd name="connsiteX1" fmla="*/ 136878 w 1313744"/>
              <a:gd name="connsiteY1" fmla="*/ 4004733 h 4241800"/>
              <a:gd name="connsiteX2" fmla="*/ 52211 w 1313744"/>
              <a:gd name="connsiteY2" fmla="*/ 3793067 h 4241800"/>
              <a:gd name="connsiteX3" fmla="*/ 77611 w 1313744"/>
              <a:gd name="connsiteY3" fmla="*/ 3505200 h 4241800"/>
              <a:gd name="connsiteX4" fmla="*/ 9878 w 1313744"/>
              <a:gd name="connsiteY4" fmla="*/ 3132667 h 4241800"/>
              <a:gd name="connsiteX5" fmla="*/ 111478 w 1313744"/>
              <a:gd name="connsiteY5" fmla="*/ 3031067 h 4241800"/>
              <a:gd name="connsiteX6" fmla="*/ 678744 w 1313744"/>
              <a:gd name="connsiteY6" fmla="*/ 2810933 h 4241800"/>
              <a:gd name="connsiteX7" fmla="*/ 839611 w 1313744"/>
              <a:gd name="connsiteY7" fmla="*/ 2785533 h 4241800"/>
              <a:gd name="connsiteX8" fmla="*/ 1042811 w 1313744"/>
              <a:gd name="connsiteY8" fmla="*/ 1964267 h 4241800"/>
              <a:gd name="connsiteX9" fmla="*/ 848078 w 1313744"/>
              <a:gd name="connsiteY9" fmla="*/ 1456267 h 4241800"/>
              <a:gd name="connsiteX10" fmla="*/ 754944 w 1313744"/>
              <a:gd name="connsiteY10" fmla="*/ 922867 h 4241800"/>
              <a:gd name="connsiteX11" fmla="*/ 873478 w 1313744"/>
              <a:gd name="connsiteY11" fmla="*/ 347133 h 4241800"/>
              <a:gd name="connsiteX12" fmla="*/ 1313744 w 1313744"/>
              <a:gd name="connsiteY12" fmla="*/ 0 h 4241800"/>
              <a:gd name="connsiteX0" fmla="*/ 198746 w 1307879"/>
              <a:gd name="connsiteY0" fmla="*/ 4241800 h 4241800"/>
              <a:gd name="connsiteX1" fmla="*/ 131013 w 1307879"/>
              <a:gd name="connsiteY1" fmla="*/ 4004733 h 4241800"/>
              <a:gd name="connsiteX2" fmla="*/ 46346 w 1307879"/>
              <a:gd name="connsiteY2" fmla="*/ 3793067 h 4241800"/>
              <a:gd name="connsiteX3" fmla="*/ 71746 w 1307879"/>
              <a:gd name="connsiteY3" fmla="*/ 3505200 h 4241800"/>
              <a:gd name="connsiteX4" fmla="*/ 39202 w 1307879"/>
              <a:gd name="connsiteY4" fmla="*/ 3272656 h 4241800"/>
              <a:gd name="connsiteX5" fmla="*/ 105613 w 1307879"/>
              <a:gd name="connsiteY5" fmla="*/ 3031067 h 4241800"/>
              <a:gd name="connsiteX6" fmla="*/ 672879 w 1307879"/>
              <a:gd name="connsiteY6" fmla="*/ 2810933 h 4241800"/>
              <a:gd name="connsiteX7" fmla="*/ 833746 w 1307879"/>
              <a:gd name="connsiteY7" fmla="*/ 2785533 h 4241800"/>
              <a:gd name="connsiteX8" fmla="*/ 1036946 w 1307879"/>
              <a:gd name="connsiteY8" fmla="*/ 1964267 h 4241800"/>
              <a:gd name="connsiteX9" fmla="*/ 842213 w 1307879"/>
              <a:gd name="connsiteY9" fmla="*/ 1456267 h 4241800"/>
              <a:gd name="connsiteX10" fmla="*/ 749079 w 1307879"/>
              <a:gd name="connsiteY10" fmla="*/ 922867 h 4241800"/>
              <a:gd name="connsiteX11" fmla="*/ 867613 w 1307879"/>
              <a:gd name="connsiteY11" fmla="*/ 347133 h 4241800"/>
              <a:gd name="connsiteX12" fmla="*/ 1307879 w 1307879"/>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3123 w 1287256"/>
              <a:gd name="connsiteY7" fmla="*/ 2785533 h 4241800"/>
              <a:gd name="connsiteX8" fmla="*/ 1016323 w 1287256"/>
              <a:gd name="connsiteY8" fmla="*/ 1964267 h 4241800"/>
              <a:gd name="connsiteX9" fmla="*/ 821590 w 1287256"/>
              <a:gd name="connsiteY9" fmla="*/ 1456267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0666 w 1287256"/>
              <a:gd name="connsiteY7" fmla="*/ 2696592 h 4241800"/>
              <a:gd name="connsiteX8" fmla="*/ 1016323 w 1287256"/>
              <a:gd name="connsiteY8" fmla="*/ 1964267 h 4241800"/>
              <a:gd name="connsiteX9" fmla="*/ 821590 w 1287256"/>
              <a:gd name="connsiteY9" fmla="*/ 1456267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287256"/>
              <a:gd name="connsiteY0" fmla="*/ 4241800 h 4241800"/>
              <a:gd name="connsiteX1" fmla="*/ 110390 w 1287256"/>
              <a:gd name="connsiteY1" fmla="*/ 4004733 h 4241800"/>
              <a:gd name="connsiteX2" fmla="*/ 25723 w 1287256"/>
              <a:gd name="connsiteY2" fmla="*/ 3793067 h 4241800"/>
              <a:gd name="connsiteX3" fmla="*/ 51123 w 1287256"/>
              <a:gd name="connsiteY3" fmla="*/ 3505200 h 4241800"/>
              <a:gd name="connsiteX4" fmla="*/ 18579 w 1287256"/>
              <a:gd name="connsiteY4" fmla="*/ 3272656 h 4241800"/>
              <a:gd name="connsiteX5" fmla="*/ 162595 w 1287256"/>
              <a:gd name="connsiteY5" fmla="*/ 2912616 h 4241800"/>
              <a:gd name="connsiteX6" fmla="*/ 652256 w 1287256"/>
              <a:gd name="connsiteY6" fmla="*/ 2810933 h 4241800"/>
              <a:gd name="connsiteX7" fmla="*/ 810666 w 1287256"/>
              <a:gd name="connsiteY7" fmla="*/ 2696592 h 4241800"/>
              <a:gd name="connsiteX8" fmla="*/ 1016323 w 1287256"/>
              <a:gd name="connsiteY8" fmla="*/ 1964267 h 4241800"/>
              <a:gd name="connsiteX9" fmla="*/ 1026690 w 1287256"/>
              <a:gd name="connsiteY9" fmla="*/ 1400448 h 4241800"/>
              <a:gd name="connsiteX10" fmla="*/ 728456 w 1287256"/>
              <a:gd name="connsiteY10" fmla="*/ 922867 h 4241800"/>
              <a:gd name="connsiteX11" fmla="*/ 846990 w 1287256"/>
              <a:gd name="connsiteY11" fmla="*/ 347133 h 4241800"/>
              <a:gd name="connsiteX12" fmla="*/ 1287256 w 1287256"/>
              <a:gd name="connsiteY12" fmla="*/ 0 h 4241800"/>
              <a:gd name="connsiteX0" fmla="*/ 178123 w 1344672"/>
              <a:gd name="connsiteY0" fmla="*/ 4241800 h 4241800"/>
              <a:gd name="connsiteX1" fmla="*/ 110390 w 1344672"/>
              <a:gd name="connsiteY1" fmla="*/ 4004733 h 4241800"/>
              <a:gd name="connsiteX2" fmla="*/ 25723 w 1344672"/>
              <a:gd name="connsiteY2" fmla="*/ 3793067 h 4241800"/>
              <a:gd name="connsiteX3" fmla="*/ 51123 w 1344672"/>
              <a:gd name="connsiteY3" fmla="*/ 3505200 h 4241800"/>
              <a:gd name="connsiteX4" fmla="*/ 18579 w 1344672"/>
              <a:gd name="connsiteY4" fmla="*/ 3272656 h 4241800"/>
              <a:gd name="connsiteX5" fmla="*/ 162595 w 1344672"/>
              <a:gd name="connsiteY5" fmla="*/ 2912616 h 4241800"/>
              <a:gd name="connsiteX6" fmla="*/ 652256 w 1344672"/>
              <a:gd name="connsiteY6" fmla="*/ 2810933 h 4241800"/>
              <a:gd name="connsiteX7" fmla="*/ 810666 w 1344672"/>
              <a:gd name="connsiteY7" fmla="*/ 2696592 h 4241800"/>
              <a:gd name="connsiteX8" fmla="*/ 1016323 w 1344672"/>
              <a:gd name="connsiteY8" fmla="*/ 1964267 h 4241800"/>
              <a:gd name="connsiteX9" fmla="*/ 1026690 w 1344672"/>
              <a:gd name="connsiteY9" fmla="*/ 1400448 h 4241800"/>
              <a:gd name="connsiteX10" fmla="*/ 1314722 w 1344672"/>
              <a:gd name="connsiteY10" fmla="*/ 968400 h 4241800"/>
              <a:gd name="connsiteX11" fmla="*/ 846990 w 1344672"/>
              <a:gd name="connsiteY11" fmla="*/ 347133 h 4241800"/>
              <a:gd name="connsiteX12" fmla="*/ 1287256 w 1344672"/>
              <a:gd name="connsiteY12" fmla="*/ 0 h 4241800"/>
              <a:gd name="connsiteX0" fmla="*/ 178123 w 1326723"/>
              <a:gd name="connsiteY0" fmla="*/ 4241800 h 4241800"/>
              <a:gd name="connsiteX1" fmla="*/ 110390 w 1326723"/>
              <a:gd name="connsiteY1" fmla="*/ 4004733 h 4241800"/>
              <a:gd name="connsiteX2" fmla="*/ 25723 w 1326723"/>
              <a:gd name="connsiteY2" fmla="*/ 3793067 h 4241800"/>
              <a:gd name="connsiteX3" fmla="*/ 51123 w 1326723"/>
              <a:gd name="connsiteY3" fmla="*/ 3505200 h 4241800"/>
              <a:gd name="connsiteX4" fmla="*/ 18579 w 1326723"/>
              <a:gd name="connsiteY4" fmla="*/ 3272656 h 4241800"/>
              <a:gd name="connsiteX5" fmla="*/ 162595 w 1326723"/>
              <a:gd name="connsiteY5" fmla="*/ 2912616 h 4241800"/>
              <a:gd name="connsiteX6" fmla="*/ 652256 w 1326723"/>
              <a:gd name="connsiteY6" fmla="*/ 2810933 h 4241800"/>
              <a:gd name="connsiteX7" fmla="*/ 810666 w 1326723"/>
              <a:gd name="connsiteY7" fmla="*/ 2696592 h 4241800"/>
              <a:gd name="connsiteX8" fmla="*/ 1016323 w 1326723"/>
              <a:gd name="connsiteY8" fmla="*/ 1964267 h 4241800"/>
              <a:gd name="connsiteX9" fmla="*/ 1026690 w 1326723"/>
              <a:gd name="connsiteY9" fmla="*/ 1400448 h 4241800"/>
              <a:gd name="connsiteX10" fmla="*/ 1314722 w 1326723"/>
              <a:gd name="connsiteY10" fmla="*/ 968400 h 4241800"/>
              <a:gd name="connsiteX11" fmla="*/ 954682 w 1326723"/>
              <a:gd name="connsiteY11" fmla="*/ 680368 h 4241800"/>
              <a:gd name="connsiteX12" fmla="*/ 846990 w 1326723"/>
              <a:gd name="connsiteY12" fmla="*/ 347133 h 4241800"/>
              <a:gd name="connsiteX13" fmla="*/ 1287256 w 1326723"/>
              <a:gd name="connsiteY13" fmla="*/ 0 h 4241800"/>
              <a:gd name="connsiteX0" fmla="*/ 178123 w 1326724"/>
              <a:gd name="connsiteY0" fmla="*/ 4241800 h 4241800"/>
              <a:gd name="connsiteX1" fmla="*/ 110390 w 1326724"/>
              <a:gd name="connsiteY1" fmla="*/ 4004733 h 4241800"/>
              <a:gd name="connsiteX2" fmla="*/ 25723 w 1326724"/>
              <a:gd name="connsiteY2" fmla="*/ 3793067 h 4241800"/>
              <a:gd name="connsiteX3" fmla="*/ 51123 w 1326724"/>
              <a:gd name="connsiteY3" fmla="*/ 3505200 h 4241800"/>
              <a:gd name="connsiteX4" fmla="*/ 18579 w 1326724"/>
              <a:gd name="connsiteY4" fmla="*/ 3272656 h 4241800"/>
              <a:gd name="connsiteX5" fmla="*/ 162595 w 1326724"/>
              <a:gd name="connsiteY5" fmla="*/ 2912616 h 4241800"/>
              <a:gd name="connsiteX6" fmla="*/ 652256 w 1326724"/>
              <a:gd name="connsiteY6" fmla="*/ 2810933 h 4241800"/>
              <a:gd name="connsiteX7" fmla="*/ 810666 w 1326724"/>
              <a:gd name="connsiteY7" fmla="*/ 2696592 h 4241800"/>
              <a:gd name="connsiteX8" fmla="*/ 1016323 w 1326724"/>
              <a:gd name="connsiteY8" fmla="*/ 1964267 h 4241800"/>
              <a:gd name="connsiteX9" fmla="*/ 1026690 w 1326724"/>
              <a:gd name="connsiteY9" fmla="*/ 1400448 h 4241800"/>
              <a:gd name="connsiteX10" fmla="*/ 1314722 w 1326724"/>
              <a:gd name="connsiteY10" fmla="*/ 968400 h 4241800"/>
              <a:gd name="connsiteX11" fmla="*/ 1098699 w 1326724"/>
              <a:gd name="connsiteY11" fmla="*/ 680368 h 4241800"/>
              <a:gd name="connsiteX12" fmla="*/ 846990 w 1326724"/>
              <a:gd name="connsiteY12" fmla="*/ 347133 h 4241800"/>
              <a:gd name="connsiteX13" fmla="*/ 1287256 w 1326724"/>
              <a:gd name="connsiteY13" fmla="*/ 0 h 4241800"/>
              <a:gd name="connsiteX0" fmla="*/ 178123 w 1326724"/>
              <a:gd name="connsiteY0" fmla="*/ 4241800 h 4241800"/>
              <a:gd name="connsiteX1" fmla="*/ 110390 w 1326724"/>
              <a:gd name="connsiteY1" fmla="*/ 4004733 h 4241800"/>
              <a:gd name="connsiteX2" fmla="*/ 25723 w 1326724"/>
              <a:gd name="connsiteY2" fmla="*/ 3793067 h 4241800"/>
              <a:gd name="connsiteX3" fmla="*/ 51123 w 1326724"/>
              <a:gd name="connsiteY3" fmla="*/ 3505200 h 4241800"/>
              <a:gd name="connsiteX4" fmla="*/ 18579 w 1326724"/>
              <a:gd name="connsiteY4" fmla="*/ 3272656 h 4241800"/>
              <a:gd name="connsiteX5" fmla="*/ 162595 w 1326724"/>
              <a:gd name="connsiteY5" fmla="*/ 2912616 h 4241800"/>
              <a:gd name="connsiteX6" fmla="*/ 652256 w 1326724"/>
              <a:gd name="connsiteY6" fmla="*/ 2810933 h 4241800"/>
              <a:gd name="connsiteX7" fmla="*/ 810666 w 1326724"/>
              <a:gd name="connsiteY7" fmla="*/ 2696592 h 4241800"/>
              <a:gd name="connsiteX8" fmla="*/ 1016323 w 1326724"/>
              <a:gd name="connsiteY8" fmla="*/ 1964267 h 4241800"/>
              <a:gd name="connsiteX9" fmla="*/ 1026690 w 1326724"/>
              <a:gd name="connsiteY9" fmla="*/ 1400448 h 4241800"/>
              <a:gd name="connsiteX10" fmla="*/ 1314722 w 1326724"/>
              <a:gd name="connsiteY10" fmla="*/ 968400 h 4241800"/>
              <a:gd name="connsiteX11" fmla="*/ 1098699 w 1326724"/>
              <a:gd name="connsiteY11" fmla="*/ 680368 h 4241800"/>
              <a:gd name="connsiteX12" fmla="*/ 882674 w 1326724"/>
              <a:gd name="connsiteY12" fmla="*/ 536352 h 4241800"/>
              <a:gd name="connsiteX13" fmla="*/ 846990 w 1326724"/>
              <a:gd name="connsiteY13" fmla="*/ 347133 h 4241800"/>
              <a:gd name="connsiteX14" fmla="*/ 1287256 w 1326724"/>
              <a:gd name="connsiteY14" fmla="*/ 0 h 4241800"/>
              <a:gd name="connsiteX0" fmla="*/ 178123 w 1314722"/>
              <a:gd name="connsiteY0" fmla="*/ 4241800 h 4241800"/>
              <a:gd name="connsiteX1" fmla="*/ 110390 w 1314722"/>
              <a:gd name="connsiteY1" fmla="*/ 4004733 h 4241800"/>
              <a:gd name="connsiteX2" fmla="*/ 25723 w 1314722"/>
              <a:gd name="connsiteY2" fmla="*/ 3793067 h 4241800"/>
              <a:gd name="connsiteX3" fmla="*/ 51123 w 1314722"/>
              <a:gd name="connsiteY3" fmla="*/ 3505200 h 4241800"/>
              <a:gd name="connsiteX4" fmla="*/ 18579 w 1314722"/>
              <a:gd name="connsiteY4" fmla="*/ 3272656 h 4241800"/>
              <a:gd name="connsiteX5" fmla="*/ 162595 w 1314722"/>
              <a:gd name="connsiteY5" fmla="*/ 2912616 h 4241800"/>
              <a:gd name="connsiteX6" fmla="*/ 652256 w 1314722"/>
              <a:gd name="connsiteY6" fmla="*/ 2810933 h 4241800"/>
              <a:gd name="connsiteX7" fmla="*/ 810666 w 1314722"/>
              <a:gd name="connsiteY7" fmla="*/ 2696592 h 4241800"/>
              <a:gd name="connsiteX8" fmla="*/ 1016323 w 1314722"/>
              <a:gd name="connsiteY8" fmla="*/ 1964267 h 4241800"/>
              <a:gd name="connsiteX9" fmla="*/ 1026690 w 1314722"/>
              <a:gd name="connsiteY9" fmla="*/ 1400448 h 4241800"/>
              <a:gd name="connsiteX10" fmla="*/ 1314722 w 1314722"/>
              <a:gd name="connsiteY10" fmla="*/ 968400 h 4241800"/>
              <a:gd name="connsiteX11" fmla="*/ 1026690 w 1314722"/>
              <a:gd name="connsiteY11" fmla="*/ 680368 h 4241800"/>
              <a:gd name="connsiteX12" fmla="*/ 882674 w 1314722"/>
              <a:gd name="connsiteY12" fmla="*/ 536352 h 4241800"/>
              <a:gd name="connsiteX13" fmla="*/ 846990 w 1314722"/>
              <a:gd name="connsiteY13" fmla="*/ 347133 h 4241800"/>
              <a:gd name="connsiteX14" fmla="*/ 1287256 w 1314722"/>
              <a:gd name="connsiteY14" fmla="*/ 0 h 4241800"/>
              <a:gd name="connsiteX0" fmla="*/ 193150 w 1329749"/>
              <a:gd name="connsiteY0" fmla="*/ 4241800 h 4241800"/>
              <a:gd name="connsiteX1" fmla="*/ 125417 w 1329749"/>
              <a:gd name="connsiteY1" fmla="*/ 4004733 h 4241800"/>
              <a:gd name="connsiteX2" fmla="*/ 40750 w 1329749"/>
              <a:gd name="connsiteY2" fmla="*/ 3793067 h 4241800"/>
              <a:gd name="connsiteX3" fmla="*/ 66150 w 1329749"/>
              <a:gd name="connsiteY3" fmla="*/ 3505200 h 4241800"/>
              <a:gd name="connsiteX4" fmla="*/ 33606 w 1329749"/>
              <a:gd name="connsiteY4" fmla="*/ 3272656 h 4241800"/>
              <a:gd name="connsiteX5" fmla="*/ 105613 w 1329749"/>
              <a:gd name="connsiteY5" fmla="*/ 2984624 h 4241800"/>
              <a:gd name="connsiteX6" fmla="*/ 667283 w 1329749"/>
              <a:gd name="connsiteY6" fmla="*/ 2810933 h 4241800"/>
              <a:gd name="connsiteX7" fmla="*/ 825693 w 1329749"/>
              <a:gd name="connsiteY7" fmla="*/ 2696592 h 4241800"/>
              <a:gd name="connsiteX8" fmla="*/ 1031350 w 1329749"/>
              <a:gd name="connsiteY8" fmla="*/ 1964267 h 4241800"/>
              <a:gd name="connsiteX9" fmla="*/ 1041717 w 1329749"/>
              <a:gd name="connsiteY9" fmla="*/ 1400448 h 4241800"/>
              <a:gd name="connsiteX10" fmla="*/ 1329749 w 1329749"/>
              <a:gd name="connsiteY10" fmla="*/ 968400 h 4241800"/>
              <a:gd name="connsiteX11" fmla="*/ 1041717 w 1329749"/>
              <a:gd name="connsiteY11" fmla="*/ 680368 h 4241800"/>
              <a:gd name="connsiteX12" fmla="*/ 897701 w 1329749"/>
              <a:gd name="connsiteY12" fmla="*/ 536352 h 4241800"/>
              <a:gd name="connsiteX13" fmla="*/ 862017 w 1329749"/>
              <a:gd name="connsiteY13" fmla="*/ 347133 h 4241800"/>
              <a:gd name="connsiteX14" fmla="*/ 1302283 w 1329749"/>
              <a:gd name="connsiteY14" fmla="*/ 0 h 4241800"/>
              <a:gd name="connsiteX0" fmla="*/ 277817 w 1414416"/>
              <a:gd name="connsiteY0" fmla="*/ 4241800 h 4241800"/>
              <a:gd name="connsiteX1" fmla="*/ 210084 w 1414416"/>
              <a:gd name="connsiteY1" fmla="*/ 4004733 h 4241800"/>
              <a:gd name="connsiteX2" fmla="*/ 125417 w 1414416"/>
              <a:gd name="connsiteY2" fmla="*/ 3793067 h 4241800"/>
              <a:gd name="connsiteX3" fmla="*/ 150817 w 1414416"/>
              <a:gd name="connsiteY3" fmla="*/ 3505200 h 4241800"/>
              <a:gd name="connsiteX4" fmla="*/ 118273 w 1414416"/>
              <a:gd name="connsiteY4" fmla="*/ 3272656 h 4241800"/>
              <a:gd name="connsiteX5" fmla="*/ 105613 w 1414416"/>
              <a:gd name="connsiteY5" fmla="*/ 3018490 h 4241800"/>
              <a:gd name="connsiteX6" fmla="*/ 751950 w 1414416"/>
              <a:gd name="connsiteY6" fmla="*/ 2810933 h 4241800"/>
              <a:gd name="connsiteX7" fmla="*/ 910360 w 1414416"/>
              <a:gd name="connsiteY7" fmla="*/ 2696592 h 4241800"/>
              <a:gd name="connsiteX8" fmla="*/ 1116017 w 1414416"/>
              <a:gd name="connsiteY8" fmla="*/ 1964267 h 4241800"/>
              <a:gd name="connsiteX9" fmla="*/ 1126384 w 1414416"/>
              <a:gd name="connsiteY9" fmla="*/ 1400448 h 4241800"/>
              <a:gd name="connsiteX10" fmla="*/ 1414416 w 1414416"/>
              <a:gd name="connsiteY10" fmla="*/ 968400 h 4241800"/>
              <a:gd name="connsiteX11" fmla="*/ 1126384 w 1414416"/>
              <a:gd name="connsiteY11" fmla="*/ 680368 h 4241800"/>
              <a:gd name="connsiteX12" fmla="*/ 982368 w 1414416"/>
              <a:gd name="connsiteY12" fmla="*/ 536352 h 4241800"/>
              <a:gd name="connsiteX13" fmla="*/ 946684 w 1414416"/>
              <a:gd name="connsiteY13" fmla="*/ 347133 h 4241800"/>
              <a:gd name="connsiteX14" fmla="*/ 1386950 w 1414416"/>
              <a:gd name="connsiteY14" fmla="*/ 0 h 4241800"/>
              <a:gd name="connsiteX0" fmla="*/ 277817 w 1414416"/>
              <a:gd name="connsiteY0" fmla="*/ 4241800 h 4241800"/>
              <a:gd name="connsiteX1" fmla="*/ 210084 w 1414416"/>
              <a:gd name="connsiteY1" fmla="*/ 4004733 h 4241800"/>
              <a:gd name="connsiteX2" fmla="*/ 125417 w 1414416"/>
              <a:gd name="connsiteY2" fmla="*/ 3793067 h 4241800"/>
              <a:gd name="connsiteX3" fmla="*/ 150817 w 1414416"/>
              <a:gd name="connsiteY3" fmla="*/ 3505200 h 4241800"/>
              <a:gd name="connsiteX4" fmla="*/ 118273 w 1414416"/>
              <a:gd name="connsiteY4" fmla="*/ 3272656 h 4241800"/>
              <a:gd name="connsiteX5" fmla="*/ 118273 w 1414416"/>
              <a:gd name="connsiteY5" fmla="*/ 3128640 h 4241800"/>
              <a:gd name="connsiteX6" fmla="*/ 105613 w 1414416"/>
              <a:gd name="connsiteY6" fmla="*/ 3018490 h 4241800"/>
              <a:gd name="connsiteX7" fmla="*/ 751950 w 1414416"/>
              <a:gd name="connsiteY7" fmla="*/ 2810933 h 4241800"/>
              <a:gd name="connsiteX8" fmla="*/ 910360 w 1414416"/>
              <a:gd name="connsiteY8" fmla="*/ 2696592 h 4241800"/>
              <a:gd name="connsiteX9" fmla="*/ 1116017 w 1414416"/>
              <a:gd name="connsiteY9" fmla="*/ 1964267 h 4241800"/>
              <a:gd name="connsiteX10" fmla="*/ 1126384 w 1414416"/>
              <a:gd name="connsiteY10" fmla="*/ 1400448 h 4241800"/>
              <a:gd name="connsiteX11" fmla="*/ 1414416 w 1414416"/>
              <a:gd name="connsiteY11" fmla="*/ 968400 h 4241800"/>
              <a:gd name="connsiteX12" fmla="*/ 1126384 w 1414416"/>
              <a:gd name="connsiteY12" fmla="*/ 680368 h 4241800"/>
              <a:gd name="connsiteX13" fmla="*/ 982368 w 1414416"/>
              <a:gd name="connsiteY13" fmla="*/ 536352 h 4241800"/>
              <a:gd name="connsiteX14" fmla="*/ 946684 w 1414416"/>
              <a:gd name="connsiteY14" fmla="*/ 347133 h 4241800"/>
              <a:gd name="connsiteX15" fmla="*/ 1386950 w 1414416"/>
              <a:gd name="connsiteY15" fmla="*/ 0 h 4241800"/>
              <a:gd name="connsiteX0" fmla="*/ 280216 w 1416815"/>
              <a:gd name="connsiteY0" fmla="*/ 4241800 h 4241800"/>
              <a:gd name="connsiteX1" fmla="*/ 212483 w 1416815"/>
              <a:gd name="connsiteY1" fmla="*/ 4004733 h 4241800"/>
              <a:gd name="connsiteX2" fmla="*/ 127816 w 1416815"/>
              <a:gd name="connsiteY2" fmla="*/ 3793067 h 4241800"/>
              <a:gd name="connsiteX3" fmla="*/ 153216 w 1416815"/>
              <a:gd name="connsiteY3" fmla="*/ 3505200 h 4241800"/>
              <a:gd name="connsiteX4" fmla="*/ 120672 w 1416815"/>
              <a:gd name="connsiteY4" fmla="*/ 3272656 h 4241800"/>
              <a:gd name="connsiteX5" fmla="*/ 120672 w 1416815"/>
              <a:gd name="connsiteY5" fmla="*/ 3128640 h 4241800"/>
              <a:gd name="connsiteX6" fmla="*/ 108012 w 1416815"/>
              <a:gd name="connsiteY6" fmla="*/ 3018490 h 4241800"/>
              <a:gd name="connsiteX7" fmla="*/ 768744 w 1416815"/>
              <a:gd name="connsiteY7" fmla="*/ 2840608 h 4241800"/>
              <a:gd name="connsiteX8" fmla="*/ 912759 w 1416815"/>
              <a:gd name="connsiteY8" fmla="*/ 2696592 h 4241800"/>
              <a:gd name="connsiteX9" fmla="*/ 1118416 w 1416815"/>
              <a:gd name="connsiteY9" fmla="*/ 1964267 h 4241800"/>
              <a:gd name="connsiteX10" fmla="*/ 1128783 w 1416815"/>
              <a:gd name="connsiteY10" fmla="*/ 1400448 h 4241800"/>
              <a:gd name="connsiteX11" fmla="*/ 1416815 w 1416815"/>
              <a:gd name="connsiteY11" fmla="*/ 968400 h 4241800"/>
              <a:gd name="connsiteX12" fmla="*/ 1128783 w 1416815"/>
              <a:gd name="connsiteY12" fmla="*/ 680368 h 4241800"/>
              <a:gd name="connsiteX13" fmla="*/ 984767 w 1416815"/>
              <a:gd name="connsiteY13" fmla="*/ 536352 h 4241800"/>
              <a:gd name="connsiteX14" fmla="*/ 949083 w 1416815"/>
              <a:gd name="connsiteY14" fmla="*/ 347133 h 4241800"/>
              <a:gd name="connsiteX15" fmla="*/ 1389349 w 1416815"/>
              <a:gd name="connsiteY15" fmla="*/ 0 h 4241800"/>
              <a:gd name="connsiteX0" fmla="*/ 280216 w 1416815"/>
              <a:gd name="connsiteY0" fmla="*/ 4241800 h 4241800"/>
              <a:gd name="connsiteX1" fmla="*/ 212483 w 1416815"/>
              <a:gd name="connsiteY1" fmla="*/ 4004733 h 4241800"/>
              <a:gd name="connsiteX2" fmla="*/ 127816 w 1416815"/>
              <a:gd name="connsiteY2" fmla="*/ 3793067 h 4241800"/>
              <a:gd name="connsiteX3" fmla="*/ 153216 w 1416815"/>
              <a:gd name="connsiteY3" fmla="*/ 3505200 h 4241800"/>
              <a:gd name="connsiteX4" fmla="*/ 120672 w 1416815"/>
              <a:gd name="connsiteY4" fmla="*/ 3272656 h 4241800"/>
              <a:gd name="connsiteX5" fmla="*/ 120672 w 1416815"/>
              <a:gd name="connsiteY5" fmla="*/ 3128640 h 4241800"/>
              <a:gd name="connsiteX6" fmla="*/ 108012 w 1416815"/>
              <a:gd name="connsiteY6" fmla="*/ 3018490 h 4241800"/>
              <a:gd name="connsiteX7" fmla="*/ 768745 w 1416815"/>
              <a:gd name="connsiteY7" fmla="*/ 2912616 h 4241800"/>
              <a:gd name="connsiteX8" fmla="*/ 912759 w 1416815"/>
              <a:gd name="connsiteY8" fmla="*/ 2696592 h 4241800"/>
              <a:gd name="connsiteX9" fmla="*/ 1118416 w 1416815"/>
              <a:gd name="connsiteY9" fmla="*/ 1964267 h 4241800"/>
              <a:gd name="connsiteX10" fmla="*/ 1128783 w 1416815"/>
              <a:gd name="connsiteY10" fmla="*/ 1400448 h 4241800"/>
              <a:gd name="connsiteX11" fmla="*/ 1416815 w 1416815"/>
              <a:gd name="connsiteY11" fmla="*/ 968400 h 4241800"/>
              <a:gd name="connsiteX12" fmla="*/ 1128783 w 1416815"/>
              <a:gd name="connsiteY12" fmla="*/ 680368 h 4241800"/>
              <a:gd name="connsiteX13" fmla="*/ 984767 w 1416815"/>
              <a:gd name="connsiteY13" fmla="*/ 536352 h 4241800"/>
              <a:gd name="connsiteX14" fmla="*/ 949083 w 1416815"/>
              <a:gd name="connsiteY14" fmla="*/ 347133 h 4241800"/>
              <a:gd name="connsiteX15" fmla="*/ 1389349 w 1416815"/>
              <a:gd name="connsiteY15" fmla="*/ 0 h 4241800"/>
              <a:gd name="connsiteX0" fmla="*/ 267555 w 1404154"/>
              <a:gd name="connsiteY0" fmla="*/ 4241800 h 4241800"/>
              <a:gd name="connsiteX1" fmla="*/ 199822 w 1404154"/>
              <a:gd name="connsiteY1" fmla="*/ 4004733 h 4241800"/>
              <a:gd name="connsiteX2" fmla="*/ 115155 w 1404154"/>
              <a:gd name="connsiteY2" fmla="*/ 3793067 h 4241800"/>
              <a:gd name="connsiteX3" fmla="*/ 140555 w 1404154"/>
              <a:gd name="connsiteY3" fmla="*/ 3505200 h 4241800"/>
              <a:gd name="connsiteX4" fmla="*/ 108011 w 1404154"/>
              <a:gd name="connsiteY4" fmla="*/ 3272656 h 4241800"/>
              <a:gd name="connsiteX5" fmla="*/ 108011 w 1404154"/>
              <a:gd name="connsiteY5" fmla="*/ 3128640 h 4241800"/>
              <a:gd name="connsiteX6" fmla="*/ 108012 w 1404154"/>
              <a:gd name="connsiteY6" fmla="*/ 3056632 h 4241800"/>
              <a:gd name="connsiteX7" fmla="*/ 756084 w 1404154"/>
              <a:gd name="connsiteY7" fmla="*/ 2912616 h 4241800"/>
              <a:gd name="connsiteX8" fmla="*/ 900098 w 1404154"/>
              <a:gd name="connsiteY8" fmla="*/ 2696592 h 4241800"/>
              <a:gd name="connsiteX9" fmla="*/ 1105755 w 1404154"/>
              <a:gd name="connsiteY9" fmla="*/ 1964267 h 4241800"/>
              <a:gd name="connsiteX10" fmla="*/ 1116122 w 1404154"/>
              <a:gd name="connsiteY10" fmla="*/ 1400448 h 4241800"/>
              <a:gd name="connsiteX11" fmla="*/ 1404154 w 1404154"/>
              <a:gd name="connsiteY11" fmla="*/ 968400 h 4241800"/>
              <a:gd name="connsiteX12" fmla="*/ 1116122 w 1404154"/>
              <a:gd name="connsiteY12" fmla="*/ 680368 h 4241800"/>
              <a:gd name="connsiteX13" fmla="*/ 972106 w 1404154"/>
              <a:gd name="connsiteY13" fmla="*/ 536352 h 4241800"/>
              <a:gd name="connsiteX14" fmla="*/ 936422 w 1404154"/>
              <a:gd name="connsiteY14" fmla="*/ 347133 h 4241800"/>
              <a:gd name="connsiteX15" fmla="*/ 1376688 w 1404154"/>
              <a:gd name="connsiteY15" fmla="*/ 0 h 4241800"/>
              <a:gd name="connsiteX0" fmla="*/ 267556 w 1404155"/>
              <a:gd name="connsiteY0" fmla="*/ 4241800 h 4241800"/>
              <a:gd name="connsiteX1" fmla="*/ 199823 w 1404155"/>
              <a:gd name="connsiteY1" fmla="*/ 4004733 h 4241800"/>
              <a:gd name="connsiteX2" fmla="*/ 115156 w 1404155"/>
              <a:gd name="connsiteY2" fmla="*/ 3793067 h 4241800"/>
              <a:gd name="connsiteX3" fmla="*/ 140556 w 1404155"/>
              <a:gd name="connsiteY3" fmla="*/ 3505200 h 4241800"/>
              <a:gd name="connsiteX4" fmla="*/ 108012 w 1404155"/>
              <a:gd name="connsiteY4" fmla="*/ 3272656 h 4241800"/>
              <a:gd name="connsiteX5" fmla="*/ 108012 w 1404155"/>
              <a:gd name="connsiteY5" fmla="*/ 3128640 h 4241800"/>
              <a:gd name="connsiteX6" fmla="*/ 108012 w 1404155"/>
              <a:gd name="connsiteY6" fmla="*/ 3056632 h 4241800"/>
              <a:gd name="connsiteX7" fmla="*/ 756085 w 1404155"/>
              <a:gd name="connsiteY7" fmla="*/ 2912616 h 4241800"/>
              <a:gd name="connsiteX8" fmla="*/ 900099 w 1404155"/>
              <a:gd name="connsiteY8" fmla="*/ 2696592 h 4241800"/>
              <a:gd name="connsiteX9" fmla="*/ 1105756 w 1404155"/>
              <a:gd name="connsiteY9" fmla="*/ 1964267 h 4241800"/>
              <a:gd name="connsiteX10" fmla="*/ 1116123 w 1404155"/>
              <a:gd name="connsiteY10" fmla="*/ 1400448 h 4241800"/>
              <a:gd name="connsiteX11" fmla="*/ 1404155 w 1404155"/>
              <a:gd name="connsiteY11" fmla="*/ 968400 h 4241800"/>
              <a:gd name="connsiteX12" fmla="*/ 1116123 w 1404155"/>
              <a:gd name="connsiteY12" fmla="*/ 680368 h 4241800"/>
              <a:gd name="connsiteX13" fmla="*/ 972107 w 1404155"/>
              <a:gd name="connsiteY13" fmla="*/ 536352 h 4241800"/>
              <a:gd name="connsiteX14" fmla="*/ 936423 w 1404155"/>
              <a:gd name="connsiteY14" fmla="*/ 347133 h 4241800"/>
              <a:gd name="connsiteX15" fmla="*/ 1376689 w 1404155"/>
              <a:gd name="connsiteY15" fmla="*/ 0 h 4241800"/>
              <a:gd name="connsiteX0" fmla="*/ 255555 w 1392154"/>
              <a:gd name="connsiteY0" fmla="*/ 4241800 h 4241800"/>
              <a:gd name="connsiteX1" fmla="*/ 187822 w 1392154"/>
              <a:gd name="connsiteY1" fmla="*/ 4004733 h 4241800"/>
              <a:gd name="connsiteX2" fmla="*/ 103155 w 1392154"/>
              <a:gd name="connsiteY2" fmla="*/ 3793067 h 4241800"/>
              <a:gd name="connsiteX3" fmla="*/ 128555 w 1392154"/>
              <a:gd name="connsiteY3" fmla="*/ 3505200 h 4241800"/>
              <a:gd name="connsiteX4" fmla="*/ 96011 w 1392154"/>
              <a:gd name="connsiteY4" fmla="*/ 3272656 h 4241800"/>
              <a:gd name="connsiteX5" fmla="*/ 168020 w 1392154"/>
              <a:gd name="connsiteY5" fmla="*/ 3200648 h 4241800"/>
              <a:gd name="connsiteX6" fmla="*/ 96011 w 1392154"/>
              <a:gd name="connsiteY6" fmla="*/ 3056632 h 4241800"/>
              <a:gd name="connsiteX7" fmla="*/ 744084 w 1392154"/>
              <a:gd name="connsiteY7" fmla="*/ 2912616 h 4241800"/>
              <a:gd name="connsiteX8" fmla="*/ 888098 w 1392154"/>
              <a:gd name="connsiteY8" fmla="*/ 2696592 h 4241800"/>
              <a:gd name="connsiteX9" fmla="*/ 1093755 w 1392154"/>
              <a:gd name="connsiteY9" fmla="*/ 1964267 h 4241800"/>
              <a:gd name="connsiteX10" fmla="*/ 1104122 w 1392154"/>
              <a:gd name="connsiteY10" fmla="*/ 1400448 h 4241800"/>
              <a:gd name="connsiteX11" fmla="*/ 1392154 w 1392154"/>
              <a:gd name="connsiteY11" fmla="*/ 968400 h 4241800"/>
              <a:gd name="connsiteX12" fmla="*/ 1104122 w 1392154"/>
              <a:gd name="connsiteY12" fmla="*/ 680368 h 4241800"/>
              <a:gd name="connsiteX13" fmla="*/ 960106 w 1392154"/>
              <a:gd name="connsiteY13" fmla="*/ 536352 h 4241800"/>
              <a:gd name="connsiteX14" fmla="*/ 924422 w 1392154"/>
              <a:gd name="connsiteY14" fmla="*/ 347133 h 4241800"/>
              <a:gd name="connsiteX15" fmla="*/ 1364688 w 1392154"/>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03066 w 1399209"/>
              <a:gd name="connsiteY4" fmla="*/ 3272656 h 4241800"/>
              <a:gd name="connsiteX5" fmla="*/ 132741 w 1399209"/>
              <a:gd name="connsiteY5" fmla="*/ 3192181 h 4241800"/>
              <a:gd name="connsiteX6" fmla="*/ 103066 w 1399209"/>
              <a:gd name="connsiteY6" fmla="*/ 3056632 h 4241800"/>
              <a:gd name="connsiteX7" fmla="*/ 751139 w 1399209"/>
              <a:gd name="connsiteY7" fmla="*/ 2912616 h 4241800"/>
              <a:gd name="connsiteX8" fmla="*/ 895153 w 1399209"/>
              <a:gd name="connsiteY8" fmla="*/ 2696592 h 4241800"/>
              <a:gd name="connsiteX9" fmla="*/ 1100810 w 1399209"/>
              <a:gd name="connsiteY9" fmla="*/ 1964267 h 4241800"/>
              <a:gd name="connsiteX10" fmla="*/ 1111177 w 1399209"/>
              <a:gd name="connsiteY10" fmla="*/ 1400448 h 4241800"/>
              <a:gd name="connsiteX11" fmla="*/ 1399209 w 1399209"/>
              <a:gd name="connsiteY11" fmla="*/ 968400 h 4241800"/>
              <a:gd name="connsiteX12" fmla="*/ 1111177 w 1399209"/>
              <a:gd name="connsiteY12" fmla="*/ 680368 h 4241800"/>
              <a:gd name="connsiteX13" fmla="*/ 967161 w 1399209"/>
              <a:gd name="connsiteY13" fmla="*/ 536352 h 4241800"/>
              <a:gd name="connsiteX14" fmla="*/ 931477 w 1399209"/>
              <a:gd name="connsiteY14" fmla="*/ 347133 h 4241800"/>
              <a:gd name="connsiteX15" fmla="*/ 1371743 w 1399209"/>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03067 w 1399209"/>
              <a:gd name="connsiteY4" fmla="*/ 3272656 h 4241800"/>
              <a:gd name="connsiteX5" fmla="*/ 132741 w 1399209"/>
              <a:gd name="connsiteY5" fmla="*/ 3192181 h 4241800"/>
              <a:gd name="connsiteX6" fmla="*/ 103066 w 1399209"/>
              <a:gd name="connsiteY6" fmla="*/ 3056632 h 4241800"/>
              <a:gd name="connsiteX7" fmla="*/ 751139 w 1399209"/>
              <a:gd name="connsiteY7" fmla="*/ 2912616 h 4241800"/>
              <a:gd name="connsiteX8" fmla="*/ 895153 w 1399209"/>
              <a:gd name="connsiteY8" fmla="*/ 2696592 h 4241800"/>
              <a:gd name="connsiteX9" fmla="*/ 1100810 w 1399209"/>
              <a:gd name="connsiteY9" fmla="*/ 1964267 h 4241800"/>
              <a:gd name="connsiteX10" fmla="*/ 1111177 w 1399209"/>
              <a:gd name="connsiteY10" fmla="*/ 1400448 h 4241800"/>
              <a:gd name="connsiteX11" fmla="*/ 1399209 w 1399209"/>
              <a:gd name="connsiteY11" fmla="*/ 968400 h 4241800"/>
              <a:gd name="connsiteX12" fmla="*/ 1111177 w 1399209"/>
              <a:gd name="connsiteY12" fmla="*/ 680368 h 4241800"/>
              <a:gd name="connsiteX13" fmla="*/ 967161 w 1399209"/>
              <a:gd name="connsiteY13" fmla="*/ 536352 h 4241800"/>
              <a:gd name="connsiteX14" fmla="*/ 931477 w 1399209"/>
              <a:gd name="connsiteY14" fmla="*/ 347133 h 4241800"/>
              <a:gd name="connsiteX15" fmla="*/ 1371743 w 1399209"/>
              <a:gd name="connsiteY15" fmla="*/ 0 h 4241800"/>
              <a:gd name="connsiteX0" fmla="*/ 262610 w 1399209"/>
              <a:gd name="connsiteY0" fmla="*/ 4241800 h 4241800"/>
              <a:gd name="connsiteX1" fmla="*/ 194877 w 1399209"/>
              <a:gd name="connsiteY1" fmla="*/ 4004733 h 4241800"/>
              <a:gd name="connsiteX2" fmla="*/ 110210 w 1399209"/>
              <a:gd name="connsiteY2" fmla="*/ 3793067 h 4241800"/>
              <a:gd name="connsiteX3" fmla="*/ 135610 w 1399209"/>
              <a:gd name="connsiteY3" fmla="*/ 3505200 h 4241800"/>
              <a:gd name="connsiteX4" fmla="*/ 132741 w 1399209"/>
              <a:gd name="connsiteY4" fmla="*/ 3192181 h 4241800"/>
              <a:gd name="connsiteX5" fmla="*/ 103066 w 1399209"/>
              <a:gd name="connsiteY5" fmla="*/ 3056632 h 4241800"/>
              <a:gd name="connsiteX6" fmla="*/ 751139 w 1399209"/>
              <a:gd name="connsiteY6" fmla="*/ 2912616 h 4241800"/>
              <a:gd name="connsiteX7" fmla="*/ 895153 w 1399209"/>
              <a:gd name="connsiteY7" fmla="*/ 2696592 h 4241800"/>
              <a:gd name="connsiteX8" fmla="*/ 1100810 w 1399209"/>
              <a:gd name="connsiteY8" fmla="*/ 1964267 h 4241800"/>
              <a:gd name="connsiteX9" fmla="*/ 1111177 w 1399209"/>
              <a:gd name="connsiteY9" fmla="*/ 1400448 h 4241800"/>
              <a:gd name="connsiteX10" fmla="*/ 1399209 w 1399209"/>
              <a:gd name="connsiteY10" fmla="*/ 968400 h 4241800"/>
              <a:gd name="connsiteX11" fmla="*/ 1111177 w 1399209"/>
              <a:gd name="connsiteY11" fmla="*/ 680368 h 4241800"/>
              <a:gd name="connsiteX12" fmla="*/ 967161 w 1399209"/>
              <a:gd name="connsiteY12" fmla="*/ 536352 h 4241800"/>
              <a:gd name="connsiteX13" fmla="*/ 931477 w 1399209"/>
              <a:gd name="connsiteY13" fmla="*/ 347133 h 4241800"/>
              <a:gd name="connsiteX14" fmla="*/ 1371743 w 1399209"/>
              <a:gd name="connsiteY14" fmla="*/ 0 h 4241800"/>
              <a:gd name="connsiteX0" fmla="*/ 260731 w 1397330"/>
              <a:gd name="connsiteY0" fmla="*/ 4241800 h 4241800"/>
              <a:gd name="connsiteX1" fmla="*/ 192998 w 1397330"/>
              <a:gd name="connsiteY1" fmla="*/ 4004733 h 4241800"/>
              <a:gd name="connsiteX2" fmla="*/ 108331 w 1397330"/>
              <a:gd name="connsiteY2" fmla="*/ 3793067 h 4241800"/>
              <a:gd name="connsiteX3" fmla="*/ 133731 w 1397330"/>
              <a:gd name="connsiteY3" fmla="*/ 3505200 h 4241800"/>
              <a:gd name="connsiteX4" fmla="*/ 142137 w 1397330"/>
              <a:gd name="connsiteY4" fmla="*/ 3168352 h 4241800"/>
              <a:gd name="connsiteX5" fmla="*/ 101187 w 1397330"/>
              <a:gd name="connsiteY5" fmla="*/ 3056632 h 4241800"/>
              <a:gd name="connsiteX6" fmla="*/ 749260 w 1397330"/>
              <a:gd name="connsiteY6" fmla="*/ 2912616 h 4241800"/>
              <a:gd name="connsiteX7" fmla="*/ 893274 w 1397330"/>
              <a:gd name="connsiteY7" fmla="*/ 2696592 h 4241800"/>
              <a:gd name="connsiteX8" fmla="*/ 1098931 w 1397330"/>
              <a:gd name="connsiteY8" fmla="*/ 1964267 h 4241800"/>
              <a:gd name="connsiteX9" fmla="*/ 1109298 w 1397330"/>
              <a:gd name="connsiteY9" fmla="*/ 1400448 h 4241800"/>
              <a:gd name="connsiteX10" fmla="*/ 1397330 w 1397330"/>
              <a:gd name="connsiteY10" fmla="*/ 968400 h 4241800"/>
              <a:gd name="connsiteX11" fmla="*/ 1109298 w 1397330"/>
              <a:gd name="connsiteY11" fmla="*/ 680368 h 4241800"/>
              <a:gd name="connsiteX12" fmla="*/ 965282 w 1397330"/>
              <a:gd name="connsiteY12" fmla="*/ 536352 h 4241800"/>
              <a:gd name="connsiteX13" fmla="*/ 929598 w 1397330"/>
              <a:gd name="connsiteY13" fmla="*/ 347133 h 4241800"/>
              <a:gd name="connsiteX14" fmla="*/ 1369864 w 1397330"/>
              <a:gd name="connsiteY14" fmla="*/ 0 h 4241800"/>
              <a:gd name="connsiteX0" fmla="*/ 260731 w 1397330"/>
              <a:gd name="connsiteY0" fmla="*/ 4241800 h 4241800"/>
              <a:gd name="connsiteX1" fmla="*/ 192998 w 1397330"/>
              <a:gd name="connsiteY1" fmla="*/ 4004733 h 4241800"/>
              <a:gd name="connsiteX2" fmla="*/ 108331 w 1397330"/>
              <a:gd name="connsiteY2" fmla="*/ 3793067 h 4241800"/>
              <a:gd name="connsiteX3" fmla="*/ 133731 w 1397330"/>
              <a:gd name="connsiteY3" fmla="*/ 3505200 h 4241800"/>
              <a:gd name="connsiteX4" fmla="*/ 142136 w 1397330"/>
              <a:gd name="connsiteY4" fmla="*/ 3168352 h 4241800"/>
              <a:gd name="connsiteX5" fmla="*/ 101187 w 1397330"/>
              <a:gd name="connsiteY5" fmla="*/ 3056632 h 4241800"/>
              <a:gd name="connsiteX6" fmla="*/ 749260 w 1397330"/>
              <a:gd name="connsiteY6" fmla="*/ 2912616 h 4241800"/>
              <a:gd name="connsiteX7" fmla="*/ 893274 w 1397330"/>
              <a:gd name="connsiteY7" fmla="*/ 2696592 h 4241800"/>
              <a:gd name="connsiteX8" fmla="*/ 1098931 w 1397330"/>
              <a:gd name="connsiteY8" fmla="*/ 1964267 h 4241800"/>
              <a:gd name="connsiteX9" fmla="*/ 1109298 w 1397330"/>
              <a:gd name="connsiteY9" fmla="*/ 1400448 h 4241800"/>
              <a:gd name="connsiteX10" fmla="*/ 1397330 w 1397330"/>
              <a:gd name="connsiteY10" fmla="*/ 968400 h 4241800"/>
              <a:gd name="connsiteX11" fmla="*/ 1109298 w 1397330"/>
              <a:gd name="connsiteY11" fmla="*/ 680368 h 4241800"/>
              <a:gd name="connsiteX12" fmla="*/ 965282 w 1397330"/>
              <a:gd name="connsiteY12" fmla="*/ 536352 h 4241800"/>
              <a:gd name="connsiteX13" fmla="*/ 929598 w 1397330"/>
              <a:gd name="connsiteY13" fmla="*/ 347133 h 4241800"/>
              <a:gd name="connsiteX14" fmla="*/ 1369864 w 1397330"/>
              <a:gd name="connsiteY14" fmla="*/ 0 h 4241800"/>
              <a:gd name="connsiteX0" fmla="*/ 260731 w 1397330"/>
              <a:gd name="connsiteY0" fmla="*/ 4241800 h 4241800"/>
              <a:gd name="connsiteX1" fmla="*/ 192998 w 1397330"/>
              <a:gd name="connsiteY1" fmla="*/ 4004733 h 4241800"/>
              <a:gd name="connsiteX2" fmla="*/ 108331 w 1397330"/>
              <a:gd name="connsiteY2" fmla="*/ 3793067 h 4241800"/>
              <a:gd name="connsiteX3" fmla="*/ 133731 w 1397330"/>
              <a:gd name="connsiteY3" fmla="*/ 3505200 h 4241800"/>
              <a:gd name="connsiteX4" fmla="*/ 142136 w 1397330"/>
              <a:gd name="connsiteY4" fmla="*/ 3168352 h 4241800"/>
              <a:gd name="connsiteX5" fmla="*/ 101187 w 1397330"/>
              <a:gd name="connsiteY5" fmla="*/ 3056632 h 4241800"/>
              <a:gd name="connsiteX6" fmla="*/ 749260 w 1397330"/>
              <a:gd name="connsiteY6" fmla="*/ 2912616 h 4241800"/>
              <a:gd name="connsiteX7" fmla="*/ 893274 w 1397330"/>
              <a:gd name="connsiteY7" fmla="*/ 2696592 h 4241800"/>
              <a:gd name="connsiteX8" fmla="*/ 1098931 w 1397330"/>
              <a:gd name="connsiteY8" fmla="*/ 1964267 h 4241800"/>
              <a:gd name="connsiteX9" fmla="*/ 1109298 w 1397330"/>
              <a:gd name="connsiteY9" fmla="*/ 1400448 h 4241800"/>
              <a:gd name="connsiteX10" fmla="*/ 1397330 w 1397330"/>
              <a:gd name="connsiteY10" fmla="*/ 968400 h 4241800"/>
              <a:gd name="connsiteX11" fmla="*/ 1109298 w 1397330"/>
              <a:gd name="connsiteY11" fmla="*/ 680368 h 4241800"/>
              <a:gd name="connsiteX12" fmla="*/ 965282 w 1397330"/>
              <a:gd name="connsiteY12" fmla="*/ 536352 h 4241800"/>
              <a:gd name="connsiteX13" fmla="*/ 929598 w 1397330"/>
              <a:gd name="connsiteY13" fmla="*/ 347133 h 4241800"/>
              <a:gd name="connsiteX14" fmla="*/ 1369864 w 1397330"/>
              <a:gd name="connsiteY14" fmla="*/ 0 h 4241800"/>
              <a:gd name="connsiteX0" fmla="*/ 262132 w 1398731"/>
              <a:gd name="connsiteY0" fmla="*/ 4241800 h 4241800"/>
              <a:gd name="connsiteX1" fmla="*/ 194399 w 1398731"/>
              <a:gd name="connsiteY1" fmla="*/ 4004733 h 4241800"/>
              <a:gd name="connsiteX2" fmla="*/ 109732 w 1398731"/>
              <a:gd name="connsiteY2" fmla="*/ 3793067 h 4241800"/>
              <a:gd name="connsiteX3" fmla="*/ 135132 w 1398731"/>
              <a:gd name="connsiteY3" fmla="*/ 3505200 h 4241800"/>
              <a:gd name="connsiteX4" fmla="*/ 102588 w 1398731"/>
              <a:gd name="connsiteY4" fmla="*/ 3056632 h 4241800"/>
              <a:gd name="connsiteX5" fmla="*/ 750661 w 1398731"/>
              <a:gd name="connsiteY5" fmla="*/ 2912616 h 4241800"/>
              <a:gd name="connsiteX6" fmla="*/ 894675 w 1398731"/>
              <a:gd name="connsiteY6" fmla="*/ 2696592 h 4241800"/>
              <a:gd name="connsiteX7" fmla="*/ 1100332 w 1398731"/>
              <a:gd name="connsiteY7" fmla="*/ 1964267 h 4241800"/>
              <a:gd name="connsiteX8" fmla="*/ 1110699 w 1398731"/>
              <a:gd name="connsiteY8" fmla="*/ 1400448 h 4241800"/>
              <a:gd name="connsiteX9" fmla="*/ 1398731 w 1398731"/>
              <a:gd name="connsiteY9" fmla="*/ 968400 h 4241800"/>
              <a:gd name="connsiteX10" fmla="*/ 1110699 w 1398731"/>
              <a:gd name="connsiteY10" fmla="*/ 680368 h 4241800"/>
              <a:gd name="connsiteX11" fmla="*/ 966683 w 1398731"/>
              <a:gd name="connsiteY11" fmla="*/ 536352 h 4241800"/>
              <a:gd name="connsiteX12" fmla="*/ 930999 w 1398731"/>
              <a:gd name="connsiteY12" fmla="*/ 347133 h 4241800"/>
              <a:gd name="connsiteX13" fmla="*/ 1371265 w 1398731"/>
              <a:gd name="connsiteY13" fmla="*/ 0 h 4241800"/>
              <a:gd name="connsiteX0" fmla="*/ 260731 w 1397330"/>
              <a:gd name="connsiteY0" fmla="*/ 4241800 h 4241800"/>
              <a:gd name="connsiteX1" fmla="*/ 192998 w 1397330"/>
              <a:gd name="connsiteY1" fmla="*/ 4004733 h 4241800"/>
              <a:gd name="connsiteX2" fmla="*/ 108331 w 1397330"/>
              <a:gd name="connsiteY2" fmla="*/ 3793067 h 4241800"/>
              <a:gd name="connsiteX3" fmla="*/ 142137 w 1397330"/>
              <a:gd name="connsiteY3" fmla="*/ 3528392 h 4241800"/>
              <a:gd name="connsiteX4" fmla="*/ 101187 w 1397330"/>
              <a:gd name="connsiteY4" fmla="*/ 3056632 h 4241800"/>
              <a:gd name="connsiteX5" fmla="*/ 749260 w 1397330"/>
              <a:gd name="connsiteY5" fmla="*/ 2912616 h 4241800"/>
              <a:gd name="connsiteX6" fmla="*/ 893274 w 1397330"/>
              <a:gd name="connsiteY6" fmla="*/ 2696592 h 4241800"/>
              <a:gd name="connsiteX7" fmla="*/ 1098931 w 1397330"/>
              <a:gd name="connsiteY7" fmla="*/ 1964267 h 4241800"/>
              <a:gd name="connsiteX8" fmla="*/ 1109298 w 1397330"/>
              <a:gd name="connsiteY8" fmla="*/ 1400448 h 4241800"/>
              <a:gd name="connsiteX9" fmla="*/ 1397330 w 1397330"/>
              <a:gd name="connsiteY9" fmla="*/ 968400 h 4241800"/>
              <a:gd name="connsiteX10" fmla="*/ 1109298 w 1397330"/>
              <a:gd name="connsiteY10" fmla="*/ 680368 h 4241800"/>
              <a:gd name="connsiteX11" fmla="*/ 965282 w 1397330"/>
              <a:gd name="connsiteY11" fmla="*/ 536352 h 4241800"/>
              <a:gd name="connsiteX12" fmla="*/ 929598 w 1397330"/>
              <a:gd name="connsiteY12" fmla="*/ 347133 h 4241800"/>
              <a:gd name="connsiteX13" fmla="*/ 1369864 w 1397330"/>
              <a:gd name="connsiteY13" fmla="*/ 0 h 4241800"/>
              <a:gd name="connsiteX0" fmla="*/ 266366 w 1402965"/>
              <a:gd name="connsiteY0" fmla="*/ 4241800 h 4241800"/>
              <a:gd name="connsiteX1" fmla="*/ 198633 w 1402965"/>
              <a:gd name="connsiteY1" fmla="*/ 4004733 h 4241800"/>
              <a:gd name="connsiteX2" fmla="*/ 113966 w 1402965"/>
              <a:gd name="connsiteY2" fmla="*/ 3793067 h 4241800"/>
              <a:gd name="connsiteX3" fmla="*/ 106822 w 1402965"/>
              <a:gd name="connsiteY3" fmla="*/ 3056632 h 4241800"/>
              <a:gd name="connsiteX4" fmla="*/ 754895 w 1402965"/>
              <a:gd name="connsiteY4" fmla="*/ 2912616 h 4241800"/>
              <a:gd name="connsiteX5" fmla="*/ 898909 w 1402965"/>
              <a:gd name="connsiteY5" fmla="*/ 2696592 h 4241800"/>
              <a:gd name="connsiteX6" fmla="*/ 1104566 w 1402965"/>
              <a:gd name="connsiteY6" fmla="*/ 1964267 h 4241800"/>
              <a:gd name="connsiteX7" fmla="*/ 1114933 w 1402965"/>
              <a:gd name="connsiteY7" fmla="*/ 1400448 h 4241800"/>
              <a:gd name="connsiteX8" fmla="*/ 1402965 w 1402965"/>
              <a:gd name="connsiteY8" fmla="*/ 968400 h 4241800"/>
              <a:gd name="connsiteX9" fmla="*/ 1114933 w 1402965"/>
              <a:gd name="connsiteY9" fmla="*/ 680368 h 4241800"/>
              <a:gd name="connsiteX10" fmla="*/ 970917 w 1402965"/>
              <a:gd name="connsiteY10" fmla="*/ 536352 h 4241800"/>
              <a:gd name="connsiteX11" fmla="*/ 935233 w 1402965"/>
              <a:gd name="connsiteY11" fmla="*/ 347133 h 4241800"/>
              <a:gd name="connsiteX12" fmla="*/ 1375499 w 1402965"/>
              <a:gd name="connsiteY12" fmla="*/ 0 h 4241800"/>
              <a:gd name="connsiteX0" fmla="*/ 260731 w 1397330"/>
              <a:gd name="connsiteY0" fmla="*/ 4241800 h 4241800"/>
              <a:gd name="connsiteX1" fmla="*/ 192998 w 1397330"/>
              <a:gd name="connsiteY1" fmla="*/ 4004733 h 4241800"/>
              <a:gd name="connsiteX2" fmla="*/ 142137 w 1397330"/>
              <a:gd name="connsiteY2" fmla="*/ 3816424 h 4241800"/>
              <a:gd name="connsiteX3" fmla="*/ 101187 w 1397330"/>
              <a:gd name="connsiteY3" fmla="*/ 3056632 h 4241800"/>
              <a:gd name="connsiteX4" fmla="*/ 749260 w 1397330"/>
              <a:gd name="connsiteY4" fmla="*/ 2912616 h 4241800"/>
              <a:gd name="connsiteX5" fmla="*/ 893274 w 1397330"/>
              <a:gd name="connsiteY5" fmla="*/ 2696592 h 4241800"/>
              <a:gd name="connsiteX6" fmla="*/ 1098931 w 1397330"/>
              <a:gd name="connsiteY6" fmla="*/ 1964267 h 4241800"/>
              <a:gd name="connsiteX7" fmla="*/ 1109298 w 1397330"/>
              <a:gd name="connsiteY7" fmla="*/ 1400448 h 4241800"/>
              <a:gd name="connsiteX8" fmla="*/ 1397330 w 1397330"/>
              <a:gd name="connsiteY8" fmla="*/ 968400 h 4241800"/>
              <a:gd name="connsiteX9" fmla="*/ 1109298 w 1397330"/>
              <a:gd name="connsiteY9" fmla="*/ 680368 h 4241800"/>
              <a:gd name="connsiteX10" fmla="*/ 965282 w 1397330"/>
              <a:gd name="connsiteY10" fmla="*/ 536352 h 4241800"/>
              <a:gd name="connsiteX11" fmla="*/ 929598 w 1397330"/>
              <a:gd name="connsiteY11" fmla="*/ 347133 h 4241800"/>
              <a:gd name="connsiteX12" fmla="*/ 1369864 w 1397330"/>
              <a:gd name="connsiteY12" fmla="*/ 0 h 4241800"/>
              <a:gd name="connsiteX0" fmla="*/ 260731 w 1397330"/>
              <a:gd name="connsiteY0" fmla="*/ 4241800 h 4241800"/>
              <a:gd name="connsiteX1" fmla="*/ 192998 w 1397330"/>
              <a:gd name="connsiteY1" fmla="*/ 4004733 h 4241800"/>
              <a:gd name="connsiteX2" fmla="*/ 142136 w 1397330"/>
              <a:gd name="connsiteY2" fmla="*/ 3816424 h 4241800"/>
              <a:gd name="connsiteX3" fmla="*/ 101187 w 1397330"/>
              <a:gd name="connsiteY3" fmla="*/ 3056632 h 4241800"/>
              <a:gd name="connsiteX4" fmla="*/ 749260 w 1397330"/>
              <a:gd name="connsiteY4" fmla="*/ 2912616 h 4241800"/>
              <a:gd name="connsiteX5" fmla="*/ 893274 w 1397330"/>
              <a:gd name="connsiteY5" fmla="*/ 2696592 h 4241800"/>
              <a:gd name="connsiteX6" fmla="*/ 1098931 w 1397330"/>
              <a:gd name="connsiteY6" fmla="*/ 1964267 h 4241800"/>
              <a:gd name="connsiteX7" fmla="*/ 1109298 w 1397330"/>
              <a:gd name="connsiteY7" fmla="*/ 1400448 h 4241800"/>
              <a:gd name="connsiteX8" fmla="*/ 1397330 w 1397330"/>
              <a:gd name="connsiteY8" fmla="*/ 968400 h 4241800"/>
              <a:gd name="connsiteX9" fmla="*/ 1109298 w 1397330"/>
              <a:gd name="connsiteY9" fmla="*/ 680368 h 4241800"/>
              <a:gd name="connsiteX10" fmla="*/ 965282 w 1397330"/>
              <a:gd name="connsiteY10" fmla="*/ 536352 h 4241800"/>
              <a:gd name="connsiteX11" fmla="*/ 929598 w 1397330"/>
              <a:gd name="connsiteY11" fmla="*/ 347133 h 4241800"/>
              <a:gd name="connsiteX12" fmla="*/ 1369864 w 1397330"/>
              <a:gd name="connsiteY12" fmla="*/ 0 h 4241800"/>
              <a:gd name="connsiteX0" fmla="*/ 252254 w 1388853"/>
              <a:gd name="connsiteY0" fmla="*/ 4241800 h 4241800"/>
              <a:gd name="connsiteX1" fmla="*/ 184521 w 1388853"/>
              <a:gd name="connsiteY1" fmla="*/ 4004733 h 4241800"/>
              <a:gd name="connsiteX2" fmla="*/ 92710 w 1388853"/>
              <a:gd name="connsiteY2" fmla="*/ 3056632 h 4241800"/>
              <a:gd name="connsiteX3" fmla="*/ 740783 w 1388853"/>
              <a:gd name="connsiteY3" fmla="*/ 2912616 h 4241800"/>
              <a:gd name="connsiteX4" fmla="*/ 884797 w 1388853"/>
              <a:gd name="connsiteY4" fmla="*/ 2696592 h 4241800"/>
              <a:gd name="connsiteX5" fmla="*/ 1090454 w 1388853"/>
              <a:gd name="connsiteY5" fmla="*/ 1964267 h 4241800"/>
              <a:gd name="connsiteX6" fmla="*/ 1100821 w 1388853"/>
              <a:gd name="connsiteY6" fmla="*/ 1400448 h 4241800"/>
              <a:gd name="connsiteX7" fmla="*/ 1388853 w 1388853"/>
              <a:gd name="connsiteY7" fmla="*/ 968400 h 4241800"/>
              <a:gd name="connsiteX8" fmla="*/ 1100821 w 1388853"/>
              <a:gd name="connsiteY8" fmla="*/ 680368 h 4241800"/>
              <a:gd name="connsiteX9" fmla="*/ 956805 w 1388853"/>
              <a:gd name="connsiteY9" fmla="*/ 536352 h 4241800"/>
              <a:gd name="connsiteX10" fmla="*/ 921121 w 1388853"/>
              <a:gd name="connsiteY10" fmla="*/ 347133 h 4241800"/>
              <a:gd name="connsiteX11" fmla="*/ 1361387 w 1388853"/>
              <a:gd name="connsiteY11" fmla="*/ 0 h 4241800"/>
              <a:gd name="connsiteX0" fmla="*/ 240965 w 1377564"/>
              <a:gd name="connsiteY0" fmla="*/ 4241800 h 4241800"/>
              <a:gd name="connsiteX1" fmla="*/ 81421 w 1377564"/>
              <a:gd name="connsiteY1" fmla="*/ 3056632 h 4241800"/>
              <a:gd name="connsiteX2" fmla="*/ 729494 w 1377564"/>
              <a:gd name="connsiteY2" fmla="*/ 2912616 h 4241800"/>
              <a:gd name="connsiteX3" fmla="*/ 873508 w 1377564"/>
              <a:gd name="connsiteY3" fmla="*/ 2696592 h 4241800"/>
              <a:gd name="connsiteX4" fmla="*/ 1079165 w 1377564"/>
              <a:gd name="connsiteY4" fmla="*/ 1964267 h 4241800"/>
              <a:gd name="connsiteX5" fmla="*/ 1089532 w 1377564"/>
              <a:gd name="connsiteY5" fmla="*/ 1400448 h 4241800"/>
              <a:gd name="connsiteX6" fmla="*/ 1377564 w 1377564"/>
              <a:gd name="connsiteY6" fmla="*/ 968400 h 4241800"/>
              <a:gd name="connsiteX7" fmla="*/ 1089532 w 1377564"/>
              <a:gd name="connsiteY7" fmla="*/ 680368 h 4241800"/>
              <a:gd name="connsiteX8" fmla="*/ 945516 w 1377564"/>
              <a:gd name="connsiteY8" fmla="*/ 536352 h 4241800"/>
              <a:gd name="connsiteX9" fmla="*/ 909832 w 1377564"/>
              <a:gd name="connsiteY9" fmla="*/ 347133 h 4241800"/>
              <a:gd name="connsiteX10" fmla="*/ 1350098 w 1377564"/>
              <a:gd name="connsiteY10" fmla="*/ 0 h 4241800"/>
              <a:gd name="connsiteX0" fmla="*/ 262149 w 1373328"/>
              <a:gd name="connsiteY0" fmla="*/ 4248472 h 4248472"/>
              <a:gd name="connsiteX1" fmla="*/ 77185 w 1373328"/>
              <a:gd name="connsiteY1" fmla="*/ 3056632 h 4248472"/>
              <a:gd name="connsiteX2" fmla="*/ 725258 w 1373328"/>
              <a:gd name="connsiteY2" fmla="*/ 2912616 h 4248472"/>
              <a:gd name="connsiteX3" fmla="*/ 869272 w 1373328"/>
              <a:gd name="connsiteY3" fmla="*/ 2696592 h 4248472"/>
              <a:gd name="connsiteX4" fmla="*/ 1074929 w 1373328"/>
              <a:gd name="connsiteY4" fmla="*/ 1964267 h 4248472"/>
              <a:gd name="connsiteX5" fmla="*/ 1085296 w 1373328"/>
              <a:gd name="connsiteY5" fmla="*/ 1400448 h 4248472"/>
              <a:gd name="connsiteX6" fmla="*/ 1373328 w 1373328"/>
              <a:gd name="connsiteY6" fmla="*/ 968400 h 4248472"/>
              <a:gd name="connsiteX7" fmla="*/ 1085296 w 1373328"/>
              <a:gd name="connsiteY7" fmla="*/ 680368 h 4248472"/>
              <a:gd name="connsiteX8" fmla="*/ 941280 w 1373328"/>
              <a:gd name="connsiteY8" fmla="*/ 536352 h 4248472"/>
              <a:gd name="connsiteX9" fmla="*/ 905596 w 1373328"/>
              <a:gd name="connsiteY9" fmla="*/ 347133 h 4248472"/>
              <a:gd name="connsiteX10" fmla="*/ 1345862 w 1373328"/>
              <a:gd name="connsiteY10" fmla="*/ 0 h 4248472"/>
              <a:gd name="connsiteX0" fmla="*/ 0 w 1296143"/>
              <a:gd name="connsiteY0" fmla="*/ 3056632 h 3056632"/>
              <a:gd name="connsiteX1" fmla="*/ 648073 w 1296143"/>
              <a:gd name="connsiteY1" fmla="*/ 2912616 h 3056632"/>
              <a:gd name="connsiteX2" fmla="*/ 792087 w 1296143"/>
              <a:gd name="connsiteY2" fmla="*/ 2696592 h 3056632"/>
              <a:gd name="connsiteX3" fmla="*/ 997744 w 1296143"/>
              <a:gd name="connsiteY3" fmla="*/ 1964267 h 3056632"/>
              <a:gd name="connsiteX4" fmla="*/ 1008111 w 1296143"/>
              <a:gd name="connsiteY4" fmla="*/ 1400448 h 3056632"/>
              <a:gd name="connsiteX5" fmla="*/ 1296143 w 1296143"/>
              <a:gd name="connsiteY5" fmla="*/ 968400 h 3056632"/>
              <a:gd name="connsiteX6" fmla="*/ 1008111 w 1296143"/>
              <a:gd name="connsiteY6" fmla="*/ 680368 h 3056632"/>
              <a:gd name="connsiteX7" fmla="*/ 864095 w 1296143"/>
              <a:gd name="connsiteY7" fmla="*/ 536352 h 3056632"/>
              <a:gd name="connsiteX8" fmla="*/ 828411 w 1296143"/>
              <a:gd name="connsiteY8" fmla="*/ 347133 h 3056632"/>
              <a:gd name="connsiteX9" fmla="*/ 1268677 w 1296143"/>
              <a:gd name="connsiteY9" fmla="*/ 0 h 3056632"/>
              <a:gd name="connsiteX0" fmla="*/ 0 w 1296143"/>
              <a:gd name="connsiteY0" fmla="*/ 3056632 h 3056632"/>
              <a:gd name="connsiteX1" fmla="*/ 656539 w 1296143"/>
              <a:gd name="connsiteY1" fmla="*/ 2575354 h 3056632"/>
              <a:gd name="connsiteX2" fmla="*/ 792087 w 1296143"/>
              <a:gd name="connsiteY2" fmla="*/ 2696592 h 3056632"/>
              <a:gd name="connsiteX3" fmla="*/ 997744 w 1296143"/>
              <a:gd name="connsiteY3" fmla="*/ 1964267 h 3056632"/>
              <a:gd name="connsiteX4" fmla="*/ 1008111 w 1296143"/>
              <a:gd name="connsiteY4" fmla="*/ 1400448 h 3056632"/>
              <a:gd name="connsiteX5" fmla="*/ 1296143 w 1296143"/>
              <a:gd name="connsiteY5" fmla="*/ 968400 h 3056632"/>
              <a:gd name="connsiteX6" fmla="*/ 1008111 w 1296143"/>
              <a:gd name="connsiteY6" fmla="*/ 680368 h 3056632"/>
              <a:gd name="connsiteX7" fmla="*/ 864095 w 1296143"/>
              <a:gd name="connsiteY7" fmla="*/ 536352 h 3056632"/>
              <a:gd name="connsiteX8" fmla="*/ 828411 w 1296143"/>
              <a:gd name="connsiteY8" fmla="*/ 347133 h 3056632"/>
              <a:gd name="connsiteX9" fmla="*/ 1268677 w 1296143"/>
              <a:gd name="connsiteY9" fmla="*/ 0 h 3056632"/>
              <a:gd name="connsiteX0" fmla="*/ 0 w 1296143"/>
              <a:gd name="connsiteY0" fmla="*/ 3056632 h 3056632"/>
              <a:gd name="connsiteX1" fmla="*/ 656539 w 1296143"/>
              <a:gd name="connsiteY1" fmla="*/ 2575354 h 3056632"/>
              <a:gd name="connsiteX2" fmla="*/ 1088587 w 1296143"/>
              <a:gd name="connsiteY2" fmla="*/ 2431338 h 3056632"/>
              <a:gd name="connsiteX3" fmla="*/ 997744 w 1296143"/>
              <a:gd name="connsiteY3" fmla="*/ 1964267 h 3056632"/>
              <a:gd name="connsiteX4" fmla="*/ 1008111 w 1296143"/>
              <a:gd name="connsiteY4" fmla="*/ 1400448 h 3056632"/>
              <a:gd name="connsiteX5" fmla="*/ 1296143 w 1296143"/>
              <a:gd name="connsiteY5" fmla="*/ 968400 h 3056632"/>
              <a:gd name="connsiteX6" fmla="*/ 1008111 w 1296143"/>
              <a:gd name="connsiteY6" fmla="*/ 680368 h 3056632"/>
              <a:gd name="connsiteX7" fmla="*/ 864095 w 1296143"/>
              <a:gd name="connsiteY7" fmla="*/ 536352 h 3056632"/>
              <a:gd name="connsiteX8" fmla="*/ 828411 w 1296143"/>
              <a:gd name="connsiteY8" fmla="*/ 347133 h 3056632"/>
              <a:gd name="connsiteX9" fmla="*/ 1268677 w 1296143"/>
              <a:gd name="connsiteY9" fmla="*/ 0 h 305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6143" h="3056632">
                <a:moveTo>
                  <a:pt x="0" y="3056632"/>
                </a:moveTo>
                <a:cubicBezTo>
                  <a:pt x="77185" y="2833989"/>
                  <a:pt x="475108" y="2679570"/>
                  <a:pt x="656539" y="2575354"/>
                </a:cubicBezTo>
                <a:cubicBezTo>
                  <a:pt x="837970" y="2471138"/>
                  <a:pt x="1031720" y="2533186"/>
                  <a:pt x="1088587" y="2431338"/>
                </a:cubicBezTo>
                <a:cubicBezTo>
                  <a:pt x="1145454" y="2329490"/>
                  <a:pt x="1011157" y="2136082"/>
                  <a:pt x="997744" y="1964267"/>
                </a:cubicBezTo>
                <a:cubicBezTo>
                  <a:pt x="984331" y="1792452"/>
                  <a:pt x="958378" y="1566426"/>
                  <a:pt x="1008111" y="1400448"/>
                </a:cubicBezTo>
                <a:cubicBezTo>
                  <a:pt x="1057844" y="1234470"/>
                  <a:pt x="1296143" y="1088413"/>
                  <a:pt x="1296143" y="968400"/>
                </a:cubicBezTo>
                <a:lnTo>
                  <a:pt x="1008111" y="680368"/>
                </a:lnTo>
                <a:cubicBezTo>
                  <a:pt x="936103" y="608360"/>
                  <a:pt x="894045" y="591891"/>
                  <a:pt x="864095" y="536352"/>
                </a:cubicBezTo>
                <a:cubicBezTo>
                  <a:pt x="834145" y="480813"/>
                  <a:pt x="760981" y="436525"/>
                  <a:pt x="828411" y="347133"/>
                </a:cubicBezTo>
                <a:cubicBezTo>
                  <a:pt x="895841" y="257741"/>
                  <a:pt x="1095110" y="96661"/>
                  <a:pt x="1268677" y="0"/>
                </a:cubicBezTo>
              </a:path>
            </a:pathLst>
          </a:custGeom>
          <a:ln w="44450" cmpd="dbl">
            <a:solidFill>
              <a:schemeClr val="tx1">
                <a:alpha val="50000"/>
              </a:schemeClr>
            </a:solid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6" name="Полилиния 25"/>
          <p:cNvSpPr/>
          <p:nvPr/>
        </p:nvSpPr>
        <p:spPr>
          <a:xfrm>
            <a:off x="3386667" y="3335867"/>
            <a:ext cx="1109133" cy="450144"/>
          </a:xfrm>
          <a:custGeom>
            <a:avLst/>
            <a:gdLst>
              <a:gd name="connsiteX0" fmla="*/ 0 w 1109133"/>
              <a:gd name="connsiteY0" fmla="*/ 211666 h 450144"/>
              <a:gd name="connsiteX1" fmla="*/ 59266 w 1109133"/>
              <a:gd name="connsiteY1" fmla="*/ 338666 h 450144"/>
              <a:gd name="connsiteX2" fmla="*/ 304800 w 1109133"/>
              <a:gd name="connsiteY2" fmla="*/ 440266 h 450144"/>
              <a:gd name="connsiteX3" fmla="*/ 550333 w 1109133"/>
              <a:gd name="connsiteY3" fmla="*/ 397933 h 450144"/>
              <a:gd name="connsiteX4" fmla="*/ 982133 w 1109133"/>
              <a:gd name="connsiteY4" fmla="*/ 313266 h 450144"/>
              <a:gd name="connsiteX5" fmla="*/ 1109133 w 1109133"/>
              <a:gd name="connsiteY5" fmla="*/ 0 h 450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9133" h="450144">
                <a:moveTo>
                  <a:pt x="0" y="211666"/>
                </a:moveTo>
                <a:cubicBezTo>
                  <a:pt x="4233" y="256116"/>
                  <a:pt x="8466" y="300566"/>
                  <a:pt x="59266" y="338666"/>
                </a:cubicBezTo>
                <a:cubicBezTo>
                  <a:pt x="110066" y="376766"/>
                  <a:pt x="222956" y="430388"/>
                  <a:pt x="304800" y="440266"/>
                </a:cubicBezTo>
                <a:cubicBezTo>
                  <a:pt x="386645" y="450144"/>
                  <a:pt x="550333" y="397933"/>
                  <a:pt x="550333" y="397933"/>
                </a:cubicBezTo>
                <a:cubicBezTo>
                  <a:pt x="663222" y="376766"/>
                  <a:pt x="889000" y="379588"/>
                  <a:pt x="982133" y="313266"/>
                </a:cubicBezTo>
                <a:cubicBezTo>
                  <a:pt x="1075266" y="246944"/>
                  <a:pt x="1092199" y="123472"/>
                  <a:pt x="1109133" y="0"/>
                </a:cubicBezTo>
              </a:path>
            </a:pathLst>
          </a:custGeom>
          <a:ln w="50800" cmpd="dbl">
            <a:solidFill>
              <a:schemeClr val="tx1">
                <a:alpha val="49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29" name="Овал 28"/>
          <p:cNvSpPr/>
          <p:nvPr/>
        </p:nvSpPr>
        <p:spPr>
          <a:xfrm>
            <a:off x="7308304" y="1340768"/>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7884368" y="1268760"/>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3275856" y="3501008"/>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4427984" y="3284984"/>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p:cNvSpPr txBox="1"/>
          <p:nvPr/>
        </p:nvSpPr>
        <p:spPr>
          <a:xfrm>
            <a:off x="2699792" y="3356992"/>
            <a:ext cx="720080" cy="246221"/>
          </a:xfrm>
          <a:prstGeom prst="rect">
            <a:avLst/>
          </a:prstGeom>
          <a:noFill/>
        </p:spPr>
        <p:txBody>
          <a:bodyPr wrap="square" rtlCol="0">
            <a:spAutoFit/>
          </a:bodyPr>
          <a:lstStyle/>
          <a:p>
            <a:r>
              <a:rPr lang="ru-RU" sz="1000" b="1" dirty="0" smtClean="0">
                <a:solidFill>
                  <a:srgbClr val="A02C20"/>
                </a:solidFill>
              </a:rPr>
              <a:t>Салехард</a:t>
            </a:r>
            <a:endParaRPr lang="ru-RU" sz="1000" b="1" dirty="0">
              <a:solidFill>
                <a:srgbClr val="A02C20"/>
              </a:solidFill>
            </a:endParaRPr>
          </a:p>
        </p:txBody>
      </p:sp>
      <p:sp>
        <p:nvSpPr>
          <p:cNvPr id="34" name="TextBox 33"/>
          <p:cNvSpPr txBox="1"/>
          <p:nvPr/>
        </p:nvSpPr>
        <p:spPr>
          <a:xfrm>
            <a:off x="3881593" y="3111295"/>
            <a:ext cx="720080" cy="246221"/>
          </a:xfrm>
          <a:prstGeom prst="rect">
            <a:avLst/>
          </a:prstGeom>
          <a:noFill/>
        </p:spPr>
        <p:txBody>
          <a:bodyPr wrap="square" rtlCol="0">
            <a:spAutoFit/>
          </a:bodyPr>
          <a:lstStyle/>
          <a:p>
            <a:r>
              <a:rPr lang="ru-RU" sz="1000" b="1" dirty="0" smtClean="0">
                <a:solidFill>
                  <a:srgbClr val="A02C20"/>
                </a:solidFill>
              </a:rPr>
              <a:t>Норильск</a:t>
            </a:r>
            <a:endParaRPr lang="ru-RU" sz="1000" b="1" dirty="0">
              <a:solidFill>
                <a:srgbClr val="A02C20"/>
              </a:solidFill>
            </a:endParaRPr>
          </a:p>
        </p:txBody>
      </p:sp>
      <p:sp>
        <p:nvSpPr>
          <p:cNvPr id="39" name="Полилиния 38"/>
          <p:cNvSpPr/>
          <p:nvPr/>
        </p:nvSpPr>
        <p:spPr>
          <a:xfrm>
            <a:off x="0" y="615244"/>
            <a:ext cx="9132710" cy="5766084"/>
          </a:xfrm>
          <a:custGeom>
            <a:avLst/>
            <a:gdLst>
              <a:gd name="connsiteX0" fmla="*/ 323145 w 7042856"/>
              <a:gd name="connsiteY0" fmla="*/ 1628423 h 5887156"/>
              <a:gd name="connsiteX1" fmla="*/ 399345 w 7042856"/>
              <a:gd name="connsiteY1" fmla="*/ 1984023 h 5887156"/>
              <a:gd name="connsiteX2" fmla="*/ 204612 w 7042856"/>
              <a:gd name="connsiteY2" fmla="*/ 2153356 h 5887156"/>
              <a:gd name="connsiteX3" fmla="*/ 9878 w 7042856"/>
              <a:gd name="connsiteY3" fmla="*/ 2195689 h 5887156"/>
              <a:gd name="connsiteX4" fmla="*/ 263878 w 7042856"/>
              <a:gd name="connsiteY4" fmla="*/ 2195689 h 5887156"/>
              <a:gd name="connsiteX5" fmla="*/ 407812 w 7042856"/>
              <a:gd name="connsiteY5" fmla="*/ 2085623 h 5887156"/>
              <a:gd name="connsiteX6" fmla="*/ 509412 w 7042856"/>
              <a:gd name="connsiteY6" fmla="*/ 2034823 h 5887156"/>
              <a:gd name="connsiteX7" fmla="*/ 594078 w 7042856"/>
              <a:gd name="connsiteY7" fmla="*/ 2221089 h 5887156"/>
              <a:gd name="connsiteX8" fmla="*/ 611012 w 7042856"/>
              <a:gd name="connsiteY8" fmla="*/ 2254956 h 5887156"/>
              <a:gd name="connsiteX9" fmla="*/ 644878 w 7042856"/>
              <a:gd name="connsiteY9" fmla="*/ 2085623 h 5887156"/>
              <a:gd name="connsiteX10" fmla="*/ 805745 w 7042856"/>
              <a:gd name="connsiteY10" fmla="*/ 2119489 h 5887156"/>
              <a:gd name="connsiteX11" fmla="*/ 924278 w 7042856"/>
              <a:gd name="connsiteY11" fmla="*/ 2297289 h 5887156"/>
              <a:gd name="connsiteX12" fmla="*/ 1059745 w 7042856"/>
              <a:gd name="connsiteY12" fmla="*/ 2271889 h 5887156"/>
              <a:gd name="connsiteX13" fmla="*/ 1169812 w 7042856"/>
              <a:gd name="connsiteY13" fmla="*/ 2288823 h 5887156"/>
              <a:gd name="connsiteX14" fmla="*/ 1322212 w 7042856"/>
              <a:gd name="connsiteY14" fmla="*/ 2373489 h 5887156"/>
              <a:gd name="connsiteX15" fmla="*/ 1542345 w 7042856"/>
              <a:gd name="connsiteY15" fmla="*/ 2263423 h 5887156"/>
              <a:gd name="connsiteX16" fmla="*/ 1720145 w 7042856"/>
              <a:gd name="connsiteY16" fmla="*/ 2102556 h 5887156"/>
              <a:gd name="connsiteX17" fmla="*/ 1813278 w 7042856"/>
              <a:gd name="connsiteY17" fmla="*/ 2144889 h 5887156"/>
              <a:gd name="connsiteX18" fmla="*/ 1855612 w 7042856"/>
              <a:gd name="connsiteY18" fmla="*/ 2305756 h 5887156"/>
              <a:gd name="connsiteX19" fmla="*/ 1677812 w 7042856"/>
              <a:gd name="connsiteY19" fmla="*/ 2407356 h 5887156"/>
              <a:gd name="connsiteX20" fmla="*/ 1881012 w 7042856"/>
              <a:gd name="connsiteY20" fmla="*/ 2373489 h 5887156"/>
              <a:gd name="connsiteX21" fmla="*/ 1914878 w 7042856"/>
              <a:gd name="connsiteY21" fmla="*/ 2348089 h 5887156"/>
              <a:gd name="connsiteX22" fmla="*/ 2050345 w 7042856"/>
              <a:gd name="connsiteY22" fmla="*/ 2238023 h 5887156"/>
              <a:gd name="connsiteX23" fmla="*/ 2372078 w 7042856"/>
              <a:gd name="connsiteY23" fmla="*/ 2026356 h 5887156"/>
              <a:gd name="connsiteX24" fmla="*/ 2626078 w 7042856"/>
              <a:gd name="connsiteY24" fmla="*/ 1890889 h 5887156"/>
              <a:gd name="connsiteX25" fmla="*/ 2727678 w 7042856"/>
              <a:gd name="connsiteY25" fmla="*/ 1873956 h 5887156"/>
              <a:gd name="connsiteX26" fmla="*/ 2846212 w 7042856"/>
              <a:gd name="connsiteY26" fmla="*/ 1645356 h 5887156"/>
              <a:gd name="connsiteX27" fmla="*/ 3040945 w 7042856"/>
              <a:gd name="connsiteY27" fmla="*/ 1670756 h 5887156"/>
              <a:gd name="connsiteX28" fmla="*/ 3320345 w 7042856"/>
              <a:gd name="connsiteY28" fmla="*/ 1797756 h 5887156"/>
              <a:gd name="connsiteX29" fmla="*/ 3362678 w 7042856"/>
              <a:gd name="connsiteY29" fmla="*/ 1933223 h 5887156"/>
              <a:gd name="connsiteX30" fmla="*/ 3278012 w 7042856"/>
              <a:gd name="connsiteY30" fmla="*/ 2077156 h 5887156"/>
              <a:gd name="connsiteX31" fmla="*/ 3421945 w 7042856"/>
              <a:gd name="connsiteY31" fmla="*/ 2102556 h 5887156"/>
              <a:gd name="connsiteX32" fmla="*/ 3760612 w 7042856"/>
              <a:gd name="connsiteY32" fmla="*/ 1882423 h 5887156"/>
              <a:gd name="connsiteX33" fmla="*/ 3955345 w 7042856"/>
              <a:gd name="connsiteY33" fmla="*/ 1882423 h 5887156"/>
              <a:gd name="connsiteX34" fmla="*/ 3997678 w 7042856"/>
              <a:gd name="connsiteY34" fmla="*/ 2051756 h 5887156"/>
              <a:gd name="connsiteX35" fmla="*/ 4116212 w 7042856"/>
              <a:gd name="connsiteY35" fmla="*/ 1933223 h 5887156"/>
              <a:gd name="connsiteX36" fmla="*/ 4192412 w 7042856"/>
              <a:gd name="connsiteY36" fmla="*/ 1772356 h 5887156"/>
              <a:gd name="connsiteX37" fmla="*/ 4294012 w 7042856"/>
              <a:gd name="connsiteY37" fmla="*/ 1611489 h 5887156"/>
              <a:gd name="connsiteX38" fmla="*/ 4488745 w 7042856"/>
              <a:gd name="connsiteY38" fmla="*/ 1425223 h 5887156"/>
              <a:gd name="connsiteX39" fmla="*/ 4675012 w 7042856"/>
              <a:gd name="connsiteY39" fmla="*/ 1382889 h 5887156"/>
              <a:gd name="connsiteX40" fmla="*/ 4751212 w 7042856"/>
              <a:gd name="connsiteY40" fmla="*/ 1281289 h 5887156"/>
              <a:gd name="connsiteX41" fmla="*/ 4861278 w 7042856"/>
              <a:gd name="connsiteY41" fmla="*/ 1120423 h 5887156"/>
              <a:gd name="connsiteX42" fmla="*/ 5106812 w 7042856"/>
              <a:gd name="connsiteY42" fmla="*/ 1001889 h 5887156"/>
              <a:gd name="connsiteX43" fmla="*/ 5242278 w 7042856"/>
              <a:gd name="connsiteY43" fmla="*/ 866423 h 5887156"/>
              <a:gd name="connsiteX44" fmla="*/ 5132212 w 7042856"/>
              <a:gd name="connsiteY44" fmla="*/ 857956 h 5887156"/>
              <a:gd name="connsiteX45" fmla="*/ 5140678 w 7042856"/>
              <a:gd name="connsiteY45" fmla="*/ 587023 h 5887156"/>
              <a:gd name="connsiteX46" fmla="*/ 5216878 w 7042856"/>
              <a:gd name="connsiteY46" fmla="*/ 443089 h 5887156"/>
              <a:gd name="connsiteX47" fmla="*/ 5343878 w 7042856"/>
              <a:gd name="connsiteY47" fmla="*/ 248356 h 5887156"/>
              <a:gd name="connsiteX48" fmla="*/ 5521678 w 7042856"/>
              <a:gd name="connsiteY48" fmla="*/ 79023 h 5887156"/>
              <a:gd name="connsiteX49" fmla="*/ 5733345 w 7042856"/>
              <a:gd name="connsiteY49" fmla="*/ 11289 h 5887156"/>
              <a:gd name="connsiteX50" fmla="*/ 6004278 w 7042856"/>
              <a:gd name="connsiteY50" fmla="*/ 146756 h 5887156"/>
              <a:gd name="connsiteX51" fmla="*/ 5868812 w 7042856"/>
              <a:gd name="connsiteY51" fmla="*/ 476956 h 5887156"/>
              <a:gd name="connsiteX52" fmla="*/ 5894212 w 7042856"/>
              <a:gd name="connsiteY52" fmla="*/ 646289 h 5887156"/>
              <a:gd name="connsiteX53" fmla="*/ 6038145 w 7042856"/>
              <a:gd name="connsiteY53" fmla="*/ 570089 h 5887156"/>
              <a:gd name="connsiteX54" fmla="*/ 6182078 w 7042856"/>
              <a:gd name="connsiteY54" fmla="*/ 603956 h 5887156"/>
              <a:gd name="connsiteX55" fmla="*/ 6165145 w 7042856"/>
              <a:gd name="connsiteY55" fmla="*/ 849489 h 5887156"/>
              <a:gd name="connsiteX56" fmla="*/ 6334478 w 7042856"/>
              <a:gd name="connsiteY56" fmla="*/ 1128889 h 5887156"/>
              <a:gd name="connsiteX57" fmla="*/ 6283678 w 7042856"/>
              <a:gd name="connsiteY57" fmla="*/ 1442156 h 5887156"/>
              <a:gd name="connsiteX58" fmla="*/ 6292145 w 7042856"/>
              <a:gd name="connsiteY58" fmla="*/ 1569156 h 5887156"/>
              <a:gd name="connsiteX59" fmla="*/ 6368345 w 7042856"/>
              <a:gd name="connsiteY59" fmla="*/ 1738489 h 5887156"/>
              <a:gd name="connsiteX60" fmla="*/ 6563078 w 7042856"/>
              <a:gd name="connsiteY60" fmla="*/ 1907823 h 5887156"/>
              <a:gd name="connsiteX61" fmla="*/ 6732412 w 7042856"/>
              <a:gd name="connsiteY61" fmla="*/ 2068689 h 5887156"/>
              <a:gd name="connsiteX62" fmla="*/ 6825545 w 7042856"/>
              <a:gd name="connsiteY62" fmla="*/ 2305756 h 5887156"/>
              <a:gd name="connsiteX63" fmla="*/ 7011812 w 7042856"/>
              <a:gd name="connsiteY63" fmla="*/ 2559756 h 5887156"/>
              <a:gd name="connsiteX64" fmla="*/ 7011812 w 7042856"/>
              <a:gd name="connsiteY64" fmla="*/ 2805289 h 5887156"/>
              <a:gd name="connsiteX65" fmla="*/ 6969478 w 7042856"/>
              <a:gd name="connsiteY65" fmla="*/ 3110089 h 5887156"/>
              <a:gd name="connsiteX66" fmla="*/ 7011812 w 7042856"/>
              <a:gd name="connsiteY66" fmla="*/ 3364089 h 5887156"/>
              <a:gd name="connsiteX67" fmla="*/ 6977945 w 7042856"/>
              <a:gd name="connsiteY67" fmla="*/ 3770489 h 5887156"/>
              <a:gd name="connsiteX68" fmla="*/ 6893278 w 7042856"/>
              <a:gd name="connsiteY68" fmla="*/ 4126089 h 5887156"/>
              <a:gd name="connsiteX69" fmla="*/ 6580012 w 7042856"/>
              <a:gd name="connsiteY69" fmla="*/ 4227689 h 5887156"/>
              <a:gd name="connsiteX70" fmla="*/ 6469945 w 7042856"/>
              <a:gd name="connsiteY70" fmla="*/ 4447823 h 5887156"/>
              <a:gd name="connsiteX71" fmla="*/ 6453012 w 7042856"/>
              <a:gd name="connsiteY71" fmla="*/ 4803423 h 5887156"/>
              <a:gd name="connsiteX72" fmla="*/ 6419145 w 7042856"/>
              <a:gd name="connsiteY72" fmla="*/ 4888089 h 5887156"/>
              <a:gd name="connsiteX73" fmla="*/ 6461478 w 7042856"/>
              <a:gd name="connsiteY73" fmla="*/ 5709356 h 5887156"/>
              <a:gd name="connsiteX74" fmla="*/ 6436078 w 7042856"/>
              <a:gd name="connsiteY74" fmla="*/ 5887156 h 5887156"/>
              <a:gd name="connsiteX0" fmla="*/ 323145 w 7042856"/>
              <a:gd name="connsiteY0" fmla="*/ 1628423 h 5887156"/>
              <a:gd name="connsiteX1" fmla="*/ 399345 w 7042856"/>
              <a:gd name="connsiteY1" fmla="*/ 1984023 h 5887156"/>
              <a:gd name="connsiteX2" fmla="*/ 204612 w 7042856"/>
              <a:gd name="connsiteY2" fmla="*/ 2153356 h 5887156"/>
              <a:gd name="connsiteX3" fmla="*/ 9878 w 7042856"/>
              <a:gd name="connsiteY3" fmla="*/ 2195689 h 5887156"/>
              <a:gd name="connsiteX4" fmla="*/ 263878 w 7042856"/>
              <a:gd name="connsiteY4" fmla="*/ 2195689 h 5887156"/>
              <a:gd name="connsiteX5" fmla="*/ 407812 w 7042856"/>
              <a:gd name="connsiteY5" fmla="*/ 2085623 h 5887156"/>
              <a:gd name="connsiteX6" fmla="*/ 509412 w 7042856"/>
              <a:gd name="connsiteY6" fmla="*/ 2034823 h 5887156"/>
              <a:gd name="connsiteX7" fmla="*/ 594078 w 7042856"/>
              <a:gd name="connsiteY7" fmla="*/ 2221089 h 5887156"/>
              <a:gd name="connsiteX8" fmla="*/ 611012 w 7042856"/>
              <a:gd name="connsiteY8" fmla="*/ 2254956 h 5887156"/>
              <a:gd name="connsiteX9" fmla="*/ 644878 w 7042856"/>
              <a:gd name="connsiteY9" fmla="*/ 2085623 h 5887156"/>
              <a:gd name="connsiteX10" fmla="*/ 805745 w 7042856"/>
              <a:gd name="connsiteY10" fmla="*/ 2119489 h 5887156"/>
              <a:gd name="connsiteX11" fmla="*/ 924278 w 7042856"/>
              <a:gd name="connsiteY11" fmla="*/ 2297289 h 5887156"/>
              <a:gd name="connsiteX12" fmla="*/ 1059745 w 7042856"/>
              <a:gd name="connsiteY12" fmla="*/ 2271889 h 5887156"/>
              <a:gd name="connsiteX13" fmla="*/ 1169812 w 7042856"/>
              <a:gd name="connsiteY13" fmla="*/ 2288823 h 5887156"/>
              <a:gd name="connsiteX14" fmla="*/ 1322212 w 7042856"/>
              <a:gd name="connsiteY14" fmla="*/ 2373489 h 5887156"/>
              <a:gd name="connsiteX15" fmla="*/ 1542345 w 7042856"/>
              <a:gd name="connsiteY15" fmla="*/ 2263423 h 5887156"/>
              <a:gd name="connsiteX16" fmla="*/ 1720145 w 7042856"/>
              <a:gd name="connsiteY16" fmla="*/ 2102556 h 5887156"/>
              <a:gd name="connsiteX17" fmla="*/ 1813278 w 7042856"/>
              <a:gd name="connsiteY17" fmla="*/ 2144889 h 5887156"/>
              <a:gd name="connsiteX18" fmla="*/ 1855612 w 7042856"/>
              <a:gd name="connsiteY18" fmla="*/ 2305756 h 5887156"/>
              <a:gd name="connsiteX19" fmla="*/ 1677812 w 7042856"/>
              <a:gd name="connsiteY19" fmla="*/ 2407356 h 5887156"/>
              <a:gd name="connsiteX20" fmla="*/ 1881012 w 7042856"/>
              <a:gd name="connsiteY20" fmla="*/ 2373489 h 5887156"/>
              <a:gd name="connsiteX21" fmla="*/ 1914878 w 7042856"/>
              <a:gd name="connsiteY21" fmla="*/ 2348089 h 5887156"/>
              <a:gd name="connsiteX22" fmla="*/ 2050345 w 7042856"/>
              <a:gd name="connsiteY22" fmla="*/ 2238023 h 5887156"/>
              <a:gd name="connsiteX23" fmla="*/ 2372078 w 7042856"/>
              <a:gd name="connsiteY23" fmla="*/ 2026356 h 5887156"/>
              <a:gd name="connsiteX24" fmla="*/ 2626078 w 7042856"/>
              <a:gd name="connsiteY24" fmla="*/ 1890889 h 5887156"/>
              <a:gd name="connsiteX25" fmla="*/ 2727678 w 7042856"/>
              <a:gd name="connsiteY25" fmla="*/ 1873956 h 5887156"/>
              <a:gd name="connsiteX26" fmla="*/ 2846212 w 7042856"/>
              <a:gd name="connsiteY26" fmla="*/ 1645356 h 5887156"/>
              <a:gd name="connsiteX27" fmla="*/ 3040945 w 7042856"/>
              <a:gd name="connsiteY27" fmla="*/ 1670756 h 5887156"/>
              <a:gd name="connsiteX28" fmla="*/ 3320345 w 7042856"/>
              <a:gd name="connsiteY28" fmla="*/ 1797756 h 5887156"/>
              <a:gd name="connsiteX29" fmla="*/ 3362678 w 7042856"/>
              <a:gd name="connsiteY29" fmla="*/ 1933223 h 5887156"/>
              <a:gd name="connsiteX30" fmla="*/ 3278012 w 7042856"/>
              <a:gd name="connsiteY30" fmla="*/ 2077156 h 5887156"/>
              <a:gd name="connsiteX31" fmla="*/ 3421945 w 7042856"/>
              <a:gd name="connsiteY31" fmla="*/ 2102556 h 5887156"/>
              <a:gd name="connsiteX32" fmla="*/ 3760612 w 7042856"/>
              <a:gd name="connsiteY32" fmla="*/ 1882423 h 5887156"/>
              <a:gd name="connsiteX33" fmla="*/ 3955345 w 7042856"/>
              <a:gd name="connsiteY33" fmla="*/ 1882423 h 5887156"/>
              <a:gd name="connsiteX34" fmla="*/ 3997678 w 7042856"/>
              <a:gd name="connsiteY34" fmla="*/ 2051756 h 5887156"/>
              <a:gd name="connsiteX35" fmla="*/ 4116212 w 7042856"/>
              <a:gd name="connsiteY35" fmla="*/ 1933223 h 5887156"/>
              <a:gd name="connsiteX36" fmla="*/ 4192412 w 7042856"/>
              <a:gd name="connsiteY36" fmla="*/ 1772356 h 5887156"/>
              <a:gd name="connsiteX37" fmla="*/ 4294012 w 7042856"/>
              <a:gd name="connsiteY37" fmla="*/ 1611489 h 5887156"/>
              <a:gd name="connsiteX38" fmla="*/ 4488745 w 7042856"/>
              <a:gd name="connsiteY38" fmla="*/ 1425223 h 5887156"/>
              <a:gd name="connsiteX39" fmla="*/ 4675012 w 7042856"/>
              <a:gd name="connsiteY39" fmla="*/ 1382889 h 5887156"/>
              <a:gd name="connsiteX40" fmla="*/ 4751212 w 7042856"/>
              <a:gd name="connsiteY40" fmla="*/ 1281289 h 5887156"/>
              <a:gd name="connsiteX41" fmla="*/ 4861278 w 7042856"/>
              <a:gd name="connsiteY41" fmla="*/ 1120423 h 5887156"/>
              <a:gd name="connsiteX42" fmla="*/ 5106812 w 7042856"/>
              <a:gd name="connsiteY42" fmla="*/ 1001889 h 5887156"/>
              <a:gd name="connsiteX43" fmla="*/ 5242278 w 7042856"/>
              <a:gd name="connsiteY43" fmla="*/ 866423 h 5887156"/>
              <a:gd name="connsiteX44" fmla="*/ 5132212 w 7042856"/>
              <a:gd name="connsiteY44" fmla="*/ 857956 h 5887156"/>
              <a:gd name="connsiteX45" fmla="*/ 5140678 w 7042856"/>
              <a:gd name="connsiteY45" fmla="*/ 587023 h 5887156"/>
              <a:gd name="connsiteX46" fmla="*/ 5216878 w 7042856"/>
              <a:gd name="connsiteY46" fmla="*/ 443089 h 5887156"/>
              <a:gd name="connsiteX47" fmla="*/ 5343878 w 7042856"/>
              <a:gd name="connsiteY47" fmla="*/ 248356 h 5887156"/>
              <a:gd name="connsiteX48" fmla="*/ 5521678 w 7042856"/>
              <a:gd name="connsiteY48" fmla="*/ 79023 h 5887156"/>
              <a:gd name="connsiteX49" fmla="*/ 5733345 w 7042856"/>
              <a:gd name="connsiteY49" fmla="*/ 11289 h 5887156"/>
              <a:gd name="connsiteX50" fmla="*/ 6004278 w 7042856"/>
              <a:gd name="connsiteY50" fmla="*/ 146756 h 5887156"/>
              <a:gd name="connsiteX51" fmla="*/ 5868812 w 7042856"/>
              <a:gd name="connsiteY51" fmla="*/ 476956 h 5887156"/>
              <a:gd name="connsiteX52" fmla="*/ 5894212 w 7042856"/>
              <a:gd name="connsiteY52" fmla="*/ 646289 h 5887156"/>
              <a:gd name="connsiteX53" fmla="*/ 6038145 w 7042856"/>
              <a:gd name="connsiteY53" fmla="*/ 570089 h 5887156"/>
              <a:gd name="connsiteX54" fmla="*/ 6182078 w 7042856"/>
              <a:gd name="connsiteY54" fmla="*/ 603956 h 5887156"/>
              <a:gd name="connsiteX55" fmla="*/ 6165145 w 7042856"/>
              <a:gd name="connsiteY55" fmla="*/ 849489 h 5887156"/>
              <a:gd name="connsiteX56" fmla="*/ 6334478 w 7042856"/>
              <a:gd name="connsiteY56" fmla="*/ 1128889 h 5887156"/>
              <a:gd name="connsiteX57" fmla="*/ 6283678 w 7042856"/>
              <a:gd name="connsiteY57" fmla="*/ 1442156 h 5887156"/>
              <a:gd name="connsiteX58" fmla="*/ 6292145 w 7042856"/>
              <a:gd name="connsiteY58" fmla="*/ 1569156 h 5887156"/>
              <a:gd name="connsiteX59" fmla="*/ 6368345 w 7042856"/>
              <a:gd name="connsiteY59" fmla="*/ 1738489 h 5887156"/>
              <a:gd name="connsiteX60" fmla="*/ 6563078 w 7042856"/>
              <a:gd name="connsiteY60" fmla="*/ 1907823 h 5887156"/>
              <a:gd name="connsiteX61" fmla="*/ 6732412 w 7042856"/>
              <a:gd name="connsiteY61" fmla="*/ 2068689 h 5887156"/>
              <a:gd name="connsiteX62" fmla="*/ 6825545 w 7042856"/>
              <a:gd name="connsiteY62" fmla="*/ 2305756 h 5887156"/>
              <a:gd name="connsiteX63" fmla="*/ 7011812 w 7042856"/>
              <a:gd name="connsiteY63" fmla="*/ 2559756 h 5887156"/>
              <a:gd name="connsiteX64" fmla="*/ 7011812 w 7042856"/>
              <a:gd name="connsiteY64" fmla="*/ 2805289 h 5887156"/>
              <a:gd name="connsiteX65" fmla="*/ 6969478 w 7042856"/>
              <a:gd name="connsiteY65" fmla="*/ 3110089 h 5887156"/>
              <a:gd name="connsiteX66" fmla="*/ 7011812 w 7042856"/>
              <a:gd name="connsiteY66" fmla="*/ 3364089 h 5887156"/>
              <a:gd name="connsiteX67" fmla="*/ 6977945 w 7042856"/>
              <a:gd name="connsiteY67" fmla="*/ 3770489 h 5887156"/>
              <a:gd name="connsiteX68" fmla="*/ 6893278 w 7042856"/>
              <a:gd name="connsiteY68" fmla="*/ 4126089 h 5887156"/>
              <a:gd name="connsiteX69" fmla="*/ 6580012 w 7042856"/>
              <a:gd name="connsiteY69" fmla="*/ 4227689 h 5887156"/>
              <a:gd name="connsiteX70" fmla="*/ 6469945 w 7042856"/>
              <a:gd name="connsiteY70" fmla="*/ 4447823 h 5887156"/>
              <a:gd name="connsiteX71" fmla="*/ 6453012 w 7042856"/>
              <a:gd name="connsiteY71" fmla="*/ 4803423 h 5887156"/>
              <a:gd name="connsiteX72" fmla="*/ 6370577 w 7042856"/>
              <a:gd name="connsiteY72" fmla="*/ 5190020 h 5887156"/>
              <a:gd name="connsiteX73" fmla="*/ 6461478 w 7042856"/>
              <a:gd name="connsiteY73" fmla="*/ 5709356 h 5887156"/>
              <a:gd name="connsiteX74" fmla="*/ 6436078 w 7042856"/>
              <a:gd name="connsiteY74" fmla="*/ 5887156 h 5887156"/>
              <a:gd name="connsiteX0" fmla="*/ 323145 w 7042856"/>
              <a:gd name="connsiteY0" fmla="*/ 1628423 h 5733359"/>
              <a:gd name="connsiteX1" fmla="*/ 399345 w 7042856"/>
              <a:gd name="connsiteY1" fmla="*/ 1984023 h 5733359"/>
              <a:gd name="connsiteX2" fmla="*/ 204612 w 7042856"/>
              <a:gd name="connsiteY2" fmla="*/ 2153356 h 5733359"/>
              <a:gd name="connsiteX3" fmla="*/ 9878 w 7042856"/>
              <a:gd name="connsiteY3" fmla="*/ 2195689 h 5733359"/>
              <a:gd name="connsiteX4" fmla="*/ 263878 w 7042856"/>
              <a:gd name="connsiteY4" fmla="*/ 2195689 h 5733359"/>
              <a:gd name="connsiteX5" fmla="*/ 407812 w 7042856"/>
              <a:gd name="connsiteY5" fmla="*/ 2085623 h 5733359"/>
              <a:gd name="connsiteX6" fmla="*/ 509412 w 7042856"/>
              <a:gd name="connsiteY6" fmla="*/ 2034823 h 5733359"/>
              <a:gd name="connsiteX7" fmla="*/ 594078 w 7042856"/>
              <a:gd name="connsiteY7" fmla="*/ 2221089 h 5733359"/>
              <a:gd name="connsiteX8" fmla="*/ 611012 w 7042856"/>
              <a:gd name="connsiteY8" fmla="*/ 2254956 h 5733359"/>
              <a:gd name="connsiteX9" fmla="*/ 644878 w 7042856"/>
              <a:gd name="connsiteY9" fmla="*/ 2085623 h 5733359"/>
              <a:gd name="connsiteX10" fmla="*/ 805745 w 7042856"/>
              <a:gd name="connsiteY10" fmla="*/ 2119489 h 5733359"/>
              <a:gd name="connsiteX11" fmla="*/ 924278 w 7042856"/>
              <a:gd name="connsiteY11" fmla="*/ 2297289 h 5733359"/>
              <a:gd name="connsiteX12" fmla="*/ 1059745 w 7042856"/>
              <a:gd name="connsiteY12" fmla="*/ 2271889 h 5733359"/>
              <a:gd name="connsiteX13" fmla="*/ 1169812 w 7042856"/>
              <a:gd name="connsiteY13" fmla="*/ 2288823 h 5733359"/>
              <a:gd name="connsiteX14" fmla="*/ 1322212 w 7042856"/>
              <a:gd name="connsiteY14" fmla="*/ 2373489 h 5733359"/>
              <a:gd name="connsiteX15" fmla="*/ 1542345 w 7042856"/>
              <a:gd name="connsiteY15" fmla="*/ 2263423 h 5733359"/>
              <a:gd name="connsiteX16" fmla="*/ 1720145 w 7042856"/>
              <a:gd name="connsiteY16" fmla="*/ 2102556 h 5733359"/>
              <a:gd name="connsiteX17" fmla="*/ 1813278 w 7042856"/>
              <a:gd name="connsiteY17" fmla="*/ 2144889 h 5733359"/>
              <a:gd name="connsiteX18" fmla="*/ 1855612 w 7042856"/>
              <a:gd name="connsiteY18" fmla="*/ 2305756 h 5733359"/>
              <a:gd name="connsiteX19" fmla="*/ 1677812 w 7042856"/>
              <a:gd name="connsiteY19" fmla="*/ 2407356 h 5733359"/>
              <a:gd name="connsiteX20" fmla="*/ 1881012 w 7042856"/>
              <a:gd name="connsiteY20" fmla="*/ 2373489 h 5733359"/>
              <a:gd name="connsiteX21" fmla="*/ 1914878 w 7042856"/>
              <a:gd name="connsiteY21" fmla="*/ 2348089 h 5733359"/>
              <a:gd name="connsiteX22" fmla="*/ 2050345 w 7042856"/>
              <a:gd name="connsiteY22" fmla="*/ 2238023 h 5733359"/>
              <a:gd name="connsiteX23" fmla="*/ 2372078 w 7042856"/>
              <a:gd name="connsiteY23" fmla="*/ 2026356 h 5733359"/>
              <a:gd name="connsiteX24" fmla="*/ 2626078 w 7042856"/>
              <a:gd name="connsiteY24" fmla="*/ 1890889 h 5733359"/>
              <a:gd name="connsiteX25" fmla="*/ 2727678 w 7042856"/>
              <a:gd name="connsiteY25" fmla="*/ 1873956 h 5733359"/>
              <a:gd name="connsiteX26" fmla="*/ 2846212 w 7042856"/>
              <a:gd name="connsiteY26" fmla="*/ 1645356 h 5733359"/>
              <a:gd name="connsiteX27" fmla="*/ 3040945 w 7042856"/>
              <a:gd name="connsiteY27" fmla="*/ 1670756 h 5733359"/>
              <a:gd name="connsiteX28" fmla="*/ 3320345 w 7042856"/>
              <a:gd name="connsiteY28" fmla="*/ 1797756 h 5733359"/>
              <a:gd name="connsiteX29" fmla="*/ 3362678 w 7042856"/>
              <a:gd name="connsiteY29" fmla="*/ 1933223 h 5733359"/>
              <a:gd name="connsiteX30" fmla="*/ 3278012 w 7042856"/>
              <a:gd name="connsiteY30" fmla="*/ 2077156 h 5733359"/>
              <a:gd name="connsiteX31" fmla="*/ 3421945 w 7042856"/>
              <a:gd name="connsiteY31" fmla="*/ 2102556 h 5733359"/>
              <a:gd name="connsiteX32" fmla="*/ 3760612 w 7042856"/>
              <a:gd name="connsiteY32" fmla="*/ 1882423 h 5733359"/>
              <a:gd name="connsiteX33" fmla="*/ 3955345 w 7042856"/>
              <a:gd name="connsiteY33" fmla="*/ 1882423 h 5733359"/>
              <a:gd name="connsiteX34" fmla="*/ 3997678 w 7042856"/>
              <a:gd name="connsiteY34" fmla="*/ 2051756 h 5733359"/>
              <a:gd name="connsiteX35" fmla="*/ 4116212 w 7042856"/>
              <a:gd name="connsiteY35" fmla="*/ 1933223 h 5733359"/>
              <a:gd name="connsiteX36" fmla="*/ 4192412 w 7042856"/>
              <a:gd name="connsiteY36" fmla="*/ 1772356 h 5733359"/>
              <a:gd name="connsiteX37" fmla="*/ 4294012 w 7042856"/>
              <a:gd name="connsiteY37" fmla="*/ 1611489 h 5733359"/>
              <a:gd name="connsiteX38" fmla="*/ 4488745 w 7042856"/>
              <a:gd name="connsiteY38" fmla="*/ 1425223 h 5733359"/>
              <a:gd name="connsiteX39" fmla="*/ 4675012 w 7042856"/>
              <a:gd name="connsiteY39" fmla="*/ 1382889 h 5733359"/>
              <a:gd name="connsiteX40" fmla="*/ 4751212 w 7042856"/>
              <a:gd name="connsiteY40" fmla="*/ 1281289 h 5733359"/>
              <a:gd name="connsiteX41" fmla="*/ 4861278 w 7042856"/>
              <a:gd name="connsiteY41" fmla="*/ 1120423 h 5733359"/>
              <a:gd name="connsiteX42" fmla="*/ 5106812 w 7042856"/>
              <a:gd name="connsiteY42" fmla="*/ 1001889 h 5733359"/>
              <a:gd name="connsiteX43" fmla="*/ 5242278 w 7042856"/>
              <a:gd name="connsiteY43" fmla="*/ 866423 h 5733359"/>
              <a:gd name="connsiteX44" fmla="*/ 5132212 w 7042856"/>
              <a:gd name="connsiteY44" fmla="*/ 857956 h 5733359"/>
              <a:gd name="connsiteX45" fmla="*/ 5140678 w 7042856"/>
              <a:gd name="connsiteY45" fmla="*/ 587023 h 5733359"/>
              <a:gd name="connsiteX46" fmla="*/ 5216878 w 7042856"/>
              <a:gd name="connsiteY46" fmla="*/ 443089 h 5733359"/>
              <a:gd name="connsiteX47" fmla="*/ 5343878 w 7042856"/>
              <a:gd name="connsiteY47" fmla="*/ 248356 h 5733359"/>
              <a:gd name="connsiteX48" fmla="*/ 5521678 w 7042856"/>
              <a:gd name="connsiteY48" fmla="*/ 79023 h 5733359"/>
              <a:gd name="connsiteX49" fmla="*/ 5733345 w 7042856"/>
              <a:gd name="connsiteY49" fmla="*/ 11289 h 5733359"/>
              <a:gd name="connsiteX50" fmla="*/ 6004278 w 7042856"/>
              <a:gd name="connsiteY50" fmla="*/ 146756 h 5733359"/>
              <a:gd name="connsiteX51" fmla="*/ 5868812 w 7042856"/>
              <a:gd name="connsiteY51" fmla="*/ 476956 h 5733359"/>
              <a:gd name="connsiteX52" fmla="*/ 5894212 w 7042856"/>
              <a:gd name="connsiteY52" fmla="*/ 646289 h 5733359"/>
              <a:gd name="connsiteX53" fmla="*/ 6038145 w 7042856"/>
              <a:gd name="connsiteY53" fmla="*/ 570089 h 5733359"/>
              <a:gd name="connsiteX54" fmla="*/ 6182078 w 7042856"/>
              <a:gd name="connsiteY54" fmla="*/ 603956 h 5733359"/>
              <a:gd name="connsiteX55" fmla="*/ 6165145 w 7042856"/>
              <a:gd name="connsiteY55" fmla="*/ 849489 h 5733359"/>
              <a:gd name="connsiteX56" fmla="*/ 6334478 w 7042856"/>
              <a:gd name="connsiteY56" fmla="*/ 1128889 h 5733359"/>
              <a:gd name="connsiteX57" fmla="*/ 6283678 w 7042856"/>
              <a:gd name="connsiteY57" fmla="*/ 1442156 h 5733359"/>
              <a:gd name="connsiteX58" fmla="*/ 6292145 w 7042856"/>
              <a:gd name="connsiteY58" fmla="*/ 1569156 h 5733359"/>
              <a:gd name="connsiteX59" fmla="*/ 6368345 w 7042856"/>
              <a:gd name="connsiteY59" fmla="*/ 1738489 h 5733359"/>
              <a:gd name="connsiteX60" fmla="*/ 6563078 w 7042856"/>
              <a:gd name="connsiteY60" fmla="*/ 1907823 h 5733359"/>
              <a:gd name="connsiteX61" fmla="*/ 6732412 w 7042856"/>
              <a:gd name="connsiteY61" fmla="*/ 2068689 h 5733359"/>
              <a:gd name="connsiteX62" fmla="*/ 6825545 w 7042856"/>
              <a:gd name="connsiteY62" fmla="*/ 2305756 h 5733359"/>
              <a:gd name="connsiteX63" fmla="*/ 7011812 w 7042856"/>
              <a:gd name="connsiteY63" fmla="*/ 2559756 h 5733359"/>
              <a:gd name="connsiteX64" fmla="*/ 7011812 w 7042856"/>
              <a:gd name="connsiteY64" fmla="*/ 2805289 h 5733359"/>
              <a:gd name="connsiteX65" fmla="*/ 6969478 w 7042856"/>
              <a:gd name="connsiteY65" fmla="*/ 3110089 h 5733359"/>
              <a:gd name="connsiteX66" fmla="*/ 7011812 w 7042856"/>
              <a:gd name="connsiteY66" fmla="*/ 3364089 h 5733359"/>
              <a:gd name="connsiteX67" fmla="*/ 6977945 w 7042856"/>
              <a:gd name="connsiteY67" fmla="*/ 3770489 h 5733359"/>
              <a:gd name="connsiteX68" fmla="*/ 6893278 w 7042856"/>
              <a:gd name="connsiteY68" fmla="*/ 4126089 h 5733359"/>
              <a:gd name="connsiteX69" fmla="*/ 6580012 w 7042856"/>
              <a:gd name="connsiteY69" fmla="*/ 4227689 h 5733359"/>
              <a:gd name="connsiteX70" fmla="*/ 6469945 w 7042856"/>
              <a:gd name="connsiteY70" fmla="*/ 4447823 h 5733359"/>
              <a:gd name="connsiteX71" fmla="*/ 6453012 w 7042856"/>
              <a:gd name="connsiteY71" fmla="*/ 4803423 h 5733359"/>
              <a:gd name="connsiteX72" fmla="*/ 6370577 w 7042856"/>
              <a:gd name="connsiteY72" fmla="*/ 5190020 h 5733359"/>
              <a:gd name="connsiteX73" fmla="*/ 6461478 w 7042856"/>
              <a:gd name="connsiteY73" fmla="*/ 5709356 h 5733359"/>
              <a:gd name="connsiteX74" fmla="*/ 6010537 w 7042856"/>
              <a:gd name="connsiteY74" fmla="*/ 5334036 h 5733359"/>
              <a:gd name="connsiteX0" fmla="*/ 323145 w 7042856"/>
              <a:gd name="connsiteY0" fmla="*/ 1628423 h 5733359"/>
              <a:gd name="connsiteX1" fmla="*/ 399345 w 7042856"/>
              <a:gd name="connsiteY1" fmla="*/ 1984023 h 5733359"/>
              <a:gd name="connsiteX2" fmla="*/ 204612 w 7042856"/>
              <a:gd name="connsiteY2" fmla="*/ 2153356 h 5733359"/>
              <a:gd name="connsiteX3" fmla="*/ 9878 w 7042856"/>
              <a:gd name="connsiteY3" fmla="*/ 2195689 h 5733359"/>
              <a:gd name="connsiteX4" fmla="*/ 263878 w 7042856"/>
              <a:gd name="connsiteY4" fmla="*/ 2195689 h 5733359"/>
              <a:gd name="connsiteX5" fmla="*/ 407812 w 7042856"/>
              <a:gd name="connsiteY5" fmla="*/ 2085623 h 5733359"/>
              <a:gd name="connsiteX6" fmla="*/ 509412 w 7042856"/>
              <a:gd name="connsiteY6" fmla="*/ 2034823 h 5733359"/>
              <a:gd name="connsiteX7" fmla="*/ 594078 w 7042856"/>
              <a:gd name="connsiteY7" fmla="*/ 2221089 h 5733359"/>
              <a:gd name="connsiteX8" fmla="*/ 611012 w 7042856"/>
              <a:gd name="connsiteY8" fmla="*/ 2254956 h 5733359"/>
              <a:gd name="connsiteX9" fmla="*/ 644878 w 7042856"/>
              <a:gd name="connsiteY9" fmla="*/ 2085623 h 5733359"/>
              <a:gd name="connsiteX10" fmla="*/ 805745 w 7042856"/>
              <a:gd name="connsiteY10" fmla="*/ 2119489 h 5733359"/>
              <a:gd name="connsiteX11" fmla="*/ 924278 w 7042856"/>
              <a:gd name="connsiteY11" fmla="*/ 2297289 h 5733359"/>
              <a:gd name="connsiteX12" fmla="*/ 1059745 w 7042856"/>
              <a:gd name="connsiteY12" fmla="*/ 2271889 h 5733359"/>
              <a:gd name="connsiteX13" fmla="*/ 1169812 w 7042856"/>
              <a:gd name="connsiteY13" fmla="*/ 2288823 h 5733359"/>
              <a:gd name="connsiteX14" fmla="*/ 1322212 w 7042856"/>
              <a:gd name="connsiteY14" fmla="*/ 2373489 h 5733359"/>
              <a:gd name="connsiteX15" fmla="*/ 1542345 w 7042856"/>
              <a:gd name="connsiteY15" fmla="*/ 2263423 h 5733359"/>
              <a:gd name="connsiteX16" fmla="*/ 1720145 w 7042856"/>
              <a:gd name="connsiteY16" fmla="*/ 2102556 h 5733359"/>
              <a:gd name="connsiteX17" fmla="*/ 1813278 w 7042856"/>
              <a:gd name="connsiteY17" fmla="*/ 2144889 h 5733359"/>
              <a:gd name="connsiteX18" fmla="*/ 1855612 w 7042856"/>
              <a:gd name="connsiteY18" fmla="*/ 2305756 h 5733359"/>
              <a:gd name="connsiteX19" fmla="*/ 1677812 w 7042856"/>
              <a:gd name="connsiteY19" fmla="*/ 2407356 h 5733359"/>
              <a:gd name="connsiteX20" fmla="*/ 1881012 w 7042856"/>
              <a:gd name="connsiteY20" fmla="*/ 2373489 h 5733359"/>
              <a:gd name="connsiteX21" fmla="*/ 1914878 w 7042856"/>
              <a:gd name="connsiteY21" fmla="*/ 2348089 h 5733359"/>
              <a:gd name="connsiteX22" fmla="*/ 2050345 w 7042856"/>
              <a:gd name="connsiteY22" fmla="*/ 2238023 h 5733359"/>
              <a:gd name="connsiteX23" fmla="*/ 2372078 w 7042856"/>
              <a:gd name="connsiteY23" fmla="*/ 2026356 h 5733359"/>
              <a:gd name="connsiteX24" fmla="*/ 2626078 w 7042856"/>
              <a:gd name="connsiteY24" fmla="*/ 1890889 h 5733359"/>
              <a:gd name="connsiteX25" fmla="*/ 2727678 w 7042856"/>
              <a:gd name="connsiteY25" fmla="*/ 1873956 h 5733359"/>
              <a:gd name="connsiteX26" fmla="*/ 2846212 w 7042856"/>
              <a:gd name="connsiteY26" fmla="*/ 1645356 h 5733359"/>
              <a:gd name="connsiteX27" fmla="*/ 3040945 w 7042856"/>
              <a:gd name="connsiteY27" fmla="*/ 1670756 h 5733359"/>
              <a:gd name="connsiteX28" fmla="*/ 3320345 w 7042856"/>
              <a:gd name="connsiteY28" fmla="*/ 1797756 h 5733359"/>
              <a:gd name="connsiteX29" fmla="*/ 3362678 w 7042856"/>
              <a:gd name="connsiteY29" fmla="*/ 1933223 h 5733359"/>
              <a:gd name="connsiteX30" fmla="*/ 3278012 w 7042856"/>
              <a:gd name="connsiteY30" fmla="*/ 2077156 h 5733359"/>
              <a:gd name="connsiteX31" fmla="*/ 3421945 w 7042856"/>
              <a:gd name="connsiteY31" fmla="*/ 2102556 h 5733359"/>
              <a:gd name="connsiteX32" fmla="*/ 3760612 w 7042856"/>
              <a:gd name="connsiteY32" fmla="*/ 1882423 h 5733359"/>
              <a:gd name="connsiteX33" fmla="*/ 3955345 w 7042856"/>
              <a:gd name="connsiteY33" fmla="*/ 1882423 h 5733359"/>
              <a:gd name="connsiteX34" fmla="*/ 3997678 w 7042856"/>
              <a:gd name="connsiteY34" fmla="*/ 2051756 h 5733359"/>
              <a:gd name="connsiteX35" fmla="*/ 4116212 w 7042856"/>
              <a:gd name="connsiteY35" fmla="*/ 1933223 h 5733359"/>
              <a:gd name="connsiteX36" fmla="*/ 4192412 w 7042856"/>
              <a:gd name="connsiteY36" fmla="*/ 1772356 h 5733359"/>
              <a:gd name="connsiteX37" fmla="*/ 4294012 w 7042856"/>
              <a:gd name="connsiteY37" fmla="*/ 1611489 h 5733359"/>
              <a:gd name="connsiteX38" fmla="*/ 4488745 w 7042856"/>
              <a:gd name="connsiteY38" fmla="*/ 1425223 h 5733359"/>
              <a:gd name="connsiteX39" fmla="*/ 4675012 w 7042856"/>
              <a:gd name="connsiteY39" fmla="*/ 1382889 h 5733359"/>
              <a:gd name="connsiteX40" fmla="*/ 4751212 w 7042856"/>
              <a:gd name="connsiteY40" fmla="*/ 1281289 h 5733359"/>
              <a:gd name="connsiteX41" fmla="*/ 4861278 w 7042856"/>
              <a:gd name="connsiteY41" fmla="*/ 1120423 h 5733359"/>
              <a:gd name="connsiteX42" fmla="*/ 5106812 w 7042856"/>
              <a:gd name="connsiteY42" fmla="*/ 1001889 h 5733359"/>
              <a:gd name="connsiteX43" fmla="*/ 5242278 w 7042856"/>
              <a:gd name="connsiteY43" fmla="*/ 866423 h 5733359"/>
              <a:gd name="connsiteX44" fmla="*/ 5132212 w 7042856"/>
              <a:gd name="connsiteY44" fmla="*/ 857956 h 5733359"/>
              <a:gd name="connsiteX45" fmla="*/ 5140678 w 7042856"/>
              <a:gd name="connsiteY45" fmla="*/ 587023 h 5733359"/>
              <a:gd name="connsiteX46" fmla="*/ 5216878 w 7042856"/>
              <a:gd name="connsiteY46" fmla="*/ 443089 h 5733359"/>
              <a:gd name="connsiteX47" fmla="*/ 5343878 w 7042856"/>
              <a:gd name="connsiteY47" fmla="*/ 248356 h 5733359"/>
              <a:gd name="connsiteX48" fmla="*/ 5521678 w 7042856"/>
              <a:gd name="connsiteY48" fmla="*/ 79023 h 5733359"/>
              <a:gd name="connsiteX49" fmla="*/ 5733345 w 7042856"/>
              <a:gd name="connsiteY49" fmla="*/ 11289 h 5733359"/>
              <a:gd name="connsiteX50" fmla="*/ 6004278 w 7042856"/>
              <a:gd name="connsiteY50" fmla="*/ 146756 h 5733359"/>
              <a:gd name="connsiteX51" fmla="*/ 5868812 w 7042856"/>
              <a:gd name="connsiteY51" fmla="*/ 476956 h 5733359"/>
              <a:gd name="connsiteX52" fmla="*/ 5894212 w 7042856"/>
              <a:gd name="connsiteY52" fmla="*/ 646289 h 5733359"/>
              <a:gd name="connsiteX53" fmla="*/ 6038145 w 7042856"/>
              <a:gd name="connsiteY53" fmla="*/ 570089 h 5733359"/>
              <a:gd name="connsiteX54" fmla="*/ 6182078 w 7042856"/>
              <a:gd name="connsiteY54" fmla="*/ 603956 h 5733359"/>
              <a:gd name="connsiteX55" fmla="*/ 6165145 w 7042856"/>
              <a:gd name="connsiteY55" fmla="*/ 849489 h 5733359"/>
              <a:gd name="connsiteX56" fmla="*/ 6334478 w 7042856"/>
              <a:gd name="connsiteY56" fmla="*/ 1128889 h 5733359"/>
              <a:gd name="connsiteX57" fmla="*/ 6283678 w 7042856"/>
              <a:gd name="connsiteY57" fmla="*/ 1442156 h 5733359"/>
              <a:gd name="connsiteX58" fmla="*/ 6292145 w 7042856"/>
              <a:gd name="connsiteY58" fmla="*/ 1569156 h 5733359"/>
              <a:gd name="connsiteX59" fmla="*/ 6368345 w 7042856"/>
              <a:gd name="connsiteY59" fmla="*/ 1738489 h 5733359"/>
              <a:gd name="connsiteX60" fmla="*/ 6563078 w 7042856"/>
              <a:gd name="connsiteY60" fmla="*/ 1907823 h 5733359"/>
              <a:gd name="connsiteX61" fmla="*/ 6732412 w 7042856"/>
              <a:gd name="connsiteY61" fmla="*/ 2068689 h 5733359"/>
              <a:gd name="connsiteX62" fmla="*/ 6825545 w 7042856"/>
              <a:gd name="connsiteY62" fmla="*/ 2305756 h 5733359"/>
              <a:gd name="connsiteX63" fmla="*/ 7011812 w 7042856"/>
              <a:gd name="connsiteY63" fmla="*/ 2559756 h 5733359"/>
              <a:gd name="connsiteX64" fmla="*/ 7011812 w 7042856"/>
              <a:gd name="connsiteY64" fmla="*/ 2805289 h 5733359"/>
              <a:gd name="connsiteX65" fmla="*/ 6969478 w 7042856"/>
              <a:gd name="connsiteY65" fmla="*/ 3110089 h 5733359"/>
              <a:gd name="connsiteX66" fmla="*/ 7011812 w 7042856"/>
              <a:gd name="connsiteY66" fmla="*/ 3364089 h 5733359"/>
              <a:gd name="connsiteX67" fmla="*/ 6977945 w 7042856"/>
              <a:gd name="connsiteY67" fmla="*/ 3770489 h 5733359"/>
              <a:gd name="connsiteX68" fmla="*/ 6893278 w 7042856"/>
              <a:gd name="connsiteY68" fmla="*/ 4126089 h 5733359"/>
              <a:gd name="connsiteX69" fmla="*/ 6580012 w 7042856"/>
              <a:gd name="connsiteY69" fmla="*/ 4227689 h 5733359"/>
              <a:gd name="connsiteX70" fmla="*/ 6469945 w 7042856"/>
              <a:gd name="connsiteY70" fmla="*/ 4447823 h 5733359"/>
              <a:gd name="connsiteX71" fmla="*/ 6453012 w 7042856"/>
              <a:gd name="connsiteY71" fmla="*/ 4803423 h 5733359"/>
              <a:gd name="connsiteX72" fmla="*/ 6370577 w 7042856"/>
              <a:gd name="connsiteY72" fmla="*/ 5190020 h 5733359"/>
              <a:gd name="connsiteX73" fmla="*/ 6461478 w 7042856"/>
              <a:gd name="connsiteY73" fmla="*/ 5709356 h 5733359"/>
              <a:gd name="connsiteX74" fmla="*/ 6010537 w 7042856"/>
              <a:gd name="connsiteY74" fmla="*/ 5334037 h 5733359"/>
              <a:gd name="connsiteX0" fmla="*/ 323145 w 7042856"/>
              <a:gd name="connsiteY0" fmla="*/ 1628423 h 5733359"/>
              <a:gd name="connsiteX1" fmla="*/ 399345 w 7042856"/>
              <a:gd name="connsiteY1" fmla="*/ 1984023 h 5733359"/>
              <a:gd name="connsiteX2" fmla="*/ 204612 w 7042856"/>
              <a:gd name="connsiteY2" fmla="*/ 2153356 h 5733359"/>
              <a:gd name="connsiteX3" fmla="*/ 9878 w 7042856"/>
              <a:gd name="connsiteY3" fmla="*/ 2195689 h 5733359"/>
              <a:gd name="connsiteX4" fmla="*/ 263878 w 7042856"/>
              <a:gd name="connsiteY4" fmla="*/ 2195689 h 5733359"/>
              <a:gd name="connsiteX5" fmla="*/ 407812 w 7042856"/>
              <a:gd name="connsiteY5" fmla="*/ 2085623 h 5733359"/>
              <a:gd name="connsiteX6" fmla="*/ 509412 w 7042856"/>
              <a:gd name="connsiteY6" fmla="*/ 2034823 h 5733359"/>
              <a:gd name="connsiteX7" fmla="*/ 594078 w 7042856"/>
              <a:gd name="connsiteY7" fmla="*/ 2221089 h 5733359"/>
              <a:gd name="connsiteX8" fmla="*/ 611012 w 7042856"/>
              <a:gd name="connsiteY8" fmla="*/ 2254956 h 5733359"/>
              <a:gd name="connsiteX9" fmla="*/ 644878 w 7042856"/>
              <a:gd name="connsiteY9" fmla="*/ 2085623 h 5733359"/>
              <a:gd name="connsiteX10" fmla="*/ 805745 w 7042856"/>
              <a:gd name="connsiteY10" fmla="*/ 2119489 h 5733359"/>
              <a:gd name="connsiteX11" fmla="*/ 924278 w 7042856"/>
              <a:gd name="connsiteY11" fmla="*/ 2297289 h 5733359"/>
              <a:gd name="connsiteX12" fmla="*/ 1059745 w 7042856"/>
              <a:gd name="connsiteY12" fmla="*/ 2271889 h 5733359"/>
              <a:gd name="connsiteX13" fmla="*/ 1169812 w 7042856"/>
              <a:gd name="connsiteY13" fmla="*/ 2288823 h 5733359"/>
              <a:gd name="connsiteX14" fmla="*/ 1322212 w 7042856"/>
              <a:gd name="connsiteY14" fmla="*/ 2373489 h 5733359"/>
              <a:gd name="connsiteX15" fmla="*/ 1542345 w 7042856"/>
              <a:gd name="connsiteY15" fmla="*/ 2263423 h 5733359"/>
              <a:gd name="connsiteX16" fmla="*/ 1720145 w 7042856"/>
              <a:gd name="connsiteY16" fmla="*/ 2102556 h 5733359"/>
              <a:gd name="connsiteX17" fmla="*/ 1813278 w 7042856"/>
              <a:gd name="connsiteY17" fmla="*/ 2144889 h 5733359"/>
              <a:gd name="connsiteX18" fmla="*/ 1855612 w 7042856"/>
              <a:gd name="connsiteY18" fmla="*/ 2305756 h 5733359"/>
              <a:gd name="connsiteX19" fmla="*/ 1677812 w 7042856"/>
              <a:gd name="connsiteY19" fmla="*/ 2407356 h 5733359"/>
              <a:gd name="connsiteX20" fmla="*/ 1881012 w 7042856"/>
              <a:gd name="connsiteY20" fmla="*/ 2373489 h 5733359"/>
              <a:gd name="connsiteX21" fmla="*/ 1914878 w 7042856"/>
              <a:gd name="connsiteY21" fmla="*/ 2348089 h 5733359"/>
              <a:gd name="connsiteX22" fmla="*/ 2050345 w 7042856"/>
              <a:gd name="connsiteY22" fmla="*/ 2238023 h 5733359"/>
              <a:gd name="connsiteX23" fmla="*/ 2372078 w 7042856"/>
              <a:gd name="connsiteY23" fmla="*/ 2026356 h 5733359"/>
              <a:gd name="connsiteX24" fmla="*/ 2626078 w 7042856"/>
              <a:gd name="connsiteY24" fmla="*/ 1890889 h 5733359"/>
              <a:gd name="connsiteX25" fmla="*/ 2727678 w 7042856"/>
              <a:gd name="connsiteY25" fmla="*/ 1873956 h 5733359"/>
              <a:gd name="connsiteX26" fmla="*/ 2846212 w 7042856"/>
              <a:gd name="connsiteY26" fmla="*/ 1645356 h 5733359"/>
              <a:gd name="connsiteX27" fmla="*/ 3040945 w 7042856"/>
              <a:gd name="connsiteY27" fmla="*/ 1670756 h 5733359"/>
              <a:gd name="connsiteX28" fmla="*/ 3320345 w 7042856"/>
              <a:gd name="connsiteY28" fmla="*/ 1797756 h 5733359"/>
              <a:gd name="connsiteX29" fmla="*/ 3362678 w 7042856"/>
              <a:gd name="connsiteY29" fmla="*/ 1933223 h 5733359"/>
              <a:gd name="connsiteX30" fmla="*/ 3278012 w 7042856"/>
              <a:gd name="connsiteY30" fmla="*/ 2077156 h 5733359"/>
              <a:gd name="connsiteX31" fmla="*/ 3421945 w 7042856"/>
              <a:gd name="connsiteY31" fmla="*/ 2102556 h 5733359"/>
              <a:gd name="connsiteX32" fmla="*/ 3760612 w 7042856"/>
              <a:gd name="connsiteY32" fmla="*/ 1882423 h 5733359"/>
              <a:gd name="connsiteX33" fmla="*/ 3955345 w 7042856"/>
              <a:gd name="connsiteY33" fmla="*/ 1882423 h 5733359"/>
              <a:gd name="connsiteX34" fmla="*/ 3997678 w 7042856"/>
              <a:gd name="connsiteY34" fmla="*/ 2051756 h 5733359"/>
              <a:gd name="connsiteX35" fmla="*/ 4116212 w 7042856"/>
              <a:gd name="connsiteY35" fmla="*/ 1933223 h 5733359"/>
              <a:gd name="connsiteX36" fmla="*/ 4192412 w 7042856"/>
              <a:gd name="connsiteY36" fmla="*/ 1772356 h 5733359"/>
              <a:gd name="connsiteX37" fmla="*/ 4294012 w 7042856"/>
              <a:gd name="connsiteY37" fmla="*/ 1611489 h 5733359"/>
              <a:gd name="connsiteX38" fmla="*/ 4488745 w 7042856"/>
              <a:gd name="connsiteY38" fmla="*/ 1425223 h 5733359"/>
              <a:gd name="connsiteX39" fmla="*/ 4675012 w 7042856"/>
              <a:gd name="connsiteY39" fmla="*/ 1382889 h 5733359"/>
              <a:gd name="connsiteX40" fmla="*/ 4751212 w 7042856"/>
              <a:gd name="connsiteY40" fmla="*/ 1281289 h 5733359"/>
              <a:gd name="connsiteX41" fmla="*/ 4861278 w 7042856"/>
              <a:gd name="connsiteY41" fmla="*/ 1120423 h 5733359"/>
              <a:gd name="connsiteX42" fmla="*/ 5106812 w 7042856"/>
              <a:gd name="connsiteY42" fmla="*/ 1001889 h 5733359"/>
              <a:gd name="connsiteX43" fmla="*/ 5242278 w 7042856"/>
              <a:gd name="connsiteY43" fmla="*/ 866423 h 5733359"/>
              <a:gd name="connsiteX44" fmla="*/ 5132212 w 7042856"/>
              <a:gd name="connsiteY44" fmla="*/ 857956 h 5733359"/>
              <a:gd name="connsiteX45" fmla="*/ 5140678 w 7042856"/>
              <a:gd name="connsiteY45" fmla="*/ 587023 h 5733359"/>
              <a:gd name="connsiteX46" fmla="*/ 5216878 w 7042856"/>
              <a:gd name="connsiteY46" fmla="*/ 443089 h 5733359"/>
              <a:gd name="connsiteX47" fmla="*/ 5343878 w 7042856"/>
              <a:gd name="connsiteY47" fmla="*/ 248356 h 5733359"/>
              <a:gd name="connsiteX48" fmla="*/ 5521678 w 7042856"/>
              <a:gd name="connsiteY48" fmla="*/ 79023 h 5733359"/>
              <a:gd name="connsiteX49" fmla="*/ 5733345 w 7042856"/>
              <a:gd name="connsiteY49" fmla="*/ 11289 h 5733359"/>
              <a:gd name="connsiteX50" fmla="*/ 6004278 w 7042856"/>
              <a:gd name="connsiteY50" fmla="*/ 146756 h 5733359"/>
              <a:gd name="connsiteX51" fmla="*/ 5868812 w 7042856"/>
              <a:gd name="connsiteY51" fmla="*/ 476956 h 5733359"/>
              <a:gd name="connsiteX52" fmla="*/ 5894212 w 7042856"/>
              <a:gd name="connsiteY52" fmla="*/ 646289 h 5733359"/>
              <a:gd name="connsiteX53" fmla="*/ 6038145 w 7042856"/>
              <a:gd name="connsiteY53" fmla="*/ 570089 h 5733359"/>
              <a:gd name="connsiteX54" fmla="*/ 6182078 w 7042856"/>
              <a:gd name="connsiteY54" fmla="*/ 603956 h 5733359"/>
              <a:gd name="connsiteX55" fmla="*/ 6165145 w 7042856"/>
              <a:gd name="connsiteY55" fmla="*/ 849489 h 5733359"/>
              <a:gd name="connsiteX56" fmla="*/ 6334478 w 7042856"/>
              <a:gd name="connsiteY56" fmla="*/ 1128889 h 5733359"/>
              <a:gd name="connsiteX57" fmla="*/ 6283678 w 7042856"/>
              <a:gd name="connsiteY57" fmla="*/ 1442156 h 5733359"/>
              <a:gd name="connsiteX58" fmla="*/ 6292145 w 7042856"/>
              <a:gd name="connsiteY58" fmla="*/ 1569156 h 5733359"/>
              <a:gd name="connsiteX59" fmla="*/ 6368345 w 7042856"/>
              <a:gd name="connsiteY59" fmla="*/ 1738489 h 5733359"/>
              <a:gd name="connsiteX60" fmla="*/ 6563078 w 7042856"/>
              <a:gd name="connsiteY60" fmla="*/ 1907823 h 5733359"/>
              <a:gd name="connsiteX61" fmla="*/ 6732412 w 7042856"/>
              <a:gd name="connsiteY61" fmla="*/ 2068689 h 5733359"/>
              <a:gd name="connsiteX62" fmla="*/ 6825545 w 7042856"/>
              <a:gd name="connsiteY62" fmla="*/ 2305756 h 5733359"/>
              <a:gd name="connsiteX63" fmla="*/ 7011812 w 7042856"/>
              <a:gd name="connsiteY63" fmla="*/ 2559756 h 5733359"/>
              <a:gd name="connsiteX64" fmla="*/ 7011812 w 7042856"/>
              <a:gd name="connsiteY64" fmla="*/ 2805289 h 5733359"/>
              <a:gd name="connsiteX65" fmla="*/ 6969478 w 7042856"/>
              <a:gd name="connsiteY65" fmla="*/ 3110089 h 5733359"/>
              <a:gd name="connsiteX66" fmla="*/ 7011812 w 7042856"/>
              <a:gd name="connsiteY66" fmla="*/ 3364089 h 5733359"/>
              <a:gd name="connsiteX67" fmla="*/ 6977945 w 7042856"/>
              <a:gd name="connsiteY67" fmla="*/ 3770489 h 5733359"/>
              <a:gd name="connsiteX68" fmla="*/ 6893278 w 7042856"/>
              <a:gd name="connsiteY68" fmla="*/ 4126089 h 5733359"/>
              <a:gd name="connsiteX69" fmla="*/ 6580012 w 7042856"/>
              <a:gd name="connsiteY69" fmla="*/ 4227689 h 5733359"/>
              <a:gd name="connsiteX70" fmla="*/ 6469945 w 7042856"/>
              <a:gd name="connsiteY70" fmla="*/ 4447823 h 5733359"/>
              <a:gd name="connsiteX71" fmla="*/ 6453012 w 7042856"/>
              <a:gd name="connsiteY71" fmla="*/ 4803423 h 5733359"/>
              <a:gd name="connsiteX72" fmla="*/ 6370577 w 7042856"/>
              <a:gd name="connsiteY72" fmla="*/ 5190020 h 5733359"/>
              <a:gd name="connsiteX73" fmla="*/ 6461478 w 7042856"/>
              <a:gd name="connsiteY73" fmla="*/ 5709356 h 5733359"/>
              <a:gd name="connsiteX74" fmla="*/ 6010537 w 7042856"/>
              <a:gd name="connsiteY74" fmla="*/ 5334037 h 5733359"/>
              <a:gd name="connsiteX0" fmla="*/ 323145 w 7042856"/>
              <a:gd name="connsiteY0" fmla="*/ 1628423 h 5745360"/>
              <a:gd name="connsiteX1" fmla="*/ 399345 w 7042856"/>
              <a:gd name="connsiteY1" fmla="*/ 1984023 h 5745360"/>
              <a:gd name="connsiteX2" fmla="*/ 204612 w 7042856"/>
              <a:gd name="connsiteY2" fmla="*/ 2153356 h 5745360"/>
              <a:gd name="connsiteX3" fmla="*/ 9878 w 7042856"/>
              <a:gd name="connsiteY3" fmla="*/ 2195689 h 5745360"/>
              <a:gd name="connsiteX4" fmla="*/ 263878 w 7042856"/>
              <a:gd name="connsiteY4" fmla="*/ 2195689 h 5745360"/>
              <a:gd name="connsiteX5" fmla="*/ 407812 w 7042856"/>
              <a:gd name="connsiteY5" fmla="*/ 2085623 h 5745360"/>
              <a:gd name="connsiteX6" fmla="*/ 509412 w 7042856"/>
              <a:gd name="connsiteY6" fmla="*/ 2034823 h 5745360"/>
              <a:gd name="connsiteX7" fmla="*/ 594078 w 7042856"/>
              <a:gd name="connsiteY7" fmla="*/ 2221089 h 5745360"/>
              <a:gd name="connsiteX8" fmla="*/ 611012 w 7042856"/>
              <a:gd name="connsiteY8" fmla="*/ 2254956 h 5745360"/>
              <a:gd name="connsiteX9" fmla="*/ 644878 w 7042856"/>
              <a:gd name="connsiteY9" fmla="*/ 2085623 h 5745360"/>
              <a:gd name="connsiteX10" fmla="*/ 805745 w 7042856"/>
              <a:gd name="connsiteY10" fmla="*/ 2119489 h 5745360"/>
              <a:gd name="connsiteX11" fmla="*/ 924278 w 7042856"/>
              <a:gd name="connsiteY11" fmla="*/ 2297289 h 5745360"/>
              <a:gd name="connsiteX12" fmla="*/ 1059745 w 7042856"/>
              <a:gd name="connsiteY12" fmla="*/ 2271889 h 5745360"/>
              <a:gd name="connsiteX13" fmla="*/ 1169812 w 7042856"/>
              <a:gd name="connsiteY13" fmla="*/ 2288823 h 5745360"/>
              <a:gd name="connsiteX14" fmla="*/ 1322212 w 7042856"/>
              <a:gd name="connsiteY14" fmla="*/ 2373489 h 5745360"/>
              <a:gd name="connsiteX15" fmla="*/ 1542345 w 7042856"/>
              <a:gd name="connsiteY15" fmla="*/ 2263423 h 5745360"/>
              <a:gd name="connsiteX16" fmla="*/ 1720145 w 7042856"/>
              <a:gd name="connsiteY16" fmla="*/ 2102556 h 5745360"/>
              <a:gd name="connsiteX17" fmla="*/ 1813278 w 7042856"/>
              <a:gd name="connsiteY17" fmla="*/ 2144889 h 5745360"/>
              <a:gd name="connsiteX18" fmla="*/ 1855612 w 7042856"/>
              <a:gd name="connsiteY18" fmla="*/ 2305756 h 5745360"/>
              <a:gd name="connsiteX19" fmla="*/ 1677812 w 7042856"/>
              <a:gd name="connsiteY19" fmla="*/ 2407356 h 5745360"/>
              <a:gd name="connsiteX20" fmla="*/ 1881012 w 7042856"/>
              <a:gd name="connsiteY20" fmla="*/ 2373489 h 5745360"/>
              <a:gd name="connsiteX21" fmla="*/ 1914878 w 7042856"/>
              <a:gd name="connsiteY21" fmla="*/ 2348089 h 5745360"/>
              <a:gd name="connsiteX22" fmla="*/ 2050345 w 7042856"/>
              <a:gd name="connsiteY22" fmla="*/ 2238023 h 5745360"/>
              <a:gd name="connsiteX23" fmla="*/ 2372078 w 7042856"/>
              <a:gd name="connsiteY23" fmla="*/ 2026356 h 5745360"/>
              <a:gd name="connsiteX24" fmla="*/ 2626078 w 7042856"/>
              <a:gd name="connsiteY24" fmla="*/ 1890889 h 5745360"/>
              <a:gd name="connsiteX25" fmla="*/ 2727678 w 7042856"/>
              <a:gd name="connsiteY25" fmla="*/ 1873956 h 5745360"/>
              <a:gd name="connsiteX26" fmla="*/ 2846212 w 7042856"/>
              <a:gd name="connsiteY26" fmla="*/ 1645356 h 5745360"/>
              <a:gd name="connsiteX27" fmla="*/ 3040945 w 7042856"/>
              <a:gd name="connsiteY27" fmla="*/ 1670756 h 5745360"/>
              <a:gd name="connsiteX28" fmla="*/ 3320345 w 7042856"/>
              <a:gd name="connsiteY28" fmla="*/ 1797756 h 5745360"/>
              <a:gd name="connsiteX29" fmla="*/ 3362678 w 7042856"/>
              <a:gd name="connsiteY29" fmla="*/ 1933223 h 5745360"/>
              <a:gd name="connsiteX30" fmla="*/ 3278012 w 7042856"/>
              <a:gd name="connsiteY30" fmla="*/ 2077156 h 5745360"/>
              <a:gd name="connsiteX31" fmla="*/ 3421945 w 7042856"/>
              <a:gd name="connsiteY31" fmla="*/ 2102556 h 5745360"/>
              <a:gd name="connsiteX32" fmla="*/ 3760612 w 7042856"/>
              <a:gd name="connsiteY32" fmla="*/ 1882423 h 5745360"/>
              <a:gd name="connsiteX33" fmla="*/ 3955345 w 7042856"/>
              <a:gd name="connsiteY33" fmla="*/ 1882423 h 5745360"/>
              <a:gd name="connsiteX34" fmla="*/ 3997678 w 7042856"/>
              <a:gd name="connsiteY34" fmla="*/ 2051756 h 5745360"/>
              <a:gd name="connsiteX35" fmla="*/ 4116212 w 7042856"/>
              <a:gd name="connsiteY35" fmla="*/ 1933223 h 5745360"/>
              <a:gd name="connsiteX36" fmla="*/ 4192412 w 7042856"/>
              <a:gd name="connsiteY36" fmla="*/ 1772356 h 5745360"/>
              <a:gd name="connsiteX37" fmla="*/ 4294012 w 7042856"/>
              <a:gd name="connsiteY37" fmla="*/ 1611489 h 5745360"/>
              <a:gd name="connsiteX38" fmla="*/ 4488745 w 7042856"/>
              <a:gd name="connsiteY38" fmla="*/ 1425223 h 5745360"/>
              <a:gd name="connsiteX39" fmla="*/ 4675012 w 7042856"/>
              <a:gd name="connsiteY39" fmla="*/ 1382889 h 5745360"/>
              <a:gd name="connsiteX40" fmla="*/ 4751212 w 7042856"/>
              <a:gd name="connsiteY40" fmla="*/ 1281289 h 5745360"/>
              <a:gd name="connsiteX41" fmla="*/ 4861278 w 7042856"/>
              <a:gd name="connsiteY41" fmla="*/ 1120423 h 5745360"/>
              <a:gd name="connsiteX42" fmla="*/ 5106812 w 7042856"/>
              <a:gd name="connsiteY42" fmla="*/ 1001889 h 5745360"/>
              <a:gd name="connsiteX43" fmla="*/ 5242278 w 7042856"/>
              <a:gd name="connsiteY43" fmla="*/ 866423 h 5745360"/>
              <a:gd name="connsiteX44" fmla="*/ 5132212 w 7042856"/>
              <a:gd name="connsiteY44" fmla="*/ 857956 h 5745360"/>
              <a:gd name="connsiteX45" fmla="*/ 5140678 w 7042856"/>
              <a:gd name="connsiteY45" fmla="*/ 587023 h 5745360"/>
              <a:gd name="connsiteX46" fmla="*/ 5216878 w 7042856"/>
              <a:gd name="connsiteY46" fmla="*/ 443089 h 5745360"/>
              <a:gd name="connsiteX47" fmla="*/ 5343878 w 7042856"/>
              <a:gd name="connsiteY47" fmla="*/ 248356 h 5745360"/>
              <a:gd name="connsiteX48" fmla="*/ 5521678 w 7042856"/>
              <a:gd name="connsiteY48" fmla="*/ 79023 h 5745360"/>
              <a:gd name="connsiteX49" fmla="*/ 5733345 w 7042856"/>
              <a:gd name="connsiteY49" fmla="*/ 11289 h 5745360"/>
              <a:gd name="connsiteX50" fmla="*/ 6004278 w 7042856"/>
              <a:gd name="connsiteY50" fmla="*/ 146756 h 5745360"/>
              <a:gd name="connsiteX51" fmla="*/ 5868812 w 7042856"/>
              <a:gd name="connsiteY51" fmla="*/ 476956 h 5745360"/>
              <a:gd name="connsiteX52" fmla="*/ 5894212 w 7042856"/>
              <a:gd name="connsiteY52" fmla="*/ 646289 h 5745360"/>
              <a:gd name="connsiteX53" fmla="*/ 6038145 w 7042856"/>
              <a:gd name="connsiteY53" fmla="*/ 570089 h 5745360"/>
              <a:gd name="connsiteX54" fmla="*/ 6182078 w 7042856"/>
              <a:gd name="connsiteY54" fmla="*/ 603956 h 5745360"/>
              <a:gd name="connsiteX55" fmla="*/ 6165145 w 7042856"/>
              <a:gd name="connsiteY55" fmla="*/ 849489 h 5745360"/>
              <a:gd name="connsiteX56" fmla="*/ 6334478 w 7042856"/>
              <a:gd name="connsiteY56" fmla="*/ 1128889 h 5745360"/>
              <a:gd name="connsiteX57" fmla="*/ 6283678 w 7042856"/>
              <a:gd name="connsiteY57" fmla="*/ 1442156 h 5745360"/>
              <a:gd name="connsiteX58" fmla="*/ 6292145 w 7042856"/>
              <a:gd name="connsiteY58" fmla="*/ 1569156 h 5745360"/>
              <a:gd name="connsiteX59" fmla="*/ 6368345 w 7042856"/>
              <a:gd name="connsiteY59" fmla="*/ 1738489 h 5745360"/>
              <a:gd name="connsiteX60" fmla="*/ 6563078 w 7042856"/>
              <a:gd name="connsiteY60" fmla="*/ 1907823 h 5745360"/>
              <a:gd name="connsiteX61" fmla="*/ 6732412 w 7042856"/>
              <a:gd name="connsiteY61" fmla="*/ 2068689 h 5745360"/>
              <a:gd name="connsiteX62" fmla="*/ 6825545 w 7042856"/>
              <a:gd name="connsiteY62" fmla="*/ 2305756 h 5745360"/>
              <a:gd name="connsiteX63" fmla="*/ 7011812 w 7042856"/>
              <a:gd name="connsiteY63" fmla="*/ 2559756 h 5745360"/>
              <a:gd name="connsiteX64" fmla="*/ 7011812 w 7042856"/>
              <a:gd name="connsiteY64" fmla="*/ 2805289 h 5745360"/>
              <a:gd name="connsiteX65" fmla="*/ 6969478 w 7042856"/>
              <a:gd name="connsiteY65" fmla="*/ 3110089 h 5745360"/>
              <a:gd name="connsiteX66" fmla="*/ 7011812 w 7042856"/>
              <a:gd name="connsiteY66" fmla="*/ 3364089 h 5745360"/>
              <a:gd name="connsiteX67" fmla="*/ 6977945 w 7042856"/>
              <a:gd name="connsiteY67" fmla="*/ 3770489 h 5745360"/>
              <a:gd name="connsiteX68" fmla="*/ 6893278 w 7042856"/>
              <a:gd name="connsiteY68" fmla="*/ 4126089 h 5745360"/>
              <a:gd name="connsiteX69" fmla="*/ 6580012 w 7042856"/>
              <a:gd name="connsiteY69" fmla="*/ 4227689 h 5745360"/>
              <a:gd name="connsiteX70" fmla="*/ 6469945 w 7042856"/>
              <a:gd name="connsiteY70" fmla="*/ 4447823 h 5745360"/>
              <a:gd name="connsiteX71" fmla="*/ 6453012 w 7042856"/>
              <a:gd name="connsiteY71" fmla="*/ 4803423 h 5745360"/>
              <a:gd name="connsiteX72" fmla="*/ 6370577 w 7042856"/>
              <a:gd name="connsiteY72" fmla="*/ 5190020 h 5745360"/>
              <a:gd name="connsiteX73" fmla="*/ 6461478 w 7042856"/>
              <a:gd name="connsiteY73" fmla="*/ 5709356 h 5745360"/>
              <a:gd name="connsiteX74" fmla="*/ 6154553 w 7042856"/>
              <a:gd name="connsiteY74" fmla="*/ 5406045 h 5745360"/>
              <a:gd name="connsiteX75" fmla="*/ 6010537 w 7042856"/>
              <a:gd name="connsiteY75" fmla="*/ 5334037 h 5745360"/>
              <a:gd name="connsiteX0" fmla="*/ 323145 w 7042856"/>
              <a:gd name="connsiteY0" fmla="*/ 1628423 h 5757361"/>
              <a:gd name="connsiteX1" fmla="*/ 399345 w 7042856"/>
              <a:gd name="connsiteY1" fmla="*/ 1984023 h 5757361"/>
              <a:gd name="connsiteX2" fmla="*/ 204612 w 7042856"/>
              <a:gd name="connsiteY2" fmla="*/ 2153356 h 5757361"/>
              <a:gd name="connsiteX3" fmla="*/ 9878 w 7042856"/>
              <a:gd name="connsiteY3" fmla="*/ 2195689 h 5757361"/>
              <a:gd name="connsiteX4" fmla="*/ 263878 w 7042856"/>
              <a:gd name="connsiteY4" fmla="*/ 2195689 h 5757361"/>
              <a:gd name="connsiteX5" fmla="*/ 407812 w 7042856"/>
              <a:gd name="connsiteY5" fmla="*/ 2085623 h 5757361"/>
              <a:gd name="connsiteX6" fmla="*/ 509412 w 7042856"/>
              <a:gd name="connsiteY6" fmla="*/ 2034823 h 5757361"/>
              <a:gd name="connsiteX7" fmla="*/ 594078 w 7042856"/>
              <a:gd name="connsiteY7" fmla="*/ 2221089 h 5757361"/>
              <a:gd name="connsiteX8" fmla="*/ 611012 w 7042856"/>
              <a:gd name="connsiteY8" fmla="*/ 2254956 h 5757361"/>
              <a:gd name="connsiteX9" fmla="*/ 644878 w 7042856"/>
              <a:gd name="connsiteY9" fmla="*/ 2085623 h 5757361"/>
              <a:gd name="connsiteX10" fmla="*/ 805745 w 7042856"/>
              <a:gd name="connsiteY10" fmla="*/ 2119489 h 5757361"/>
              <a:gd name="connsiteX11" fmla="*/ 924278 w 7042856"/>
              <a:gd name="connsiteY11" fmla="*/ 2297289 h 5757361"/>
              <a:gd name="connsiteX12" fmla="*/ 1059745 w 7042856"/>
              <a:gd name="connsiteY12" fmla="*/ 2271889 h 5757361"/>
              <a:gd name="connsiteX13" fmla="*/ 1169812 w 7042856"/>
              <a:gd name="connsiteY13" fmla="*/ 2288823 h 5757361"/>
              <a:gd name="connsiteX14" fmla="*/ 1322212 w 7042856"/>
              <a:gd name="connsiteY14" fmla="*/ 2373489 h 5757361"/>
              <a:gd name="connsiteX15" fmla="*/ 1542345 w 7042856"/>
              <a:gd name="connsiteY15" fmla="*/ 2263423 h 5757361"/>
              <a:gd name="connsiteX16" fmla="*/ 1720145 w 7042856"/>
              <a:gd name="connsiteY16" fmla="*/ 2102556 h 5757361"/>
              <a:gd name="connsiteX17" fmla="*/ 1813278 w 7042856"/>
              <a:gd name="connsiteY17" fmla="*/ 2144889 h 5757361"/>
              <a:gd name="connsiteX18" fmla="*/ 1855612 w 7042856"/>
              <a:gd name="connsiteY18" fmla="*/ 2305756 h 5757361"/>
              <a:gd name="connsiteX19" fmla="*/ 1677812 w 7042856"/>
              <a:gd name="connsiteY19" fmla="*/ 2407356 h 5757361"/>
              <a:gd name="connsiteX20" fmla="*/ 1881012 w 7042856"/>
              <a:gd name="connsiteY20" fmla="*/ 2373489 h 5757361"/>
              <a:gd name="connsiteX21" fmla="*/ 1914878 w 7042856"/>
              <a:gd name="connsiteY21" fmla="*/ 2348089 h 5757361"/>
              <a:gd name="connsiteX22" fmla="*/ 2050345 w 7042856"/>
              <a:gd name="connsiteY22" fmla="*/ 2238023 h 5757361"/>
              <a:gd name="connsiteX23" fmla="*/ 2372078 w 7042856"/>
              <a:gd name="connsiteY23" fmla="*/ 2026356 h 5757361"/>
              <a:gd name="connsiteX24" fmla="*/ 2626078 w 7042856"/>
              <a:gd name="connsiteY24" fmla="*/ 1890889 h 5757361"/>
              <a:gd name="connsiteX25" fmla="*/ 2727678 w 7042856"/>
              <a:gd name="connsiteY25" fmla="*/ 1873956 h 5757361"/>
              <a:gd name="connsiteX26" fmla="*/ 2846212 w 7042856"/>
              <a:gd name="connsiteY26" fmla="*/ 1645356 h 5757361"/>
              <a:gd name="connsiteX27" fmla="*/ 3040945 w 7042856"/>
              <a:gd name="connsiteY27" fmla="*/ 1670756 h 5757361"/>
              <a:gd name="connsiteX28" fmla="*/ 3320345 w 7042856"/>
              <a:gd name="connsiteY28" fmla="*/ 1797756 h 5757361"/>
              <a:gd name="connsiteX29" fmla="*/ 3362678 w 7042856"/>
              <a:gd name="connsiteY29" fmla="*/ 1933223 h 5757361"/>
              <a:gd name="connsiteX30" fmla="*/ 3278012 w 7042856"/>
              <a:gd name="connsiteY30" fmla="*/ 2077156 h 5757361"/>
              <a:gd name="connsiteX31" fmla="*/ 3421945 w 7042856"/>
              <a:gd name="connsiteY31" fmla="*/ 2102556 h 5757361"/>
              <a:gd name="connsiteX32" fmla="*/ 3760612 w 7042856"/>
              <a:gd name="connsiteY32" fmla="*/ 1882423 h 5757361"/>
              <a:gd name="connsiteX33" fmla="*/ 3955345 w 7042856"/>
              <a:gd name="connsiteY33" fmla="*/ 1882423 h 5757361"/>
              <a:gd name="connsiteX34" fmla="*/ 3997678 w 7042856"/>
              <a:gd name="connsiteY34" fmla="*/ 2051756 h 5757361"/>
              <a:gd name="connsiteX35" fmla="*/ 4116212 w 7042856"/>
              <a:gd name="connsiteY35" fmla="*/ 1933223 h 5757361"/>
              <a:gd name="connsiteX36" fmla="*/ 4192412 w 7042856"/>
              <a:gd name="connsiteY36" fmla="*/ 1772356 h 5757361"/>
              <a:gd name="connsiteX37" fmla="*/ 4294012 w 7042856"/>
              <a:gd name="connsiteY37" fmla="*/ 1611489 h 5757361"/>
              <a:gd name="connsiteX38" fmla="*/ 4488745 w 7042856"/>
              <a:gd name="connsiteY38" fmla="*/ 1425223 h 5757361"/>
              <a:gd name="connsiteX39" fmla="*/ 4675012 w 7042856"/>
              <a:gd name="connsiteY39" fmla="*/ 1382889 h 5757361"/>
              <a:gd name="connsiteX40" fmla="*/ 4751212 w 7042856"/>
              <a:gd name="connsiteY40" fmla="*/ 1281289 h 5757361"/>
              <a:gd name="connsiteX41" fmla="*/ 4861278 w 7042856"/>
              <a:gd name="connsiteY41" fmla="*/ 1120423 h 5757361"/>
              <a:gd name="connsiteX42" fmla="*/ 5106812 w 7042856"/>
              <a:gd name="connsiteY42" fmla="*/ 1001889 h 5757361"/>
              <a:gd name="connsiteX43" fmla="*/ 5242278 w 7042856"/>
              <a:gd name="connsiteY43" fmla="*/ 866423 h 5757361"/>
              <a:gd name="connsiteX44" fmla="*/ 5132212 w 7042856"/>
              <a:gd name="connsiteY44" fmla="*/ 857956 h 5757361"/>
              <a:gd name="connsiteX45" fmla="*/ 5140678 w 7042856"/>
              <a:gd name="connsiteY45" fmla="*/ 587023 h 5757361"/>
              <a:gd name="connsiteX46" fmla="*/ 5216878 w 7042856"/>
              <a:gd name="connsiteY46" fmla="*/ 443089 h 5757361"/>
              <a:gd name="connsiteX47" fmla="*/ 5343878 w 7042856"/>
              <a:gd name="connsiteY47" fmla="*/ 248356 h 5757361"/>
              <a:gd name="connsiteX48" fmla="*/ 5521678 w 7042856"/>
              <a:gd name="connsiteY48" fmla="*/ 79023 h 5757361"/>
              <a:gd name="connsiteX49" fmla="*/ 5733345 w 7042856"/>
              <a:gd name="connsiteY49" fmla="*/ 11289 h 5757361"/>
              <a:gd name="connsiteX50" fmla="*/ 6004278 w 7042856"/>
              <a:gd name="connsiteY50" fmla="*/ 146756 h 5757361"/>
              <a:gd name="connsiteX51" fmla="*/ 5868812 w 7042856"/>
              <a:gd name="connsiteY51" fmla="*/ 476956 h 5757361"/>
              <a:gd name="connsiteX52" fmla="*/ 5894212 w 7042856"/>
              <a:gd name="connsiteY52" fmla="*/ 646289 h 5757361"/>
              <a:gd name="connsiteX53" fmla="*/ 6038145 w 7042856"/>
              <a:gd name="connsiteY53" fmla="*/ 570089 h 5757361"/>
              <a:gd name="connsiteX54" fmla="*/ 6182078 w 7042856"/>
              <a:gd name="connsiteY54" fmla="*/ 603956 h 5757361"/>
              <a:gd name="connsiteX55" fmla="*/ 6165145 w 7042856"/>
              <a:gd name="connsiteY55" fmla="*/ 849489 h 5757361"/>
              <a:gd name="connsiteX56" fmla="*/ 6334478 w 7042856"/>
              <a:gd name="connsiteY56" fmla="*/ 1128889 h 5757361"/>
              <a:gd name="connsiteX57" fmla="*/ 6283678 w 7042856"/>
              <a:gd name="connsiteY57" fmla="*/ 1442156 h 5757361"/>
              <a:gd name="connsiteX58" fmla="*/ 6292145 w 7042856"/>
              <a:gd name="connsiteY58" fmla="*/ 1569156 h 5757361"/>
              <a:gd name="connsiteX59" fmla="*/ 6368345 w 7042856"/>
              <a:gd name="connsiteY59" fmla="*/ 1738489 h 5757361"/>
              <a:gd name="connsiteX60" fmla="*/ 6563078 w 7042856"/>
              <a:gd name="connsiteY60" fmla="*/ 1907823 h 5757361"/>
              <a:gd name="connsiteX61" fmla="*/ 6732412 w 7042856"/>
              <a:gd name="connsiteY61" fmla="*/ 2068689 h 5757361"/>
              <a:gd name="connsiteX62" fmla="*/ 6825545 w 7042856"/>
              <a:gd name="connsiteY62" fmla="*/ 2305756 h 5757361"/>
              <a:gd name="connsiteX63" fmla="*/ 7011812 w 7042856"/>
              <a:gd name="connsiteY63" fmla="*/ 2559756 h 5757361"/>
              <a:gd name="connsiteX64" fmla="*/ 7011812 w 7042856"/>
              <a:gd name="connsiteY64" fmla="*/ 2805289 h 5757361"/>
              <a:gd name="connsiteX65" fmla="*/ 6969478 w 7042856"/>
              <a:gd name="connsiteY65" fmla="*/ 3110089 h 5757361"/>
              <a:gd name="connsiteX66" fmla="*/ 7011812 w 7042856"/>
              <a:gd name="connsiteY66" fmla="*/ 3364089 h 5757361"/>
              <a:gd name="connsiteX67" fmla="*/ 6977945 w 7042856"/>
              <a:gd name="connsiteY67" fmla="*/ 3770489 h 5757361"/>
              <a:gd name="connsiteX68" fmla="*/ 6893278 w 7042856"/>
              <a:gd name="connsiteY68" fmla="*/ 4126089 h 5757361"/>
              <a:gd name="connsiteX69" fmla="*/ 6580012 w 7042856"/>
              <a:gd name="connsiteY69" fmla="*/ 4227689 h 5757361"/>
              <a:gd name="connsiteX70" fmla="*/ 6469945 w 7042856"/>
              <a:gd name="connsiteY70" fmla="*/ 4447823 h 5757361"/>
              <a:gd name="connsiteX71" fmla="*/ 6453012 w 7042856"/>
              <a:gd name="connsiteY71" fmla="*/ 4803423 h 5757361"/>
              <a:gd name="connsiteX72" fmla="*/ 6370577 w 7042856"/>
              <a:gd name="connsiteY72" fmla="*/ 5190020 h 5757361"/>
              <a:gd name="connsiteX73" fmla="*/ 6461478 w 7042856"/>
              <a:gd name="connsiteY73" fmla="*/ 5709356 h 5757361"/>
              <a:gd name="connsiteX74" fmla="*/ 6154553 w 7042856"/>
              <a:gd name="connsiteY74" fmla="*/ 5478052 h 5757361"/>
              <a:gd name="connsiteX75" fmla="*/ 6010537 w 7042856"/>
              <a:gd name="connsiteY75" fmla="*/ 5334037 h 5757361"/>
              <a:gd name="connsiteX0" fmla="*/ 323145 w 7042856"/>
              <a:gd name="connsiteY0" fmla="*/ 1628423 h 5478052"/>
              <a:gd name="connsiteX1" fmla="*/ 399345 w 7042856"/>
              <a:gd name="connsiteY1" fmla="*/ 1984023 h 5478052"/>
              <a:gd name="connsiteX2" fmla="*/ 204612 w 7042856"/>
              <a:gd name="connsiteY2" fmla="*/ 2153356 h 5478052"/>
              <a:gd name="connsiteX3" fmla="*/ 9878 w 7042856"/>
              <a:gd name="connsiteY3" fmla="*/ 2195689 h 5478052"/>
              <a:gd name="connsiteX4" fmla="*/ 263878 w 7042856"/>
              <a:gd name="connsiteY4" fmla="*/ 2195689 h 5478052"/>
              <a:gd name="connsiteX5" fmla="*/ 407812 w 7042856"/>
              <a:gd name="connsiteY5" fmla="*/ 2085623 h 5478052"/>
              <a:gd name="connsiteX6" fmla="*/ 509412 w 7042856"/>
              <a:gd name="connsiteY6" fmla="*/ 2034823 h 5478052"/>
              <a:gd name="connsiteX7" fmla="*/ 594078 w 7042856"/>
              <a:gd name="connsiteY7" fmla="*/ 2221089 h 5478052"/>
              <a:gd name="connsiteX8" fmla="*/ 611012 w 7042856"/>
              <a:gd name="connsiteY8" fmla="*/ 2254956 h 5478052"/>
              <a:gd name="connsiteX9" fmla="*/ 644878 w 7042856"/>
              <a:gd name="connsiteY9" fmla="*/ 2085623 h 5478052"/>
              <a:gd name="connsiteX10" fmla="*/ 805745 w 7042856"/>
              <a:gd name="connsiteY10" fmla="*/ 2119489 h 5478052"/>
              <a:gd name="connsiteX11" fmla="*/ 924278 w 7042856"/>
              <a:gd name="connsiteY11" fmla="*/ 2297289 h 5478052"/>
              <a:gd name="connsiteX12" fmla="*/ 1059745 w 7042856"/>
              <a:gd name="connsiteY12" fmla="*/ 2271889 h 5478052"/>
              <a:gd name="connsiteX13" fmla="*/ 1169812 w 7042856"/>
              <a:gd name="connsiteY13" fmla="*/ 2288823 h 5478052"/>
              <a:gd name="connsiteX14" fmla="*/ 1322212 w 7042856"/>
              <a:gd name="connsiteY14" fmla="*/ 2373489 h 5478052"/>
              <a:gd name="connsiteX15" fmla="*/ 1542345 w 7042856"/>
              <a:gd name="connsiteY15" fmla="*/ 2263423 h 5478052"/>
              <a:gd name="connsiteX16" fmla="*/ 1720145 w 7042856"/>
              <a:gd name="connsiteY16" fmla="*/ 2102556 h 5478052"/>
              <a:gd name="connsiteX17" fmla="*/ 1813278 w 7042856"/>
              <a:gd name="connsiteY17" fmla="*/ 2144889 h 5478052"/>
              <a:gd name="connsiteX18" fmla="*/ 1855612 w 7042856"/>
              <a:gd name="connsiteY18" fmla="*/ 2305756 h 5478052"/>
              <a:gd name="connsiteX19" fmla="*/ 1677812 w 7042856"/>
              <a:gd name="connsiteY19" fmla="*/ 2407356 h 5478052"/>
              <a:gd name="connsiteX20" fmla="*/ 1881012 w 7042856"/>
              <a:gd name="connsiteY20" fmla="*/ 2373489 h 5478052"/>
              <a:gd name="connsiteX21" fmla="*/ 1914878 w 7042856"/>
              <a:gd name="connsiteY21" fmla="*/ 2348089 h 5478052"/>
              <a:gd name="connsiteX22" fmla="*/ 2050345 w 7042856"/>
              <a:gd name="connsiteY22" fmla="*/ 2238023 h 5478052"/>
              <a:gd name="connsiteX23" fmla="*/ 2372078 w 7042856"/>
              <a:gd name="connsiteY23" fmla="*/ 2026356 h 5478052"/>
              <a:gd name="connsiteX24" fmla="*/ 2626078 w 7042856"/>
              <a:gd name="connsiteY24" fmla="*/ 1890889 h 5478052"/>
              <a:gd name="connsiteX25" fmla="*/ 2727678 w 7042856"/>
              <a:gd name="connsiteY25" fmla="*/ 1873956 h 5478052"/>
              <a:gd name="connsiteX26" fmla="*/ 2846212 w 7042856"/>
              <a:gd name="connsiteY26" fmla="*/ 1645356 h 5478052"/>
              <a:gd name="connsiteX27" fmla="*/ 3040945 w 7042856"/>
              <a:gd name="connsiteY27" fmla="*/ 1670756 h 5478052"/>
              <a:gd name="connsiteX28" fmla="*/ 3320345 w 7042856"/>
              <a:gd name="connsiteY28" fmla="*/ 1797756 h 5478052"/>
              <a:gd name="connsiteX29" fmla="*/ 3362678 w 7042856"/>
              <a:gd name="connsiteY29" fmla="*/ 1933223 h 5478052"/>
              <a:gd name="connsiteX30" fmla="*/ 3278012 w 7042856"/>
              <a:gd name="connsiteY30" fmla="*/ 2077156 h 5478052"/>
              <a:gd name="connsiteX31" fmla="*/ 3421945 w 7042856"/>
              <a:gd name="connsiteY31" fmla="*/ 2102556 h 5478052"/>
              <a:gd name="connsiteX32" fmla="*/ 3760612 w 7042856"/>
              <a:gd name="connsiteY32" fmla="*/ 1882423 h 5478052"/>
              <a:gd name="connsiteX33" fmla="*/ 3955345 w 7042856"/>
              <a:gd name="connsiteY33" fmla="*/ 1882423 h 5478052"/>
              <a:gd name="connsiteX34" fmla="*/ 3997678 w 7042856"/>
              <a:gd name="connsiteY34" fmla="*/ 2051756 h 5478052"/>
              <a:gd name="connsiteX35" fmla="*/ 4116212 w 7042856"/>
              <a:gd name="connsiteY35" fmla="*/ 1933223 h 5478052"/>
              <a:gd name="connsiteX36" fmla="*/ 4192412 w 7042856"/>
              <a:gd name="connsiteY36" fmla="*/ 1772356 h 5478052"/>
              <a:gd name="connsiteX37" fmla="*/ 4294012 w 7042856"/>
              <a:gd name="connsiteY37" fmla="*/ 1611489 h 5478052"/>
              <a:gd name="connsiteX38" fmla="*/ 4488745 w 7042856"/>
              <a:gd name="connsiteY38" fmla="*/ 1425223 h 5478052"/>
              <a:gd name="connsiteX39" fmla="*/ 4675012 w 7042856"/>
              <a:gd name="connsiteY39" fmla="*/ 1382889 h 5478052"/>
              <a:gd name="connsiteX40" fmla="*/ 4751212 w 7042856"/>
              <a:gd name="connsiteY40" fmla="*/ 1281289 h 5478052"/>
              <a:gd name="connsiteX41" fmla="*/ 4861278 w 7042856"/>
              <a:gd name="connsiteY41" fmla="*/ 1120423 h 5478052"/>
              <a:gd name="connsiteX42" fmla="*/ 5106812 w 7042856"/>
              <a:gd name="connsiteY42" fmla="*/ 1001889 h 5478052"/>
              <a:gd name="connsiteX43" fmla="*/ 5242278 w 7042856"/>
              <a:gd name="connsiteY43" fmla="*/ 866423 h 5478052"/>
              <a:gd name="connsiteX44" fmla="*/ 5132212 w 7042856"/>
              <a:gd name="connsiteY44" fmla="*/ 857956 h 5478052"/>
              <a:gd name="connsiteX45" fmla="*/ 5140678 w 7042856"/>
              <a:gd name="connsiteY45" fmla="*/ 587023 h 5478052"/>
              <a:gd name="connsiteX46" fmla="*/ 5216878 w 7042856"/>
              <a:gd name="connsiteY46" fmla="*/ 443089 h 5478052"/>
              <a:gd name="connsiteX47" fmla="*/ 5343878 w 7042856"/>
              <a:gd name="connsiteY47" fmla="*/ 248356 h 5478052"/>
              <a:gd name="connsiteX48" fmla="*/ 5521678 w 7042856"/>
              <a:gd name="connsiteY48" fmla="*/ 79023 h 5478052"/>
              <a:gd name="connsiteX49" fmla="*/ 5733345 w 7042856"/>
              <a:gd name="connsiteY49" fmla="*/ 11289 h 5478052"/>
              <a:gd name="connsiteX50" fmla="*/ 6004278 w 7042856"/>
              <a:gd name="connsiteY50" fmla="*/ 146756 h 5478052"/>
              <a:gd name="connsiteX51" fmla="*/ 5868812 w 7042856"/>
              <a:gd name="connsiteY51" fmla="*/ 476956 h 5478052"/>
              <a:gd name="connsiteX52" fmla="*/ 5894212 w 7042856"/>
              <a:gd name="connsiteY52" fmla="*/ 646289 h 5478052"/>
              <a:gd name="connsiteX53" fmla="*/ 6038145 w 7042856"/>
              <a:gd name="connsiteY53" fmla="*/ 570089 h 5478052"/>
              <a:gd name="connsiteX54" fmla="*/ 6182078 w 7042856"/>
              <a:gd name="connsiteY54" fmla="*/ 603956 h 5478052"/>
              <a:gd name="connsiteX55" fmla="*/ 6165145 w 7042856"/>
              <a:gd name="connsiteY55" fmla="*/ 849489 h 5478052"/>
              <a:gd name="connsiteX56" fmla="*/ 6334478 w 7042856"/>
              <a:gd name="connsiteY56" fmla="*/ 1128889 h 5478052"/>
              <a:gd name="connsiteX57" fmla="*/ 6283678 w 7042856"/>
              <a:gd name="connsiteY57" fmla="*/ 1442156 h 5478052"/>
              <a:gd name="connsiteX58" fmla="*/ 6292145 w 7042856"/>
              <a:gd name="connsiteY58" fmla="*/ 1569156 h 5478052"/>
              <a:gd name="connsiteX59" fmla="*/ 6368345 w 7042856"/>
              <a:gd name="connsiteY59" fmla="*/ 1738489 h 5478052"/>
              <a:gd name="connsiteX60" fmla="*/ 6563078 w 7042856"/>
              <a:gd name="connsiteY60" fmla="*/ 1907823 h 5478052"/>
              <a:gd name="connsiteX61" fmla="*/ 6732412 w 7042856"/>
              <a:gd name="connsiteY61" fmla="*/ 2068689 h 5478052"/>
              <a:gd name="connsiteX62" fmla="*/ 6825545 w 7042856"/>
              <a:gd name="connsiteY62" fmla="*/ 2305756 h 5478052"/>
              <a:gd name="connsiteX63" fmla="*/ 7011812 w 7042856"/>
              <a:gd name="connsiteY63" fmla="*/ 2559756 h 5478052"/>
              <a:gd name="connsiteX64" fmla="*/ 7011812 w 7042856"/>
              <a:gd name="connsiteY64" fmla="*/ 2805289 h 5478052"/>
              <a:gd name="connsiteX65" fmla="*/ 6969478 w 7042856"/>
              <a:gd name="connsiteY65" fmla="*/ 3110089 h 5478052"/>
              <a:gd name="connsiteX66" fmla="*/ 7011812 w 7042856"/>
              <a:gd name="connsiteY66" fmla="*/ 3364089 h 5478052"/>
              <a:gd name="connsiteX67" fmla="*/ 6977945 w 7042856"/>
              <a:gd name="connsiteY67" fmla="*/ 3770489 h 5478052"/>
              <a:gd name="connsiteX68" fmla="*/ 6893278 w 7042856"/>
              <a:gd name="connsiteY68" fmla="*/ 4126089 h 5478052"/>
              <a:gd name="connsiteX69" fmla="*/ 6580012 w 7042856"/>
              <a:gd name="connsiteY69" fmla="*/ 4227689 h 5478052"/>
              <a:gd name="connsiteX70" fmla="*/ 6469945 w 7042856"/>
              <a:gd name="connsiteY70" fmla="*/ 4447823 h 5478052"/>
              <a:gd name="connsiteX71" fmla="*/ 6453012 w 7042856"/>
              <a:gd name="connsiteY71" fmla="*/ 4803423 h 5478052"/>
              <a:gd name="connsiteX72" fmla="*/ 6370577 w 7042856"/>
              <a:gd name="connsiteY72" fmla="*/ 5190020 h 5478052"/>
              <a:gd name="connsiteX73" fmla="*/ 6226561 w 7042856"/>
              <a:gd name="connsiteY73" fmla="*/ 5334036 h 5478052"/>
              <a:gd name="connsiteX74" fmla="*/ 6154553 w 7042856"/>
              <a:gd name="connsiteY74" fmla="*/ 5478052 h 5478052"/>
              <a:gd name="connsiteX75" fmla="*/ 6010537 w 7042856"/>
              <a:gd name="connsiteY75" fmla="*/ 5334037 h 5478052"/>
              <a:gd name="connsiteX0" fmla="*/ 323145 w 7042856"/>
              <a:gd name="connsiteY0" fmla="*/ 1628423 h 5632410"/>
              <a:gd name="connsiteX1" fmla="*/ 399345 w 7042856"/>
              <a:gd name="connsiteY1" fmla="*/ 1984023 h 5632410"/>
              <a:gd name="connsiteX2" fmla="*/ 204612 w 7042856"/>
              <a:gd name="connsiteY2" fmla="*/ 2153356 h 5632410"/>
              <a:gd name="connsiteX3" fmla="*/ 9878 w 7042856"/>
              <a:gd name="connsiteY3" fmla="*/ 2195689 h 5632410"/>
              <a:gd name="connsiteX4" fmla="*/ 263878 w 7042856"/>
              <a:gd name="connsiteY4" fmla="*/ 2195689 h 5632410"/>
              <a:gd name="connsiteX5" fmla="*/ 407812 w 7042856"/>
              <a:gd name="connsiteY5" fmla="*/ 2085623 h 5632410"/>
              <a:gd name="connsiteX6" fmla="*/ 509412 w 7042856"/>
              <a:gd name="connsiteY6" fmla="*/ 2034823 h 5632410"/>
              <a:gd name="connsiteX7" fmla="*/ 594078 w 7042856"/>
              <a:gd name="connsiteY7" fmla="*/ 2221089 h 5632410"/>
              <a:gd name="connsiteX8" fmla="*/ 611012 w 7042856"/>
              <a:gd name="connsiteY8" fmla="*/ 2254956 h 5632410"/>
              <a:gd name="connsiteX9" fmla="*/ 644878 w 7042856"/>
              <a:gd name="connsiteY9" fmla="*/ 2085623 h 5632410"/>
              <a:gd name="connsiteX10" fmla="*/ 805745 w 7042856"/>
              <a:gd name="connsiteY10" fmla="*/ 2119489 h 5632410"/>
              <a:gd name="connsiteX11" fmla="*/ 924278 w 7042856"/>
              <a:gd name="connsiteY11" fmla="*/ 2297289 h 5632410"/>
              <a:gd name="connsiteX12" fmla="*/ 1059745 w 7042856"/>
              <a:gd name="connsiteY12" fmla="*/ 2271889 h 5632410"/>
              <a:gd name="connsiteX13" fmla="*/ 1169812 w 7042856"/>
              <a:gd name="connsiteY13" fmla="*/ 2288823 h 5632410"/>
              <a:gd name="connsiteX14" fmla="*/ 1322212 w 7042856"/>
              <a:gd name="connsiteY14" fmla="*/ 2373489 h 5632410"/>
              <a:gd name="connsiteX15" fmla="*/ 1542345 w 7042856"/>
              <a:gd name="connsiteY15" fmla="*/ 2263423 h 5632410"/>
              <a:gd name="connsiteX16" fmla="*/ 1720145 w 7042856"/>
              <a:gd name="connsiteY16" fmla="*/ 2102556 h 5632410"/>
              <a:gd name="connsiteX17" fmla="*/ 1813278 w 7042856"/>
              <a:gd name="connsiteY17" fmla="*/ 2144889 h 5632410"/>
              <a:gd name="connsiteX18" fmla="*/ 1855612 w 7042856"/>
              <a:gd name="connsiteY18" fmla="*/ 2305756 h 5632410"/>
              <a:gd name="connsiteX19" fmla="*/ 1677812 w 7042856"/>
              <a:gd name="connsiteY19" fmla="*/ 2407356 h 5632410"/>
              <a:gd name="connsiteX20" fmla="*/ 1881012 w 7042856"/>
              <a:gd name="connsiteY20" fmla="*/ 2373489 h 5632410"/>
              <a:gd name="connsiteX21" fmla="*/ 1914878 w 7042856"/>
              <a:gd name="connsiteY21" fmla="*/ 2348089 h 5632410"/>
              <a:gd name="connsiteX22" fmla="*/ 2050345 w 7042856"/>
              <a:gd name="connsiteY22" fmla="*/ 2238023 h 5632410"/>
              <a:gd name="connsiteX23" fmla="*/ 2372078 w 7042856"/>
              <a:gd name="connsiteY23" fmla="*/ 2026356 h 5632410"/>
              <a:gd name="connsiteX24" fmla="*/ 2626078 w 7042856"/>
              <a:gd name="connsiteY24" fmla="*/ 1890889 h 5632410"/>
              <a:gd name="connsiteX25" fmla="*/ 2727678 w 7042856"/>
              <a:gd name="connsiteY25" fmla="*/ 1873956 h 5632410"/>
              <a:gd name="connsiteX26" fmla="*/ 2846212 w 7042856"/>
              <a:gd name="connsiteY26" fmla="*/ 1645356 h 5632410"/>
              <a:gd name="connsiteX27" fmla="*/ 3040945 w 7042856"/>
              <a:gd name="connsiteY27" fmla="*/ 1670756 h 5632410"/>
              <a:gd name="connsiteX28" fmla="*/ 3320345 w 7042856"/>
              <a:gd name="connsiteY28" fmla="*/ 1797756 h 5632410"/>
              <a:gd name="connsiteX29" fmla="*/ 3362678 w 7042856"/>
              <a:gd name="connsiteY29" fmla="*/ 1933223 h 5632410"/>
              <a:gd name="connsiteX30" fmla="*/ 3278012 w 7042856"/>
              <a:gd name="connsiteY30" fmla="*/ 2077156 h 5632410"/>
              <a:gd name="connsiteX31" fmla="*/ 3421945 w 7042856"/>
              <a:gd name="connsiteY31" fmla="*/ 2102556 h 5632410"/>
              <a:gd name="connsiteX32" fmla="*/ 3760612 w 7042856"/>
              <a:gd name="connsiteY32" fmla="*/ 1882423 h 5632410"/>
              <a:gd name="connsiteX33" fmla="*/ 3955345 w 7042856"/>
              <a:gd name="connsiteY33" fmla="*/ 1882423 h 5632410"/>
              <a:gd name="connsiteX34" fmla="*/ 3997678 w 7042856"/>
              <a:gd name="connsiteY34" fmla="*/ 2051756 h 5632410"/>
              <a:gd name="connsiteX35" fmla="*/ 4116212 w 7042856"/>
              <a:gd name="connsiteY35" fmla="*/ 1933223 h 5632410"/>
              <a:gd name="connsiteX36" fmla="*/ 4192412 w 7042856"/>
              <a:gd name="connsiteY36" fmla="*/ 1772356 h 5632410"/>
              <a:gd name="connsiteX37" fmla="*/ 4294012 w 7042856"/>
              <a:gd name="connsiteY37" fmla="*/ 1611489 h 5632410"/>
              <a:gd name="connsiteX38" fmla="*/ 4488745 w 7042856"/>
              <a:gd name="connsiteY38" fmla="*/ 1425223 h 5632410"/>
              <a:gd name="connsiteX39" fmla="*/ 4675012 w 7042856"/>
              <a:gd name="connsiteY39" fmla="*/ 1382889 h 5632410"/>
              <a:gd name="connsiteX40" fmla="*/ 4751212 w 7042856"/>
              <a:gd name="connsiteY40" fmla="*/ 1281289 h 5632410"/>
              <a:gd name="connsiteX41" fmla="*/ 4861278 w 7042856"/>
              <a:gd name="connsiteY41" fmla="*/ 1120423 h 5632410"/>
              <a:gd name="connsiteX42" fmla="*/ 5106812 w 7042856"/>
              <a:gd name="connsiteY42" fmla="*/ 1001889 h 5632410"/>
              <a:gd name="connsiteX43" fmla="*/ 5242278 w 7042856"/>
              <a:gd name="connsiteY43" fmla="*/ 866423 h 5632410"/>
              <a:gd name="connsiteX44" fmla="*/ 5132212 w 7042856"/>
              <a:gd name="connsiteY44" fmla="*/ 857956 h 5632410"/>
              <a:gd name="connsiteX45" fmla="*/ 5140678 w 7042856"/>
              <a:gd name="connsiteY45" fmla="*/ 587023 h 5632410"/>
              <a:gd name="connsiteX46" fmla="*/ 5216878 w 7042856"/>
              <a:gd name="connsiteY46" fmla="*/ 443089 h 5632410"/>
              <a:gd name="connsiteX47" fmla="*/ 5343878 w 7042856"/>
              <a:gd name="connsiteY47" fmla="*/ 248356 h 5632410"/>
              <a:gd name="connsiteX48" fmla="*/ 5521678 w 7042856"/>
              <a:gd name="connsiteY48" fmla="*/ 79023 h 5632410"/>
              <a:gd name="connsiteX49" fmla="*/ 5733345 w 7042856"/>
              <a:gd name="connsiteY49" fmla="*/ 11289 h 5632410"/>
              <a:gd name="connsiteX50" fmla="*/ 6004278 w 7042856"/>
              <a:gd name="connsiteY50" fmla="*/ 146756 h 5632410"/>
              <a:gd name="connsiteX51" fmla="*/ 5868812 w 7042856"/>
              <a:gd name="connsiteY51" fmla="*/ 476956 h 5632410"/>
              <a:gd name="connsiteX52" fmla="*/ 5894212 w 7042856"/>
              <a:gd name="connsiteY52" fmla="*/ 646289 h 5632410"/>
              <a:gd name="connsiteX53" fmla="*/ 6038145 w 7042856"/>
              <a:gd name="connsiteY53" fmla="*/ 570089 h 5632410"/>
              <a:gd name="connsiteX54" fmla="*/ 6182078 w 7042856"/>
              <a:gd name="connsiteY54" fmla="*/ 603956 h 5632410"/>
              <a:gd name="connsiteX55" fmla="*/ 6165145 w 7042856"/>
              <a:gd name="connsiteY55" fmla="*/ 849489 h 5632410"/>
              <a:gd name="connsiteX56" fmla="*/ 6334478 w 7042856"/>
              <a:gd name="connsiteY56" fmla="*/ 1128889 h 5632410"/>
              <a:gd name="connsiteX57" fmla="*/ 6283678 w 7042856"/>
              <a:gd name="connsiteY57" fmla="*/ 1442156 h 5632410"/>
              <a:gd name="connsiteX58" fmla="*/ 6292145 w 7042856"/>
              <a:gd name="connsiteY58" fmla="*/ 1569156 h 5632410"/>
              <a:gd name="connsiteX59" fmla="*/ 6368345 w 7042856"/>
              <a:gd name="connsiteY59" fmla="*/ 1738489 h 5632410"/>
              <a:gd name="connsiteX60" fmla="*/ 6563078 w 7042856"/>
              <a:gd name="connsiteY60" fmla="*/ 1907823 h 5632410"/>
              <a:gd name="connsiteX61" fmla="*/ 6732412 w 7042856"/>
              <a:gd name="connsiteY61" fmla="*/ 2068689 h 5632410"/>
              <a:gd name="connsiteX62" fmla="*/ 6825545 w 7042856"/>
              <a:gd name="connsiteY62" fmla="*/ 2305756 h 5632410"/>
              <a:gd name="connsiteX63" fmla="*/ 7011812 w 7042856"/>
              <a:gd name="connsiteY63" fmla="*/ 2559756 h 5632410"/>
              <a:gd name="connsiteX64" fmla="*/ 7011812 w 7042856"/>
              <a:gd name="connsiteY64" fmla="*/ 2805289 h 5632410"/>
              <a:gd name="connsiteX65" fmla="*/ 6969478 w 7042856"/>
              <a:gd name="connsiteY65" fmla="*/ 3110089 h 5632410"/>
              <a:gd name="connsiteX66" fmla="*/ 7011812 w 7042856"/>
              <a:gd name="connsiteY66" fmla="*/ 3364089 h 5632410"/>
              <a:gd name="connsiteX67" fmla="*/ 6977945 w 7042856"/>
              <a:gd name="connsiteY67" fmla="*/ 3770489 h 5632410"/>
              <a:gd name="connsiteX68" fmla="*/ 6893278 w 7042856"/>
              <a:gd name="connsiteY68" fmla="*/ 4126089 h 5632410"/>
              <a:gd name="connsiteX69" fmla="*/ 6580012 w 7042856"/>
              <a:gd name="connsiteY69" fmla="*/ 4227689 h 5632410"/>
              <a:gd name="connsiteX70" fmla="*/ 6469945 w 7042856"/>
              <a:gd name="connsiteY70" fmla="*/ 4447823 h 5632410"/>
              <a:gd name="connsiteX71" fmla="*/ 6453012 w 7042856"/>
              <a:gd name="connsiteY71" fmla="*/ 4803423 h 5632410"/>
              <a:gd name="connsiteX72" fmla="*/ 6370577 w 7042856"/>
              <a:gd name="connsiteY72" fmla="*/ 5190020 h 5632410"/>
              <a:gd name="connsiteX73" fmla="*/ 6226561 w 7042856"/>
              <a:gd name="connsiteY73" fmla="*/ 5334036 h 5632410"/>
              <a:gd name="connsiteX74" fmla="*/ 6154553 w 7042856"/>
              <a:gd name="connsiteY74" fmla="*/ 5478052 h 5632410"/>
              <a:gd name="connsiteX75" fmla="*/ 6154553 w 7042856"/>
              <a:gd name="connsiteY75" fmla="*/ 5622068 h 5632410"/>
              <a:gd name="connsiteX0" fmla="*/ 323145 w 7042856"/>
              <a:gd name="connsiteY0" fmla="*/ 1628423 h 5776426"/>
              <a:gd name="connsiteX1" fmla="*/ 399345 w 7042856"/>
              <a:gd name="connsiteY1" fmla="*/ 1984023 h 5776426"/>
              <a:gd name="connsiteX2" fmla="*/ 204612 w 7042856"/>
              <a:gd name="connsiteY2" fmla="*/ 2153356 h 5776426"/>
              <a:gd name="connsiteX3" fmla="*/ 9878 w 7042856"/>
              <a:gd name="connsiteY3" fmla="*/ 2195689 h 5776426"/>
              <a:gd name="connsiteX4" fmla="*/ 263878 w 7042856"/>
              <a:gd name="connsiteY4" fmla="*/ 2195689 h 5776426"/>
              <a:gd name="connsiteX5" fmla="*/ 407812 w 7042856"/>
              <a:gd name="connsiteY5" fmla="*/ 2085623 h 5776426"/>
              <a:gd name="connsiteX6" fmla="*/ 509412 w 7042856"/>
              <a:gd name="connsiteY6" fmla="*/ 2034823 h 5776426"/>
              <a:gd name="connsiteX7" fmla="*/ 594078 w 7042856"/>
              <a:gd name="connsiteY7" fmla="*/ 2221089 h 5776426"/>
              <a:gd name="connsiteX8" fmla="*/ 611012 w 7042856"/>
              <a:gd name="connsiteY8" fmla="*/ 2254956 h 5776426"/>
              <a:gd name="connsiteX9" fmla="*/ 644878 w 7042856"/>
              <a:gd name="connsiteY9" fmla="*/ 2085623 h 5776426"/>
              <a:gd name="connsiteX10" fmla="*/ 805745 w 7042856"/>
              <a:gd name="connsiteY10" fmla="*/ 2119489 h 5776426"/>
              <a:gd name="connsiteX11" fmla="*/ 924278 w 7042856"/>
              <a:gd name="connsiteY11" fmla="*/ 2297289 h 5776426"/>
              <a:gd name="connsiteX12" fmla="*/ 1059745 w 7042856"/>
              <a:gd name="connsiteY12" fmla="*/ 2271889 h 5776426"/>
              <a:gd name="connsiteX13" fmla="*/ 1169812 w 7042856"/>
              <a:gd name="connsiteY13" fmla="*/ 2288823 h 5776426"/>
              <a:gd name="connsiteX14" fmla="*/ 1322212 w 7042856"/>
              <a:gd name="connsiteY14" fmla="*/ 2373489 h 5776426"/>
              <a:gd name="connsiteX15" fmla="*/ 1542345 w 7042856"/>
              <a:gd name="connsiteY15" fmla="*/ 2263423 h 5776426"/>
              <a:gd name="connsiteX16" fmla="*/ 1720145 w 7042856"/>
              <a:gd name="connsiteY16" fmla="*/ 2102556 h 5776426"/>
              <a:gd name="connsiteX17" fmla="*/ 1813278 w 7042856"/>
              <a:gd name="connsiteY17" fmla="*/ 2144889 h 5776426"/>
              <a:gd name="connsiteX18" fmla="*/ 1855612 w 7042856"/>
              <a:gd name="connsiteY18" fmla="*/ 2305756 h 5776426"/>
              <a:gd name="connsiteX19" fmla="*/ 1677812 w 7042856"/>
              <a:gd name="connsiteY19" fmla="*/ 2407356 h 5776426"/>
              <a:gd name="connsiteX20" fmla="*/ 1881012 w 7042856"/>
              <a:gd name="connsiteY20" fmla="*/ 2373489 h 5776426"/>
              <a:gd name="connsiteX21" fmla="*/ 1914878 w 7042856"/>
              <a:gd name="connsiteY21" fmla="*/ 2348089 h 5776426"/>
              <a:gd name="connsiteX22" fmla="*/ 2050345 w 7042856"/>
              <a:gd name="connsiteY22" fmla="*/ 2238023 h 5776426"/>
              <a:gd name="connsiteX23" fmla="*/ 2372078 w 7042856"/>
              <a:gd name="connsiteY23" fmla="*/ 2026356 h 5776426"/>
              <a:gd name="connsiteX24" fmla="*/ 2626078 w 7042856"/>
              <a:gd name="connsiteY24" fmla="*/ 1890889 h 5776426"/>
              <a:gd name="connsiteX25" fmla="*/ 2727678 w 7042856"/>
              <a:gd name="connsiteY25" fmla="*/ 1873956 h 5776426"/>
              <a:gd name="connsiteX26" fmla="*/ 2846212 w 7042856"/>
              <a:gd name="connsiteY26" fmla="*/ 1645356 h 5776426"/>
              <a:gd name="connsiteX27" fmla="*/ 3040945 w 7042856"/>
              <a:gd name="connsiteY27" fmla="*/ 1670756 h 5776426"/>
              <a:gd name="connsiteX28" fmla="*/ 3320345 w 7042856"/>
              <a:gd name="connsiteY28" fmla="*/ 1797756 h 5776426"/>
              <a:gd name="connsiteX29" fmla="*/ 3362678 w 7042856"/>
              <a:gd name="connsiteY29" fmla="*/ 1933223 h 5776426"/>
              <a:gd name="connsiteX30" fmla="*/ 3278012 w 7042856"/>
              <a:gd name="connsiteY30" fmla="*/ 2077156 h 5776426"/>
              <a:gd name="connsiteX31" fmla="*/ 3421945 w 7042856"/>
              <a:gd name="connsiteY31" fmla="*/ 2102556 h 5776426"/>
              <a:gd name="connsiteX32" fmla="*/ 3760612 w 7042856"/>
              <a:gd name="connsiteY32" fmla="*/ 1882423 h 5776426"/>
              <a:gd name="connsiteX33" fmla="*/ 3955345 w 7042856"/>
              <a:gd name="connsiteY33" fmla="*/ 1882423 h 5776426"/>
              <a:gd name="connsiteX34" fmla="*/ 3997678 w 7042856"/>
              <a:gd name="connsiteY34" fmla="*/ 2051756 h 5776426"/>
              <a:gd name="connsiteX35" fmla="*/ 4116212 w 7042856"/>
              <a:gd name="connsiteY35" fmla="*/ 1933223 h 5776426"/>
              <a:gd name="connsiteX36" fmla="*/ 4192412 w 7042856"/>
              <a:gd name="connsiteY36" fmla="*/ 1772356 h 5776426"/>
              <a:gd name="connsiteX37" fmla="*/ 4294012 w 7042856"/>
              <a:gd name="connsiteY37" fmla="*/ 1611489 h 5776426"/>
              <a:gd name="connsiteX38" fmla="*/ 4488745 w 7042856"/>
              <a:gd name="connsiteY38" fmla="*/ 1425223 h 5776426"/>
              <a:gd name="connsiteX39" fmla="*/ 4675012 w 7042856"/>
              <a:gd name="connsiteY39" fmla="*/ 1382889 h 5776426"/>
              <a:gd name="connsiteX40" fmla="*/ 4751212 w 7042856"/>
              <a:gd name="connsiteY40" fmla="*/ 1281289 h 5776426"/>
              <a:gd name="connsiteX41" fmla="*/ 4861278 w 7042856"/>
              <a:gd name="connsiteY41" fmla="*/ 1120423 h 5776426"/>
              <a:gd name="connsiteX42" fmla="*/ 5106812 w 7042856"/>
              <a:gd name="connsiteY42" fmla="*/ 1001889 h 5776426"/>
              <a:gd name="connsiteX43" fmla="*/ 5242278 w 7042856"/>
              <a:gd name="connsiteY43" fmla="*/ 866423 h 5776426"/>
              <a:gd name="connsiteX44" fmla="*/ 5132212 w 7042856"/>
              <a:gd name="connsiteY44" fmla="*/ 857956 h 5776426"/>
              <a:gd name="connsiteX45" fmla="*/ 5140678 w 7042856"/>
              <a:gd name="connsiteY45" fmla="*/ 587023 h 5776426"/>
              <a:gd name="connsiteX46" fmla="*/ 5216878 w 7042856"/>
              <a:gd name="connsiteY46" fmla="*/ 443089 h 5776426"/>
              <a:gd name="connsiteX47" fmla="*/ 5343878 w 7042856"/>
              <a:gd name="connsiteY47" fmla="*/ 248356 h 5776426"/>
              <a:gd name="connsiteX48" fmla="*/ 5521678 w 7042856"/>
              <a:gd name="connsiteY48" fmla="*/ 79023 h 5776426"/>
              <a:gd name="connsiteX49" fmla="*/ 5733345 w 7042856"/>
              <a:gd name="connsiteY49" fmla="*/ 11289 h 5776426"/>
              <a:gd name="connsiteX50" fmla="*/ 6004278 w 7042856"/>
              <a:gd name="connsiteY50" fmla="*/ 146756 h 5776426"/>
              <a:gd name="connsiteX51" fmla="*/ 5868812 w 7042856"/>
              <a:gd name="connsiteY51" fmla="*/ 476956 h 5776426"/>
              <a:gd name="connsiteX52" fmla="*/ 5894212 w 7042856"/>
              <a:gd name="connsiteY52" fmla="*/ 646289 h 5776426"/>
              <a:gd name="connsiteX53" fmla="*/ 6038145 w 7042856"/>
              <a:gd name="connsiteY53" fmla="*/ 570089 h 5776426"/>
              <a:gd name="connsiteX54" fmla="*/ 6182078 w 7042856"/>
              <a:gd name="connsiteY54" fmla="*/ 603956 h 5776426"/>
              <a:gd name="connsiteX55" fmla="*/ 6165145 w 7042856"/>
              <a:gd name="connsiteY55" fmla="*/ 849489 h 5776426"/>
              <a:gd name="connsiteX56" fmla="*/ 6334478 w 7042856"/>
              <a:gd name="connsiteY56" fmla="*/ 1128889 h 5776426"/>
              <a:gd name="connsiteX57" fmla="*/ 6283678 w 7042856"/>
              <a:gd name="connsiteY57" fmla="*/ 1442156 h 5776426"/>
              <a:gd name="connsiteX58" fmla="*/ 6292145 w 7042856"/>
              <a:gd name="connsiteY58" fmla="*/ 1569156 h 5776426"/>
              <a:gd name="connsiteX59" fmla="*/ 6368345 w 7042856"/>
              <a:gd name="connsiteY59" fmla="*/ 1738489 h 5776426"/>
              <a:gd name="connsiteX60" fmla="*/ 6563078 w 7042856"/>
              <a:gd name="connsiteY60" fmla="*/ 1907823 h 5776426"/>
              <a:gd name="connsiteX61" fmla="*/ 6732412 w 7042856"/>
              <a:gd name="connsiteY61" fmla="*/ 2068689 h 5776426"/>
              <a:gd name="connsiteX62" fmla="*/ 6825545 w 7042856"/>
              <a:gd name="connsiteY62" fmla="*/ 2305756 h 5776426"/>
              <a:gd name="connsiteX63" fmla="*/ 7011812 w 7042856"/>
              <a:gd name="connsiteY63" fmla="*/ 2559756 h 5776426"/>
              <a:gd name="connsiteX64" fmla="*/ 7011812 w 7042856"/>
              <a:gd name="connsiteY64" fmla="*/ 2805289 h 5776426"/>
              <a:gd name="connsiteX65" fmla="*/ 6969478 w 7042856"/>
              <a:gd name="connsiteY65" fmla="*/ 3110089 h 5776426"/>
              <a:gd name="connsiteX66" fmla="*/ 7011812 w 7042856"/>
              <a:gd name="connsiteY66" fmla="*/ 3364089 h 5776426"/>
              <a:gd name="connsiteX67" fmla="*/ 6977945 w 7042856"/>
              <a:gd name="connsiteY67" fmla="*/ 3770489 h 5776426"/>
              <a:gd name="connsiteX68" fmla="*/ 6893278 w 7042856"/>
              <a:gd name="connsiteY68" fmla="*/ 4126089 h 5776426"/>
              <a:gd name="connsiteX69" fmla="*/ 6580012 w 7042856"/>
              <a:gd name="connsiteY69" fmla="*/ 4227689 h 5776426"/>
              <a:gd name="connsiteX70" fmla="*/ 6469945 w 7042856"/>
              <a:gd name="connsiteY70" fmla="*/ 4447823 h 5776426"/>
              <a:gd name="connsiteX71" fmla="*/ 6453012 w 7042856"/>
              <a:gd name="connsiteY71" fmla="*/ 4803423 h 5776426"/>
              <a:gd name="connsiteX72" fmla="*/ 6370577 w 7042856"/>
              <a:gd name="connsiteY72" fmla="*/ 5190020 h 5776426"/>
              <a:gd name="connsiteX73" fmla="*/ 6226561 w 7042856"/>
              <a:gd name="connsiteY73" fmla="*/ 5334036 h 5776426"/>
              <a:gd name="connsiteX74" fmla="*/ 6154553 w 7042856"/>
              <a:gd name="connsiteY74" fmla="*/ 5478052 h 5776426"/>
              <a:gd name="connsiteX75" fmla="*/ 6154553 w 7042856"/>
              <a:gd name="connsiteY75" fmla="*/ 5766084 h 5776426"/>
              <a:gd name="connsiteX0" fmla="*/ 323145 w 7042856"/>
              <a:gd name="connsiteY0" fmla="*/ 1628423 h 5766084"/>
              <a:gd name="connsiteX1" fmla="*/ 399345 w 7042856"/>
              <a:gd name="connsiteY1" fmla="*/ 1984023 h 5766084"/>
              <a:gd name="connsiteX2" fmla="*/ 204612 w 7042856"/>
              <a:gd name="connsiteY2" fmla="*/ 2153356 h 5766084"/>
              <a:gd name="connsiteX3" fmla="*/ 9878 w 7042856"/>
              <a:gd name="connsiteY3" fmla="*/ 2195689 h 5766084"/>
              <a:gd name="connsiteX4" fmla="*/ 263878 w 7042856"/>
              <a:gd name="connsiteY4" fmla="*/ 2195689 h 5766084"/>
              <a:gd name="connsiteX5" fmla="*/ 407812 w 7042856"/>
              <a:gd name="connsiteY5" fmla="*/ 2085623 h 5766084"/>
              <a:gd name="connsiteX6" fmla="*/ 509412 w 7042856"/>
              <a:gd name="connsiteY6" fmla="*/ 2034823 h 5766084"/>
              <a:gd name="connsiteX7" fmla="*/ 594078 w 7042856"/>
              <a:gd name="connsiteY7" fmla="*/ 2221089 h 5766084"/>
              <a:gd name="connsiteX8" fmla="*/ 611012 w 7042856"/>
              <a:gd name="connsiteY8" fmla="*/ 2254956 h 5766084"/>
              <a:gd name="connsiteX9" fmla="*/ 644878 w 7042856"/>
              <a:gd name="connsiteY9" fmla="*/ 2085623 h 5766084"/>
              <a:gd name="connsiteX10" fmla="*/ 805745 w 7042856"/>
              <a:gd name="connsiteY10" fmla="*/ 2119489 h 5766084"/>
              <a:gd name="connsiteX11" fmla="*/ 924278 w 7042856"/>
              <a:gd name="connsiteY11" fmla="*/ 2297289 h 5766084"/>
              <a:gd name="connsiteX12" fmla="*/ 1059745 w 7042856"/>
              <a:gd name="connsiteY12" fmla="*/ 2271889 h 5766084"/>
              <a:gd name="connsiteX13" fmla="*/ 1169812 w 7042856"/>
              <a:gd name="connsiteY13" fmla="*/ 2288823 h 5766084"/>
              <a:gd name="connsiteX14" fmla="*/ 1322212 w 7042856"/>
              <a:gd name="connsiteY14" fmla="*/ 2373489 h 5766084"/>
              <a:gd name="connsiteX15" fmla="*/ 1542345 w 7042856"/>
              <a:gd name="connsiteY15" fmla="*/ 2263423 h 5766084"/>
              <a:gd name="connsiteX16" fmla="*/ 1720145 w 7042856"/>
              <a:gd name="connsiteY16" fmla="*/ 2102556 h 5766084"/>
              <a:gd name="connsiteX17" fmla="*/ 1813278 w 7042856"/>
              <a:gd name="connsiteY17" fmla="*/ 2144889 h 5766084"/>
              <a:gd name="connsiteX18" fmla="*/ 1855612 w 7042856"/>
              <a:gd name="connsiteY18" fmla="*/ 2305756 h 5766084"/>
              <a:gd name="connsiteX19" fmla="*/ 1677812 w 7042856"/>
              <a:gd name="connsiteY19" fmla="*/ 2407356 h 5766084"/>
              <a:gd name="connsiteX20" fmla="*/ 1881012 w 7042856"/>
              <a:gd name="connsiteY20" fmla="*/ 2373489 h 5766084"/>
              <a:gd name="connsiteX21" fmla="*/ 1914878 w 7042856"/>
              <a:gd name="connsiteY21" fmla="*/ 2348089 h 5766084"/>
              <a:gd name="connsiteX22" fmla="*/ 2050345 w 7042856"/>
              <a:gd name="connsiteY22" fmla="*/ 2238023 h 5766084"/>
              <a:gd name="connsiteX23" fmla="*/ 2372078 w 7042856"/>
              <a:gd name="connsiteY23" fmla="*/ 2026356 h 5766084"/>
              <a:gd name="connsiteX24" fmla="*/ 2626078 w 7042856"/>
              <a:gd name="connsiteY24" fmla="*/ 1890889 h 5766084"/>
              <a:gd name="connsiteX25" fmla="*/ 2727678 w 7042856"/>
              <a:gd name="connsiteY25" fmla="*/ 1873956 h 5766084"/>
              <a:gd name="connsiteX26" fmla="*/ 2846212 w 7042856"/>
              <a:gd name="connsiteY26" fmla="*/ 1645356 h 5766084"/>
              <a:gd name="connsiteX27" fmla="*/ 3040945 w 7042856"/>
              <a:gd name="connsiteY27" fmla="*/ 1670756 h 5766084"/>
              <a:gd name="connsiteX28" fmla="*/ 3320345 w 7042856"/>
              <a:gd name="connsiteY28" fmla="*/ 1797756 h 5766084"/>
              <a:gd name="connsiteX29" fmla="*/ 3362678 w 7042856"/>
              <a:gd name="connsiteY29" fmla="*/ 1933223 h 5766084"/>
              <a:gd name="connsiteX30" fmla="*/ 3278012 w 7042856"/>
              <a:gd name="connsiteY30" fmla="*/ 2077156 h 5766084"/>
              <a:gd name="connsiteX31" fmla="*/ 3421945 w 7042856"/>
              <a:gd name="connsiteY31" fmla="*/ 2102556 h 5766084"/>
              <a:gd name="connsiteX32" fmla="*/ 3760612 w 7042856"/>
              <a:gd name="connsiteY32" fmla="*/ 1882423 h 5766084"/>
              <a:gd name="connsiteX33" fmla="*/ 3955345 w 7042856"/>
              <a:gd name="connsiteY33" fmla="*/ 1882423 h 5766084"/>
              <a:gd name="connsiteX34" fmla="*/ 3997678 w 7042856"/>
              <a:gd name="connsiteY34" fmla="*/ 2051756 h 5766084"/>
              <a:gd name="connsiteX35" fmla="*/ 4116212 w 7042856"/>
              <a:gd name="connsiteY35" fmla="*/ 1933223 h 5766084"/>
              <a:gd name="connsiteX36" fmla="*/ 4192412 w 7042856"/>
              <a:gd name="connsiteY36" fmla="*/ 1772356 h 5766084"/>
              <a:gd name="connsiteX37" fmla="*/ 4294012 w 7042856"/>
              <a:gd name="connsiteY37" fmla="*/ 1611489 h 5766084"/>
              <a:gd name="connsiteX38" fmla="*/ 4488745 w 7042856"/>
              <a:gd name="connsiteY38" fmla="*/ 1425223 h 5766084"/>
              <a:gd name="connsiteX39" fmla="*/ 4675012 w 7042856"/>
              <a:gd name="connsiteY39" fmla="*/ 1382889 h 5766084"/>
              <a:gd name="connsiteX40" fmla="*/ 4751212 w 7042856"/>
              <a:gd name="connsiteY40" fmla="*/ 1281289 h 5766084"/>
              <a:gd name="connsiteX41" fmla="*/ 4861278 w 7042856"/>
              <a:gd name="connsiteY41" fmla="*/ 1120423 h 5766084"/>
              <a:gd name="connsiteX42" fmla="*/ 5106812 w 7042856"/>
              <a:gd name="connsiteY42" fmla="*/ 1001889 h 5766084"/>
              <a:gd name="connsiteX43" fmla="*/ 5242278 w 7042856"/>
              <a:gd name="connsiteY43" fmla="*/ 866423 h 5766084"/>
              <a:gd name="connsiteX44" fmla="*/ 5132212 w 7042856"/>
              <a:gd name="connsiteY44" fmla="*/ 857956 h 5766084"/>
              <a:gd name="connsiteX45" fmla="*/ 5140678 w 7042856"/>
              <a:gd name="connsiteY45" fmla="*/ 587023 h 5766084"/>
              <a:gd name="connsiteX46" fmla="*/ 5216878 w 7042856"/>
              <a:gd name="connsiteY46" fmla="*/ 443089 h 5766084"/>
              <a:gd name="connsiteX47" fmla="*/ 5343878 w 7042856"/>
              <a:gd name="connsiteY47" fmla="*/ 248356 h 5766084"/>
              <a:gd name="connsiteX48" fmla="*/ 5521678 w 7042856"/>
              <a:gd name="connsiteY48" fmla="*/ 79023 h 5766084"/>
              <a:gd name="connsiteX49" fmla="*/ 5733345 w 7042856"/>
              <a:gd name="connsiteY49" fmla="*/ 11289 h 5766084"/>
              <a:gd name="connsiteX50" fmla="*/ 6004278 w 7042856"/>
              <a:gd name="connsiteY50" fmla="*/ 146756 h 5766084"/>
              <a:gd name="connsiteX51" fmla="*/ 5868812 w 7042856"/>
              <a:gd name="connsiteY51" fmla="*/ 476956 h 5766084"/>
              <a:gd name="connsiteX52" fmla="*/ 5894212 w 7042856"/>
              <a:gd name="connsiteY52" fmla="*/ 646289 h 5766084"/>
              <a:gd name="connsiteX53" fmla="*/ 6038145 w 7042856"/>
              <a:gd name="connsiteY53" fmla="*/ 570089 h 5766084"/>
              <a:gd name="connsiteX54" fmla="*/ 6182078 w 7042856"/>
              <a:gd name="connsiteY54" fmla="*/ 603956 h 5766084"/>
              <a:gd name="connsiteX55" fmla="*/ 6165145 w 7042856"/>
              <a:gd name="connsiteY55" fmla="*/ 849489 h 5766084"/>
              <a:gd name="connsiteX56" fmla="*/ 6334478 w 7042856"/>
              <a:gd name="connsiteY56" fmla="*/ 1128889 h 5766084"/>
              <a:gd name="connsiteX57" fmla="*/ 6283678 w 7042856"/>
              <a:gd name="connsiteY57" fmla="*/ 1442156 h 5766084"/>
              <a:gd name="connsiteX58" fmla="*/ 6292145 w 7042856"/>
              <a:gd name="connsiteY58" fmla="*/ 1569156 h 5766084"/>
              <a:gd name="connsiteX59" fmla="*/ 6368345 w 7042856"/>
              <a:gd name="connsiteY59" fmla="*/ 1738489 h 5766084"/>
              <a:gd name="connsiteX60" fmla="*/ 6563078 w 7042856"/>
              <a:gd name="connsiteY60" fmla="*/ 1907823 h 5766084"/>
              <a:gd name="connsiteX61" fmla="*/ 6732412 w 7042856"/>
              <a:gd name="connsiteY61" fmla="*/ 2068689 h 5766084"/>
              <a:gd name="connsiteX62" fmla="*/ 6825545 w 7042856"/>
              <a:gd name="connsiteY62" fmla="*/ 2305756 h 5766084"/>
              <a:gd name="connsiteX63" fmla="*/ 7011812 w 7042856"/>
              <a:gd name="connsiteY63" fmla="*/ 2559756 h 5766084"/>
              <a:gd name="connsiteX64" fmla="*/ 7011812 w 7042856"/>
              <a:gd name="connsiteY64" fmla="*/ 2805289 h 5766084"/>
              <a:gd name="connsiteX65" fmla="*/ 6969478 w 7042856"/>
              <a:gd name="connsiteY65" fmla="*/ 3110089 h 5766084"/>
              <a:gd name="connsiteX66" fmla="*/ 7011812 w 7042856"/>
              <a:gd name="connsiteY66" fmla="*/ 3364089 h 5766084"/>
              <a:gd name="connsiteX67" fmla="*/ 6977945 w 7042856"/>
              <a:gd name="connsiteY67" fmla="*/ 3770489 h 5766084"/>
              <a:gd name="connsiteX68" fmla="*/ 6893278 w 7042856"/>
              <a:gd name="connsiteY68" fmla="*/ 4126089 h 5766084"/>
              <a:gd name="connsiteX69" fmla="*/ 6580012 w 7042856"/>
              <a:gd name="connsiteY69" fmla="*/ 4227689 h 5766084"/>
              <a:gd name="connsiteX70" fmla="*/ 6469945 w 7042856"/>
              <a:gd name="connsiteY70" fmla="*/ 4447823 h 5766084"/>
              <a:gd name="connsiteX71" fmla="*/ 6453012 w 7042856"/>
              <a:gd name="connsiteY71" fmla="*/ 4803423 h 5766084"/>
              <a:gd name="connsiteX72" fmla="*/ 6370577 w 7042856"/>
              <a:gd name="connsiteY72" fmla="*/ 5190020 h 5766084"/>
              <a:gd name="connsiteX73" fmla="*/ 6226561 w 7042856"/>
              <a:gd name="connsiteY73" fmla="*/ 5334036 h 5766084"/>
              <a:gd name="connsiteX74" fmla="*/ 6154553 w 7042856"/>
              <a:gd name="connsiteY74" fmla="*/ 5478052 h 5766084"/>
              <a:gd name="connsiteX75" fmla="*/ 6154553 w 7042856"/>
              <a:gd name="connsiteY75" fmla="*/ 5766084 h 5766084"/>
              <a:gd name="connsiteX0" fmla="*/ 323145 w 7042856"/>
              <a:gd name="connsiteY0" fmla="*/ 1628423 h 5766084"/>
              <a:gd name="connsiteX1" fmla="*/ 399345 w 7042856"/>
              <a:gd name="connsiteY1" fmla="*/ 1984023 h 5766084"/>
              <a:gd name="connsiteX2" fmla="*/ 204612 w 7042856"/>
              <a:gd name="connsiteY2" fmla="*/ 2153356 h 5766084"/>
              <a:gd name="connsiteX3" fmla="*/ 9878 w 7042856"/>
              <a:gd name="connsiteY3" fmla="*/ 2195689 h 5766084"/>
              <a:gd name="connsiteX4" fmla="*/ 263878 w 7042856"/>
              <a:gd name="connsiteY4" fmla="*/ 2195689 h 5766084"/>
              <a:gd name="connsiteX5" fmla="*/ 407812 w 7042856"/>
              <a:gd name="connsiteY5" fmla="*/ 2085623 h 5766084"/>
              <a:gd name="connsiteX6" fmla="*/ 509412 w 7042856"/>
              <a:gd name="connsiteY6" fmla="*/ 2034823 h 5766084"/>
              <a:gd name="connsiteX7" fmla="*/ 594078 w 7042856"/>
              <a:gd name="connsiteY7" fmla="*/ 2221089 h 5766084"/>
              <a:gd name="connsiteX8" fmla="*/ 611012 w 7042856"/>
              <a:gd name="connsiteY8" fmla="*/ 2254956 h 5766084"/>
              <a:gd name="connsiteX9" fmla="*/ 644878 w 7042856"/>
              <a:gd name="connsiteY9" fmla="*/ 2085623 h 5766084"/>
              <a:gd name="connsiteX10" fmla="*/ 805745 w 7042856"/>
              <a:gd name="connsiteY10" fmla="*/ 2119489 h 5766084"/>
              <a:gd name="connsiteX11" fmla="*/ 924278 w 7042856"/>
              <a:gd name="connsiteY11" fmla="*/ 2297289 h 5766084"/>
              <a:gd name="connsiteX12" fmla="*/ 1059745 w 7042856"/>
              <a:gd name="connsiteY12" fmla="*/ 2271889 h 5766084"/>
              <a:gd name="connsiteX13" fmla="*/ 1169812 w 7042856"/>
              <a:gd name="connsiteY13" fmla="*/ 2288823 h 5766084"/>
              <a:gd name="connsiteX14" fmla="*/ 1322212 w 7042856"/>
              <a:gd name="connsiteY14" fmla="*/ 2373489 h 5766084"/>
              <a:gd name="connsiteX15" fmla="*/ 1542345 w 7042856"/>
              <a:gd name="connsiteY15" fmla="*/ 2263423 h 5766084"/>
              <a:gd name="connsiteX16" fmla="*/ 1720145 w 7042856"/>
              <a:gd name="connsiteY16" fmla="*/ 2102556 h 5766084"/>
              <a:gd name="connsiteX17" fmla="*/ 1813278 w 7042856"/>
              <a:gd name="connsiteY17" fmla="*/ 2144889 h 5766084"/>
              <a:gd name="connsiteX18" fmla="*/ 1855612 w 7042856"/>
              <a:gd name="connsiteY18" fmla="*/ 2305756 h 5766084"/>
              <a:gd name="connsiteX19" fmla="*/ 1677812 w 7042856"/>
              <a:gd name="connsiteY19" fmla="*/ 2407356 h 5766084"/>
              <a:gd name="connsiteX20" fmla="*/ 1881012 w 7042856"/>
              <a:gd name="connsiteY20" fmla="*/ 2373489 h 5766084"/>
              <a:gd name="connsiteX21" fmla="*/ 1914878 w 7042856"/>
              <a:gd name="connsiteY21" fmla="*/ 2348089 h 5766084"/>
              <a:gd name="connsiteX22" fmla="*/ 2050345 w 7042856"/>
              <a:gd name="connsiteY22" fmla="*/ 2238023 h 5766084"/>
              <a:gd name="connsiteX23" fmla="*/ 2372078 w 7042856"/>
              <a:gd name="connsiteY23" fmla="*/ 2026356 h 5766084"/>
              <a:gd name="connsiteX24" fmla="*/ 2626078 w 7042856"/>
              <a:gd name="connsiteY24" fmla="*/ 1890889 h 5766084"/>
              <a:gd name="connsiteX25" fmla="*/ 2727678 w 7042856"/>
              <a:gd name="connsiteY25" fmla="*/ 1873956 h 5766084"/>
              <a:gd name="connsiteX26" fmla="*/ 2846212 w 7042856"/>
              <a:gd name="connsiteY26" fmla="*/ 1645356 h 5766084"/>
              <a:gd name="connsiteX27" fmla="*/ 3040945 w 7042856"/>
              <a:gd name="connsiteY27" fmla="*/ 1670756 h 5766084"/>
              <a:gd name="connsiteX28" fmla="*/ 3320345 w 7042856"/>
              <a:gd name="connsiteY28" fmla="*/ 1797756 h 5766084"/>
              <a:gd name="connsiteX29" fmla="*/ 3362678 w 7042856"/>
              <a:gd name="connsiteY29" fmla="*/ 1933223 h 5766084"/>
              <a:gd name="connsiteX30" fmla="*/ 3278012 w 7042856"/>
              <a:gd name="connsiteY30" fmla="*/ 2077156 h 5766084"/>
              <a:gd name="connsiteX31" fmla="*/ 3421945 w 7042856"/>
              <a:gd name="connsiteY31" fmla="*/ 2102556 h 5766084"/>
              <a:gd name="connsiteX32" fmla="*/ 3760612 w 7042856"/>
              <a:gd name="connsiteY32" fmla="*/ 1882423 h 5766084"/>
              <a:gd name="connsiteX33" fmla="*/ 3955345 w 7042856"/>
              <a:gd name="connsiteY33" fmla="*/ 1882423 h 5766084"/>
              <a:gd name="connsiteX34" fmla="*/ 3997678 w 7042856"/>
              <a:gd name="connsiteY34" fmla="*/ 2051756 h 5766084"/>
              <a:gd name="connsiteX35" fmla="*/ 4116212 w 7042856"/>
              <a:gd name="connsiteY35" fmla="*/ 1933223 h 5766084"/>
              <a:gd name="connsiteX36" fmla="*/ 4192412 w 7042856"/>
              <a:gd name="connsiteY36" fmla="*/ 1772356 h 5766084"/>
              <a:gd name="connsiteX37" fmla="*/ 4294012 w 7042856"/>
              <a:gd name="connsiteY37" fmla="*/ 1611489 h 5766084"/>
              <a:gd name="connsiteX38" fmla="*/ 4488745 w 7042856"/>
              <a:gd name="connsiteY38" fmla="*/ 1425223 h 5766084"/>
              <a:gd name="connsiteX39" fmla="*/ 4675012 w 7042856"/>
              <a:gd name="connsiteY39" fmla="*/ 1382889 h 5766084"/>
              <a:gd name="connsiteX40" fmla="*/ 4751212 w 7042856"/>
              <a:gd name="connsiteY40" fmla="*/ 1281289 h 5766084"/>
              <a:gd name="connsiteX41" fmla="*/ 4861278 w 7042856"/>
              <a:gd name="connsiteY41" fmla="*/ 1120423 h 5766084"/>
              <a:gd name="connsiteX42" fmla="*/ 5106812 w 7042856"/>
              <a:gd name="connsiteY42" fmla="*/ 1001889 h 5766084"/>
              <a:gd name="connsiteX43" fmla="*/ 5242278 w 7042856"/>
              <a:gd name="connsiteY43" fmla="*/ 866423 h 5766084"/>
              <a:gd name="connsiteX44" fmla="*/ 5132212 w 7042856"/>
              <a:gd name="connsiteY44" fmla="*/ 857956 h 5766084"/>
              <a:gd name="connsiteX45" fmla="*/ 5140678 w 7042856"/>
              <a:gd name="connsiteY45" fmla="*/ 587023 h 5766084"/>
              <a:gd name="connsiteX46" fmla="*/ 5216878 w 7042856"/>
              <a:gd name="connsiteY46" fmla="*/ 443089 h 5766084"/>
              <a:gd name="connsiteX47" fmla="*/ 5343878 w 7042856"/>
              <a:gd name="connsiteY47" fmla="*/ 248356 h 5766084"/>
              <a:gd name="connsiteX48" fmla="*/ 5521678 w 7042856"/>
              <a:gd name="connsiteY48" fmla="*/ 79023 h 5766084"/>
              <a:gd name="connsiteX49" fmla="*/ 5733345 w 7042856"/>
              <a:gd name="connsiteY49" fmla="*/ 11289 h 5766084"/>
              <a:gd name="connsiteX50" fmla="*/ 6004278 w 7042856"/>
              <a:gd name="connsiteY50" fmla="*/ 146756 h 5766084"/>
              <a:gd name="connsiteX51" fmla="*/ 5868812 w 7042856"/>
              <a:gd name="connsiteY51" fmla="*/ 476956 h 5766084"/>
              <a:gd name="connsiteX52" fmla="*/ 5894212 w 7042856"/>
              <a:gd name="connsiteY52" fmla="*/ 646289 h 5766084"/>
              <a:gd name="connsiteX53" fmla="*/ 6038145 w 7042856"/>
              <a:gd name="connsiteY53" fmla="*/ 570089 h 5766084"/>
              <a:gd name="connsiteX54" fmla="*/ 6182078 w 7042856"/>
              <a:gd name="connsiteY54" fmla="*/ 603956 h 5766084"/>
              <a:gd name="connsiteX55" fmla="*/ 6165145 w 7042856"/>
              <a:gd name="connsiteY55" fmla="*/ 849489 h 5766084"/>
              <a:gd name="connsiteX56" fmla="*/ 6334478 w 7042856"/>
              <a:gd name="connsiteY56" fmla="*/ 1128889 h 5766084"/>
              <a:gd name="connsiteX57" fmla="*/ 6283678 w 7042856"/>
              <a:gd name="connsiteY57" fmla="*/ 1442156 h 5766084"/>
              <a:gd name="connsiteX58" fmla="*/ 6292145 w 7042856"/>
              <a:gd name="connsiteY58" fmla="*/ 1569156 h 5766084"/>
              <a:gd name="connsiteX59" fmla="*/ 6368345 w 7042856"/>
              <a:gd name="connsiteY59" fmla="*/ 1738489 h 5766084"/>
              <a:gd name="connsiteX60" fmla="*/ 6563078 w 7042856"/>
              <a:gd name="connsiteY60" fmla="*/ 1907823 h 5766084"/>
              <a:gd name="connsiteX61" fmla="*/ 6732412 w 7042856"/>
              <a:gd name="connsiteY61" fmla="*/ 2068689 h 5766084"/>
              <a:gd name="connsiteX62" fmla="*/ 6825545 w 7042856"/>
              <a:gd name="connsiteY62" fmla="*/ 2305756 h 5766084"/>
              <a:gd name="connsiteX63" fmla="*/ 7011812 w 7042856"/>
              <a:gd name="connsiteY63" fmla="*/ 2559756 h 5766084"/>
              <a:gd name="connsiteX64" fmla="*/ 7011812 w 7042856"/>
              <a:gd name="connsiteY64" fmla="*/ 2805289 h 5766084"/>
              <a:gd name="connsiteX65" fmla="*/ 6969478 w 7042856"/>
              <a:gd name="connsiteY65" fmla="*/ 3110089 h 5766084"/>
              <a:gd name="connsiteX66" fmla="*/ 7011812 w 7042856"/>
              <a:gd name="connsiteY66" fmla="*/ 3364089 h 5766084"/>
              <a:gd name="connsiteX67" fmla="*/ 6977945 w 7042856"/>
              <a:gd name="connsiteY67" fmla="*/ 3770489 h 5766084"/>
              <a:gd name="connsiteX68" fmla="*/ 6893278 w 7042856"/>
              <a:gd name="connsiteY68" fmla="*/ 4126089 h 5766084"/>
              <a:gd name="connsiteX69" fmla="*/ 6580012 w 7042856"/>
              <a:gd name="connsiteY69" fmla="*/ 4227689 h 5766084"/>
              <a:gd name="connsiteX70" fmla="*/ 6469945 w 7042856"/>
              <a:gd name="connsiteY70" fmla="*/ 4447823 h 5766084"/>
              <a:gd name="connsiteX71" fmla="*/ 6453012 w 7042856"/>
              <a:gd name="connsiteY71" fmla="*/ 4803423 h 5766084"/>
              <a:gd name="connsiteX72" fmla="*/ 6370577 w 7042856"/>
              <a:gd name="connsiteY72" fmla="*/ 5118012 h 5766084"/>
              <a:gd name="connsiteX73" fmla="*/ 6226561 w 7042856"/>
              <a:gd name="connsiteY73" fmla="*/ 5334036 h 5766084"/>
              <a:gd name="connsiteX74" fmla="*/ 6154553 w 7042856"/>
              <a:gd name="connsiteY74" fmla="*/ 5478052 h 5766084"/>
              <a:gd name="connsiteX75" fmla="*/ 6154553 w 7042856"/>
              <a:gd name="connsiteY75" fmla="*/ 5766084 h 5766084"/>
              <a:gd name="connsiteX0" fmla="*/ 323145 w 7042856"/>
              <a:gd name="connsiteY0" fmla="*/ 1628423 h 5766084"/>
              <a:gd name="connsiteX1" fmla="*/ 399345 w 7042856"/>
              <a:gd name="connsiteY1" fmla="*/ 1984023 h 5766084"/>
              <a:gd name="connsiteX2" fmla="*/ 204612 w 7042856"/>
              <a:gd name="connsiteY2" fmla="*/ 2153356 h 5766084"/>
              <a:gd name="connsiteX3" fmla="*/ 9878 w 7042856"/>
              <a:gd name="connsiteY3" fmla="*/ 2195689 h 5766084"/>
              <a:gd name="connsiteX4" fmla="*/ 263878 w 7042856"/>
              <a:gd name="connsiteY4" fmla="*/ 2195689 h 5766084"/>
              <a:gd name="connsiteX5" fmla="*/ 407812 w 7042856"/>
              <a:gd name="connsiteY5" fmla="*/ 2085623 h 5766084"/>
              <a:gd name="connsiteX6" fmla="*/ 509412 w 7042856"/>
              <a:gd name="connsiteY6" fmla="*/ 2034823 h 5766084"/>
              <a:gd name="connsiteX7" fmla="*/ 594078 w 7042856"/>
              <a:gd name="connsiteY7" fmla="*/ 2221089 h 5766084"/>
              <a:gd name="connsiteX8" fmla="*/ 611012 w 7042856"/>
              <a:gd name="connsiteY8" fmla="*/ 2254956 h 5766084"/>
              <a:gd name="connsiteX9" fmla="*/ 644878 w 7042856"/>
              <a:gd name="connsiteY9" fmla="*/ 2085623 h 5766084"/>
              <a:gd name="connsiteX10" fmla="*/ 805745 w 7042856"/>
              <a:gd name="connsiteY10" fmla="*/ 2119489 h 5766084"/>
              <a:gd name="connsiteX11" fmla="*/ 924278 w 7042856"/>
              <a:gd name="connsiteY11" fmla="*/ 2297289 h 5766084"/>
              <a:gd name="connsiteX12" fmla="*/ 1059745 w 7042856"/>
              <a:gd name="connsiteY12" fmla="*/ 2271889 h 5766084"/>
              <a:gd name="connsiteX13" fmla="*/ 1169812 w 7042856"/>
              <a:gd name="connsiteY13" fmla="*/ 2288823 h 5766084"/>
              <a:gd name="connsiteX14" fmla="*/ 1322212 w 7042856"/>
              <a:gd name="connsiteY14" fmla="*/ 2373489 h 5766084"/>
              <a:gd name="connsiteX15" fmla="*/ 1542345 w 7042856"/>
              <a:gd name="connsiteY15" fmla="*/ 2263423 h 5766084"/>
              <a:gd name="connsiteX16" fmla="*/ 1720145 w 7042856"/>
              <a:gd name="connsiteY16" fmla="*/ 2102556 h 5766084"/>
              <a:gd name="connsiteX17" fmla="*/ 1813278 w 7042856"/>
              <a:gd name="connsiteY17" fmla="*/ 2144889 h 5766084"/>
              <a:gd name="connsiteX18" fmla="*/ 1855612 w 7042856"/>
              <a:gd name="connsiteY18" fmla="*/ 2305756 h 5766084"/>
              <a:gd name="connsiteX19" fmla="*/ 1677812 w 7042856"/>
              <a:gd name="connsiteY19" fmla="*/ 2407356 h 5766084"/>
              <a:gd name="connsiteX20" fmla="*/ 1881012 w 7042856"/>
              <a:gd name="connsiteY20" fmla="*/ 2373489 h 5766084"/>
              <a:gd name="connsiteX21" fmla="*/ 1914878 w 7042856"/>
              <a:gd name="connsiteY21" fmla="*/ 2348089 h 5766084"/>
              <a:gd name="connsiteX22" fmla="*/ 2050345 w 7042856"/>
              <a:gd name="connsiteY22" fmla="*/ 2238023 h 5766084"/>
              <a:gd name="connsiteX23" fmla="*/ 2372078 w 7042856"/>
              <a:gd name="connsiteY23" fmla="*/ 2026356 h 5766084"/>
              <a:gd name="connsiteX24" fmla="*/ 2626078 w 7042856"/>
              <a:gd name="connsiteY24" fmla="*/ 1890889 h 5766084"/>
              <a:gd name="connsiteX25" fmla="*/ 2727678 w 7042856"/>
              <a:gd name="connsiteY25" fmla="*/ 1873956 h 5766084"/>
              <a:gd name="connsiteX26" fmla="*/ 2846212 w 7042856"/>
              <a:gd name="connsiteY26" fmla="*/ 1645356 h 5766084"/>
              <a:gd name="connsiteX27" fmla="*/ 3040945 w 7042856"/>
              <a:gd name="connsiteY27" fmla="*/ 1670756 h 5766084"/>
              <a:gd name="connsiteX28" fmla="*/ 3320345 w 7042856"/>
              <a:gd name="connsiteY28" fmla="*/ 1797756 h 5766084"/>
              <a:gd name="connsiteX29" fmla="*/ 3362678 w 7042856"/>
              <a:gd name="connsiteY29" fmla="*/ 1933223 h 5766084"/>
              <a:gd name="connsiteX30" fmla="*/ 3278012 w 7042856"/>
              <a:gd name="connsiteY30" fmla="*/ 2077156 h 5766084"/>
              <a:gd name="connsiteX31" fmla="*/ 3421945 w 7042856"/>
              <a:gd name="connsiteY31" fmla="*/ 2102556 h 5766084"/>
              <a:gd name="connsiteX32" fmla="*/ 3760612 w 7042856"/>
              <a:gd name="connsiteY32" fmla="*/ 1882423 h 5766084"/>
              <a:gd name="connsiteX33" fmla="*/ 3955345 w 7042856"/>
              <a:gd name="connsiteY33" fmla="*/ 1882423 h 5766084"/>
              <a:gd name="connsiteX34" fmla="*/ 3997678 w 7042856"/>
              <a:gd name="connsiteY34" fmla="*/ 2051756 h 5766084"/>
              <a:gd name="connsiteX35" fmla="*/ 4116212 w 7042856"/>
              <a:gd name="connsiteY35" fmla="*/ 1933223 h 5766084"/>
              <a:gd name="connsiteX36" fmla="*/ 4192412 w 7042856"/>
              <a:gd name="connsiteY36" fmla="*/ 1772356 h 5766084"/>
              <a:gd name="connsiteX37" fmla="*/ 4294012 w 7042856"/>
              <a:gd name="connsiteY37" fmla="*/ 1611489 h 5766084"/>
              <a:gd name="connsiteX38" fmla="*/ 4488745 w 7042856"/>
              <a:gd name="connsiteY38" fmla="*/ 1425223 h 5766084"/>
              <a:gd name="connsiteX39" fmla="*/ 4675012 w 7042856"/>
              <a:gd name="connsiteY39" fmla="*/ 1382889 h 5766084"/>
              <a:gd name="connsiteX40" fmla="*/ 4751212 w 7042856"/>
              <a:gd name="connsiteY40" fmla="*/ 1281289 h 5766084"/>
              <a:gd name="connsiteX41" fmla="*/ 4861278 w 7042856"/>
              <a:gd name="connsiteY41" fmla="*/ 1120423 h 5766084"/>
              <a:gd name="connsiteX42" fmla="*/ 5106812 w 7042856"/>
              <a:gd name="connsiteY42" fmla="*/ 1001889 h 5766084"/>
              <a:gd name="connsiteX43" fmla="*/ 5242278 w 7042856"/>
              <a:gd name="connsiteY43" fmla="*/ 866423 h 5766084"/>
              <a:gd name="connsiteX44" fmla="*/ 5132212 w 7042856"/>
              <a:gd name="connsiteY44" fmla="*/ 857956 h 5766084"/>
              <a:gd name="connsiteX45" fmla="*/ 5140678 w 7042856"/>
              <a:gd name="connsiteY45" fmla="*/ 587023 h 5766084"/>
              <a:gd name="connsiteX46" fmla="*/ 5216878 w 7042856"/>
              <a:gd name="connsiteY46" fmla="*/ 443089 h 5766084"/>
              <a:gd name="connsiteX47" fmla="*/ 5343878 w 7042856"/>
              <a:gd name="connsiteY47" fmla="*/ 248356 h 5766084"/>
              <a:gd name="connsiteX48" fmla="*/ 5521678 w 7042856"/>
              <a:gd name="connsiteY48" fmla="*/ 79023 h 5766084"/>
              <a:gd name="connsiteX49" fmla="*/ 5733345 w 7042856"/>
              <a:gd name="connsiteY49" fmla="*/ 11289 h 5766084"/>
              <a:gd name="connsiteX50" fmla="*/ 6004278 w 7042856"/>
              <a:gd name="connsiteY50" fmla="*/ 146756 h 5766084"/>
              <a:gd name="connsiteX51" fmla="*/ 5868812 w 7042856"/>
              <a:gd name="connsiteY51" fmla="*/ 476956 h 5766084"/>
              <a:gd name="connsiteX52" fmla="*/ 5894212 w 7042856"/>
              <a:gd name="connsiteY52" fmla="*/ 646289 h 5766084"/>
              <a:gd name="connsiteX53" fmla="*/ 6038145 w 7042856"/>
              <a:gd name="connsiteY53" fmla="*/ 570089 h 5766084"/>
              <a:gd name="connsiteX54" fmla="*/ 6182078 w 7042856"/>
              <a:gd name="connsiteY54" fmla="*/ 603956 h 5766084"/>
              <a:gd name="connsiteX55" fmla="*/ 6165145 w 7042856"/>
              <a:gd name="connsiteY55" fmla="*/ 849489 h 5766084"/>
              <a:gd name="connsiteX56" fmla="*/ 6334478 w 7042856"/>
              <a:gd name="connsiteY56" fmla="*/ 1128889 h 5766084"/>
              <a:gd name="connsiteX57" fmla="*/ 6283678 w 7042856"/>
              <a:gd name="connsiteY57" fmla="*/ 1442156 h 5766084"/>
              <a:gd name="connsiteX58" fmla="*/ 6292145 w 7042856"/>
              <a:gd name="connsiteY58" fmla="*/ 1569156 h 5766084"/>
              <a:gd name="connsiteX59" fmla="*/ 6368345 w 7042856"/>
              <a:gd name="connsiteY59" fmla="*/ 1738489 h 5766084"/>
              <a:gd name="connsiteX60" fmla="*/ 6563078 w 7042856"/>
              <a:gd name="connsiteY60" fmla="*/ 1907823 h 5766084"/>
              <a:gd name="connsiteX61" fmla="*/ 6732412 w 7042856"/>
              <a:gd name="connsiteY61" fmla="*/ 2068689 h 5766084"/>
              <a:gd name="connsiteX62" fmla="*/ 6825545 w 7042856"/>
              <a:gd name="connsiteY62" fmla="*/ 2305756 h 5766084"/>
              <a:gd name="connsiteX63" fmla="*/ 7011812 w 7042856"/>
              <a:gd name="connsiteY63" fmla="*/ 2559756 h 5766084"/>
              <a:gd name="connsiteX64" fmla="*/ 7011812 w 7042856"/>
              <a:gd name="connsiteY64" fmla="*/ 2805289 h 5766084"/>
              <a:gd name="connsiteX65" fmla="*/ 6969478 w 7042856"/>
              <a:gd name="connsiteY65" fmla="*/ 3110089 h 5766084"/>
              <a:gd name="connsiteX66" fmla="*/ 7011812 w 7042856"/>
              <a:gd name="connsiteY66" fmla="*/ 3364089 h 5766084"/>
              <a:gd name="connsiteX67" fmla="*/ 6977945 w 7042856"/>
              <a:gd name="connsiteY67" fmla="*/ 3770489 h 5766084"/>
              <a:gd name="connsiteX68" fmla="*/ 6893278 w 7042856"/>
              <a:gd name="connsiteY68" fmla="*/ 4126089 h 5766084"/>
              <a:gd name="connsiteX69" fmla="*/ 6580012 w 7042856"/>
              <a:gd name="connsiteY69" fmla="*/ 4227689 h 5766084"/>
              <a:gd name="connsiteX70" fmla="*/ 6469945 w 7042856"/>
              <a:gd name="connsiteY70" fmla="*/ 4447823 h 5766084"/>
              <a:gd name="connsiteX71" fmla="*/ 6453012 w 7042856"/>
              <a:gd name="connsiteY71" fmla="*/ 4803423 h 5766084"/>
              <a:gd name="connsiteX72" fmla="*/ 6370577 w 7042856"/>
              <a:gd name="connsiteY72" fmla="*/ 5118012 h 5766084"/>
              <a:gd name="connsiteX73" fmla="*/ 6154553 w 7042856"/>
              <a:gd name="connsiteY73" fmla="*/ 5190020 h 5766084"/>
              <a:gd name="connsiteX74" fmla="*/ 6154553 w 7042856"/>
              <a:gd name="connsiteY74" fmla="*/ 5478052 h 5766084"/>
              <a:gd name="connsiteX75" fmla="*/ 6154553 w 7042856"/>
              <a:gd name="connsiteY75" fmla="*/ 5766084 h 5766084"/>
              <a:gd name="connsiteX0" fmla="*/ 393913 w 7042856"/>
              <a:gd name="connsiteY0" fmla="*/ 1445604 h 5766084"/>
              <a:gd name="connsiteX1" fmla="*/ 399345 w 7042856"/>
              <a:gd name="connsiteY1" fmla="*/ 1984023 h 5766084"/>
              <a:gd name="connsiteX2" fmla="*/ 204612 w 7042856"/>
              <a:gd name="connsiteY2" fmla="*/ 2153356 h 5766084"/>
              <a:gd name="connsiteX3" fmla="*/ 9878 w 7042856"/>
              <a:gd name="connsiteY3" fmla="*/ 2195689 h 5766084"/>
              <a:gd name="connsiteX4" fmla="*/ 263878 w 7042856"/>
              <a:gd name="connsiteY4" fmla="*/ 2195689 h 5766084"/>
              <a:gd name="connsiteX5" fmla="*/ 407812 w 7042856"/>
              <a:gd name="connsiteY5" fmla="*/ 2085623 h 5766084"/>
              <a:gd name="connsiteX6" fmla="*/ 509412 w 7042856"/>
              <a:gd name="connsiteY6" fmla="*/ 2034823 h 5766084"/>
              <a:gd name="connsiteX7" fmla="*/ 594078 w 7042856"/>
              <a:gd name="connsiteY7" fmla="*/ 2221089 h 5766084"/>
              <a:gd name="connsiteX8" fmla="*/ 611012 w 7042856"/>
              <a:gd name="connsiteY8" fmla="*/ 2254956 h 5766084"/>
              <a:gd name="connsiteX9" fmla="*/ 644878 w 7042856"/>
              <a:gd name="connsiteY9" fmla="*/ 2085623 h 5766084"/>
              <a:gd name="connsiteX10" fmla="*/ 805745 w 7042856"/>
              <a:gd name="connsiteY10" fmla="*/ 2119489 h 5766084"/>
              <a:gd name="connsiteX11" fmla="*/ 924278 w 7042856"/>
              <a:gd name="connsiteY11" fmla="*/ 2297289 h 5766084"/>
              <a:gd name="connsiteX12" fmla="*/ 1059745 w 7042856"/>
              <a:gd name="connsiteY12" fmla="*/ 2271889 h 5766084"/>
              <a:gd name="connsiteX13" fmla="*/ 1169812 w 7042856"/>
              <a:gd name="connsiteY13" fmla="*/ 2288823 h 5766084"/>
              <a:gd name="connsiteX14" fmla="*/ 1322212 w 7042856"/>
              <a:gd name="connsiteY14" fmla="*/ 2373489 h 5766084"/>
              <a:gd name="connsiteX15" fmla="*/ 1542345 w 7042856"/>
              <a:gd name="connsiteY15" fmla="*/ 2263423 h 5766084"/>
              <a:gd name="connsiteX16" fmla="*/ 1720145 w 7042856"/>
              <a:gd name="connsiteY16" fmla="*/ 2102556 h 5766084"/>
              <a:gd name="connsiteX17" fmla="*/ 1813278 w 7042856"/>
              <a:gd name="connsiteY17" fmla="*/ 2144889 h 5766084"/>
              <a:gd name="connsiteX18" fmla="*/ 1855612 w 7042856"/>
              <a:gd name="connsiteY18" fmla="*/ 2305756 h 5766084"/>
              <a:gd name="connsiteX19" fmla="*/ 1677812 w 7042856"/>
              <a:gd name="connsiteY19" fmla="*/ 2407356 h 5766084"/>
              <a:gd name="connsiteX20" fmla="*/ 1881012 w 7042856"/>
              <a:gd name="connsiteY20" fmla="*/ 2373489 h 5766084"/>
              <a:gd name="connsiteX21" fmla="*/ 1914878 w 7042856"/>
              <a:gd name="connsiteY21" fmla="*/ 2348089 h 5766084"/>
              <a:gd name="connsiteX22" fmla="*/ 2050345 w 7042856"/>
              <a:gd name="connsiteY22" fmla="*/ 2238023 h 5766084"/>
              <a:gd name="connsiteX23" fmla="*/ 2372078 w 7042856"/>
              <a:gd name="connsiteY23" fmla="*/ 2026356 h 5766084"/>
              <a:gd name="connsiteX24" fmla="*/ 2626078 w 7042856"/>
              <a:gd name="connsiteY24" fmla="*/ 1890889 h 5766084"/>
              <a:gd name="connsiteX25" fmla="*/ 2727678 w 7042856"/>
              <a:gd name="connsiteY25" fmla="*/ 1873956 h 5766084"/>
              <a:gd name="connsiteX26" fmla="*/ 2846212 w 7042856"/>
              <a:gd name="connsiteY26" fmla="*/ 1645356 h 5766084"/>
              <a:gd name="connsiteX27" fmla="*/ 3040945 w 7042856"/>
              <a:gd name="connsiteY27" fmla="*/ 1670756 h 5766084"/>
              <a:gd name="connsiteX28" fmla="*/ 3320345 w 7042856"/>
              <a:gd name="connsiteY28" fmla="*/ 1797756 h 5766084"/>
              <a:gd name="connsiteX29" fmla="*/ 3362678 w 7042856"/>
              <a:gd name="connsiteY29" fmla="*/ 1933223 h 5766084"/>
              <a:gd name="connsiteX30" fmla="*/ 3278012 w 7042856"/>
              <a:gd name="connsiteY30" fmla="*/ 2077156 h 5766084"/>
              <a:gd name="connsiteX31" fmla="*/ 3421945 w 7042856"/>
              <a:gd name="connsiteY31" fmla="*/ 2102556 h 5766084"/>
              <a:gd name="connsiteX32" fmla="*/ 3760612 w 7042856"/>
              <a:gd name="connsiteY32" fmla="*/ 1882423 h 5766084"/>
              <a:gd name="connsiteX33" fmla="*/ 3955345 w 7042856"/>
              <a:gd name="connsiteY33" fmla="*/ 1882423 h 5766084"/>
              <a:gd name="connsiteX34" fmla="*/ 3997678 w 7042856"/>
              <a:gd name="connsiteY34" fmla="*/ 2051756 h 5766084"/>
              <a:gd name="connsiteX35" fmla="*/ 4116212 w 7042856"/>
              <a:gd name="connsiteY35" fmla="*/ 1933223 h 5766084"/>
              <a:gd name="connsiteX36" fmla="*/ 4192412 w 7042856"/>
              <a:gd name="connsiteY36" fmla="*/ 1772356 h 5766084"/>
              <a:gd name="connsiteX37" fmla="*/ 4294012 w 7042856"/>
              <a:gd name="connsiteY37" fmla="*/ 1611489 h 5766084"/>
              <a:gd name="connsiteX38" fmla="*/ 4488745 w 7042856"/>
              <a:gd name="connsiteY38" fmla="*/ 1425223 h 5766084"/>
              <a:gd name="connsiteX39" fmla="*/ 4675012 w 7042856"/>
              <a:gd name="connsiteY39" fmla="*/ 1382889 h 5766084"/>
              <a:gd name="connsiteX40" fmla="*/ 4751212 w 7042856"/>
              <a:gd name="connsiteY40" fmla="*/ 1281289 h 5766084"/>
              <a:gd name="connsiteX41" fmla="*/ 4861278 w 7042856"/>
              <a:gd name="connsiteY41" fmla="*/ 1120423 h 5766084"/>
              <a:gd name="connsiteX42" fmla="*/ 5106812 w 7042856"/>
              <a:gd name="connsiteY42" fmla="*/ 1001889 h 5766084"/>
              <a:gd name="connsiteX43" fmla="*/ 5242278 w 7042856"/>
              <a:gd name="connsiteY43" fmla="*/ 866423 h 5766084"/>
              <a:gd name="connsiteX44" fmla="*/ 5132212 w 7042856"/>
              <a:gd name="connsiteY44" fmla="*/ 857956 h 5766084"/>
              <a:gd name="connsiteX45" fmla="*/ 5140678 w 7042856"/>
              <a:gd name="connsiteY45" fmla="*/ 587023 h 5766084"/>
              <a:gd name="connsiteX46" fmla="*/ 5216878 w 7042856"/>
              <a:gd name="connsiteY46" fmla="*/ 443089 h 5766084"/>
              <a:gd name="connsiteX47" fmla="*/ 5343878 w 7042856"/>
              <a:gd name="connsiteY47" fmla="*/ 248356 h 5766084"/>
              <a:gd name="connsiteX48" fmla="*/ 5521678 w 7042856"/>
              <a:gd name="connsiteY48" fmla="*/ 79023 h 5766084"/>
              <a:gd name="connsiteX49" fmla="*/ 5733345 w 7042856"/>
              <a:gd name="connsiteY49" fmla="*/ 11289 h 5766084"/>
              <a:gd name="connsiteX50" fmla="*/ 6004278 w 7042856"/>
              <a:gd name="connsiteY50" fmla="*/ 146756 h 5766084"/>
              <a:gd name="connsiteX51" fmla="*/ 5868812 w 7042856"/>
              <a:gd name="connsiteY51" fmla="*/ 476956 h 5766084"/>
              <a:gd name="connsiteX52" fmla="*/ 5894212 w 7042856"/>
              <a:gd name="connsiteY52" fmla="*/ 646289 h 5766084"/>
              <a:gd name="connsiteX53" fmla="*/ 6038145 w 7042856"/>
              <a:gd name="connsiteY53" fmla="*/ 570089 h 5766084"/>
              <a:gd name="connsiteX54" fmla="*/ 6182078 w 7042856"/>
              <a:gd name="connsiteY54" fmla="*/ 603956 h 5766084"/>
              <a:gd name="connsiteX55" fmla="*/ 6165145 w 7042856"/>
              <a:gd name="connsiteY55" fmla="*/ 849489 h 5766084"/>
              <a:gd name="connsiteX56" fmla="*/ 6334478 w 7042856"/>
              <a:gd name="connsiteY56" fmla="*/ 1128889 h 5766084"/>
              <a:gd name="connsiteX57" fmla="*/ 6283678 w 7042856"/>
              <a:gd name="connsiteY57" fmla="*/ 1442156 h 5766084"/>
              <a:gd name="connsiteX58" fmla="*/ 6292145 w 7042856"/>
              <a:gd name="connsiteY58" fmla="*/ 1569156 h 5766084"/>
              <a:gd name="connsiteX59" fmla="*/ 6368345 w 7042856"/>
              <a:gd name="connsiteY59" fmla="*/ 1738489 h 5766084"/>
              <a:gd name="connsiteX60" fmla="*/ 6563078 w 7042856"/>
              <a:gd name="connsiteY60" fmla="*/ 1907823 h 5766084"/>
              <a:gd name="connsiteX61" fmla="*/ 6732412 w 7042856"/>
              <a:gd name="connsiteY61" fmla="*/ 2068689 h 5766084"/>
              <a:gd name="connsiteX62" fmla="*/ 6825545 w 7042856"/>
              <a:gd name="connsiteY62" fmla="*/ 2305756 h 5766084"/>
              <a:gd name="connsiteX63" fmla="*/ 7011812 w 7042856"/>
              <a:gd name="connsiteY63" fmla="*/ 2559756 h 5766084"/>
              <a:gd name="connsiteX64" fmla="*/ 7011812 w 7042856"/>
              <a:gd name="connsiteY64" fmla="*/ 2805289 h 5766084"/>
              <a:gd name="connsiteX65" fmla="*/ 6969478 w 7042856"/>
              <a:gd name="connsiteY65" fmla="*/ 3110089 h 5766084"/>
              <a:gd name="connsiteX66" fmla="*/ 7011812 w 7042856"/>
              <a:gd name="connsiteY66" fmla="*/ 3364089 h 5766084"/>
              <a:gd name="connsiteX67" fmla="*/ 6977945 w 7042856"/>
              <a:gd name="connsiteY67" fmla="*/ 3770489 h 5766084"/>
              <a:gd name="connsiteX68" fmla="*/ 6893278 w 7042856"/>
              <a:gd name="connsiteY68" fmla="*/ 4126089 h 5766084"/>
              <a:gd name="connsiteX69" fmla="*/ 6580012 w 7042856"/>
              <a:gd name="connsiteY69" fmla="*/ 4227689 h 5766084"/>
              <a:gd name="connsiteX70" fmla="*/ 6469945 w 7042856"/>
              <a:gd name="connsiteY70" fmla="*/ 4447823 h 5766084"/>
              <a:gd name="connsiteX71" fmla="*/ 6453012 w 7042856"/>
              <a:gd name="connsiteY71" fmla="*/ 4803423 h 5766084"/>
              <a:gd name="connsiteX72" fmla="*/ 6370577 w 7042856"/>
              <a:gd name="connsiteY72" fmla="*/ 5118012 h 5766084"/>
              <a:gd name="connsiteX73" fmla="*/ 6154553 w 7042856"/>
              <a:gd name="connsiteY73" fmla="*/ 5190020 h 5766084"/>
              <a:gd name="connsiteX74" fmla="*/ 6154553 w 7042856"/>
              <a:gd name="connsiteY74" fmla="*/ 5478052 h 5766084"/>
              <a:gd name="connsiteX75" fmla="*/ 6154553 w 7042856"/>
              <a:gd name="connsiteY75" fmla="*/ 5766084 h 5766084"/>
              <a:gd name="connsiteX0" fmla="*/ 393913 w 7042856"/>
              <a:gd name="connsiteY0" fmla="*/ 1445604 h 5766084"/>
              <a:gd name="connsiteX1" fmla="*/ 433212 w 7042856"/>
              <a:gd name="connsiteY1" fmla="*/ 1730023 h 5766084"/>
              <a:gd name="connsiteX2" fmla="*/ 399345 w 7042856"/>
              <a:gd name="connsiteY2" fmla="*/ 1984023 h 5766084"/>
              <a:gd name="connsiteX3" fmla="*/ 204612 w 7042856"/>
              <a:gd name="connsiteY3" fmla="*/ 2153356 h 5766084"/>
              <a:gd name="connsiteX4" fmla="*/ 9878 w 7042856"/>
              <a:gd name="connsiteY4" fmla="*/ 2195689 h 5766084"/>
              <a:gd name="connsiteX5" fmla="*/ 263878 w 7042856"/>
              <a:gd name="connsiteY5" fmla="*/ 2195689 h 5766084"/>
              <a:gd name="connsiteX6" fmla="*/ 407812 w 7042856"/>
              <a:gd name="connsiteY6" fmla="*/ 2085623 h 5766084"/>
              <a:gd name="connsiteX7" fmla="*/ 509412 w 7042856"/>
              <a:gd name="connsiteY7" fmla="*/ 2034823 h 5766084"/>
              <a:gd name="connsiteX8" fmla="*/ 594078 w 7042856"/>
              <a:gd name="connsiteY8" fmla="*/ 2221089 h 5766084"/>
              <a:gd name="connsiteX9" fmla="*/ 611012 w 7042856"/>
              <a:gd name="connsiteY9" fmla="*/ 2254956 h 5766084"/>
              <a:gd name="connsiteX10" fmla="*/ 644878 w 7042856"/>
              <a:gd name="connsiteY10" fmla="*/ 2085623 h 5766084"/>
              <a:gd name="connsiteX11" fmla="*/ 805745 w 7042856"/>
              <a:gd name="connsiteY11" fmla="*/ 2119489 h 5766084"/>
              <a:gd name="connsiteX12" fmla="*/ 924278 w 7042856"/>
              <a:gd name="connsiteY12" fmla="*/ 2297289 h 5766084"/>
              <a:gd name="connsiteX13" fmla="*/ 1059745 w 7042856"/>
              <a:gd name="connsiteY13" fmla="*/ 2271889 h 5766084"/>
              <a:gd name="connsiteX14" fmla="*/ 1169812 w 7042856"/>
              <a:gd name="connsiteY14" fmla="*/ 2288823 h 5766084"/>
              <a:gd name="connsiteX15" fmla="*/ 1322212 w 7042856"/>
              <a:gd name="connsiteY15" fmla="*/ 2373489 h 5766084"/>
              <a:gd name="connsiteX16" fmla="*/ 1542345 w 7042856"/>
              <a:gd name="connsiteY16" fmla="*/ 2263423 h 5766084"/>
              <a:gd name="connsiteX17" fmla="*/ 1720145 w 7042856"/>
              <a:gd name="connsiteY17" fmla="*/ 2102556 h 5766084"/>
              <a:gd name="connsiteX18" fmla="*/ 1813278 w 7042856"/>
              <a:gd name="connsiteY18" fmla="*/ 2144889 h 5766084"/>
              <a:gd name="connsiteX19" fmla="*/ 1855612 w 7042856"/>
              <a:gd name="connsiteY19" fmla="*/ 2305756 h 5766084"/>
              <a:gd name="connsiteX20" fmla="*/ 1677812 w 7042856"/>
              <a:gd name="connsiteY20" fmla="*/ 2407356 h 5766084"/>
              <a:gd name="connsiteX21" fmla="*/ 1881012 w 7042856"/>
              <a:gd name="connsiteY21" fmla="*/ 2373489 h 5766084"/>
              <a:gd name="connsiteX22" fmla="*/ 1914878 w 7042856"/>
              <a:gd name="connsiteY22" fmla="*/ 2348089 h 5766084"/>
              <a:gd name="connsiteX23" fmla="*/ 2050345 w 7042856"/>
              <a:gd name="connsiteY23" fmla="*/ 2238023 h 5766084"/>
              <a:gd name="connsiteX24" fmla="*/ 2372078 w 7042856"/>
              <a:gd name="connsiteY24" fmla="*/ 2026356 h 5766084"/>
              <a:gd name="connsiteX25" fmla="*/ 2626078 w 7042856"/>
              <a:gd name="connsiteY25" fmla="*/ 1890889 h 5766084"/>
              <a:gd name="connsiteX26" fmla="*/ 2727678 w 7042856"/>
              <a:gd name="connsiteY26" fmla="*/ 1873956 h 5766084"/>
              <a:gd name="connsiteX27" fmla="*/ 2846212 w 7042856"/>
              <a:gd name="connsiteY27" fmla="*/ 1645356 h 5766084"/>
              <a:gd name="connsiteX28" fmla="*/ 3040945 w 7042856"/>
              <a:gd name="connsiteY28" fmla="*/ 1670756 h 5766084"/>
              <a:gd name="connsiteX29" fmla="*/ 3320345 w 7042856"/>
              <a:gd name="connsiteY29" fmla="*/ 1797756 h 5766084"/>
              <a:gd name="connsiteX30" fmla="*/ 3362678 w 7042856"/>
              <a:gd name="connsiteY30" fmla="*/ 1933223 h 5766084"/>
              <a:gd name="connsiteX31" fmla="*/ 3278012 w 7042856"/>
              <a:gd name="connsiteY31" fmla="*/ 2077156 h 5766084"/>
              <a:gd name="connsiteX32" fmla="*/ 3421945 w 7042856"/>
              <a:gd name="connsiteY32" fmla="*/ 2102556 h 5766084"/>
              <a:gd name="connsiteX33" fmla="*/ 3760612 w 7042856"/>
              <a:gd name="connsiteY33" fmla="*/ 1882423 h 5766084"/>
              <a:gd name="connsiteX34" fmla="*/ 3955345 w 7042856"/>
              <a:gd name="connsiteY34" fmla="*/ 1882423 h 5766084"/>
              <a:gd name="connsiteX35" fmla="*/ 3997678 w 7042856"/>
              <a:gd name="connsiteY35" fmla="*/ 2051756 h 5766084"/>
              <a:gd name="connsiteX36" fmla="*/ 4116212 w 7042856"/>
              <a:gd name="connsiteY36" fmla="*/ 1933223 h 5766084"/>
              <a:gd name="connsiteX37" fmla="*/ 4192412 w 7042856"/>
              <a:gd name="connsiteY37" fmla="*/ 1772356 h 5766084"/>
              <a:gd name="connsiteX38" fmla="*/ 4294012 w 7042856"/>
              <a:gd name="connsiteY38" fmla="*/ 1611489 h 5766084"/>
              <a:gd name="connsiteX39" fmla="*/ 4488745 w 7042856"/>
              <a:gd name="connsiteY39" fmla="*/ 1425223 h 5766084"/>
              <a:gd name="connsiteX40" fmla="*/ 4675012 w 7042856"/>
              <a:gd name="connsiteY40" fmla="*/ 1382889 h 5766084"/>
              <a:gd name="connsiteX41" fmla="*/ 4751212 w 7042856"/>
              <a:gd name="connsiteY41" fmla="*/ 1281289 h 5766084"/>
              <a:gd name="connsiteX42" fmla="*/ 4861278 w 7042856"/>
              <a:gd name="connsiteY42" fmla="*/ 1120423 h 5766084"/>
              <a:gd name="connsiteX43" fmla="*/ 5106812 w 7042856"/>
              <a:gd name="connsiteY43" fmla="*/ 1001889 h 5766084"/>
              <a:gd name="connsiteX44" fmla="*/ 5242278 w 7042856"/>
              <a:gd name="connsiteY44" fmla="*/ 866423 h 5766084"/>
              <a:gd name="connsiteX45" fmla="*/ 5132212 w 7042856"/>
              <a:gd name="connsiteY45" fmla="*/ 857956 h 5766084"/>
              <a:gd name="connsiteX46" fmla="*/ 5140678 w 7042856"/>
              <a:gd name="connsiteY46" fmla="*/ 587023 h 5766084"/>
              <a:gd name="connsiteX47" fmla="*/ 5216878 w 7042856"/>
              <a:gd name="connsiteY47" fmla="*/ 443089 h 5766084"/>
              <a:gd name="connsiteX48" fmla="*/ 5343878 w 7042856"/>
              <a:gd name="connsiteY48" fmla="*/ 248356 h 5766084"/>
              <a:gd name="connsiteX49" fmla="*/ 5521678 w 7042856"/>
              <a:gd name="connsiteY49" fmla="*/ 79023 h 5766084"/>
              <a:gd name="connsiteX50" fmla="*/ 5733345 w 7042856"/>
              <a:gd name="connsiteY50" fmla="*/ 11289 h 5766084"/>
              <a:gd name="connsiteX51" fmla="*/ 6004278 w 7042856"/>
              <a:gd name="connsiteY51" fmla="*/ 146756 h 5766084"/>
              <a:gd name="connsiteX52" fmla="*/ 5868812 w 7042856"/>
              <a:gd name="connsiteY52" fmla="*/ 476956 h 5766084"/>
              <a:gd name="connsiteX53" fmla="*/ 5894212 w 7042856"/>
              <a:gd name="connsiteY53" fmla="*/ 646289 h 5766084"/>
              <a:gd name="connsiteX54" fmla="*/ 6038145 w 7042856"/>
              <a:gd name="connsiteY54" fmla="*/ 570089 h 5766084"/>
              <a:gd name="connsiteX55" fmla="*/ 6182078 w 7042856"/>
              <a:gd name="connsiteY55" fmla="*/ 603956 h 5766084"/>
              <a:gd name="connsiteX56" fmla="*/ 6165145 w 7042856"/>
              <a:gd name="connsiteY56" fmla="*/ 849489 h 5766084"/>
              <a:gd name="connsiteX57" fmla="*/ 6334478 w 7042856"/>
              <a:gd name="connsiteY57" fmla="*/ 1128889 h 5766084"/>
              <a:gd name="connsiteX58" fmla="*/ 6283678 w 7042856"/>
              <a:gd name="connsiteY58" fmla="*/ 1442156 h 5766084"/>
              <a:gd name="connsiteX59" fmla="*/ 6292145 w 7042856"/>
              <a:gd name="connsiteY59" fmla="*/ 1569156 h 5766084"/>
              <a:gd name="connsiteX60" fmla="*/ 6368345 w 7042856"/>
              <a:gd name="connsiteY60" fmla="*/ 1738489 h 5766084"/>
              <a:gd name="connsiteX61" fmla="*/ 6563078 w 7042856"/>
              <a:gd name="connsiteY61" fmla="*/ 1907823 h 5766084"/>
              <a:gd name="connsiteX62" fmla="*/ 6732412 w 7042856"/>
              <a:gd name="connsiteY62" fmla="*/ 2068689 h 5766084"/>
              <a:gd name="connsiteX63" fmla="*/ 6825545 w 7042856"/>
              <a:gd name="connsiteY63" fmla="*/ 2305756 h 5766084"/>
              <a:gd name="connsiteX64" fmla="*/ 7011812 w 7042856"/>
              <a:gd name="connsiteY64" fmla="*/ 2559756 h 5766084"/>
              <a:gd name="connsiteX65" fmla="*/ 7011812 w 7042856"/>
              <a:gd name="connsiteY65" fmla="*/ 2805289 h 5766084"/>
              <a:gd name="connsiteX66" fmla="*/ 6969478 w 7042856"/>
              <a:gd name="connsiteY66" fmla="*/ 3110089 h 5766084"/>
              <a:gd name="connsiteX67" fmla="*/ 7011812 w 7042856"/>
              <a:gd name="connsiteY67" fmla="*/ 3364089 h 5766084"/>
              <a:gd name="connsiteX68" fmla="*/ 6977945 w 7042856"/>
              <a:gd name="connsiteY68" fmla="*/ 3770489 h 5766084"/>
              <a:gd name="connsiteX69" fmla="*/ 6893278 w 7042856"/>
              <a:gd name="connsiteY69" fmla="*/ 4126089 h 5766084"/>
              <a:gd name="connsiteX70" fmla="*/ 6580012 w 7042856"/>
              <a:gd name="connsiteY70" fmla="*/ 4227689 h 5766084"/>
              <a:gd name="connsiteX71" fmla="*/ 6469945 w 7042856"/>
              <a:gd name="connsiteY71" fmla="*/ 4447823 h 5766084"/>
              <a:gd name="connsiteX72" fmla="*/ 6453012 w 7042856"/>
              <a:gd name="connsiteY72" fmla="*/ 4803423 h 5766084"/>
              <a:gd name="connsiteX73" fmla="*/ 6370577 w 7042856"/>
              <a:gd name="connsiteY73" fmla="*/ 5118012 h 5766084"/>
              <a:gd name="connsiteX74" fmla="*/ 6154553 w 7042856"/>
              <a:gd name="connsiteY74" fmla="*/ 5190020 h 5766084"/>
              <a:gd name="connsiteX75" fmla="*/ 6154553 w 7042856"/>
              <a:gd name="connsiteY75" fmla="*/ 5478052 h 5766084"/>
              <a:gd name="connsiteX76" fmla="*/ 6154553 w 7042856"/>
              <a:gd name="connsiteY76" fmla="*/ 5766084 h 5766084"/>
              <a:gd name="connsiteX0" fmla="*/ 393913 w 7042856"/>
              <a:gd name="connsiteY0" fmla="*/ 1445604 h 5766084"/>
              <a:gd name="connsiteX1" fmla="*/ 321905 w 7042856"/>
              <a:gd name="connsiteY1" fmla="*/ 1661628 h 5766084"/>
              <a:gd name="connsiteX2" fmla="*/ 399345 w 7042856"/>
              <a:gd name="connsiteY2" fmla="*/ 1984023 h 5766084"/>
              <a:gd name="connsiteX3" fmla="*/ 204612 w 7042856"/>
              <a:gd name="connsiteY3" fmla="*/ 2153356 h 5766084"/>
              <a:gd name="connsiteX4" fmla="*/ 9878 w 7042856"/>
              <a:gd name="connsiteY4" fmla="*/ 2195689 h 5766084"/>
              <a:gd name="connsiteX5" fmla="*/ 263878 w 7042856"/>
              <a:gd name="connsiteY5" fmla="*/ 2195689 h 5766084"/>
              <a:gd name="connsiteX6" fmla="*/ 407812 w 7042856"/>
              <a:gd name="connsiteY6" fmla="*/ 2085623 h 5766084"/>
              <a:gd name="connsiteX7" fmla="*/ 509412 w 7042856"/>
              <a:gd name="connsiteY7" fmla="*/ 2034823 h 5766084"/>
              <a:gd name="connsiteX8" fmla="*/ 594078 w 7042856"/>
              <a:gd name="connsiteY8" fmla="*/ 2221089 h 5766084"/>
              <a:gd name="connsiteX9" fmla="*/ 611012 w 7042856"/>
              <a:gd name="connsiteY9" fmla="*/ 2254956 h 5766084"/>
              <a:gd name="connsiteX10" fmla="*/ 644878 w 7042856"/>
              <a:gd name="connsiteY10" fmla="*/ 2085623 h 5766084"/>
              <a:gd name="connsiteX11" fmla="*/ 805745 w 7042856"/>
              <a:gd name="connsiteY11" fmla="*/ 2119489 h 5766084"/>
              <a:gd name="connsiteX12" fmla="*/ 924278 w 7042856"/>
              <a:gd name="connsiteY12" fmla="*/ 2297289 h 5766084"/>
              <a:gd name="connsiteX13" fmla="*/ 1059745 w 7042856"/>
              <a:gd name="connsiteY13" fmla="*/ 2271889 h 5766084"/>
              <a:gd name="connsiteX14" fmla="*/ 1169812 w 7042856"/>
              <a:gd name="connsiteY14" fmla="*/ 2288823 h 5766084"/>
              <a:gd name="connsiteX15" fmla="*/ 1322212 w 7042856"/>
              <a:gd name="connsiteY15" fmla="*/ 2373489 h 5766084"/>
              <a:gd name="connsiteX16" fmla="*/ 1542345 w 7042856"/>
              <a:gd name="connsiteY16" fmla="*/ 2263423 h 5766084"/>
              <a:gd name="connsiteX17" fmla="*/ 1720145 w 7042856"/>
              <a:gd name="connsiteY17" fmla="*/ 2102556 h 5766084"/>
              <a:gd name="connsiteX18" fmla="*/ 1813278 w 7042856"/>
              <a:gd name="connsiteY18" fmla="*/ 2144889 h 5766084"/>
              <a:gd name="connsiteX19" fmla="*/ 1855612 w 7042856"/>
              <a:gd name="connsiteY19" fmla="*/ 2305756 h 5766084"/>
              <a:gd name="connsiteX20" fmla="*/ 1677812 w 7042856"/>
              <a:gd name="connsiteY20" fmla="*/ 2407356 h 5766084"/>
              <a:gd name="connsiteX21" fmla="*/ 1881012 w 7042856"/>
              <a:gd name="connsiteY21" fmla="*/ 2373489 h 5766084"/>
              <a:gd name="connsiteX22" fmla="*/ 1914878 w 7042856"/>
              <a:gd name="connsiteY22" fmla="*/ 2348089 h 5766084"/>
              <a:gd name="connsiteX23" fmla="*/ 2050345 w 7042856"/>
              <a:gd name="connsiteY23" fmla="*/ 2238023 h 5766084"/>
              <a:gd name="connsiteX24" fmla="*/ 2372078 w 7042856"/>
              <a:gd name="connsiteY24" fmla="*/ 2026356 h 5766084"/>
              <a:gd name="connsiteX25" fmla="*/ 2626078 w 7042856"/>
              <a:gd name="connsiteY25" fmla="*/ 1890889 h 5766084"/>
              <a:gd name="connsiteX26" fmla="*/ 2727678 w 7042856"/>
              <a:gd name="connsiteY26" fmla="*/ 1873956 h 5766084"/>
              <a:gd name="connsiteX27" fmla="*/ 2846212 w 7042856"/>
              <a:gd name="connsiteY27" fmla="*/ 1645356 h 5766084"/>
              <a:gd name="connsiteX28" fmla="*/ 3040945 w 7042856"/>
              <a:gd name="connsiteY28" fmla="*/ 1670756 h 5766084"/>
              <a:gd name="connsiteX29" fmla="*/ 3320345 w 7042856"/>
              <a:gd name="connsiteY29" fmla="*/ 1797756 h 5766084"/>
              <a:gd name="connsiteX30" fmla="*/ 3362678 w 7042856"/>
              <a:gd name="connsiteY30" fmla="*/ 1933223 h 5766084"/>
              <a:gd name="connsiteX31" fmla="*/ 3278012 w 7042856"/>
              <a:gd name="connsiteY31" fmla="*/ 2077156 h 5766084"/>
              <a:gd name="connsiteX32" fmla="*/ 3421945 w 7042856"/>
              <a:gd name="connsiteY32" fmla="*/ 2102556 h 5766084"/>
              <a:gd name="connsiteX33" fmla="*/ 3760612 w 7042856"/>
              <a:gd name="connsiteY33" fmla="*/ 1882423 h 5766084"/>
              <a:gd name="connsiteX34" fmla="*/ 3955345 w 7042856"/>
              <a:gd name="connsiteY34" fmla="*/ 1882423 h 5766084"/>
              <a:gd name="connsiteX35" fmla="*/ 3997678 w 7042856"/>
              <a:gd name="connsiteY35" fmla="*/ 2051756 h 5766084"/>
              <a:gd name="connsiteX36" fmla="*/ 4116212 w 7042856"/>
              <a:gd name="connsiteY36" fmla="*/ 1933223 h 5766084"/>
              <a:gd name="connsiteX37" fmla="*/ 4192412 w 7042856"/>
              <a:gd name="connsiteY37" fmla="*/ 1772356 h 5766084"/>
              <a:gd name="connsiteX38" fmla="*/ 4294012 w 7042856"/>
              <a:gd name="connsiteY38" fmla="*/ 1611489 h 5766084"/>
              <a:gd name="connsiteX39" fmla="*/ 4488745 w 7042856"/>
              <a:gd name="connsiteY39" fmla="*/ 1425223 h 5766084"/>
              <a:gd name="connsiteX40" fmla="*/ 4675012 w 7042856"/>
              <a:gd name="connsiteY40" fmla="*/ 1382889 h 5766084"/>
              <a:gd name="connsiteX41" fmla="*/ 4751212 w 7042856"/>
              <a:gd name="connsiteY41" fmla="*/ 1281289 h 5766084"/>
              <a:gd name="connsiteX42" fmla="*/ 4861278 w 7042856"/>
              <a:gd name="connsiteY42" fmla="*/ 1120423 h 5766084"/>
              <a:gd name="connsiteX43" fmla="*/ 5106812 w 7042856"/>
              <a:gd name="connsiteY43" fmla="*/ 1001889 h 5766084"/>
              <a:gd name="connsiteX44" fmla="*/ 5242278 w 7042856"/>
              <a:gd name="connsiteY44" fmla="*/ 866423 h 5766084"/>
              <a:gd name="connsiteX45" fmla="*/ 5132212 w 7042856"/>
              <a:gd name="connsiteY45" fmla="*/ 857956 h 5766084"/>
              <a:gd name="connsiteX46" fmla="*/ 5140678 w 7042856"/>
              <a:gd name="connsiteY46" fmla="*/ 587023 h 5766084"/>
              <a:gd name="connsiteX47" fmla="*/ 5216878 w 7042856"/>
              <a:gd name="connsiteY47" fmla="*/ 443089 h 5766084"/>
              <a:gd name="connsiteX48" fmla="*/ 5343878 w 7042856"/>
              <a:gd name="connsiteY48" fmla="*/ 248356 h 5766084"/>
              <a:gd name="connsiteX49" fmla="*/ 5521678 w 7042856"/>
              <a:gd name="connsiteY49" fmla="*/ 79023 h 5766084"/>
              <a:gd name="connsiteX50" fmla="*/ 5733345 w 7042856"/>
              <a:gd name="connsiteY50" fmla="*/ 11289 h 5766084"/>
              <a:gd name="connsiteX51" fmla="*/ 6004278 w 7042856"/>
              <a:gd name="connsiteY51" fmla="*/ 146756 h 5766084"/>
              <a:gd name="connsiteX52" fmla="*/ 5868812 w 7042856"/>
              <a:gd name="connsiteY52" fmla="*/ 476956 h 5766084"/>
              <a:gd name="connsiteX53" fmla="*/ 5894212 w 7042856"/>
              <a:gd name="connsiteY53" fmla="*/ 646289 h 5766084"/>
              <a:gd name="connsiteX54" fmla="*/ 6038145 w 7042856"/>
              <a:gd name="connsiteY54" fmla="*/ 570089 h 5766084"/>
              <a:gd name="connsiteX55" fmla="*/ 6182078 w 7042856"/>
              <a:gd name="connsiteY55" fmla="*/ 603956 h 5766084"/>
              <a:gd name="connsiteX56" fmla="*/ 6165145 w 7042856"/>
              <a:gd name="connsiteY56" fmla="*/ 849489 h 5766084"/>
              <a:gd name="connsiteX57" fmla="*/ 6334478 w 7042856"/>
              <a:gd name="connsiteY57" fmla="*/ 1128889 h 5766084"/>
              <a:gd name="connsiteX58" fmla="*/ 6283678 w 7042856"/>
              <a:gd name="connsiteY58" fmla="*/ 1442156 h 5766084"/>
              <a:gd name="connsiteX59" fmla="*/ 6292145 w 7042856"/>
              <a:gd name="connsiteY59" fmla="*/ 1569156 h 5766084"/>
              <a:gd name="connsiteX60" fmla="*/ 6368345 w 7042856"/>
              <a:gd name="connsiteY60" fmla="*/ 1738489 h 5766084"/>
              <a:gd name="connsiteX61" fmla="*/ 6563078 w 7042856"/>
              <a:gd name="connsiteY61" fmla="*/ 1907823 h 5766084"/>
              <a:gd name="connsiteX62" fmla="*/ 6732412 w 7042856"/>
              <a:gd name="connsiteY62" fmla="*/ 2068689 h 5766084"/>
              <a:gd name="connsiteX63" fmla="*/ 6825545 w 7042856"/>
              <a:gd name="connsiteY63" fmla="*/ 2305756 h 5766084"/>
              <a:gd name="connsiteX64" fmla="*/ 7011812 w 7042856"/>
              <a:gd name="connsiteY64" fmla="*/ 2559756 h 5766084"/>
              <a:gd name="connsiteX65" fmla="*/ 7011812 w 7042856"/>
              <a:gd name="connsiteY65" fmla="*/ 2805289 h 5766084"/>
              <a:gd name="connsiteX66" fmla="*/ 6969478 w 7042856"/>
              <a:gd name="connsiteY66" fmla="*/ 3110089 h 5766084"/>
              <a:gd name="connsiteX67" fmla="*/ 7011812 w 7042856"/>
              <a:gd name="connsiteY67" fmla="*/ 3364089 h 5766084"/>
              <a:gd name="connsiteX68" fmla="*/ 6977945 w 7042856"/>
              <a:gd name="connsiteY68" fmla="*/ 3770489 h 5766084"/>
              <a:gd name="connsiteX69" fmla="*/ 6893278 w 7042856"/>
              <a:gd name="connsiteY69" fmla="*/ 4126089 h 5766084"/>
              <a:gd name="connsiteX70" fmla="*/ 6580012 w 7042856"/>
              <a:gd name="connsiteY70" fmla="*/ 4227689 h 5766084"/>
              <a:gd name="connsiteX71" fmla="*/ 6469945 w 7042856"/>
              <a:gd name="connsiteY71" fmla="*/ 4447823 h 5766084"/>
              <a:gd name="connsiteX72" fmla="*/ 6453012 w 7042856"/>
              <a:gd name="connsiteY72" fmla="*/ 4803423 h 5766084"/>
              <a:gd name="connsiteX73" fmla="*/ 6370577 w 7042856"/>
              <a:gd name="connsiteY73" fmla="*/ 5118012 h 5766084"/>
              <a:gd name="connsiteX74" fmla="*/ 6154553 w 7042856"/>
              <a:gd name="connsiteY74" fmla="*/ 5190020 h 5766084"/>
              <a:gd name="connsiteX75" fmla="*/ 6154553 w 7042856"/>
              <a:gd name="connsiteY75" fmla="*/ 5478052 h 5766084"/>
              <a:gd name="connsiteX76" fmla="*/ 6154553 w 7042856"/>
              <a:gd name="connsiteY76" fmla="*/ 5766084 h 5766084"/>
              <a:gd name="connsiteX0" fmla="*/ 465921 w 7042856"/>
              <a:gd name="connsiteY0" fmla="*/ 1229580 h 5766084"/>
              <a:gd name="connsiteX1" fmla="*/ 321905 w 7042856"/>
              <a:gd name="connsiteY1" fmla="*/ 1661628 h 5766084"/>
              <a:gd name="connsiteX2" fmla="*/ 399345 w 7042856"/>
              <a:gd name="connsiteY2" fmla="*/ 1984023 h 5766084"/>
              <a:gd name="connsiteX3" fmla="*/ 204612 w 7042856"/>
              <a:gd name="connsiteY3" fmla="*/ 2153356 h 5766084"/>
              <a:gd name="connsiteX4" fmla="*/ 9878 w 7042856"/>
              <a:gd name="connsiteY4" fmla="*/ 2195689 h 5766084"/>
              <a:gd name="connsiteX5" fmla="*/ 263878 w 7042856"/>
              <a:gd name="connsiteY5" fmla="*/ 2195689 h 5766084"/>
              <a:gd name="connsiteX6" fmla="*/ 407812 w 7042856"/>
              <a:gd name="connsiteY6" fmla="*/ 2085623 h 5766084"/>
              <a:gd name="connsiteX7" fmla="*/ 509412 w 7042856"/>
              <a:gd name="connsiteY7" fmla="*/ 2034823 h 5766084"/>
              <a:gd name="connsiteX8" fmla="*/ 594078 w 7042856"/>
              <a:gd name="connsiteY8" fmla="*/ 2221089 h 5766084"/>
              <a:gd name="connsiteX9" fmla="*/ 611012 w 7042856"/>
              <a:gd name="connsiteY9" fmla="*/ 2254956 h 5766084"/>
              <a:gd name="connsiteX10" fmla="*/ 644878 w 7042856"/>
              <a:gd name="connsiteY10" fmla="*/ 2085623 h 5766084"/>
              <a:gd name="connsiteX11" fmla="*/ 805745 w 7042856"/>
              <a:gd name="connsiteY11" fmla="*/ 2119489 h 5766084"/>
              <a:gd name="connsiteX12" fmla="*/ 924278 w 7042856"/>
              <a:gd name="connsiteY12" fmla="*/ 2297289 h 5766084"/>
              <a:gd name="connsiteX13" fmla="*/ 1059745 w 7042856"/>
              <a:gd name="connsiteY13" fmla="*/ 2271889 h 5766084"/>
              <a:gd name="connsiteX14" fmla="*/ 1169812 w 7042856"/>
              <a:gd name="connsiteY14" fmla="*/ 2288823 h 5766084"/>
              <a:gd name="connsiteX15" fmla="*/ 1322212 w 7042856"/>
              <a:gd name="connsiteY15" fmla="*/ 2373489 h 5766084"/>
              <a:gd name="connsiteX16" fmla="*/ 1542345 w 7042856"/>
              <a:gd name="connsiteY16" fmla="*/ 2263423 h 5766084"/>
              <a:gd name="connsiteX17" fmla="*/ 1720145 w 7042856"/>
              <a:gd name="connsiteY17" fmla="*/ 2102556 h 5766084"/>
              <a:gd name="connsiteX18" fmla="*/ 1813278 w 7042856"/>
              <a:gd name="connsiteY18" fmla="*/ 2144889 h 5766084"/>
              <a:gd name="connsiteX19" fmla="*/ 1855612 w 7042856"/>
              <a:gd name="connsiteY19" fmla="*/ 2305756 h 5766084"/>
              <a:gd name="connsiteX20" fmla="*/ 1677812 w 7042856"/>
              <a:gd name="connsiteY20" fmla="*/ 2407356 h 5766084"/>
              <a:gd name="connsiteX21" fmla="*/ 1881012 w 7042856"/>
              <a:gd name="connsiteY21" fmla="*/ 2373489 h 5766084"/>
              <a:gd name="connsiteX22" fmla="*/ 1914878 w 7042856"/>
              <a:gd name="connsiteY22" fmla="*/ 2348089 h 5766084"/>
              <a:gd name="connsiteX23" fmla="*/ 2050345 w 7042856"/>
              <a:gd name="connsiteY23" fmla="*/ 2238023 h 5766084"/>
              <a:gd name="connsiteX24" fmla="*/ 2372078 w 7042856"/>
              <a:gd name="connsiteY24" fmla="*/ 2026356 h 5766084"/>
              <a:gd name="connsiteX25" fmla="*/ 2626078 w 7042856"/>
              <a:gd name="connsiteY25" fmla="*/ 1890889 h 5766084"/>
              <a:gd name="connsiteX26" fmla="*/ 2727678 w 7042856"/>
              <a:gd name="connsiteY26" fmla="*/ 1873956 h 5766084"/>
              <a:gd name="connsiteX27" fmla="*/ 2846212 w 7042856"/>
              <a:gd name="connsiteY27" fmla="*/ 1645356 h 5766084"/>
              <a:gd name="connsiteX28" fmla="*/ 3040945 w 7042856"/>
              <a:gd name="connsiteY28" fmla="*/ 1670756 h 5766084"/>
              <a:gd name="connsiteX29" fmla="*/ 3320345 w 7042856"/>
              <a:gd name="connsiteY29" fmla="*/ 1797756 h 5766084"/>
              <a:gd name="connsiteX30" fmla="*/ 3362678 w 7042856"/>
              <a:gd name="connsiteY30" fmla="*/ 1933223 h 5766084"/>
              <a:gd name="connsiteX31" fmla="*/ 3278012 w 7042856"/>
              <a:gd name="connsiteY31" fmla="*/ 2077156 h 5766084"/>
              <a:gd name="connsiteX32" fmla="*/ 3421945 w 7042856"/>
              <a:gd name="connsiteY32" fmla="*/ 2102556 h 5766084"/>
              <a:gd name="connsiteX33" fmla="*/ 3760612 w 7042856"/>
              <a:gd name="connsiteY33" fmla="*/ 1882423 h 5766084"/>
              <a:gd name="connsiteX34" fmla="*/ 3955345 w 7042856"/>
              <a:gd name="connsiteY34" fmla="*/ 1882423 h 5766084"/>
              <a:gd name="connsiteX35" fmla="*/ 3997678 w 7042856"/>
              <a:gd name="connsiteY35" fmla="*/ 2051756 h 5766084"/>
              <a:gd name="connsiteX36" fmla="*/ 4116212 w 7042856"/>
              <a:gd name="connsiteY36" fmla="*/ 1933223 h 5766084"/>
              <a:gd name="connsiteX37" fmla="*/ 4192412 w 7042856"/>
              <a:gd name="connsiteY37" fmla="*/ 1772356 h 5766084"/>
              <a:gd name="connsiteX38" fmla="*/ 4294012 w 7042856"/>
              <a:gd name="connsiteY38" fmla="*/ 1611489 h 5766084"/>
              <a:gd name="connsiteX39" fmla="*/ 4488745 w 7042856"/>
              <a:gd name="connsiteY39" fmla="*/ 1425223 h 5766084"/>
              <a:gd name="connsiteX40" fmla="*/ 4675012 w 7042856"/>
              <a:gd name="connsiteY40" fmla="*/ 1382889 h 5766084"/>
              <a:gd name="connsiteX41" fmla="*/ 4751212 w 7042856"/>
              <a:gd name="connsiteY41" fmla="*/ 1281289 h 5766084"/>
              <a:gd name="connsiteX42" fmla="*/ 4861278 w 7042856"/>
              <a:gd name="connsiteY42" fmla="*/ 1120423 h 5766084"/>
              <a:gd name="connsiteX43" fmla="*/ 5106812 w 7042856"/>
              <a:gd name="connsiteY43" fmla="*/ 1001889 h 5766084"/>
              <a:gd name="connsiteX44" fmla="*/ 5242278 w 7042856"/>
              <a:gd name="connsiteY44" fmla="*/ 866423 h 5766084"/>
              <a:gd name="connsiteX45" fmla="*/ 5132212 w 7042856"/>
              <a:gd name="connsiteY45" fmla="*/ 857956 h 5766084"/>
              <a:gd name="connsiteX46" fmla="*/ 5140678 w 7042856"/>
              <a:gd name="connsiteY46" fmla="*/ 587023 h 5766084"/>
              <a:gd name="connsiteX47" fmla="*/ 5216878 w 7042856"/>
              <a:gd name="connsiteY47" fmla="*/ 443089 h 5766084"/>
              <a:gd name="connsiteX48" fmla="*/ 5343878 w 7042856"/>
              <a:gd name="connsiteY48" fmla="*/ 248356 h 5766084"/>
              <a:gd name="connsiteX49" fmla="*/ 5521678 w 7042856"/>
              <a:gd name="connsiteY49" fmla="*/ 79023 h 5766084"/>
              <a:gd name="connsiteX50" fmla="*/ 5733345 w 7042856"/>
              <a:gd name="connsiteY50" fmla="*/ 11289 h 5766084"/>
              <a:gd name="connsiteX51" fmla="*/ 6004278 w 7042856"/>
              <a:gd name="connsiteY51" fmla="*/ 146756 h 5766084"/>
              <a:gd name="connsiteX52" fmla="*/ 5868812 w 7042856"/>
              <a:gd name="connsiteY52" fmla="*/ 476956 h 5766084"/>
              <a:gd name="connsiteX53" fmla="*/ 5894212 w 7042856"/>
              <a:gd name="connsiteY53" fmla="*/ 646289 h 5766084"/>
              <a:gd name="connsiteX54" fmla="*/ 6038145 w 7042856"/>
              <a:gd name="connsiteY54" fmla="*/ 570089 h 5766084"/>
              <a:gd name="connsiteX55" fmla="*/ 6182078 w 7042856"/>
              <a:gd name="connsiteY55" fmla="*/ 603956 h 5766084"/>
              <a:gd name="connsiteX56" fmla="*/ 6165145 w 7042856"/>
              <a:gd name="connsiteY56" fmla="*/ 849489 h 5766084"/>
              <a:gd name="connsiteX57" fmla="*/ 6334478 w 7042856"/>
              <a:gd name="connsiteY57" fmla="*/ 1128889 h 5766084"/>
              <a:gd name="connsiteX58" fmla="*/ 6283678 w 7042856"/>
              <a:gd name="connsiteY58" fmla="*/ 1442156 h 5766084"/>
              <a:gd name="connsiteX59" fmla="*/ 6292145 w 7042856"/>
              <a:gd name="connsiteY59" fmla="*/ 1569156 h 5766084"/>
              <a:gd name="connsiteX60" fmla="*/ 6368345 w 7042856"/>
              <a:gd name="connsiteY60" fmla="*/ 1738489 h 5766084"/>
              <a:gd name="connsiteX61" fmla="*/ 6563078 w 7042856"/>
              <a:gd name="connsiteY61" fmla="*/ 1907823 h 5766084"/>
              <a:gd name="connsiteX62" fmla="*/ 6732412 w 7042856"/>
              <a:gd name="connsiteY62" fmla="*/ 2068689 h 5766084"/>
              <a:gd name="connsiteX63" fmla="*/ 6825545 w 7042856"/>
              <a:gd name="connsiteY63" fmla="*/ 2305756 h 5766084"/>
              <a:gd name="connsiteX64" fmla="*/ 7011812 w 7042856"/>
              <a:gd name="connsiteY64" fmla="*/ 2559756 h 5766084"/>
              <a:gd name="connsiteX65" fmla="*/ 7011812 w 7042856"/>
              <a:gd name="connsiteY65" fmla="*/ 2805289 h 5766084"/>
              <a:gd name="connsiteX66" fmla="*/ 6969478 w 7042856"/>
              <a:gd name="connsiteY66" fmla="*/ 3110089 h 5766084"/>
              <a:gd name="connsiteX67" fmla="*/ 7011812 w 7042856"/>
              <a:gd name="connsiteY67" fmla="*/ 3364089 h 5766084"/>
              <a:gd name="connsiteX68" fmla="*/ 6977945 w 7042856"/>
              <a:gd name="connsiteY68" fmla="*/ 3770489 h 5766084"/>
              <a:gd name="connsiteX69" fmla="*/ 6893278 w 7042856"/>
              <a:gd name="connsiteY69" fmla="*/ 4126089 h 5766084"/>
              <a:gd name="connsiteX70" fmla="*/ 6580012 w 7042856"/>
              <a:gd name="connsiteY70" fmla="*/ 4227689 h 5766084"/>
              <a:gd name="connsiteX71" fmla="*/ 6469945 w 7042856"/>
              <a:gd name="connsiteY71" fmla="*/ 4447823 h 5766084"/>
              <a:gd name="connsiteX72" fmla="*/ 6453012 w 7042856"/>
              <a:gd name="connsiteY72" fmla="*/ 4803423 h 5766084"/>
              <a:gd name="connsiteX73" fmla="*/ 6370577 w 7042856"/>
              <a:gd name="connsiteY73" fmla="*/ 5118012 h 5766084"/>
              <a:gd name="connsiteX74" fmla="*/ 6154553 w 7042856"/>
              <a:gd name="connsiteY74" fmla="*/ 5190020 h 5766084"/>
              <a:gd name="connsiteX75" fmla="*/ 6154553 w 7042856"/>
              <a:gd name="connsiteY75" fmla="*/ 5478052 h 5766084"/>
              <a:gd name="connsiteX76" fmla="*/ 6154553 w 7042856"/>
              <a:gd name="connsiteY76" fmla="*/ 5766084 h 5766084"/>
              <a:gd name="connsiteX0" fmla="*/ 465921 w 7042856"/>
              <a:gd name="connsiteY0" fmla="*/ 1229580 h 5766084"/>
              <a:gd name="connsiteX1" fmla="*/ 393913 w 7042856"/>
              <a:gd name="connsiteY1" fmla="*/ 1373596 h 5766084"/>
              <a:gd name="connsiteX2" fmla="*/ 321905 w 7042856"/>
              <a:gd name="connsiteY2" fmla="*/ 1661628 h 5766084"/>
              <a:gd name="connsiteX3" fmla="*/ 399345 w 7042856"/>
              <a:gd name="connsiteY3" fmla="*/ 1984023 h 5766084"/>
              <a:gd name="connsiteX4" fmla="*/ 204612 w 7042856"/>
              <a:gd name="connsiteY4" fmla="*/ 2153356 h 5766084"/>
              <a:gd name="connsiteX5" fmla="*/ 9878 w 7042856"/>
              <a:gd name="connsiteY5" fmla="*/ 2195689 h 5766084"/>
              <a:gd name="connsiteX6" fmla="*/ 263878 w 7042856"/>
              <a:gd name="connsiteY6" fmla="*/ 2195689 h 5766084"/>
              <a:gd name="connsiteX7" fmla="*/ 407812 w 7042856"/>
              <a:gd name="connsiteY7" fmla="*/ 2085623 h 5766084"/>
              <a:gd name="connsiteX8" fmla="*/ 509412 w 7042856"/>
              <a:gd name="connsiteY8" fmla="*/ 2034823 h 5766084"/>
              <a:gd name="connsiteX9" fmla="*/ 594078 w 7042856"/>
              <a:gd name="connsiteY9" fmla="*/ 2221089 h 5766084"/>
              <a:gd name="connsiteX10" fmla="*/ 611012 w 7042856"/>
              <a:gd name="connsiteY10" fmla="*/ 2254956 h 5766084"/>
              <a:gd name="connsiteX11" fmla="*/ 644878 w 7042856"/>
              <a:gd name="connsiteY11" fmla="*/ 2085623 h 5766084"/>
              <a:gd name="connsiteX12" fmla="*/ 805745 w 7042856"/>
              <a:gd name="connsiteY12" fmla="*/ 2119489 h 5766084"/>
              <a:gd name="connsiteX13" fmla="*/ 924278 w 7042856"/>
              <a:gd name="connsiteY13" fmla="*/ 2297289 h 5766084"/>
              <a:gd name="connsiteX14" fmla="*/ 1059745 w 7042856"/>
              <a:gd name="connsiteY14" fmla="*/ 2271889 h 5766084"/>
              <a:gd name="connsiteX15" fmla="*/ 1169812 w 7042856"/>
              <a:gd name="connsiteY15" fmla="*/ 2288823 h 5766084"/>
              <a:gd name="connsiteX16" fmla="*/ 1322212 w 7042856"/>
              <a:gd name="connsiteY16" fmla="*/ 2373489 h 5766084"/>
              <a:gd name="connsiteX17" fmla="*/ 1542345 w 7042856"/>
              <a:gd name="connsiteY17" fmla="*/ 2263423 h 5766084"/>
              <a:gd name="connsiteX18" fmla="*/ 1720145 w 7042856"/>
              <a:gd name="connsiteY18" fmla="*/ 2102556 h 5766084"/>
              <a:gd name="connsiteX19" fmla="*/ 1813278 w 7042856"/>
              <a:gd name="connsiteY19" fmla="*/ 2144889 h 5766084"/>
              <a:gd name="connsiteX20" fmla="*/ 1855612 w 7042856"/>
              <a:gd name="connsiteY20" fmla="*/ 2305756 h 5766084"/>
              <a:gd name="connsiteX21" fmla="*/ 1677812 w 7042856"/>
              <a:gd name="connsiteY21" fmla="*/ 2407356 h 5766084"/>
              <a:gd name="connsiteX22" fmla="*/ 1881012 w 7042856"/>
              <a:gd name="connsiteY22" fmla="*/ 2373489 h 5766084"/>
              <a:gd name="connsiteX23" fmla="*/ 1914878 w 7042856"/>
              <a:gd name="connsiteY23" fmla="*/ 2348089 h 5766084"/>
              <a:gd name="connsiteX24" fmla="*/ 2050345 w 7042856"/>
              <a:gd name="connsiteY24" fmla="*/ 2238023 h 5766084"/>
              <a:gd name="connsiteX25" fmla="*/ 2372078 w 7042856"/>
              <a:gd name="connsiteY25" fmla="*/ 2026356 h 5766084"/>
              <a:gd name="connsiteX26" fmla="*/ 2626078 w 7042856"/>
              <a:gd name="connsiteY26" fmla="*/ 1890889 h 5766084"/>
              <a:gd name="connsiteX27" fmla="*/ 2727678 w 7042856"/>
              <a:gd name="connsiteY27" fmla="*/ 1873956 h 5766084"/>
              <a:gd name="connsiteX28" fmla="*/ 2846212 w 7042856"/>
              <a:gd name="connsiteY28" fmla="*/ 1645356 h 5766084"/>
              <a:gd name="connsiteX29" fmla="*/ 3040945 w 7042856"/>
              <a:gd name="connsiteY29" fmla="*/ 1670756 h 5766084"/>
              <a:gd name="connsiteX30" fmla="*/ 3320345 w 7042856"/>
              <a:gd name="connsiteY30" fmla="*/ 1797756 h 5766084"/>
              <a:gd name="connsiteX31" fmla="*/ 3362678 w 7042856"/>
              <a:gd name="connsiteY31" fmla="*/ 1933223 h 5766084"/>
              <a:gd name="connsiteX32" fmla="*/ 3278012 w 7042856"/>
              <a:gd name="connsiteY32" fmla="*/ 2077156 h 5766084"/>
              <a:gd name="connsiteX33" fmla="*/ 3421945 w 7042856"/>
              <a:gd name="connsiteY33" fmla="*/ 2102556 h 5766084"/>
              <a:gd name="connsiteX34" fmla="*/ 3760612 w 7042856"/>
              <a:gd name="connsiteY34" fmla="*/ 1882423 h 5766084"/>
              <a:gd name="connsiteX35" fmla="*/ 3955345 w 7042856"/>
              <a:gd name="connsiteY35" fmla="*/ 1882423 h 5766084"/>
              <a:gd name="connsiteX36" fmla="*/ 3997678 w 7042856"/>
              <a:gd name="connsiteY36" fmla="*/ 2051756 h 5766084"/>
              <a:gd name="connsiteX37" fmla="*/ 4116212 w 7042856"/>
              <a:gd name="connsiteY37" fmla="*/ 1933223 h 5766084"/>
              <a:gd name="connsiteX38" fmla="*/ 4192412 w 7042856"/>
              <a:gd name="connsiteY38" fmla="*/ 1772356 h 5766084"/>
              <a:gd name="connsiteX39" fmla="*/ 4294012 w 7042856"/>
              <a:gd name="connsiteY39" fmla="*/ 1611489 h 5766084"/>
              <a:gd name="connsiteX40" fmla="*/ 4488745 w 7042856"/>
              <a:gd name="connsiteY40" fmla="*/ 1425223 h 5766084"/>
              <a:gd name="connsiteX41" fmla="*/ 4675012 w 7042856"/>
              <a:gd name="connsiteY41" fmla="*/ 1382889 h 5766084"/>
              <a:gd name="connsiteX42" fmla="*/ 4751212 w 7042856"/>
              <a:gd name="connsiteY42" fmla="*/ 1281289 h 5766084"/>
              <a:gd name="connsiteX43" fmla="*/ 4861278 w 7042856"/>
              <a:gd name="connsiteY43" fmla="*/ 1120423 h 5766084"/>
              <a:gd name="connsiteX44" fmla="*/ 5106812 w 7042856"/>
              <a:gd name="connsiteY44" fmla="*/ 1001889 h 5766084"/>
              <a:gd name="connsiteX45" fmla="*/ 5242278 w 7042856"/>
              <a:gd name="connsiteY45" fmla="*/ 866423 h 5766084"/>
              <a:gd name="connsiteX46" fmla="*/ 5132212 w 7042856"/>
              <a:gd name="connsiteY46" fmla="*/ 857956 h 5766084"/>
              <a:gd name="connsiteX47" fmla="*/ 5140678 w 7042856"/>
              <a:gd name="connsiteY47" fmla="*/ 587023 h 5766084"/>
              <a:gd name="connsiteX48" fmla="*/ 5216878 w 7042856"/>
              <a:gd name="connsiteY48" fmla="*/ 443089 h 5766084"/>
              <a:gd name="connsiteX49" fmla="*/ 5343878 w 7042856"/>
              <a:gd name="connsiteY49" fmla="*/ 248356 h 5766084"/>
              <a:gd name="connsiteX50" fmla="*/ 5521678 w 7042856"/>
              <a:gd name="connsiteY50" fmla="*/ 79023 h 5766084"/>
              <a:gd name="connsiteX51" fmla="*/ 5733345 w 7042856"/>
              <a:gd name="connsiteY51" fmla="*/ 11289 h 5766084"/>
              <a:gd name="connsiteX52" fmla="*/ 6004278 w 7042856"/>
              <a:gd name="connsiteY52" fmla="*/ 146756 h 5766084"/>
              <a:gd name="connsiteX53" fmla="*/ 5868812 w 7042856"/>
              <a:gd name="connsiteY53" fmla="*/ 476956 h 5766084"/>
              <a:gd name="connsiteX54" fmla="*/ 5894212 w 7042856"/>
              <a:gd name="connsiteY54" fmla="*/ 646289 h 5766084"/>
              <a:gd name="connsiteX55" fmla="*/ 6038145 w 7042856"/>
              <a:gd name="connsiteY55" fmla="*/ 570089 h 5766084"/>
              <a:gd name="connsiteX56" fmla="*/ 6182078 w 7042856"/>
              <a:gd name="connsiteY56" fmla="*/ 603956 h 5766084"/>
              <a:gd name="connsiteX57" fmla="*/ 6165145 w 7042856"/>
              <a:gd name="connsiteY57" fmla="*/ 849489 h 5766084"/>
              <a:gd name="connsiteX58" fmla="*/ 6334478 w 7042856"/>
              <a:gd name="connsiteY58" fmla="*/ 1128889 h 5766084"/>
              <a:gd name="connsiteX59" fmla="*/ 6283678 w 7042856"/>
              <a:gd name="connsiteY59" fmla="*/ 1442156 h 5766084"/>
              <a:gd name="connsiteX60" fmla="*/ 6292145 w 7042856"/>
              <a:gd name="connsiteY60" fmla="*/ 1569156 h 5766084"/>
              <a:gd name="connsiteX61" fmla="*/ 6368345 w 7042856"/>
              <a:gd name="connsiteY61" fmla="*/ 1738489 h 5766084"/>
              <a:gd name="connsiteX62" fmla="*/ 6563078 w 7042856"/>
              <a:gd name="connsiteY62" fmla="*/ 1907823 h 5766084"/>
              <a:gd name="connsiteX63" fmla="*/ 6732412 w 7042856"/>
              <a:gd name="connsiteY63" fmla="*/ 2068689 h 5766084"/>
              <a:gd name="connsiteX64" fmla="*/ 6825545 w 7042856"/>
              <a:gd name="connsiteY64" fmla="*/ 2305756 h 5766084"/>
              <a:gd name="connsiteX65" fmla="*/ 7011812 w 7042856"/>
              <a:gd name="connsiteY65" fmla="*/ 2559756 h 5766084"/>
              <a:gd name="connsiteX66" fmla="*/ 7011812 w 7042856"/>
              <a:gd name="connsiteY66" fmla="*/ 2805289 h 5766084"/>
              <a:gd name="connsiteX67" fmla="*/ 6969478 w 7042856"/>
              <a:gd name="connsiteY67" fmla="*/ 3110089 h 5766084"/>
              <a:gd name="connsiteX68" fmla="*/ 7011812 w 7042856"/>
              <a:gd name="connsiteY68" fmla="*/ 3364089 h 5766084"/>
              <a:gd name="connsiteX69" fmla="*/ 6977945 w 7042856"/>
              <a:gd name="connsiteY69" fmla="*/ 3770489 h 5766084"/>
              <a:gd name="connsiteX70" fmla="*/ 6893278 w 7042856"/>
              <a:gd name="connsiteY70" fmla="*/ 4126089 h 5766084"/>
              <a:gd name="connsiteX71" fmla="*/ 6580012 w 7042856"/>
              <a:gd name="connsiteY71" fmla="*/ 4227689 h 5766084"/>
              <a:gd name="connsiteX72" fmla="*/ 6469945 w 7042856"/>
              <a:gd name="connsiteY72" fmla="*/ 4447823 h 5766084"/>
              <a:gd name="connsiteX73" fmla="*/ 6453012 w 7042856"/>
              <a:gd name="connsiteY73" fmla="*/ 4803423 h 5766084"/>
              <a:gd name="connsiteX74" fmla="*/ 6370577 w 7042856"/>
              <a:gd name="connsiteY74" fmla="*/ 5118012 h 5766084"/>
              <a:gd name="connsiteX75" fmla="*/ 6154553 w 7042856"/>
              <a:gd name="connsiteY75" fmla="*/ 5190020 h 5766084"/>
              <a:gd name="connsiteX76" fmla="*/ 6154553 w 7042856"/>
              <a:gd name="connsiteY76" fmla="*/ 5478052 h 5766084"/>
              <a:gd name="connsiteX77" fmla="*/ 6154553 w 7042856"/>
              <a:gd name="connsiteY77" fmla="*/ 5766084 h 5766084"/>
              <a:gd name="connsiteX0" fmla="*/ 249897 w 7042856"/>
              <a:gd name="connsiteY0" fmla="*/ 941548 h 5766084"/>
              <a:gd name="connsiteX1" fmla="*/ 393913 w 7042856"/>
              <a:gd name="connsiteY1" fmla="*/ 1373596 h 5766084"/>
              <a:gd name="connsiteX2" fmla="*/ 321905 w 7042856"/>
              <a:gd name="connsiteY2" fmla="*/ 1661628 h 5766084"/>
              <a:gd name="connsiteX3" fmla="*/ 399345 w 7042856"/>
              <a:gd name="connsiteY3" fmla="*/ 1984023 h 5766084"/>
              <a:gd name="connsiteX4" fmla="*/ 204612 w 7042856"/>
              <a:gd name="connsiteY4" fmla="*/ 2153356 h 5766084"/>
              <a:gd name="connsiteX5" fmla="*/ 9878 w 7042856"/>
              <a:gd name="connsiteY5" fmla="*/ 2195689 h 5766084"/>
              <a:gd name="connsiteX6" fmla="*/ 263878 w 7042856"/>
              <a:gd name="connsiteY6" fmla="*/ 2195689 h 5766084"/>
              <a:gd name="connsiteX7" fmla="*/ 407812 w 7042856"/>
              <a:gd name="connsiteY7" fmla="*/ 2085623 h 5766084"/>
              <a:gd name="connsiteX8" fmla="*/ 509412 w 7042856"/>
              <a:gd name="connsiteY8" fmla="*/ 2034823 h 5766084"/>
              <a:gd name="connsiteX9" fmla="*/ 594078 w 7042856"/>
              <a:gd name="connsiteY9" fmla="*/ 2221089 h 5766084"/>
              <a:gd name="connsiteX10" fmla="*/ 611012 w 7042856"/>
              <a:gd name="connsiteY10" fmla="*/ 2254956 h 5766084"/>
              <a:gd name="connsiteX11" fmla="*/ 644878 w 7042856"/>
              <a:gd name="connsiteY11" fmla="*/ 2085623 h 5766084"/>
              <a:gd name="connsiteX12" fmla="*/ 805745 w 7042856"/>
              <a:gd name="connsiteY12" fmla="*/ 2119489 h 5766084"/>
              <a:gd name="connsiteX13" fmla="*/ 924278 w 7042856"/>
              <a:gd name="connsiteY13" fmla="*/ 2297289 h 5766084"/>
              <a:gd name="connsiteX14" fmla="*/ 1059745 w 7042856"/>
              <a:gd name="connsiteY14" fmla="*/ 2271889 h 5766084"/>
              <a:gd name="connsiteX15" fmla="*/ 1169812 w 7042856"/>
              <a:gd name="connsiteY15" fmla="*/ 2288823 h 5766084"/>
              <a:gd name="connsiteX16" fmla="*/ 1322212 w 7042856"/>
              <a:gd name="connsiteY16" fmla="*/ 2373489 h 5766084"/>
              <a:gd name="connsiteX17" fmla="*/ 1542345 w 7042856"/>
              <a:gd name="connsiteY17" fmla="*/ 2263423 h 5766084"/>
              <a:gd name="connsiteX18" fmla="*/ 1720145 w 7042856"/>
              <a:gd name="connsiteY18" fmla="*/ 2102556 h 5766084"/>
              <a:gd name="connsiteX19" fmla="*/ 1813278 w 7042856"/>
              <a:gd name="connsiteY19" fmla="*/ 2144889 h 5766084"/>
              <a:gd name="connsiteX20" fmla="*/ 1855612 w 7042856"/>
              <a:gd name="connsiteY20" fmla="*/ 2305756 h 5766084"/>
              <a:gd name="connsiteX21" fmla="*/ 1677812 w 7042856"/>
              <a:gd name="connsiteY21" fmla="*/ 2407356 h 5766084"/>
              <a:gd name="connsiteX22" fmla="*/ 1881012 w 7042856"/>
              <a:gd name="connsiteY22" fmla="*/ 2373489 h 5766084"/>
              <a:gd name="connsiteX23" fmla="*/ 1914878 w 7042856"/>
              <a:gd name="connsiteY23" fmla="*/ 2348089 h 5766084"/>
              <a:gd name="connsiteX24" fmla="*/ 2050345 w 7042856"/>
              <a:gd name="connsiteY24" fmla="*/ 2238023 h 5766084"/>
              <a:gd name="connsiteX25" fmla="*/ 2372078 w 7042856"/>
              <a:gd name="connsiteY25" fmla="*/ 2026356 h 5766084"/>
              <a:gd name="connsiteX26" fmla="*/ 2626078 w 7042856"/>
              <a:gd name="connsiteY26" fmla="*/ 1890889 h 5766084"/>
              <a:gd name="connsiteX27" fmla="*/ 2727678 w 7042856"/>
              <a:gd name="connsiteY27" fmla="*/ 1873956 h 5766084"/>
              <a:gd name="connsiteX28" fmla="*/ 2846212 w 7042856"/>
              <a:gd name="connsiteY28" fmla="*/ 1645356 h 5766084"/>
              <a:gd name="connsiteX29" fmla="*/ 3040945 w 7042856"/>
              <a:gd name="connsiteY29" fmla="*/ 1670756 h 5766084"/>
              <a:gd name="connsiteX30" fmla="*/ 3320345 w 7042856"/>
              <a:gd name="connsiteY30" fmla="*/ 1797756 h 5766084"/>
              <a:gd name="connsiteX31" fmla="*/ 3362678 w 7042856"/>
              <a:gd name="connsiteY31" fmla="*/ 1933223 h 5766084"/>
              <a:gd name="connsiteX32" fmla="*/ 3278012 w 7042856"/>
              <a:gd name="connsiteY32" fmla="*/ 2077156 h 5766084"/>
              <a:gd name="connsiteX33" fmla="*/ 3421945 w 7042856"/>
              <a:gd name="connsiteY33" fmla="*/ 2102556 h 5766084"/>
              <a:gd name="connsiteX34" fmla="*/ 3760612 w 7042856"/>
              <a:gd name="connsiteY34" fmla="*/ 1882423 h 5766084"/>
              <a:gd name="connsiteX35" fmla="*/ 3955345 w 7042856"/>
              <a:gd name="connsiteY35" fmla="*/ 1882423 h 5766084"/>
              <a:gd name="connsiteX36" fmla="*/ 3997678 w 7042856"/>
              <a:gd name="connsiteY36" fmla="*/ 2051756 h 5766084"/>
              <a:gd name="connsiteX37" fmla="*/ 4116212 w 7042856"/>
              <a:gd name="connsiteY37" fmla="*/ 1933223 h 5766084"/>
              <a:gd name="connsiteX38" fmla="*/ 4192412 w 7042856"/>
              <a:gd name="connsiteY38" fmla="*/ 1772356 h 5766084"/>
              <a:gd name="connsiteX39" fmla="*/ 4294012 w 7042856"/>
              <a:gd name="connsiteY39" fmla="*/ 1611489 h 5766084"/>
              <a:gd name="connsiteX40" fmla="*/ 4488745 w 7042856"/>
              <a:gd name="connsiteY40" fmla="*/ 1425223 h 5766084"/>
              <a:gd name="connsiteX41" fmla="*/ 4675012 w 7042856"/>
              <a:gd name="connsiteY41" fmla="*/ 1382889 h 5766084"/>
              <a:gd name="connsiteX42" fmla="*/ 4751212 w 7042856"/>
              <a:gd name="connsiteY42" fmla="*/ 1281289 h 5766084"/>
              <a:gd name="connsiteX43" fmla="*/ 4861278 w 7042856"/>
              <a:gd name="connsiteY43" fmla="*/ 1120423 h 5766084"/>
              <a:gd name="connsiteX44" fmla="*/ 5106812 w 7042856"/>
              <a:gd name="connsiteY44" fmla="*/ 1001889 h 5766084"/>
              <a:gd name="connsiteX45" fmla="*/ 5242278 w 7042856"/>
              <a:gd name="connsiteY45" fmla="*/ 866423 h 5766084"/>
              <a:gd name="connsiteX46" fmla="*/ 5132212 w 7042856"/>
              <a:gd name="connsiteY46" fmla="*/ 857956 h 5766084"/>
              <a:gd name="connsiteX47" fmla="*/ 5140678 w 7042856"/>
              <a:gd name="connsiteY47" fmla="*/ 587023 h 5766084"/>
              <a:gd name="connsiteX48" fmla="*/ 5216878 w 7042856"/>
              <a:gd name="connsiteY48" fmla="*/ 443089 h 5766084"/>
              <a:gd name="connsiteX49" fmla="*/ 5343878 w 7042856"/>
              <a:gd name="connsiteY49" fmla="*/ 248356 h 5766084"/>
              <a:gd name="connsiteX50" fmla="*/ 5521678 w 7042856"/>
              <a:gd name="connsiteY50" fmla="*/ 79023 h 5766084"/>
              <a:gd name="connsiteX51" fmla="*/ 5733345 w 7042856"/>
              <a:gd name="connsiteY51" fmla="*/ 11289 h 5766084"/>
              <a:gd name="connsiteX52" fmla="*/ 6004278 w 7042856"/>
              <a:gd name="connsiteY52" fmla="*/ 146756 h 5766084"/>
              <a:gd name="connsiteX53" fmla="*/ 5868812 w 7042856"/>
              <a:gd name="connsiteY53" fmla="*/ 476956 h 5766084"/>
              <a:gd name="connsiteX54" fmla="*/ 5894212 w 7042856"/>
              <a:gd name="connsiteY54" fmla="*/ 646289 h 5766084"/>
              <a:gd name="connsiteX55" fmla="*/ 6038145 w 7042856"/>
              <a:gd name="connsiteY55" fmla="*/ 570089 h 5766084"/>
              <a:gd name="connsiteX56" fmla="*/ 6182078 w 7042856"/>
              <a:gd name="connsiteY56" fmla="*/ 603956 h 5766084"/>
              <a:gd name="connsiteX57" fmla="*/ 6165145 w 7042856"/>
              <a:gd name="connsiteY57" fmla="*/ 849489 h 5766084"/>
              <a:gd name="connsiteX58" fmla="*/ 6334478 w 7042856"/>
              <a:gd name="connsiteY58" fmla="*/ 1128889 h 5766084"/>
              <a:gd name="connsiteX59" fmla="*/ 6283678 w 7042856"/>
              <a:gd name="connsiteY59" fmla="*/ 1442156 h 5766084"/>
              <a:gd name="connsiteX60" fmla="*/ 6292145 w 7042856"/>
              <a:gd name="connsiteY60" fmla="*/ 1569156 h 5766084"/>
              <a:gd name="connsiteX61" fmla="*/ 6368345 w 7042856"/>
              <a:gd name="connsiteY61" fmla="*/ 1738489 h 5766084"/>
              <a:gd name="connsiteX62" fmla="*/ 6563078 w 7042856"/>
              <a:gd name="connsiteY62" fmla="*/ 1907823 h 5766084"/>
              <a:gd name="connsiteX63" fmla="*/ 6732412 w 7042856"/>
              <a:gd name="connsiteY63" fmla="*/ 2068689 h 5766084"/>
              <a:gd name="connsiteX64" fmla="*/ 6825545 w 7042856"/>
              <a:gd name="connsiteY64" fmla="*/ 2305756 h 5766084"/>
              <a:gd name="connsiteX65" fmla="*/ 7011812 w 7042856"/>
              <a:gd name="connsiteY65" fmla="*/ 2559756 h 5766084"/>
              <a:gd name="connsiteX66" fmla="*/ 7011812 w 7042856"/>
              <a:gd name="connsiteY66" fmla="*/ 2805289 h 5766084"/>
              <a:gd name="connsiteX67" fmla="*/ 6969478 w 7042856"/>
              <a:gd name="connsiteY67" fmla="*/ 3110089 h 5766084"/>
              <a:gd name="connsiteX68" fmla="*/ 7011812 w 7042856"/>
              <a:gd name="connsiteY68" fmla="*/ 3364089 h 5766084"/>
              <a:gd name="connsiteX69" fmla="*/ 6977945 w 7042856"/>
              <a:gd name="connsiteY69" fmla="*/ 3770489 h 5766084"/>
              <a:gd name="connsiteX70" fmla="*/ 6893278 w 7042856"/>
              <a:gd name="connsiteY70" fmla="*/ 4126089 h 5766084"/>
              <a:gd name="connsiteX71" fmla="*/ 6580012 w 7042856"/>
              <a:gd name="connsiteY71" fmla="*/ 4227689 h 5766084"/>
              <a:gd name="connsiteX72" fmla="*/ 6469945 w 7042856"/>
              <a:gd name="connsiteY72" fmla="*/ 4447823 h 5766084"/>
              <a:gd name="connsiteX73" fmla="*/ 6453012 w 7042856"/>
              <a:gd name="connsiteY73" fmla="*/ 4803423 h 5766084"/>
              <a:gd name="connsiteX74" fmla="*/ 6370577 w 7042856"/>
              <a:gd name="connsiteY74" fmla="*/ 5118012 h 5766084"/>
              <a:gd name="connsiteX75" fmla="*/ 6154553 w 7042856"/>
              <a:gd name="connsiteY75" fmla="*/ 5190020 h 5766084"/>
              <a:gd name="connsiteX76" fmla="*/ 6154553 w 7042856"/>
              <a:gd name="connsiteY76" fmla="*/ 5478052 h 5766084"/>
              <a:gd name="connsiteX77" fmla="*/ 6154553 w 7042856"/>
              <a:gd name="connsiteY77" fmla="*/ 5766084 h 5766084"/>
              <a:gd name="connsiteX0" fmla="*/ 249897 w 7042856"/>
              <a:gd name="connsiteY0" fmla="*/ 941548 h 5766084"/>
              <a:gd name="connsiteX1" fmla="*/ 314678 w 7042856"/>
              <a:gd name="connsiteY1" fmla="*/ 1128889 h 5766084"/>
              <a:gd name="connsiteX2" fmla="*/ 393913 w 7042856"/>
              <a:gd name="connsiteY2" fmla="*/ 1373596 h 5766084"/>
              <a:gd name="connsiteX3" fmla="*/ 321905 w 7042856"/>
              <a:gd name="connsiteY3" fmla="*/ 1661628 h 5766084"/>
              <a:gd name="connsiteX4" fmla="*/ 399345 w 7042856"/>
              <a:gd name="connsiteY4" fmla="*/ 1984023 h 5766084"/>
              <a:gd name="connsiteX5" fmla="*/ 204612 w 7042856"/>
              <a:gd name="connsiteY5" fmla="*/ 2153356 h 5766084"/>
              <a:gd name="connsiteX6" fmla="*/ 9878 w 7042856"/>
              <a:gd name="connsiteY6" fmla="*/ 2195689 h 5766084"/>
              <a:gd name="connsiteX7" fmla="*/ 263878 w 7042856"/>
              <a:gd name="connsiteY7" fmla="*/ 2195689 h 5766084"/>
              <a:gd name="connsiteX8" fmla="*/ 407812 w 7042856"/>
              <a:gd name="connsiteY8" fmla="*/ 2085623 h 5766084"/>
              <a:gd name="connsiteX9" fmla="*/ 509412 w 7042856"/>
              <a:gd name="connsiteY9" fmla="*/ 2034823 h 5766084"/>
              <a:gd name="connsiteX10" fmla="*/ 594078 w 7042856"/>
              <a:gd name="connsiteY10" fmla="*/ 2221089 h 5766084"/>
              <a:gd name="connsiteX11" fmla="*/ 611012 w 7042856"/>
              <a:gd name="connsiteY11" fmla="*/ 2254956 h 5766084"/>
              <a:gd name="connsiteX12" fmla="*/ 644878 w 7042856"/>
              <a:gd name="connsiteY12" fmla="*/ 2085623 h 5766084"/>
              <a:gd name="connsiteX13" fmla="*/ 805745 w 7042856"/>
              <a:gd name="connsiteY13" fmla="*/ 2119489 h 5766084"/>
              <a:gd name="connsiteX14" fmla="*/ 924278 w 7042856"/>
              <a:gd name="connsiteY14" fmla="*/ 2297289 h 5766084"/>
              <a:gd name="connsiteX15" fmla="*/ 1059745 w 7042856"/>
              <a:gd name="connsiteY15" fmla="*/ 2271889 h 5766084"/>
              <a:gd name="connsiteX16" fmla="*/ 1169812 w 7042856"/>
              <a:gd name="connsiteY16" fmla="*/ 2288823 h 5766084"/>
              <a:gd name="connsiteX17" fmla="*/ 1322212 w 7042856"/>
              <a:gd name="connsiteY17" fmla="*/ 2373489 h 5766084"/>
              <a:gd name="connsiteX18" fmla="*/ 1542345 w 7042856"/>
              <a:gd name="connsiteY18" fmla="*/ 2263423 h 5766084"/>
              <a:gd name="connsiteX19" fmla="*/ 1720145 w 7042856"/>
              <a:gd name="connsiteY19" fmla="*/ 2102556 h 5766084"/>
              <a:gd name="connsiteX20" fmla="*/ 1813278 w 7042856"/>
              <a:gd name="connsiteY20" fmla="*/ 2144889 h 5766084"/>
              <a:gd name="connsiteX21" fmla="*/ 1855612 w 7042856"/>
              <a:gd name="connsiteY21" fmla="*/ 2305756 h 5766084"/>
              <a:gd name="connsiteX22" fmla="*/ 1677812 w 7042856"/>
              <a:gd name="connsiteY22" fmla="*/ 2407356 h 5766084"/>
              <a:gd name="connsiteX23" fmla="*/ 1881012 w 7042856"/>
              <a:gd name="connsiteY23" fmla="*/ 2373489 h 5766084"/>
              <a:gd name="connsiteX24" fmla="*/ 1914878 w 7042856"/>
              <a:gd name="connsiteY24" fmla="*/ 2348089 h 5766084"/>
              <a:gd name="connsiteX25" fmla="*/ 2050345 w 7042856"/>
              <a:gd name="connsiteY25" fmla="*/ 2238023 h 5766084"/>
              <a:gd name="connsiteX26" fmla="*/ 2372078 w 7042856"/>
              <a:gd name="connsiteY26" fmla="*/ 2026356 h 5766084"/>
              <a:gd name="connsiteX27" fmla="*/ 2626078 w 7042856"/>
              <a:gd name="connsiteY27" fmla="*/ 1890889 h 5766084"/>
              <a:gd name="connsiteX28" fmla="*/ 2727678 w 7042856"/>
              <a:gd name="connsiteY28" fmla="*/ 1873956 h 5766084"/>
              <a:gd name="connsiteX29" fmla="*/ 2846212 w 7042856"/>
              <a:gd name="connsiteY29" fmla="*/ 1645356 h 5766084"/>
              <a:gd name="connsiteX30" fmla="*/ 3040945 w 7042856"/>
              <a:gd name="connsiteY30" fmla="*/ 1670756 h 5766084"/>
              <a:gd name="connsiteX31" fmla="*/ 3320345 w 7042856"/>
              <a:gd name="connsiteY31" fmla="*/ 1797756 h 5766084"/>
              <a:gd name="connsiteX32" fmla="*/ 3362678 w 7042856"/>
              <a:gd name="connsiteY32" fmla="*/ 1933223 h 5766084"/>
              <a:gd name="connsiteX33" fmla="*/ 3278012 w 7042856"/>
              <a:gd name="connsiteY33" fmla="*/ 2077156 h 5766084"/>
              <a:gd name="connsiteX34" fmla="*/ 3421945 w 7042856"/>
              <a:gd name="connsiteY34" fmla="*/ 2102556 h 5766084"/>
              <a:gd name="connsiteX35" fmla="*/ 3760612 w 7042856"/>
              <a:gd name="connsiteY35" fmla="*/ 1882423 h 5766084"/>
              <a:gd name="connsiteX36" fmla="*/ 3955345 w 7042856"/>
              <a:gd name="connsiteY36" fmla="*/ 1882423 h 5766084"/>
              <a:gd name="connsiteX37" fmla="*/ 3997678 w 7042856"/>
              <a:gd name="connsiteY37" fmla="*/ 2051756 h 5766084"/>
              <a:gd name="connsiteX38" fmla="*/ 4116212 w 7042856"/>
              <a:gd name="connsiteY38" fmla="*/ 1933223 h 5766084"/>
              <a:gd name="connsiteX39" fmla="*/ 4192412 w 7042856"/>
              <a:gd name="connsiteY39" fmla="*/ 1772356 h 5766084"/>
              <a:gd name="connsiteX40" fmla="*/ 4294012 w 7042856"/>
              <a:gd name="connsiteY40" fmla="*/ 1611489 h 5766084"/>
              <a:gd name="connsiteX41" fmla="*/ 4488745 w 7042856"/>
              <a:gd name="connsiteY41" fmla="*/ 1425223 h 5766084"/>
              <a:gd name="connsiteX42" fmla="*/ 4675012 w 7042856"/>
              <a:gd name="connsiteY42" fmla="*/ 1382889 h 5766084"/>
              <a:gd name="connsiteX43" fmla="*/ 4751212 w 7042856"/>
              <a:gd name="connsiteY43" fmla="*/ 1281289 h 5766084"/>
              <a:gd name="connsiteX44" fmla="*/ 4861278 w 7042856"/>
              <a:gd name="connsiteY44" fmla="*/ 1120423 h 5766084"/>
              <a:gd name="connsiteX45" fmla="*/ 5106812 w 7042856"/>
              <a:gd name="connsiteY45" fmla="*/ 1001889 h 5766084"/>
              <a:gd name="connsiteX46" fmla="*/ 5242278 w 7042856"/>
              <a:gd name="connsiteY46" fmla="*/ 866423 h 5766084"/>
              <a:gd name="connsiteX47" fmla="*/ 5132212 w 7042856"/>
              <a:gd name="connsiteY47" fmla="*/ 857956 h 5766084"/>
              <a:gd name="connsiteX48" fmla="*/ 5140678 w 7042856"/>
              <a:gd name="connsiteY48" fmla="*/ 587023 h 5766084"/>
              <a:gd name="connsiteX49" fmla="*/ 5216878 w 7042856"/>
              <a:gd name="connsiteY49" fmla="*/ 443089 h 5766084"/>
              <a:gd name="connsiteX50" fmla="*/ 5343878 w 7042856"/>
              <a:gd name="connsiteY50" fmla="*/ 248356 h 5766084"/>
              <a:gd name="connsiteX51" fmla="*/ 5521678 w 7042856"/>
              <a:gd name="connsiteY51" fmla="*/ 79023 h 5766084"/>
              <a:gd name="connsiteX52" fmla="*/ 5733345 w 7042856"/>
              <a:gd name="connsiteY52" fmla="*/ 11289 h 5766084"/>
              <a:gd name="connsiteX53" fmla="*/ 6004278 w 7042856"/>
              <a:gd name="connsiteY53" fmla="*/ 146756 h 5766084"/>
              <a:gd name="connsiteX54" fmla="*/ 5868812 w 7042856"/>
              <a:gd name="connsiteY54" fmla="*/ 476956 h 5766084"/>
              <a:gd name="connsiteX55" fmla="*/ 5894212 w 7042856"/>
              <a:gd name="connsiteY55" fmla="*/ 646289 h 5766084"/>
              <a:gd name="connsiteX56" fmla="*/ 6038145 w 7042856"/>
              <a:gd name="connsiteY56" fmla="*/ 570089 h 5766084"/>
              <a:gd name="connsiteX57" fmla="*/ 6182078 w 7042856"/>
              <a:gd name="connsiteY57" fmla="*/ 603956 h 5766084"/>
              <a:gd name="connsiteX58" fmla="*/ 6165145 w 7042856"/>
              <a:gd name="connsiteY58" fmla="*/ 849489 h 5766084"/>
              <a:gd name="connsiteX59" fmla="*/ 6334478 w 7042856"/>
              <a:gd name="connsiteY59" fmla="*/ 1128889 h 5766084"/>
              <a:gd name="connsiteX60" fmla="*/ 6283678 w 7042856"/>
              <a:gd name="connsiteY60" fmla="*/ 1442156 h 5766084"/>
              <a:gd name="connsiteX61" fmla="*/ 6292145 w 7042856"/>
              <a:gd name="connsiteY61" fmla="*/ 1569156 h 5766084"/>
              <a:gd name="connsiteX62" fmla="*/ 6368345 w 7042856"/>
              <a:gd name="connsiteY62" fmla="*/ 1738489 h 5766084"/>
              <a:gd name="connsiteX63" fmla="*/ 6563078 w 7042856"/>
              <a:gd name="connsiteY63" fmla="*/ 1907823 h 5766084"/>
              <a:gd name="connsiteX64" fmla="*/ 6732412 w 7042856"/>
              <a:gd name="connsiteY64" fmla="*/ 2068689 h 5766084"/>
              <a:gd name="connsiteX65" fmla="*/ 6825545 w 7042856"/>
              <a:gd name="connsiteY65" fmla="*/ 2305756 h 5766084"/>
              <a:gd name="connsiteX66" fmla="*/ 7011812 w 7042856"/>
              <a:gd name="connsiteY66" fmla="*/ 2559756 h 5766084"/>
              <a:gd name="connsiteX67" fmla="*/ 7011812 w 7042856"/>
              <a:gd name="connsiteY67" fmla="*/ 2805289 h 5766084"/>
              <a:gd name="connsiteX68" fmla="*/ 6969478 w 7042856"/>
              <a:gd name="connsiteY68" fmla="*/ 3110089 h 5766084"/>
              <a:gd name="connsiteX69" fmla="*/ 7011812 w 7042856"/>
              <a:gd name="connsiteY69" fmla="*/ 3364089 h 5766084"/>
              <a:gd name="connsiteX70" fmla="*/ 6977945 w 7042856"/>
              <a:gd name="connsiteY70" fmla="*/ 3770489 h 5766084"/>
              <a:gd name="connsiteX71" fmla="*/ 6893278 w 7042856"/>
              <a:gd name="connsiteY71" fmla="*/ 4126089 h 5766084"/>
              <a:gd name="connsiteX72" fmla="*/ 6580012 w 7042856"/>
              <a:gd name="connsiteY72" fmla="*/ 4227689 h 5766084"/>
              <a:gd name="connsiteX73" fmla="*/ 6469945 w 7042856"/>
              <a:gd name="connsiteY73" fmla="*/ 4447823 h 5766084"/>
              <a:gd name="connsiteX74" fmla="*/ 6453012 w 7042856"/>
              <a:gd name="connsiteY74" fmla="*/ 4803423 h 5766084"/>
              <a:gd name="connsiteX75" fmla="*/ 6370577 w 7042856"/>
              <a:gd name="connsiteY75" fmla="*/ 5118012 h 5766084"/>
              <a:gd name="connsiteX76" fmla="*/ 6154553 w 7042856"/>
              <a:gd name="connsiteY76" fmla="*/ 5190020 h 5766084"/>
              <a:gd name="connsiteX77" fmla="*/ 6154553 w 7042856"/>
              <a:gd name="connsiteY77" fmla="*/ 5478052 h 5766084"/>
              <a:gd name="connsiteX78" fmla="*/ 6154553 w 7042856"/>
              <a:gd name="connsiteY78" fmla="*/ 5766084 h 5766084"/>
              <a:gd name="connsiteX0" fmla="*/ 0 w 7152999"/>
              <a:gd name="connsiteY0" fmla="*/ 869540 h 5766084"/>
              <a:gd name="connsiteX1" fmla="*/ 424821 w 7152999"/>
              <a:gd name="connsiteY1" fmla="*/ 1128889 h 5766084"/>
              <a:gd name="connsiteX2" fmla="*/ 504056 w 7152999"/>
              <a:gd name="connsiteY2" fmla="*/ 1373596 h 5766084"/>
              <a:gd name="connsiteX3" fmla="*/ 432048 w 7152999"/>
              <a:gd name="connsiteY3" fmla="*/ 1661628 h 5766084"/>
              <a:gd name="connsiteX4" fmla="*/ 509488 w 7152999"/>
              <a:gd name="connsiteY4" fmla="*/ 1984023 h 5766084"/>
              <a:gd name="connsiteX5" fmla="*/ 314755 w 7152999"/>
              <a:gd name="connsiteY5" fmla="*/ 2153356 h 5766084"/>
              <a:gd name="connsiteX6" fmla="*/ 120021 w 7152999"/>
              <a:gd name="connsiteY6" fmla="*/ 2195689 h 5766084"/>
              <a:gd name="connsiteX7" fmla="*/ 374021 w 7152999"/>
              <a:gd name="connsiteY7" fmla="*/ 2195689 h 5766084"/>
              <a:gd name="connsiteX8" fmla="*/ 517955 w 7152999"/>
              <a:gd name="connsiteY8" fmla="*/ 2085623 h 5766084"/>
              <a:gd name="connsiteX9" fmla="*/ 619555 w 7152999"/>
              <a:gd name="connsiteY9" fmla="*/ 2034823 h 5766084"/>
              <a:gd name="connsiteX10" fmla="*/ 704221 w 7152999"/>
              <a:gd name="connsiteY10" fmla="*/ 2221089 h 5766084"/>
              <a:gd name="connsiteX11" fmla="*/ 721155 w 7152999"/>
              <a:gd name="connsiteY11" fmla="*/ 2254956 h 5766084"/>
              <a:gd name="connsiteX12" fmla="*/ 755021 w 7152999"/>
              <a:gd name="connsiteY12" fmla="*/ 2085623 h 5766084"/>
              <a:gd name="connsiteX13" fmla="*/ 915888 w 7152999"/>
              <a:gd name="connsiteY13" fmla="*/ 2119489 h 5766084"/>
              <a:gd name="connsiteX14" fmla="*/ 1034421 w 7152999"/>
              <a:gd name="connsiteY14" fmla="*/ 2297289 h 5766084"/>
              <a:gd name="connsiteX15" fmla="*/ 1169888 w 7152999"/>
              <a:gd name="connsiteY15" fmla="*/ 2271889 h 5766084"/>
              <a:gd name="connsiteX16" fmla="*/ 1279955 w 7152999"/>
              <a:gd name="connsiteY16" fmla="*/ 2288823 h 5766084"/>
              <a:gd name="connsiteX17" fmla="*/ 1432355 w 7152999"/>
              <a:gd name="connsiteY17" fmla="*/ 2373489 h 5766084"/>
              <a:gd name="connsiteX18" fmla="*/ 1652488 w 7152999"/>
              <a:gd name="connsiteY18" fmla="*/ 2263423 h 5766084"/>
              <a:gd name="connsiteX19" fmla="*/ 1830288 w 7152999"/>
              <a:gd name="connsiteY19" fmla="*/ 2102556 h 5766084"/>
              <a:gd name="connsiteX20" fmla="*/ 1923421 w 7152999"/>
              <a:gd name="connsiteY20" fmla="*/ 2144889 h 5766084"/>
              <a:gd name="connsiteX21" fmla="*/ 1965755 w 7152999"/>
              <a:gd name="connsiteY21" fmla="*/ 2305756 h 5766084"/>
              <a:gd name="connsiteX22" fmla="*/ 1787955 w 7152999"/>
              <a:gd name="connsiteY22" fmla="*/ 2407356 h 5766084"/>
              <a:gd name="connsiteX23" fmla="*/ 1991155 w 7152999"/>
              <a:gd name="connsiteY23" fmla="*/ 2373489 h 5766084"/>
              <a:gd name="connsiteX24" fmla="*/ 2025021 w 7152999"/>
              <a:gd name="connsiteY24" fmla="*/ 2348089 h 5766084"/>
              <a:gd name="connsiteX25" fmla="*/ 2160488 w 7152999"/>
              <a:gd name="connsiteY25" fmla="*/ 2238023 h 5766084"/>
              <a:gd name="connsiteX26" fmla="*/ 2482221 w 7152999"/>
              <a:gd name="connsiteY26" fmla="*/ 2026356 h 5766084"/>
              <a:gd name="connsiteX27" fmla="*/ 2736221 w 7152999"/>
              <a:gd name="connsiteY27" fmla="*/ 1890889 h 5766084"/>
              <a:gd name="connsiteX28" fmla="*/ 2837821 w 7152999"/>
              <a:gd name="connsiteY28" fmla="*/ 1873956 h 5766084"/>
              <a:gd name="connsiteX29" fmla="*/ 2956355 w 7152999"/>
              <a:gd name="connsiteY29" fmla="*/ 1645356 h 5766084"/>
              <a:gd name="connsiteX30" fmla="*/ 3151088 w 7152999"/>
              <a:gd name="connsiteY30" fmla="*/ 1670756 h 5766084"/>
              <a:gd name="connsiteX31" fmla="*/ 3430488 w 7152999"/>
              <a:gd name="connsiteY31" fmla="*/ 1797756 h 5766084"/>
              <a:gd name="connsiteX32" fmla="*/ 3472821 w 7152999"/>
              <a:gd name="connsiteY32" fmla="*/ 1933223 h 5766084"/>
              <a:gd name="connsiteX33" fmla="*/ 3388155 w 7152999"/>
              <a:gd name="connsiteY33" fmla="*/ 2077156 h 5766084"/>
              <a:gd name="connsiteX34" fmla="*/ 3532088 w 7152999"/>
              <a:gd name="connsiteY34" fmla="*/ 2102556 h 5766084"/>
              <a:gd name="connsiteX35" fmla="*/ 3870755 w 7152999"/>
              <a:gd name="connsiteY35" fmla="*/ 1882423 h 5766084"/>
              <a:gd name="connsiteX36" fmla="*/ 4065488 w 7152999"/>
              <a:gd name="connsiteY36" fmla="*/ 1882423 h 5766084"/>
              <a:gd name="connsiteX37" fmla="*/ 4107821 w 7152999"/>
              <a:gd name="connsiteY37" fmla="*/ 2051756 h 5766084"/>
              <a:gd name="connsiteX38" fmla="*/ 4226355 w 7152999"/>
              <a:gd name="connsiteY38" fmla="*/ 1933223 h 5766084"/>
              <a:gd name="connsiteX39" fmla="*/ 4302555 w 7152999"/>
              <a:gd name="connsiteY39" fmla="*/ 1772356 h 5766084"/>
              <a:gd name="connsiteX40" fmla="*/ 4404155 w 7152999"/>
              <a:gd name="connsiteY40" fmla="*/ 1611489 h 5766084"/>
              <a:gd name="connsiteX41" fmla="*/ 4598888 w 7152999"/>
              <a:gd name="connsiteY41" fmla="*/ 1425223 h 5766084"/>
              <a:gd name="connsiteX42" fmla="*/ 4785155 w 7152999"/>
              <a:gd name="connsiteY42" fmla="*/ 1382889 h 5766084"/>
              <a:gd name="connsiteX43" fmla="*/ 4861355 w 7152999"/>
              <a:gd name="connsiteY43" fmla="*/ 1281289 h 5766084"/>
              <a:gd name="connsiteX44" fmla="*/ 4971421 w 7152999"/>
              <a:gd name="connsiteY44" fmla="*/ 1120423 h 5766084"/>
              <a:gd name="connsiteX45" fmla="*/ 5216955 w 7152999"/>
              <a:gd name="connsiteY45" fmla="*/ 1001889 h 5766084"/>
              <a:gd name="connsiteX46" fmla="*/ 5352421 w 7152999"/>
              <a:gd name="connsiteY46" fmla="*/ 866423 h 5766084"/>
              <a:gd name="connsiteX47" fmla="*/ 5242355 w 7152999"/>
              <a:gd name="connsiteY47" fmla="*/ 857956 h 5766084"/>
              <a:gd name="connsiteX48" fmla="*/ 5250821 w 7152999"/>
              <a:gd name="connsiteY48" fmla="*/ 587023 h 5766084"/>
              <a:gd name="connsiteX49" fmla="*/ 5327021 w 7152999"/>
              <a:gd name="connsiteY49" fmla="*/ 443089 h 5766084"/>
              <a:gd name="connsiteX50" fmla="*/ 5454021 w 7152999"/>
              <a:gd name="connsiteY50" fmla="*/ 248356 h 5766084"/>
              <a:gd name="connsiteX51" fmla="*/ 5631821 w 7152999"/>
              <a:gd name="connsiteY51" fmla="*/ 79023 h 5766084"/>
              <a:gd name="connsiteX52" fmla="*/ 5843488 w 7152999"/>
              <a:gd name="connsiteY52" fmla="*/ 11289 h 5766084"/>
              <a:gd name="connsiteX53" fmla="*/ 6114421 w 7152999"/>
              <a:gd name="connsiteY53" fmla="*/ 146756 h 5766084"/>
              <a:gd name="connsiteX54" fmla="*/ 5978955 w 7152999"/>
              <a:gd name="connsiteY54" fmla="*/ 476956 h 5766084"/>
              <a:gd name="connsiteX55" fmla="*/ 6004355 w 7152999"/>
              <a:gd name="connsiteY55" fmla="*/ 646289 h 5766084"/>
              <a:gd name="connsiteX56" fmla="*/ 6148288 w 7152999"/>
              <a:gd name="connsiteY56" fmla="*/ 570089 h 5766084"/>
              <a:gd name="connsiteX57" fmla="*/ 6292221 w 7152999"/>
              <a:gd name="connsiteY57" fmla="*/ 603956 h 5766084"/>
              <a:gd name="connsiteX58" fmla="*/ 6275288 w 7152999"/>
              <a:gd name="connsiteY58" fmla="*/ 849489 h 5766084"/>
              <a:gd name="connsiteX59" fmla="*/ 6444621 w 7152999"/>
              <a:gd name="connsiteY59" fmla="*/ 1128889 h 5766084"/>
              <a:gd name="connsiteX60" fmla="*/ 6393821 w 7152999"/>
              <a:gd name="connsiteY60" fmla="*/ 1442156 h 5766084"/>
              <a:gd name="connsiteX61" fmla="*/ 6402288 w 7152999"/>
              <a:gd name="connsiteY61" fmla="*/ 1569156 h 5766084"/>
              <a:gd name="connsiteX62" fmla="*/ 6478488 w 7152999"/>
              <a:gd name="connsiteY62" fmla="*/ 1738489 h 5766084"/>
              <a:gd name="connsiteX63" fmla="*/ 6673221 w 7152999"/>
              <a:gd name="connsiteY63" fmla="*/ 1907823 h 5766084"/>
              <a:gd name="connsiteX64" fmla="*/ 6842555 w 7152999"/>
              <a:gd name="connsiteY64" fmla="*/ 2068689 h 5766084"/>
              <a:gd name="connsiteX65" fmla="*/ 6935688 w 7152999"/>
              <a:gd name="connsiteY65" fmla="*/ 2305756 h 5766084"/>
              <a:gd name="connsiteX66" fmla="*/ 7121955 w 7152999"/>
              <a:gd name="connsiteY66" fmla="*/ 2559756 h 5766084"/>
              <a:gd name="connsiteX67" fmla="*/ 7121955 w 7152999"/>
              <a:gd name="connsiteY67" fmla="*/ 2805289 h 5766084"/>
              <a:gd name="connsiteX68" fmla="*/ 7079621 w 7152999"/>
              <a:gd name="connsiteY68" fmla="*/ 3110089 h 5766084"/>
              <a:gd name="connsiteX69" fmla="*/ 7121955 w 7152999"/>
              <a:gd name="connsiteY69" fmla="*/ 3364089 h 5766084"/>
              <a:gd name="connsiteX70" fmla="*/ 7088088 w 7152999"/>
              <a:gd name="connsiteY70" fmla="*/ 3770489 h 5766084"/>
              <a:gd name="connsiteX71" fmla="*/ 7003421 w 7152999"/>
              <a:gd name="connsiteY71" fmla="*/ 4126089 h 5766084"/>
              <a:gd name="connsiteX72" fmla="*/ 6690155 w 7152999"/>
              <a:gd name="connsiteY72" fmla="*/ 4227689 h 5766084"/>
              <a:gd name="connsiteX73" fmla="*/ 6580088 w 7152999"/>
              <a:gd name="connsiteY73" fmla="*/ 4447823 h 5766084"/>
              <a:gd name="connsiteX74" fmla="*/ 6563155 w 7152999"/>
              <a:gd name="connsiteY74" fmla="*/ 4803423 h 5766084"/>
              <a:gd name="connsiteX75" fmla="*/ 6480720 w 7152999"/>
              <a:gd name="connsiteY75" fmla="*/ 5118012 h 5766084"/>
              <a:gd name="connsiteX76" fmla="*/ 6264696 w 7152999"/>
              <a:gd name="connsiteY76" fmla="*/ 5190020 h 5766084"/>
              <a:gd name="connsiteX77" fmla="*/ 6264696 w 7152999"/>
              <a:gd name="connsiteY77" fmla="*/ 5478052 h 5766084"/>
              <a:gd name="connsiteX78" fmla="*/ 6264696 w 7152999"/>
              <a:gd name="connsiteY78" fmla="*/ 5766084 h 5766084"/>
              <a:gd name="connsiteX0" fmla="*/ 0 w 7152999"/>
              <a:gd name="connsiteY0" fmla="*/ 869540 h 5766084"/>
              <a:gd name="connsiteX1" fmla="*/ 111556 w 7152999"/>
              <a:gd name="connsiteY1" fmla="*/ 942623 h 5766084"/>
              <a:gd name="connsiteX2" fmla="*/ 424821 w 7152999"/>
              <a:gd name="connsiteY2" fmla="*/ 1128889 h 5766084"/>
              <a:gd name="connsiteX3" fmla="*/ 504056 w 7152999"/>
              <a:gd name="connsiteY3" fmla="*/ 1373596 h 5766084"/>
              <a:gd name="connsiteX4" fmla="*/ 432048 w 7152999"/>
              <a:gd name="connsiteY4" fmla="*/ 1661628 h 5766084"/>
              <a:gd name="connsiteX5" fmla="*/ 509488 w 7152999"/>
              <a:gd name="connsiteY5" fmla="*/ 1984023 h 5766084"/>
              <a:gd name="connsiteX6" fmla="*/ 314755 w 7152999"/>
              <a:gd name="connsiteY6" fmla="*/ 2153356 h 5766084"/>
              <a:gd name="connsiteX7" fmla="*/ 120021 w 7152999"/>
              <a:gd name="connsiteY7" fmla="*/ 2195689 h 5766084"/>
              <a:gd name="connsiteX8" fmla="*/ 374021 w 7152999"/>
              <a:gd name="connsiteY8" fmla="*/ 2195689 h 5766084"/>
              <a:gd name="connsiteX9" fmla="*/ 517955 w 7152999"/>
              <a:gd name="connsiteY9" fmla="*/ 2085623 h 5766084"/>
              <a:gd name="connsiteX10" fmla="*/ 619555 w 7152999"/>
              <a:gd name="connsiteY10" fmla="*/ 2034823 h 5766084"/>
              <a:gd name="connsiteX11" fmla="*/ 704221 w 7152999"/>
              <a:gd name="connsiteY11" fmla="*/ 2221089 h 5766084"/>
              <a:gd name="connsiteX12" fmla="*/ 721155 w 7152999"/>
              <a:gd name="connsiteY12" fmla="*/ 2254956 h 5766084"/>
              <a:gd name="connsiteX13" fmla="*/ 755021 w 7152999"/>
              <a:gd name="connsiteY13" fmla="*/ 2085623 h 5766084"/>
              <a:gd name="connsiteX14" fmla="*/ 915888 w 7152999"/>
              <a:gd name="connsiteY14" fmla="*/ 2119489 h 5766084"/>
              <a:gd name="connsiteX15" fmla="*/ 1034421 w 7152999"/>
              <a:gd name="connsiteY15" fmla="*/ 2297289 h 5766084"/>
              <a:gd name="connsiteX16" fmla="*/ 1169888 w 7152999"/>
              <a:gd name="connsiteY16" fmla="*/ 2271889 h 5766084"/>
              <a:gd name="connsiteX17" fmla="*/ 1279955 w 7152999"/>
              <a:gd name="connsiteY17" fmla="*/ 2288823 h 5766084"/>
              <a:gd name="connsiteX18" fmla="*/ 1432355 w 7152999"/>
              <a:gd name="connsiteY18" fmla="*/ 2373489 h 5766084"/>
              <a:gd name="connsiteX19" fmla="*/ 1652488 w 7152999"/>
              <a:gd name="connsiteY19" fmla="*/ 2263423 h 5766084"/>
              <a:gd name="connsiteX20" fmla="*/ 1830288 w 7152999"/>
              <a:gd name="connsiteY20" fmla="*/ 2102556 h 5766084"/>
              <a:gd name="connsiteX21" fmla="*/ 1923421 w 7152999"/>
              <a:gd name="connsiteY21" fmla="*/ 2144889 h 5766084"/>
              <a:gd name="connsiteX22" fmla="*/ 1965755 w 7152999"/>
              <a:gd name="connsiteY22" fmla="*/ 2305756 h 5766084"/>
              <a:gd name="connsiteX23" fmla="*/ 1787955 w 7152999"/>
              <a:gd name="connsiteY23" fmla="*/ 2407356 h 5766084"/>
              <a:gd name="connsiteX24" fmla="*/ 1991155 w 7152999"/>
              <a:gd name="connsiteY24" fmla="*/ 2373489 h 5766084"/>
              <a:gd name="connsiteX25" fmla="*/ 2025021 w 7152999"/>
              <a:gd name="connsiteY25" fmla="*/ 2348089 h 5766084"/>
              <a:gd name="connsiteX26" fmla="*/ 2160488 w 7152999"/>
              <a:gd name="connsiteY26" fmla="*/ 2238023 h 5766084"/>
              <a:gd name="connsiteX27" fmla="*/ 2482221 w 7152999"/>
              <a:gd name="connsiteY27" fmla="*/ 2026356 h 5766084"/>
              <a:gd name="connsiteX28" fmla="*/ 2736221 w 7152999"/>
              <a:gd name="connsiteY28" fmla="*/ 1890889 h 5766084"/>
              <a:gd name="connsiteX29" fmla="*/ 2837821 w 7152999"/>
              <a:gd name="connsiteY29" fmla="*/ 1873956 h 5766084"/>
              <a:gd name="connsiteX30" fmla="*/ 2956355 w 7152999"/>
              <a:gd name="connsiteY30" fmla="*/ 1645356 h 5766084"/>
              <a:gd name="connsiteX31" fmla="*/ 3151088 w 7152999"/>
              <a:gd name="connsiteY31" fmla="*/ 1670756 h 5766084"/>
              <a:gd name="connsiteX32" fmla="*/ 3430488 w 7152999"/>
              <a:gd name="connsiteY32" fmla="*/ 1797756 h 5766084"/>
              <a:gd name="connsiteX33" fmla="*/ 3472821 w 7152999"/>
              <a:gd name="connsiteY33" fmla="*/ 1933223 h 5766084"/>
              <a:gd name="connsiteX34" fmla="*/ 3388155 w 7152999"/>
              <a:gd name="connsiteY34" fmla="*/ 2077156 h 5766084"/>
              <a:gd name="connsiteX35" fmla="*/ 3532088 w 7152999"/>
              <a:gd name="connsiteY35" fmla="*/ 2102556 h 5766084"/>
              <a:gd name="connsiteX36" fmla="*/ 3870755 w 7152999"/>
              <a:gd name="connsiteY36" fmla="*/ 1882423 h 5766084"/>
              <a:gd name="connsiteX37" fmla="*/ 4065488 w 7152999"/>
              <a:gd name="connsiteY37" fmla="*/ 1882423 h 5766084"/>
              <a:gd name="connsiteX38" fmla="*/ 4107821 w 7152999"/>
              <a:gd name="connsiteY38" fmla="*/ 2051756 h 5766084"/>
              <a:gd name="connsiteX39" fmla="*/ 4226355 w 7152999"/>
              <a:gd name="connsiteY39" fmla="*/ 1933223 h 5766084"/>
              <a:gd name="connsiteX40" fmla="*/ 4302555 w 7152999"/>
              <a:gd name="connsiteY40" fmla="*/ 1772356 h 5766084"/>
              <a:gd name="connsiteX41" fmla="*/ 4404155 w 7152999"/>
              <a:gd name="connsiteY41" fmla="*/ 1611489 h 5766084"/>
              <a:gd name="connsiteX42" fmla="*/ 4598888 w 7152999"/>
              <a:gd name="connsiteY42" fmla="*/ 1425223 h 5766084"/>
              <a:gd name="connsiteX43" fmla="*/ 4785155 w 7152999"/>
              <a:gd name="connsiteY43" fmla="*/ 1382889 h 5766084"/>
              <a:gd name="connsiteX44" fmla="*/ 4861355 w 7152999"/>
              <a:gd name="connsiteY44" fmla="*/ 1281289 h 5766084"/>
              <a:gd name="connsiteX45" fmla="*/ 4971421 w 7152999"/>
              <a:gd name="connsiteY45" fmla="*/ 1120423 h 5766084"/>
              <a:gd name="connsiteX46" fmla="*/ 5216955 w 7152999"/>
              <a:gd name="connsiteY46" fmla="*/ 1001889 h 5766084"/>
              <a:gd name="connsiteX47" fmla="*/ 5352421 w 7152999"/>
              <a:gd name="connsiteY47" fmla="*/ 866423 h 5766084"/>
              <a:gd name="connsiteX48" fmla="*/ 5242355 w 7152999"/>
              <a:gd name="connsiteY48" fmla="*/ 857956 h 5766084"/>
              <a:gd name="connsiteX49" fmla="*/ 5250821 w 7152999"/>
              <a:gd name="connsiteY49" fmla="*/ 587023 h 5766084"/>
              <a:gd name="connsiteX50" fmla="*/ 5327021 w 7152999"/>
              <a:gd name="connsiteY50" fmla="*/ 443089 h 5766084"/>
              <a:gd name="connsiteX51" fmla="*/ 5454021 w 7152999"/>
              <a:gd name="connsiteY51" fmla="*/ 248356 h 5766084"/>
              <a:gd name="connsiteX52" fmla="*/ 5631821 w 7152999"/>
              <a:gd name="connsiteY52" fmla="*/ 79023 h 5766084"/>
              <a:gd name="connsiteX53" fmla="*/ 5843488 w 7152999"/>
              <a:gd name="connsiteY53" fmla="*/ 11289 h 5766084"/>
              <a:gd name="connsiteX54" fmla="*/ 6114421 w 7152999"/>
              <a:gd name="connsiteY54" fmla="*/ 146756 h 5766084"/>
              <a:gd name="connsiteX55" fmla="*/ 5978955 w 7152999"/>
              <a:gd name="connsiteY55" fmla="*/ 476956 h 5766084"/>
              <a:gd name="connsiteX56" fmla="*/ 6004355 w 7152999"/>
              <a:gd name="connsiteY56" fmla="*/ 646289 h 5766084"/>
              <a:gd name="connsiteX57" fmla="*/ 6148288 w 7152999"/>
              <a:gd name="connsiteY57" fmla="*/ 570089 h 5766084"/>
              <a:gd name="connsiteX58" fmla="*/ 6292221 w 7152999"/>
              <a:gd name="connsiteY58" fmla="*/ 603956 h 5766084"/>
              <a:gd name="connsiteX59" fmla="*/ 6275288 w 7152999"/>
              <a:gd name="connsiteY59" fmla="*/ 849489 h 5766084"/>
              <a:gd name="connsiteX60" fmla="*/ 6444621 w 7152999"/>
              <a:gd name="connsiteY60" fmla="*/ 1128889 h 5766084"/>
              <a:gd name="connsiteX61" fmla="*/ 6393821 w 7152999"/>
              <a:gd name="connsiteY61" fmla="*/ 1442156 h 5766084"/>
              <a:gd name="connsiteX62" fmla="*/ 6402288 w 7152999"/>
              <a:gd name="connsiteY62" fmla="*/ 1569156 h 5766084"/>
              <a:gd name="connsiteX63" fmla="*/ 6478488 w 7152999"/>
              <a:gd name="connsiteY63" fmla="*/ 1738489 h 5766084"/>
              <a:gd name="connsiteX64" fmla="*/ 6673221 w 7152999"/>
              <a:gd name="connsiteY64" fmla="*/ 1907823 h 5766084"/>
              <a:gd name="connsiteX65" fmla="*/ 6842555 w 7152999"/>
              <a:gd name="connsiteY65" fmla="*/ 2068689 h 5766084"/>
              <a:gd name="connsiteX66" fmla="*/ 6935688 w 7152999"/>
              <a:gd name="connsiteY66" fmla="*/ 2305756 h 5766084"/>
              <a:gd name="connsiteX67" fmla="*/ 7121955 w 7152999"/>
              <a:gd name="connsiteY67" fmla="*/ 2559756 h 5766084"/>
              <a:gd name="connsiteX68" fmla="*/ 7121955 w 7152999"/>
              <a:gd name="connsiteY68" fmla="*/ 2805289 h 5766084"/>
              <a:gd name="connsiteX69" fmla="*/ 7079621 w 7152999"/>
              <a:gd name="connsiteY69" fmla="*/ 3110089 h 5766084"/>
              <a:gd name="connsiteX70" fmla="*/ 7121955 w 7152999"/>
              <a:gd name="connsiteY70" fmla="*/ 3364089 h 5766084"/>
              <a:gd name="connsiteX71" fmla="*/ 7088088 w 7152999"/>
              <a:gd name="connsiteY71" fmla="*/ 3770489 h 5766084"/>
              <a:gd name="connsiteX72" fmla="*/ 7003421 w 7152999"/>
              <a:gd name="connsiteY72" fmla="*/ 4126089 h 5766084"/>
              <a:gd name="connsiteX73" fmla="*/ 6690155 w 7152999"/>
              <a:gd name="connsiteY73" fmla="*/ 4227689 h 5766084"/>
              <a:gd name="connsiteX74" fmla="*/ 6580088 w 7152999"/>
              <a:gd name="connsiteY74" fmla="*/ 4447823 h 5766084"/>
              <a:gd name="connsiteX75" fmla="*/ 6563155 w 7152999"/>
              <a:gd name="connsiteY75" fmla="*/ 4803423 h 5766084"/>
              <a:gd name="connsiteX76" fmla="*/ 6480720 w 7152999"/>
              <a:gd name="connsiteY76" fmla="*/ 5118012 h 5766084"/>
              <a:gd name="connsiteX77" fmla="*/ 6264696 w 7152999"/>
              <a:gd name="connsiteY77" fmla="*/ 5190020 h 5766084"/>
              <a:gd name="connsiteX78" fmla="*/ 6264696 w 7152999"/>
              <a:gd name="connsiteY78" fmla="*/ 5478052 h 5766084"/>
              <a:gd name="connsiteX79" fmla="*/ 6264696 w 7152999"/>
              <a:gd name="connsiteY79" fmla="*/ 5766084 h 5766084"/>
              <a:gd name="connsiteX0" fmla="*/ 304892 w 7457891"/>
              <a:gd name="connsiteY0" fmla="*/ 869540 h 5766084"/>
              <a:gd name="connsiteX1" fmla="*/ 416448 w 7457891"/>
              <a:gd name="connsiteY1" fmla="*/ 942623 h 5766084"/>
              <a:gd name="connsiteX2" fmla="*/ 729713 w 7457891"/>
              <a:gd name="connsiteY2" fmla="*/ 1128889 h 5766084"/>
              <a:gd name="connsiteX3" fmla="*/ 808948 w 7457891"/>
              <a:gd name="connsiteY3" fmla="*/ 1373596 h 5766084"/>
              <a:gd name="connsiteX4" fmla="*/ 736940 w 7457891"/>
              <a:gd name="connsiteY4" fmla="*/ 1661628 h 5766084"/>
              <a:gd name="connsiteX5" fmla="*/ 814380 w 7457891"/>
              <a:gd name="connsiteY5" fmla="*/ 1984023 h 5766084"/>
              <a:gd name="connsiteX6" fmla="*/ 619647 w 7457891"/>
              <a:gd name="connsiteY6" fmla="*/ 2153356 h 5766084"/>
              <a:gd name="connsiteX7" fmla="*/ 424913 w 7457891"/>
              <a:gd name="connsiteY7" fmla="*/ 2195689 h 5766084"/>
              <a:gd name="connsiteX8" fmla="*/ 678913 w 7457891"/>
              <a:gd name="connsiteY8" fmla="*/ 2195689 h 5766084"/>
              <a:gd name="connsiteX9" fmla="*/ 822847 w 7457891"/>
              <a:gd name="connsiteY9" fmla="*/ 2085623 h 5766084"/>
              <a:gd name="connsiteX10" fmla="*/ 924447 w 7457891"/>
              <a:gd name="connsiteY10" fmla="*/ 2034823 h 5766084"/>
              <a:gd name="connsiteX11" fmla="*/ 1009113 w 7457891"/>
              <a:gd name="connsiteY11" fmla="*/ 2221089 h 5766084"/>
              <a:gd name="connsiteX12" fmla="*/ 1026047 w 7457891"/>
              <a:gd name="connsiteY12" fmla="*/ 2254956 h 5766084"/>
              <a:gd name="connsiteX13" fmla="*/ 1059913 w 7457891"/>
              <a:gd name="connsiteY13" fmla="*/ 2085623 h 5766084"/>
              <a:gd name="connsiteX14" fmla="*/ 1220780 w 7457891"/>
              <a:gd name="connsiteY14" fmla="*/ 2119489 h 5766084"/>
              <a:gd name="connsiteX15" fmla="*/ 1339313 w 7457891"/>
              <a:gd name="connsiteY15" fmla="*/ 2297289 h 5766084"/>
              <a:gd name="connsiteX16" fmla="*/ 1474780 w 7457891"/>
              <a:gd name="connsiteY16" fmla="*/ 2271889 h 5766084"/>
              <a:gd name="connsiteX17" fmla="*/ 1584847 w 7457891"/>
              <a:gd name="connsiteY17" fmla="*/ 2288823 h 5766084"/>
              <a:gd name="connsiteX18" fmla="*/ 1737247 w 7457891"/>
              <a:gd name="connsiteY18" fmla="*/ 2373489 h 5766084"/>
              <a:gd name="connsiteX19" fmla="*/ 1957380 w 7457891"/>
              <a:gd name="connsiteY19" fmla="*/ 2263423 h 5766084"/>
              <a:gd name="connsiteX20" fmla="*/ 2135180 w 7457891"/>
              <a:gd name="connsiteY20" fmla="*/ 2102556 h 5766084"/>
              <a:gd name="connsiteX21" fmla="*/ 2228313 w 7457891"/>
              <a:gd name="connsiteY21" fmla="*/ 2144889 h 5766084"/>
              <a:gd name="connsiteX22" fmla="*/ 2270647 w 7457891"/>
              <a:gd name="connsiteY22" fmla="*/ 2305756 h 5766084"/>
              <a:gd name="connsiteX23" fmla="*/ 2092847 w 7457891"/>
              <a:gd name="connsiteY23" fmla="*/ 2407356 h 5766084"/>
              <a:gd name="connsiteX24" fmla="*/ 2296047 w 7457891"/>
              <a:gd name="connsiteY24" fmla="*/ 2373489 h 5766084"/>
              <a:gd name="connsiteX25" fmla="*/ 2329913 w 7457891"/>
              <a:gd name="connsiteY25" fmla="*/ 2348089 h 5766084"/>
              <a:gd name="connsiteX26" fmla="*/ 2465380 w 7457891"/>
              <a:gd name="connsiteY26" fmla="*/ 2238023 h 5766084"/>
              <a:gd name="connsiteX27" fmla="*/ 2787113 w 7457891"/>
              <a:gd name="connsiteY27" fmla="*/ 2026356 h 5766084"/>
              <a:gd name="connsiteX28" fmla="*/ 3041113 w 7457891"/>
              <a:gd name="connsiteY28" fmla="*/ 1890889 h 5766084"/>
              <a:gd name="connsiteX29" fmla="*/ 3142713 w 7457891"/>
              <a:gd name="connsiteY29" fmla="*/ 1873956 h 5766084"/>
              <a:gd name="connsiteX30" fmla="*/ 3261247 w 7457891"/>
              <a:gd name="connsiteY30" fmla="*/ 1645356 h 5766084"/>
              <a:gd name="connsiteX31" fmla="*/ 3455980 w 7457891"/>
              <a:gd name="connsiteY31" fmla="*/ 1670756 h 5766084"/>
              <a:gd name="connsiteX32" fmla="*/ 3735380 w 7457891"/>
              <a:gd name="connsiteY32" fmla="*/ 1797756 h 5766084"/>
              <a:gd name="connsiteX33" fmla="*/ 3777713 w 7457891"/>
              <a:gd name="connsiteY33" fmla="*/ 1933223 h 5766084"/>
              <a:gd name="connsiteX34" fmla="*/ 3693047 w 7457891"/>
              <a:gd name="connsiteY34" fmla="*/ 2077156 h 5766084"/>
              <a:gd name="connsiteX35" fmla="*/ 3836980 w 7457891"/>
              <a:gd name="connsiteY35" fmla="*/ 2102556 h 5766084"/>
              <a:gd name="connsiteX36" fmla="*/ 4175647 w 7457891"/>
              <a:gd name="connsiteY36" fmla="*/ 1882423 h 5766084"/>
              <a:gd name="connsiteX37" fmla="*/ 4370380 w 7457891"/>
              <a:gd name="connsiteY37" fmla="*/ 1882423 h 5766084"/>
              <a:gd name="connsiteX38" fmla="*/ 4412713 w 7457891"/>
              <a:gd name="connsiteY38" fmla="*/ 2051756 h 5766084"/>
              <a:gd name="connsiteX39" fmla="*/ 4531247 w 7457891"/>
              <a:gd name="connsiteY39" fmla="*/ 1933223 h 5766084"/>
              <a:gd name="connsiteX40" fmla="*/ 4607447 w 7457891"/>
              <a:gd name="connsiteY40" fmla="*/ 1772356 h 5766084"/>
              <a:gd name="connsiteX41" fmla="*/ 4709047 w 7457891"/>
              <a:gd name="connsiteY41" fmla="*/ 1611489 h 5766084"/>
              <a:gd name="connsiteX42" fmla="*/ 4903780 w 7457891"/>
              <a:gd name="connsiteY42" fmla="*/ 1425223 h 5766084"/>
              <a:gd name="connsiteX43" fmla="*/ 5090047 w 7457891"/>
              <a:gd name="connsiteY43" fmla="*/ 1382889 h 5766084"/>
              <a:gd name="connsiteX44" fmla="*/ 5166247 w 7457891"/>
              <a:gd name="connsiteY44" fmla="*/ 1281289 h 5766084"/>
              <a:gd name="connsiteX45" fmla="*/ 5276313 w 7457891"/>
              <a:gd name="connsiteY45" fmla="*/ 1120423 h 5766084"/>
              <a:gd name="connsiteX46" fmla="*/ 5521847 w 7457891"/>
              <a:gd name="connsiteY46" fmla="*/ 1001889 h 5766084"/>
              <a:gd name="connsiteX47" fmla="*/ 5657313 w 7457891"/>
              <a:gd name="connsiteY47" fmla="*/ 866423 h 5766084"/>
              <a:gd name="connsiteX48" fmla="*/ 5547247 w 7457891"/>
              <a:gd name="connsiteY48" fmla="*/ 857956 h 5766084"/>
              <a:gd name="connsiteX49" fmla="*/ 5555713 w 7457891"/>
              <a:gd name="connsiteY49" fmla="*/ 587023 h 5766084"/>
              <a:gd name="connsiteX50" fmla="*/ 5631913 w 7457891"/>
              <a:gd name="connsiteY50" fmla="*/ 443089 h 5766084"/>
              <a:gd name="connsiteX51" fmla="*/ 5758913 w 7457891"/>
              <a:gd name="connsiteY51" fmla="*/ 248356 h 5766084"/>
              <a:gd name="connsiteX52" fmla="*/ 5936713 w 7457891"/>
              <a:gd name="connsiteY52" fmla="*/ 79023 h 5766084"/>
              <a:gd name="connsiteX53" fmla="*/ 6148380 w 7457891"/>
              <a:gd name="connsiteY53" fmla="*/ 11289 h 5766084"/>
              <a:gd name="connsiteX54" fmla="*/ 6419313 w 7457891"/>
              <a:gd name="connsiteY54" fmla="*/ 146756 h 5766084"/>
              <a:gd name="connsiteX55" fmla="*/ 6283847 w 7457891"/>
              <a:gd name="connsiteY55" fmla="*/ 476956 h 5766084"/>
              <a:gd name="connsiteX56" fmla="*/ 6309247 w 7457891"/>
              <a:gd name="connsiteY56" fmla="*/ 646289 h 5766084"/>
              <a:gd name="connsiteX57" fmla="*/ 6453180 w 7457891"/>
              <a:gd name="connsiteY57" fmla="*/ 570089 h 5766084"/>
              <a:gd name="connsiteX58" fmla="*/ 6597113 w 7457891"/>
              <a:gd name="connsiteY58" fmla="*/ 603956 h 5766084"/>
              <a:gd name="connsiteX59" fmla="*/ 6580180 w 7457891"/>
              <a:gd name="connsiteY59" fmla="*/ 849489 h 5766084"/>
              <a:gd name="connsiteX60" fmla="*/ 6749513 w 7457891"/>
              <a:gd name="connsiteY60" fmla="*/ 1128889 h 5766084"/>
              <a:gd name="connsiteX61" fmla="*/ 6698713 w 7457891"/>
              <a:gd name="connsiteY61" fmla="*/ 1442156 h 5766084"/>
              <a:gd name="connsiteX62" fmla="*/ 6707180 w 7457891"/>
              <a:gd name="connsiteY62" fmla="*/ 1569156 h 5766084"/>
              <a:gd name="connsiteX63" fmla="*/ 6783380 w 7457891"/>
              <a:gd name="connsiteY63" fmla="*/ 1738489 h 5766084"/>
              <a:gd name="connsiteX64" fmla="*/ 6978113 w 7457891"/>
              <a:gd name="connsiteY64" fmla="*/ 1907823 h 5766084"/>
              <a:gd name="connsiteX65" fmla="*/ 7147447 w 7457891"/>
              <a:gd name="connsiteY65" fmla="*/ 2068689 h 5766084"/>
              <a:gd name="connsiteX66" fmla="*/ 7240580 w 7457891"/>
              <a:gd name="connsiteY66" fmla="*/ 2305756 h 5766084"/>
              <a:gd name="connsiteX67" fmla="*/ 7426847 w 7457891"/>
              <a:gd name="connsiteY67" fmla="*/ 2559756 h 5766084"/>
              <a:gd name="connsiteX68" fmla="*/ 7426847 w 7457891"/>
              <a:gd name="connsiteY68" fmla="*/ 2805289 h 5766084"/>
              <a:gd name="connsiteX69" fmla="*/ 7384513 w 7457891"/>
              <a:gd name="connsiteY69" fmla="*/ 3110089 h 5766084"/>
              <a:gd name="connsiteX70" fmla="*/ 7426847 w 7457891"/>
              <a:gd name="connsiteY70" fmla="*/ 3364089 h 5766084"/>
              <a:gd name="connsiteX71" fmla="*/ 7392980 w 7457891"/>
              <a:gd name="connsiteY71" fmla="*/ 3770489 h 5766084"/>
              <a:gd name="connsiteX72" fmla="*/ 7308313 w 7457891"/>
              <a:gd name="connsiteY72" fmla="*/ 4126089 h 5766084"/>
              <a:gd name="connsiteX73" fmla="*/ 6995047 w 7457891"/>
              <a:gd name="connsiteY73" fmla="*/ 4227689 h 5766084"/>
              <a:gd name="connsiteX74" fmla="*/ 6884980 w 7457891"/>
              <a:gd name="connsiteY74" fmla="*/ 4447823 h 5766084"/>
              <a:gd name="connsiteX75" fmla="*/ 6868047 w 7457891"/>
              <a:gd name="connsiteY75" fmla="*/ 4803423 h 5766084"/>
              <a:gd name="connsiteX76" fmla="*/ 6785612 w 7457891"/>
              <a:gd name="connsiteY76" fmla="*/ 5118012 h 5766084"/>
              <a:gd name="connsiteX77" fmla="*/ 6569588 w 7457891"/>
              <a:gd name="connsiteY77" fmla="*/ 5190020 h 5766084"/>
              <a:gd name="connsiteX78" fmla="*/ 6569588 w 7457891"/>
              <a:gd name="connsiteY78" fmla="*/ 5478052 h 5766084"/>
              <a:gd name="connsiteX79" fmla="*/ 6569588 w 7457891"/>
              <a:gd name="connsiteY79" fmla="*/ 5766084 h 5766084"/>
              <a:gd name="connsiteX0" fmla="*/ 0 w 9132710"/>
              <a:gd name="connsiteY0" fmla="*/ 869540 h 5766084"/>
              <a:gd name="connsiteX1" fmla="*/ 2091267 w 9132710"/>
              <a:gd name="connsiteY1" fmla="*/ 942623 h 5766084"/>
              <a:gd name="connsiteX2" fmla="*/ 2404532 w 9132710"/>
              <a:gd name="connsiteY2" fmla="*/ 1128889 h 5766084"/>
              <a:gd name="connsiteX3" fmla="*/ 2483767 w 9132710"/>
              <a:gd name="connsiteY3" fmla="*/ 1373596 h 5766084"/>
              <a:gd name="connsiteX4" fmla="*/ 2411759 w 9132710"/>
              <a:gd name="connsiteY4" fmla="*/ 1661628 h 5766084"/>
              <a:gd name="connsiteX5" fmla="*/ 2489199 w 9132710"/>
              <a:gd name="connsiteY5" fmla="*/ 1984023 h 5766084"/>
              <a:gd name="connsiteX6" fmla="*/ 2294466 w 9132710"/>
              <a:gd name="connsiteY6" fmla="*/ 2153356 h 5766084"/>
              <a:gd name="connsiteX7" fmla="*/ 2099732 w 9132710"/>
              <a:gd name="connsiteY7" fmla="*/ 2195689 h 5766084"/>
              <a:gd name="connsiteX8" fmla="*/ 2353732 w 9132710"/>
              <a:gd name="connsiteY8" fmla="*/ 2195689 h 5766084"/>
              <a:gd name="connsiteX9" fmla="*/ 2497666 w 9132710"/>
              <a:gd name="connsiteY9" fmla="*/ 2085623 h 5766084"/>
              <a:gd name="connsiteX10" fmla="*/ 2599266 w 9132710"/>
              <a:gd name="connsiteY10" fmla="*/ 2034823 h 5766084"/>
              <a:gd name="connsiteX11" fmla="*/ 2683932 w 9132710"/>
              <a:gd name="connsiteY11" fmla="*/ 2221089 h 5766084"/>
              <a:gd name="connsiteX12" fmla="*/ 2700866 w 9132710"/>
              <a:gd name="connsiteY12" fmla="*/ 2254956 h 5766084"/>
              <a:gd name="connsiteX13" fmla="*/ 2734732 w 9132710"/>
              <a:gd name="connsiteY13" fmla="*/ 2085623 h 5766084"/>
              <a:gd name="connsiteX14" fmla="*/ 2895599 w 9132710"/>
              <a:gd name="connsiteY14" fmla="*/ 2119489 h 5766084"/>
              <a:gd name="connsiteX15" fmla="*/ 3014132 w 9132710"/>
              <a:gd name="connsiteY15" fmla="*/ 2297289 h 5766084"/>
              <a:gd name="connsiteX16" fmla="*/ 3149599 w 9132710"/>
              <a:gd name="connsiteY16" fmla="*/ 2271889 h 5766084"/>
              <a:gd name="connsiteX17" fmla="*/ 3259666 w 9132710"/>
              <a:gd name="connsiteY17" fmla="*/ 2288823 h 5766084"/>
              <a:gd name="connsiteX18" fmla="*/ 3412066 w 9132710"/>
              <a:gd name="connsiteY18" fmla="*/ 2373489 h 5766084"/>
              <a:gd name="connsiteX19" fmla="*/ 3632199 w 9132710"/>
              <a:gd name="connsiteY19" fmla="*/ 2263423 h 5766084"/>
              <a:gd name="connsiteX20" fmla="*/ 3809999 w 9132710"/>
              <a:gd name="connsiteY20" fmla="*/ 2102556 h 5766084"/>
              <a:gd name="connsiteX21" fmla="*/ 3903132 w 9132710"/>
              <a:gd name="connsiteY21" fmla="*/ 2144889 h 5766084"/>
              <a:gd name="connsiteX22" fmla="*/ 3945466 w 9132710"/>
              <a:gd name="connsiteY22" fmla="*/ 2305756 h 5766084"/>
              <a:gd name="connsiteX23" fmla="*/ 3767666 w 9132710"/>
              <a:gd name="connsiteY23" fmla="*/ 2407356 h 5766084"/>
              <a:gd name="connsiteX24" fmla="*/ 3970866 w 9132710"/>
              <a:gd name="connsiteY24" fmla="*/ 2373489 h 5766084"/>
              <a:gd name="connsiteX25" fmla="*/ 4004732 w 9132710"/>
              <a:gd name="connsiteY25" fmla="*/ 2348089 h 5766084"/>
              <a:gd name="connsiteX26" fmla="*/ 4140199 w 9132710"/>
              <a:gd name="connsiteY26" fmla="*/ 2238023 h 5766084"/>
              <a:gd name="connsiteX27" fmla="*/ 4461932 w 9132710"/>
              <a:gd name="connsiteY27" fmla="*/ 2026356 h 5766084"/>
              <a:gd name="connsiteX28" fmla="*/ 4715932 w 9132710"/>
              <a:gd name="connsiteY28" fmla="*/ 1890889 h 5766084"/>
              <a:gd name="connsiteX29" fmla="*/ 4817532 w 9132710"/>
              <a:gd name="connsiteY29" fmla="*/ 1873956 h 5766084"/>
              <a:gd name="connsiteX30" fmla="*/ 4936066 w 9132710"/>
              <a:gd name="connsiteY30" fmla="*/ 1645356 h 5766084"/>
              <a:gd name="connsiteX31" fmla="*/ 5130799 w 9132710"/>
              <a:gd name="connsiteY31" fmla="*/ 1670756 h 5766084"/>
              <a:gd name="connsiteX32" fmla="*/ 5410199 w 9132710"/>
              <a:gd name="connsiteY32" fmla="*/ 1797756 h 5766084"/>
              <a:gd name="connsiteX33" fmla="*/ 5452532 w 9132710"/>
              <a:gd name="connsiteY33" fmla="*/ 1933223 h 5766084"/>
              <a:gd name="connsiteX34" fmla="*/ 5367866 w 9132710"/>
              <a:gd name="connsiteY34" fmla="*/ 2077156 h 5766084"/>
              <a:gd name="connsiteX35" fmla="*/ 5511799 w 9132710"/>
              <a:gd name="connsiteY35" fmla="*/ 2102556 h 5766084"/>
              <a:gd name="connsiteX36" fmla="*/ 5850466 w 9132710"/>
              <a:gd name="connsiteY36" fmla="*/ 1882423 h 5766084"/>
              <a:gd name="connsiteX37" fmla="*/ 6045199 w 9132710"/>
              <a:gd name="connsiteY37" fmla="*/ 1882423 h 5766084"/>
              <a:gd name="connsiteX38" fmla="*/ 6087532 w 9132710"/>
              <a:gd name="connsiteY38" fmla="*/ 2051756 h 5766084"/>
              <a:gd name="connsiteX39" fmla="*/ 6206066 w 9132710"/>
              <a:gd name="connsiteY39" fmla="*/ 1933223 h 5766084"/>
              <a:gd name="connsiteX40" fmla="*/ 6282266 w 9132710"/>
              <a:gd name="connsiteY40" fmla="*/ 1772356 h 5766084"/>
              <a:gd name="connsiteX41" fmla="*/ 6383866 w 9132710"/>
              <a:gd name="connsiteY41" fmla="*/ 1611489 h 5766084"/>
              <a:gd name="connsiteX42" fmla="*/ 6578599 w 9132710"/>
              <a:gd name="connsiteY42" fmla="*/ 1425223 h 5766084"/>
              <a:gd name="connsiteX43" fmla="*/ 6764866 w 9132710"/>
              <a:gd name="connsiteY43" fmla="*/ 1382889 h 5766084"/>
              <a:gd name="connsiteX44" fmla="*/ 6841066 w 9132710"/>
              <a:gd name="connsiteY44" fmla="*/ 1281289 h 5766084"/>
              <a:gd name="connsiteX45" fmla="*/ 6951132 w 9132710"/>
              <a:gd name="connsiteY45" fmla="*/ 1120423 h 5766084"/>
              <a:gd name="connsiteX46" fmla="*/ 7196666 w 9132710"/>
              <a:gd name="connsiteY46" fmla="*/ 1001889 h 5766084"/>
              <a:gd name="connsiteX47" fmla="*/ 7332132 w 9132710"/>
              <a:gd name="connsiteY47" fmla="*/ 866423 h 5766084"/>
              <a:gd name="connsiteX48" fmla="*/ 7222066 w 9132710"/>
              <a:gd name="connsiteY48" fmla="*/ 857956 h 5766084"/>
              <a:gd name="connsiteX49" fmla="*/ 7230532 w 9132710"/>
              <a:gd name="connsiteY49" fmla="*/ 587023 h 5766084"/>
              <a:gd name="connsiteX50" fmla="*/ 7306732 w 9132710"/>
              <a:gd name="connsiteY50" fmla="*/ 443089 h 5766084"/>
              <a:gd name="connsiteX51" fmla="*/ 7433732 w 9132710"/>
              <a:gd name="connsiteY51" fmla="*/ 248356 h 5766084"/>
              <a:gd name="connsiteX52" fmla="*/ 7611532 w 9132710"/>
              <a:gd name="connsiteY52" fmla="*/ 79023 h 5766084"/>
              <a:gd name="connsiteX53" fmla="*/ 7823199 w 9132710"/>
              <a:gd name="connsiteY53" fmla="*/ 11289 h 5766084"/>
              <a:gd name="connsiteX54" fmla="*/ 8094132 w 9132710"/>
              <a:gd name="connsiteY54" fmla="*/ 146756 h 5766084"/>
              <a:gd name="connsiteX55" fmla="*/ 7958666 w 9132710"/>
              <a:gd name="connsiteY55" fmla="*/ 476956 h 5766084"/>
              <a:gd name="connsiteX56" fmla="*/ 7984066 w 9132710"/>
              <a:gd name="connsiteY56" fmla="*/ 646289 h 5766084"/>
              <a:gd name="connsiteX57" fmla="*/ 8127999 w 9132710"/>
              <a:gd name="connsiteY57" fmla="*/ 570089 h 5766084"/>
              <a:gd name="connsiteX58" fmla="*/ 8271932 w 9132710"/>
              <a:gd name="connsiteY58" fmla="*/ 603956 h 5766084"/>
              <a:gd name="connsiteX59" fmla="*/ 8254999 w 9132710"/>
              <a:gd name="connsiteY59" fmla="*/ 849489 h 5766084"/>
              <a:gd name="connsiteX60" fmla="*/ 8424332 w 9132710"/>
              <a:gd name="connsiteY60" fmla="*/ 1128889 h 5766084"/>
              <a:gd name="connsiteX61" fmla="*/ 8373532 w 9132710"/>
              <a:gd name="connsiteY61" fmla="*/ 1442156 h 5766084"/>
              <a:gd name="connsiteX62" fmla="*/ 8381999 w 9132710"/>
              <a:gd name="connsiteY62" fmla="*/ 1569156 h 5766084"/>
              <a:gd name="connsiteX63" fmla="*/ 8458199 w 9132710"/>
              <a:gd name="connsiteY63" fmla="*/ 1738489 h 5766084"/>
              <a:gd name="connsiteX64" fmla="*/ 8652932 w 9132710"/>
              <a:gd name="connsiteY64" fmla="*/ 1907823 h 5766084"/>
              <a:gd name="connsiteX65" fmla="*/ 8822266 w 9132710"/>
              <a:gd name="connsiteY65" fmla="*/ 2068689 h 5766084"/>
              <a:gd name="connsiteX66" fmla="*/ 8915399 w 9132710"/>
              <a:gd name="connsiteY66" fmla="*/ 2305756 h 5766084"/>
              <a:gd name="connsiteX67" fmla="*/ 9101666 w 9132710"/>
              <a:gd name="connsiteY67" fmla="*/ 2559756 h 5766084"/>
              <a:gd name="connsiteX68" fmla="*/ 9101666 w 9132710"/>
              <a:gd name="connsiteY68" fmla="*/ 2805289 h 5766084"/>
              <a:gd name="connsiteX69" fmla="*/ 9059332 w 9132710"/>
              <a:gd name="connsiteY69" fmla="*/ 3110089 h 5766084"/>
              <a:gd name="connsiteX70" fmla="*/ 9101666 w 9132710"/>
              <a:gd name="connsiteY70" fmla="*/ 3364089 h 5766084"/>
              <a:gd name="connsiteX71" fmla="*/ 9067799 w 9132710"/>
              <a:gd name="connsiteY71" fmla="*/ 3770489 h 5766084"/>
              <a:gd name="connsiteX72" fmla="*/ 8983132 w 9132710"/>
              <a:gd name="connsiteY72" fmla="*/ 4126089 h 5766084"/>
              <a:gd name="connsiteX73" fmla="*/ 8669866 w 9132710"/>
              <a:gd name="connsiteY73" fmla="*/ 4227689 h 5766084"/>
              <a:gd name="connsiteX74" fmla="*/ 8559799 w 9132710"/>
              <a:gd name="connsiteY74" fmla="*/ 4447823 h 5766084"/>
              <a:gd name="connsiteX75" fmla="*/ 8542866 w 9132710"/>
              <a:gd name="connsiteY75" fmla="*/ 4803423 h 5766084"/>
              <a:gd name="connsiteX76" fmla="*/ 8460431 w 9132710"/>
              <a:gd name="connsiteY76" fmla="*/ 5118012 h 5766084"/>
              <a:gd name="connsiteX77" fmla="*/ 8244407 w 9132710"/>
              <a:gd name="connsiteY77" fmla="*/ 5190020 h 5766084"/>
              <a:gd name="connsiteX78" fmla="*/ 8244407 w 9132710"/>
              <a:gd name="connsiteY78" fmla="*/ 5478052 h 5766084"/>
              <a:gd name="connsiteX79" fmla="*/ 8244407 w 9132710"/>
              <a:gd name="connsiteY79" fmla="*/ 5766084 h 5766084"/>
              <a:gd name="connsiteX0" fmla="*/ 0 w 9132710"/>
              <a:gd name="connsiteY0" fmla="*/ 869540 h 5766084"/>
              <a:gd name="connsiteX1" fmla="*/ 1100667 w 9132710"/>
              <a:gd name="connsiteY1" fmla="*/ 832556 h 5766084"/>
              <a:gd name="connsiteX2" fmla="*/ 2091267 w 9132710"/>
              <a:gd name="connsiteY2" fmla="*/ 942623 h 5766084"/>
              <a:gd name="connsiteX3" fmla="*/ 2404532 w 9132710"/>
              <a:gd name="connsiteY3" fmla="*/ 1128889 h 5766084"/>
              <a:gd name="connsiteX4" fmla="*/ 2483767 w 9132710"/>
              <a:gd name="connsiteY4" fmla="*/ 1373596 h 5766084"/>
              <a:gd name="connsiteX5" fmla="*/ 2411759 w 9132710"/>
              <a:gd name="connsiteY5" fmla="*/ 1661628 h 5766084"/>
              <a:gd name="connsiteX6" fmla="*/ 2489199 w 9132710"/>
              <a:gd name="connsiteY6" fmla="*/ 1984023 h 5766084"/>
              <a:gd name="connsiteX7" fmla="*/ 2294466 w 9132710"/>
              <a:gd name="connsiteY7" fmla="*/ 2153356 h 5766084"/>
              <a:gd name="connsiteX8" fmla="*/ 2099732 w 9132710"/>
              <a:gd name="connsiteY8" fmla="*/ 2195689 h 5766084"/>
              <a:gd name="connsiteX9" fmla="*/ 2353732 w 9132710"/>
              <a:gd name="connsiteY9" fmla="*/ 2195689 h 5766084"/>
              <a:gd name="connsiteX10" fmla="*/ 2497666 w 9132710"/>
              <a:gd name="connsiteY10" fmla="*/ 2085623 h 5766084"/>
              <a:gd name="connsiteX11" fmla="*/ 2599266 w 9132710"/>
              <a:gd name="connsiteY11" fmla="*/ 2034823 h 5766084"/>
              <a:gd name="connsiteX12" fmla="*/ 2683932 w 9132710"/>
              <a:gd name="connsiteY12" fmla="*/ 2221089 h 5766084"/>
              <a:gd name="connsiteX13" fmla="*/ 2700866 w 9132710"/>
              <a:gd name="connsiteY13" fmla="*/ 2254956 h 5766084"/>
              <a:gd name="connsiteX14" fmla="*/ 2734732 w 9132710"/>
              <a:gd name="connsiteY14" fmla="*/ 2085623 h 5766084"/>
              <a:gd name="connsiteX15" fmla="*/ 2895599 w 9132710"/>
              <a:gd name="connsiteY15" fmla="*/ 2119489 h 5766084"/>
              <a:gd name="connsiteX16" fmla="*/ 3014132 w 9132710"/>
              <a:gd name="connsiteY16" fmla="*/ 2297289 h 5766084"/>
              <a:gd name="connsiteX17" fmla="*/ 3149599 w 9132710"/>
              <a:gd name="connsiteY17" fmla="*/ 2271889 h 5766084"/>
              <a:gd name="connsiteX18" fmla="*/ 3259666 w 9132710"/>
              <a:gd name="connsiteY18" fmla="*/ 2288823 h 5766084"/>
              <a:gd name="connsiteX19" fmla="*/ 3412066 w 9132710"/>
              <a:gd name="connsiteY19" fmla="*/ 2373489 h 5766084"/>
              <a:gd name="connsiteX20" fmla="*/ 3632199 w 9132710"/>
              <a:gd name="connsiteY20" fmla="*/ 2263423 h 5766084"/>
              <a:gd name="connsiteX21" fmla="*/ 3809999 w 9132710"/>
              <a:gd name="connsiteY21" fmla="*/ 2102556 h 5766084"/>
              <a:gd name="connsiteX22" fmla="*/ 3903132 w 9132710"/>
              <a:gd name="connsiteY22" fmla="*/ 2144889 h 5766084"/>
              <a:gd name="connsiteX23" fmla="*/ 3945466 w 9132710"/>
              <a:gd name="connsiteY23" fmla="*/ 2305756 h 5766084"/>
              <a:gd name="connsiteX24" fmla="*/ 3767666 w 9132710"/>
              <a:gd name="connsiteY24" fmla="*/ 2407356 h 5766084"/>
              <a:gd name="connsiteX25" fmla="*/ 3970866 w 9132710"/>
              <a:gd name="connsiteY25" fmla="*/ 2373489 h 5766084"/>
              <a:gd name="connsiteX26" fmla="*/ 4004732 w 9132710"/>
              <a:gd name="connsiteY26" fmla="*/ 2348089 h 5766084"/>
              <a:gd name="connsiteX27" fmla="*/ 4140199 w 9132710"/>
              <a:gd name="connsiteY27" fmla="*/ 2238023 h 5766084"/>
              <a:gd name="connsiteX28" fmla="*/ 4461932 w 9132710"/>
              <a:gd name="connsiteY28" fmla="*/ 2026356 h 5766084"/>
              <a:gd name="connsiteX29" fmla="*/ 4715932 w 9132710"/>
              <a:gd name="connsiteY29" fmla="*/ 1890889 h 5766084"/>
              <a:gd name="connsiteX30" fmla="*/ 4817532 w 9132710"/>
              <a:gd name="connsiteY30" fmla="*/ 1873956 h 5766084"/>
              <a:gd name="connsiteX31" fmla="*/ 4936066 w 9132710"/>
              <a:gd name="connsiteY31" fmla="*/ 1645356 h 5766084"/>
              <a:gd name="connsiteX32" fmla="*/ 5130799 w 9132710"/>
              <a:gd name="connsiteY32" fmla="*/ 1670756 h 5766084"/>
              <a:gd name="connsiteX33" fmla="*/ 5410199 w 9132710"/>
              <a:gd name="connsiteY33" fmla="*/ 1797756 h 5766084"/>
              <a:gd name="connsiteX34" fmla="*/ 5452532 w 9132710"/>
              <a:gd name="connsiteY34" fmla="*/ 1933223 h 5766084"/>
              <a:gd name="connsiteX35" fmla="*/ 5367866 w 9132710"/>
              <a:gd name="connsiteY35" fmla="*/ 2077156 h 5766084"/>
              <a:gd name="connsiteX36" fmla="*/ 5511799 w 9132710"/>
              <a:gd name="connsiteY36" fmla="*/ 2102556 h 5766084"/>
              <a:gd name="connsiteX37" fmla="*/ 5850466 w 9132710"/>
              <a:gd name="connsiteY37" fmla="*/ 1882423 h 5766084"/>
              <a:gd name="connsiteX38" fmla="*/ 6045199 w 9132710"/>
              <a:gd name="connsiteY38" fmla="*/ 1882423 h 5766084"/>
              <a:gd name="connsiteX39" fmla="*/ 6087532 w 9132710"/>
              <a:gd name="connsiteY39" fmla="*/ 2051756 h 5766084"/>
              <a:gd name="connsiteX40" fmla="*/ 6206066 w 9132710"/>
              <a:gd name="connsiteY40" fmla="*/ 1933223 h 5766084"/>
              <a:gd name="connsiteX41" fmla="*/ 6282266 w 9132710"/>
              <a:gd name="connsiteY41" fmla="*/ 1772356 h 5766084"/>
              <a:gd name="connsiteX42" fmla="*/ 6383866 w 9132710"/>
              <a:gd name="connsiteY42" fmla="*/ 1611489 h 5766084"/>
              <a:gd name="connsiteX43" fmla="*/ 6578599 w 9132710"/>
              <a:gd name="connsiteY43" fmla="*/ 1425223 h 5766084"/>
              <a:gd name="connsiteX44" fmla="*/ 6764866 w 9132710"/>
              <a:gd name="connsiteY44" fmla="*/ 1382889 h 5766084"/>
              <a:gd name="connsiteX45" fmla="*/ 6841066 w 9132710"/>
              <a:gd name="connsiteY45" fmla="*/ 1281289 h 5766084"/>
              <a:gd name="connsiteX46" fmla="*/ 6951132 w 9132710"/>
              <a:gd name="connsiteY46" fmla="*/ 1120423 h 5766084"/>
              <a:gd name="connsiteX47" fmla="*/ 7196666 w 9132710"/>
              <a:gd name="connsiteY47" fmla="*/ 1001889 h 5766084"/>
              <a:gd name="connsiteX48" fmla="*/ 7332132 w 9132710"/>
              <a:gd name="connsiteY48" fmla="*/ 866423 h 5766084"/>
              <a:gd name="connsiteX49" fmla="*/ 7222066 w 9132710"/>
              <a:gd name="connsiteY49" fmla="*/ 857956 h 5766084"/>
              <a:gd name="connsiteX50" fmla="*/ 7230532 w 9132710"/>
              <a:gd name="connsiteY50" fmla="*/ 587023 h 5766084"/>
              <a:gd name="connsiteX51" fmla="*/ 7306732 w 9132710"/>
              <a:gd name="connsiteY51" fmla="*/ 443089 h 5766084"/>
              <a:gd name="connsiteX52" fmla="*/ 7433732 w 9132710"/>
              <a:gd name="connsiteY52" fmla="*/ 248356 h 5766084"/>
              <a:gd name="connsiteX53" fmla="*/ 7611532 w 9132710"/>
              <a:gd name="connsiteY53" fmla="*/ 79023 h 5766084"/>
              <a:gd name="connsiteX54" fmla="*/ 7823199 w 9132710"/>
              <a:gd name="connsiteY54" fmla="*/ 11289 h 5766084"/>
              <a:gd name="connsiteX55" fmla="*/ 8094132 w 9132710"/>
              <a:gd name="connsiteY55" fmla="*/ 146756 h 5766084"/>
              <a:gd name="connsiteX56" fmla="*/ 7958666 w 9132710"/>
              <a:gd name="connsiteY56" fmla="*/ 476956 h 5766084"/>
              <a:gd name="connsiteX57" fmla="*/ 7984066 w 9132710"/>
              <a:gd name="connsiteY57" fmla="*/ 646289 h 5766084"/>
              <a:gd name="connsiteX58" fmla="*/ 8127999 w 9132710"/>
              <a:gd name="connsiteY58" fmla="*/ 570089 h 5766084"/>
              <a:gd name="connsiteX59" fmla="*/ 8271932 w 9132710"/>
              <a:gd name="connsiteY59" fmla="*/ 603956 h 5766084"/>
              <a:gd name="connsiteX60" fmla="*/ 8254999 w 9132710"/>
              <a:gd name="connsiteY60" fmla="*/ 849489 h 5766084"/>
              <a:gd name="connsiteX61" fmla="*/ 8424332 w 9132710"/>
              <a:gd name="connsiteY61" fmla="*/ 1128889 h 5766084"/>
              <a:gd name="connsiteX62" fmla="*/ 8373532 w 9132710"/>
              <a:gd name="connsiteY62" fmla="*/ 1442156 h 5766084"/>
              <a:gd name="connsiteX63" fmla="*/ 8381999 w 9132710"/>
              <a:gd name="connsiteY63" fmla="*/ 1569156 h 5766084"/>
              <a:gd name="connsiteX64" fmla="*/ 8458199 w 9132710"/>
              <a:gd name="connsiteY64" fmla="*/ 1738489 h 5766084"/>
              <a:gd name="connsiteX65" fmla="*/ 8652932 w 9132710"/>
              <a:gd name="connsiteY65" fmla="*/ 1907823 h 5766084"/>
              <a:gd name="connsiteX66" fmla="*/ 8822266 w 9132710"/>
              <a:gd name="connsiteY66" fmla="*/ 2068689 h 5766084"/>
              <a:gd name="connsiteX67" fmla="*/ 8915399 w 9132710"/>
              <a:gd name="connsiteY67" fmla="*/ 2305756 h 5766084"/>
              <a:gd name="connsiteX68" fmla="*/ 9101666 w 9132710"/>
              <a:gd name="connsiteY68" fmla="*/ 2559756 h 5766084"/>
              <a:gd name="connsiteX69" fmla="*/ 9101666 w 9132710"/>
              <a:gd name="connsiteY69" fmla="*/ 2805289 h 5766084"/>
              <a:gd name="connsiteX70" fmla="*/ 9059332 w 9132710"/>
              <a:gd name="connsiteY70" fmla="*/ 3110089 h 5766084"/>
              <a:gd name="connsiteX71" fmla="*/ 9101666 w 9132710"/>
              <a:gd name="connsiteY71" fmla="*/ 3364089 h 5766084"/>
              <a:gd name="connsiteX72" fmla="*/ 9067799 w 9132710"/>
              <a:gd name="connsiteY72" fmla="*/ 3770489 h 5766084"/>
              <a:gd name="connsiteX73" fmla="*/ 8983132 w 9132710"/>
              <a:gd name="connsiteY73" fmla="*/ 4126089 h 5766084"/>
              <a:gd name="connsiteX74" fmla="*/ 8669866 w 9132710"/>
              <a:gd name="connsiteY74" fmla="*/ 4227689 h 5766084"/>
              <a:gd name="connsiteX75" fmla="*/ 8559799 w 9132710"/>
              <a:gd name="connsiteY75" fmla="*/ 4447823 h 5766084"/>
              <a:gd name="connsiteX76" fmla="*/ 8542866 w 9132710"/>
              <a:gd name="connsiteY76" fmla="*/ 4803423 h 5766084"/>
              <a:gd name="connsiteX77" fmla="*/ 8460431 w 9132710"/>
              <a:gd name="connsiteY77" fmla="*/ 5118012 h 5766084"/>
              <a:gd name="connsiteX78" fmla="*/ 8244407 w 9132710"/>
              <a:gd name="connsiteY78" fmla="*/ 5190020 h 5766084"/>
              <a:gd name="connsiteX79" fmla="*/ 8244407 w 9132710"/>
              <a:gd name="connsiteY79" fmla="*/ 5478052 h 5766084"/>
              <a:gd name="connsiteX80" fmla="*/ 8244407 w 9132710"/>
              <a:gd name="connsiteY80" fmla="*/ 5766084 h 5766084"/>
              <a:gd name="connsiteX0" fmla="*/ 0 w 9132710"/>
              <a:gd name="connsiteY0" fmla="*/ 869540 h 5766084"/>
              <a:gd name="connsiteX1" fmla="*/ 1043608 w 9132710"/>
              <a:gd name="connsiteY1" fmla="*/ 653516 h 5766084"/>
              <a:gd name="connsiteX2" fmla="*/ 2091267 w 9132710"/>
              <a:gd name="connsiteY2" fmla="*/ 942623 h 5766084"/>
              <a:gd name="connsiteX3" fmla="*/ 2404532 w 9132710"/>
              <a:gd name="connsiteY3" fmla="*/ 1128889 h 5766084"/>
              <a:gd name="connsiteX4" fmla="*/ 2483767 w 9132710"/>
              <a:gd name="connsiteY4" fmla="*/ 1373596 h 5766084"/>
              <a:gd name="connsiteX5" fmla="*/ 2411759 w 9132710"/>
              <a:gd name="connsiteY5" fmla="*/ 1661628 h 5766084"/>
              <a:gd name="connsiteX6" fmla="*/ 2489199 w 9132710"/>
              <a:gd name="connsiteY6" fmla="*/ 1984023 h 5766084"/>
              <a:gd name="connsiteX7" fmla="*/ 2294466 w 9132710"/>
              <a:gd name="connsiteY7" fmla="*/ 2153356 h 5766084"/>
              <a:gd name="connsiteX8" fmla="*/ 2099732 w 9132710"/>
              <a:gd name="connsiteY8" fmla="*/ 2195689 h 5766084"/>
              <a:gd name="connsiteX9" fmla="*/ 2353732 w 9132710"/>
              <a:gd name="connsiteY9" fmla="*/ 2195689 h 5766084"/>
              <a:gd name="connsiteX10" fmla="*/ 2497666 w 9132710"/>
              <a:gd name="connsiteY10" fmla="*/ 2085623 h 5766084"/>
              <a:gd name="connsiteX11" fmla="*/ 2599266 w 9132710"/>
              <a:gd name="connsiteY11" fmla="*/ 2034823 h 5766084"/>
              <a:gd name="connsiteX12" fmla="*/ 2683932 w 9132710"/>
              <a:gd name="connsiteY12" fmla="*/ 2221089 h 5766084"/>
              <a:gd name="connsiteX13" fmla="*/ 2700866 w 9132710"/>
              <a:gd name="connsiteY13" fmla="*/ 2254956 h 5766084"/>
              <a:gd name="connsiteX14" fmla="*/ 2734732 w 9132710"/>
              <a:gd name="connsiteY14" fmla="*/ 2085623 h 5766084"/>
              <a:gd name="connsiteX15" fmla="*/ 2895599 w 9132710"/>
              <a:gd name="connsiteY15" fmla="*/ 2119489 h 5766084"/>
              <a:gd name="connsiteX16" fmla="*/ 3014132 w 9132710"/>
              <a:gd name="connsiteY16" fmla="*/ 2297289 h 5766084"/>
              <a:gd name="connsiteX17" fmla="*/ 3149599 w 9132710"/>
              <a:gd name="connsiteY17" fmla="*/ 2271889 h 5766084"/>
              <a:gd name="connsiteX18" fmla="*/ 3259666 w 9132710"/>
              <a:gd name="connsiteY18" fmla="*/ 2288823 h 5766084"/>
              <a:gd name="connsiteX19" fmla="*/ 3412066 w 9132710"/>
              <a:gd name="connsiteY19" fmla="*/ 2373489 h 5766084"/>
              <a:gd name="connsiteX20" fmla="*/ 3632199 w 9132710"/>
              <a:gd name="connsiteY20" fmla="*/ 2263423 h 5766084"/>
              <a:gd name="connsiteX21" fmla="*/ 3809999 w 9132710"/>
              <a:gd name="connsiteY21" fmla="*/ 2102556 h 5766084"/>
              <a:gd name="connsiteX22" fmla="*/ 3903132 w 9132710"/>
              <a:gd name="connsiteY22" fmla="*/ 2144889 h 5766084"/>
              <a:gd name="connsiteX23" fmla="*/ 3945466 w 9132710"/>
              <a:gd name="connsiteY23" fmla="*/ 2305756 h 5766084"/>
              <a:gd name="connsiteX24" fmla="*/ 3767666 w 9132710"/>
              <a:gd name="connsiteY24" fmla="*/ 2407356 h 5766084"/>
              <a:gd name="connsiteX25" fmla="*/ 3970866 w 9132710"/>
              <a:gd name="connsiteY25" fmla="*/ 2373489 h 5766084"/>
              <a:gd name="connsiteX26" fmla="*/ 4004732 w 9132710"/>
              <a:gd name="connsiteY26" fmla="*/ 2348089 h 5766084"/>
              <a:gd name="connsiteX27" fmla="*/ 4140199 w 9132710"/>
              <a:gd name="connsiteY27" fmla="*/ 2238023 h 5766084"/>
              <a:gd name="connsiteX28" fmla="*/ 4461932 w 9132710"/>
              <a:gd name="connsiteY28" fmla="*/ 2026356 h 5766084"/>
              <a:gd name="connsiteX29" fmla="*/ 4715932 w 9132710"/>
              <a:gd name="connsiteY29" fmla="*/ 1890889 h 5766084"/>
              <a:gd name="connsiteX30" fmla="*/ 4817532 w 9132710"/>
              <a:gd name="connsiteY30" fmla="*/ 1873956 h 5766084"/>
              <a:gd name="connsiteX31" fmla="*/ 4936066 w 9132710"/>
              <a:gd name="connsiteY31" fmla="*/ 1645356 h 5766084"/>
              <a:gd name="connsiteX32" fmla="*/ 5130799 w 9132710"/>
              <a:gd name="connsiteY32" fmla="*/ 1670756 h 5766084"/>
              <a:gd name="connsiteX33" fmla="*/ 5410199 w 9132710"/>
              <a:gd name="connsiteY33" fmla="*/ 1797756 h 5766084"/>
              <a:gd name="connsiteX34" fmla="*/ 5452532 w 9132710"/>
              <a:gd name="connsiteY34" fmla="*/ 1933223 h 5766084"/>
              <a:gd name="connsiteX35" fmla="*/ 5367866 w 9132710"/>
              <a:gd name="connsiteY35" fmla="*/ 2077156 h 5766084"/>
              <a:gd name="connsiteX36" fmla="*/ 5511799 w 9132710"/>
              <a:gd name="connsiteY36" fmla="*/ 2102556 h 5766084"/>
              <a:gd name="connsiteX37" fmla="*/ 5850466 w 9132710"/>
              <a:gd name="connsiteY37" fmla="*/ 1882423 h 5766084"/>
              <a:gd name="connsiteX38" fmla="*/ 6045199 w 9132710"/>
              <a:gd name="connsiteY38" fmla="*/ 1882423 h 5766084"/>
              <a:gd name="connsiteX39" fmla="*/ 6087532 w 9132710"/>
              <a:gd name="connsiteY39" fmla="*/ 2051756 h 5766084"/>
              <a:gd name="connsiteX40" fmla="*/ 6206066 w 9132710"/>
              <a:gd name="connsiteY40" fmla="*/ 1933223 h 5766084"/>
              <a:gd name="connsiteX41" fmla="*/ 6282266 w 9132710"/>
              <a:gd name="connsiteY41" fmla="*/ 1772356 h 5766084"/>
              <a:gd name="connsiteX42" fmla="*/ 6383866 w 9132710"/>
              <a:gd name="connsiteY42" fmla="*/ 1611489 h 5766084"/>
              <a:gd name="connsiteX43" fmla="*/ 6578599 w 9132710"/>
              <a:gd name="connsiteY43" fmla="*/ 1425223 h 5766084"/>
              <a:gd name="connsiteX44" fmla="*/ 6764866 w 9132710"/>
              <a:gd name="connsiteY44" fmla="*/ 1382889 h 5766084"/>
              <a:gd name="connsiteX45" fmla="*/ 6841066 w 9132710"/>
              <a:gd name="connsiteY45" fmla="*/ 1281289 h 5766084"/>
              <a:gd name="connsiteX46" fmla="*/ 6951132 w 9132710"/>
              <a:gd name="connsiteY46" fmla="*/ 1120423 h 5766084"/>
              <a:gd name="connsiteX47" fmla="*/ 7196666 w 9132710"/>
              <a:gd name="connsiteY47" fmla="*/ 1001889 h 5766084"/>
              <a:gd name="connsiteX48" fmla="*/ 7332132 w 9132710"/>
              <a:gd name="connsiteY48" fmla="*/ 866423 h 5766084"/>
              <a:gd name="connsiteX49" fmla="*/ 7222066 w 9132710"/>
              <a:gd name="connsiteY49" fmla="*/ 857956 h 5766084"/>
              <a:gd name="connsiteX50" fmla="*/ 7230532 w 9132710"/>
              <a:gd name="connsiteY50" fmla="*/ 587023 h 5766084"/>
              <a:gd name="connsiteX51" fmla="*/ 7306732 w 9132710"/>
              <a:gd name="connsiteY51" fmla="*/ 443089 h 5766084"/>
              <a:gd name="connsiteX52" fmla="*/ 7433732 w 9132710"/>
              <a:gd name="connsiteY52" fmla="*/ 248356 h 5766084"/>
              <a:gd name="connsiteX53" fmla="*/ 7611532 w 9132710"/>
              <a:gd name="connsiteY53" fmla="*/ 79023 h 5766084"/>
              <a:gd name="connsiteX54" fmla="*/ 7823199 w 9132710"/>
              <a:gd name="connsiteY54" fmla="*/ 11289 h 5766084"/>
              <a:gd name="connsiteX55" fmla="*/ 8094132 w 9132710"/>
              <a:gd name="connsiteY55" fmla="*/ 146756 h 5766084"/>
              <a:gd name="connsiteX56" fmla="*/ 7958666 w 9132710"/>
              <a:gd name="connsiteY56" fmla="*/ 476956 h 5766084"/>
              <a:gd name="connsiteX57" fmla="*/ 7984066 w 9132710"/>
              <a:gd name="connsiteY57" fmla="*/ 646289 h 5766084"/>
              <a:gd name="connsiteX58" fmla="*/ 8127999 w 9132710"/>
              <a:gd name="connsiteY58" fmla="*/ 570089 h 5766084"/>
              <a:gd name="connsiteX59" fmla="*/ 8271932 w 9132710"/>
              <a:gd name="connsiteY59" fmla="*/ 603956 h 5766084"/>
              <a:gd name="connsiteX60" fmla="*/ 8254999 w 9132710"/>
              <a:gd name="connsiteY60" fmla="*/ 849489 h 5766084"/>
              <a:gd name="connsiteX61" fmla="*/ 8424332 w 9132710"/>
              <a:gd name="connsiteY61" fmla="*/ 1128889 h 5766084"/>
              <a:gd name="connsiteX62" fmla="*/ 8373532 w 9132710"/>
              <a:gd name="connsiteY62" fmla="*/ 1442156 h 5766084"/>
              <a:gd name="connsiteX63" fmla="*/ 8381999 w 9132710"/>
              <a:gd name="connsiteY63" fmla="*/ 1569156 h 5766084"/>
              <a:gd name="connsiteX64" fmla="*/ 8458199 w 9132710"/>
              <a:gd name="connsiteY64" fmla="*/ 1738489 h 5766084"/>
              <a:gd name="connsiteX65" fmla="*/ 8652932 w 9132710"/>
              <a:gd name="connsiteY65" fmla="*/ 1907823 h 5766084"/>
              <a:gd name="connsiteX66" fmla="*/ 8822266 w 9132710"/>
              <a:gd name="connsiteY66" fmla="*/ 2068689 h 5766084"/>
              <a:gd name="connsiteX67" fmla="*/ 8915399 w 9132710"/>
              <a:gd name="connsiteY67" fmla="*/ 2305756 h 5766084"/>
              <a:gd name="connsiteX68" fmla="*/ 9101666 w 9132710"/>
              <a:gd name="connsiteY68" fmla="*/ 2559756 h 5766084"/>
              <a:gd name="connsiteX69" fmla="*/ 9101666 w 9132710"/>
              <a:gd name="connsiteY69" fmla="*/ 2805289 h 5766084"/>
              <a:gd name="connsiteX70" fmla="*/ 9059332 w 9132710"/>
              <a:gd name="connsiteY70" fmla="*/ 3110089 h 5766084"/>
              <a:gd name="connsiteX71" fmla="*/ 9101666 w 9132710"/>
              <a:gd name="connsiteY71" fmla="*/ 3364089 h 5766084"/>
              <a:gd name="connsiteX72" fmla="*/ 9067799 w 9132710"/>
              <a:gd name="connsiteY72" fmla="*/ 3770489 h 5766084"/>
              <a:gd name="connsiteX73" fmla="*/ 8983132 w 9132710"/>
              <a:gd name="connsiteY73" fmla="*/ 4126089 h 5766084"/>
              <a:gd name="connsiteX74" fmla="*/ 8669866 w 9132710"/>
              <a:gd name="connsiteY74" fmla="*/ 4227689 h 5766084"/>
              <a:gd name="connsiteX75" fmla="*/ 8559799 w 9132710"/>
              <a:gd name="connsiteY75" fmla="*/ 4447823 h 5766084"/>
              <a:gd name="connsiteX76" fmla="*/ 8542866 w 9132710"/>
              <a:gd name="connsiteY76" fmla="*/ 4803423 h 5766084"/>
              <a:gd name="connsiteX77" fmla="*/ 8460431 w 9132710"/>
              <a:gd name="connsiteY77" fmla="*/ 5118012 h 5766084"/>
              <a:gd name="connsiteX78" fmla="*/ 8244407 w 9132710"/>
              <a:gd name="connsiteY78" fmla="*/ 5190020 h 5766084"/>
              <a:gd name="connsiteX79" fmla="*/ 8244407 w 9132710"/>
              <a:gd name="connsiteY79" fmla="*/ 5478052 h 5766084"/>
              <a:gd name="connsiteX80" fmla="*/ 8244407 w 9132710"/>
              <a:gd name="connsiteY80" fmla="*/ 5766084 h 5766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132710" h="5766084">
                <a:moveTo>
                  <a:pt x="0" y="869540"/>
                </a:moveTo>
                <a:cubicBezTo>
                  <a:pt x="183444" y="863376"/>
                  <a:pt x="695064" y="641336"/>
                  <a:pt x="1043608" y="653516"/>
                </a:cubicBezTo>
                <a:cubicBezTo>
                  <a:pt x="1392152" y="665696"/>
                  <a:pt x="1873956" y="893234"/>
                  <a:pt x="2091267" y="942623"/>
                </a:cubicBezTo>
                <a:cubicBezTo>
                  <a:pt x="2162070" y="985848"/>
                  <a:pt x="2339115" y="1057060"/>
                  <a:pt x="2404532" y="1128889"/>
                </a:cubicBezTo>
                <a:cubicBezTo>
                  <a:pt x="2469949" y="1200718"/>
                  <a:pt x="2482563" y="1284806"/>
                  <a:pt x="2483767" y="1373596"/>
                </a:cubicBezTo>
                <a:cubicBezTo>
                  <a:pt x="2484971" y="1462386"/>
                  <a:pt x="2410854" y="1559890"/>
                  <a:pt x="2411759" y="1661628"/>
                </a:cubicBezTo>
                <a:cubicBezTo>
                  <a:pt x="2412664" y="1763366"/>
                  <a:pt x="2508748" y="1902068"/>
                  <a:pt x="2489199" y="1984023"/>
                </a:cubicBezTo>
                <a:cubicBezTo>
                  <a:pt x="2469650" y="2065978"/>
                  <a:pt x="2359377" y="2118078"/>
                  <a:pt x="2294466" y="2153356"/>
                </a:cubicBezTo>
                <a:cubicBezTo>
                  <a:pt x="2229555" y="2188634"/>
                  <a:pt x="2089854" y="2188634"/>
                  <a:pt x="2099732" y="2195689"/>
                </a:cubicBezTo>
                <a:cubicBezTo>
                  <a:pt x="2109610" y="2202744"/>
                  <a:pt x="2287410" y="2214033"/>
                  <a:pt x="2353732" y="2195689"/>
                </a:cubicBezTo>
                <a:cubicBezTo>
                  <a:pt x="2420054" y="2177345"/>
                  <a:pt x="2456744" y="2112434"/>
                  <a:pt x="2497666" y="2085623"/>
                </a:cubicBezTo>
                <a:cubicBezTo>
                  <a:pt x="2538588" y="2058812"/>
                  <a:pt x="2568222" y="2012245"/>
                  <a:pt x="2599266" y="2034823"/>
                </a:cubicBezTo>
                <a:cubicBezTo>
                  <a:pt x="2630310" y="2057401"/>
                  <a:pt x="2666999" y="2184400"/>
                  <a:pt x="2683932" y="2221089"/>
                </a:cubicBezTo>
                <a:cubicBezTo>
                  <a:pt x="2700865" y="2257778"/>
                  <a:pt x="2692399" y="2277534"/>
                  <a:pt x="2700866" y="2254956"/>
                </a:cubicBezTo>
                <a:cubicBezTo>
                  <a:pt x="2709333" y="2232378"/>
                  <a:pt x="2702277" y="2108201"/>
                  <a:pt x="2734732" y="2085623"/>
                </a:cubicBezTo>
                <a:cubicBezTo>
                  <a:pt x="2767187" y="2063045"/>
                  <a:pt x="2849032" y="2084211"/>
                  <a:pt x="2895599" y="2119489"/>
                </a:cubicBezTo>
                <a:cubicBezTo>
                  <a:pt x="2942166" y="2154767"/>
                  <a:pt x="2971799" y="2271889"/>
                  <a:pt x="3014132" y="2297289"/>
                </a:cubicBezTo>
                <a:cubicBezTo>
                  <a:pt x="3056465" y="2322689"/>
                  <a:pt x="3108677" y="2273300"/>
                  <a:pt x="3149599" y="2271889"/>
                </a:cubicBezTo>
                <a:cubicBezTo>
                  <a:pt x="3190521" y="2270478"/>
                  <a:pt x="3215922" y="2271890"/>
                  <a:pt x="3259666" y="2288823"/>
                </a:cubicBezTo>
                <a:cubicBezTo>
                  <a:pt x="3303411" y="2305756"/>
                  <a:pt x="3349977" y="2377722"/>
                  <a:pt x="3412066" y="2373489"/>
                </a:cubicBezTo>
                <a:cubicBezTo>
                  <a:pt x="3474155" y="2369256"/>
                  <a:pt x="3565877" y="2308578"/>
                  <a:pt x="3632199" y="2263423"/>
                </a:cubicBezTo>
                <a:cubicBezTo>
                  <a:pt x="3698521" y="2218268"/>
                  <a:pt x="3764843" y="2122312"/>
                  <a:pt x="3809999" y="2102556"/>
                </a:cubicBezTo>
                <a:cubicBezTo>
                  <a:pt x="3855155" y="2082800"/>
                  <a:pt x="3880554" y="2111022"/>
                  <a:pt x="3903132" y="2144889"/>
                </a:cubicBezTo>
                <a:cubicBezTo>
                  <a:pt x="3925710" y="2178756"/>
                  <a:pt x="3968044" y="2262011"/>
                  <a:pt x="3945466" y="2305756"/>
                </a:cubicBezTo>
                <a:cubicBezTo>
                  <a:pt x="3922888" y="2349501"/>
                  <a:pt x="3763433" y="2396067"/>
                  <a:pt x="3767666" y="2407356"/>
                </a:cubicBezTo>
                <a:cubicBezTo>
                  <a:pt x="3771899" y="2418645"/>
                  <a:pt x="3931355" y="2383367"/>
                  <a:pt x="3970866" y="2373489"/>
                </a:cubicBezTo>
                <a:cubicBezTo>
                  <a:pt x="4010377" y="2363611"/>
                  <a:pt x="3976510" y="2370667"/>
                  <a:pt x="4004732" y="2348089"/>
                </a:cubicBezTo>
                <a:cubicBezTo>
                  <a:pt x="4032954" y="2325511"/>
                  <a:pt x="4063999" y="2291645"/>
                  <a:pt x="4140199" y="2238023"/>
                </a:cubicBezTo>
                <a:cubicBezTo>
                  <a:pt x="4216399" y="2184401"/>
                  <a:pt x="4365977" y="2084212"/>
                  <a:pt x="4461932" y="2026356"/>
                </a:cubicBezTo>
                <a:cubicBezTo>
                  <a:pt x="4557887" y="1968500"/>
                  <a:pt x="4656665" y="1916289"/>
                  <a:pt x="4715932" y="1890889"/>
                </a:cubicBezTo>
                <a:cubicBezTo>
                  <a:pt x="4775199" y="1865489"/>
                  <a:pt x="4780843" y="1914878"/>
                  <a:pt x="4817532" y="1873956"/>
                </a:cubicBezTo>
                <a:cubicBezTo>
                  <a:pt x="4854221" y="1833034"/>
                  <a:pt x="4883855" y="1679223"/>
                  <a:pt x="4936066" y="1645356"/>
                </a:cubicBezTo>
                <a:cubicBezTo>
                  <a:pt x="4988277" y="1611489"/>
                  <a:pt x="5051777" y="1645356"/>
                  <a:pt x="5130799" y="1670756"/>
                </a:cubicBezTo>
                <a:cubicBezTo>
                  <a:pt x="5209821" y="1696156"/>
                  <a:pt x="5356577" y="1754012"/>
                  <a:pt x="5410199" y="1797756"/>
                </a:cubicBezTo>
                <a:cubicBezTo>
                  <a:pt x="5463821" y="1841500"/>
                  <a:pt x="5459587" y="1886657"/>
                  <a:pt x="5452532" y="1933223"/>
                </a:cubicBezTo>
                <a:cubicBezTo>
                  <a:pt x="5445477" y="1979789"/>
                  <a:pt x="5357988" y="2048934"/>
                  <a:pt x="5367866" y="2077156"/>
                </a:cubicBezTo>
                <a:cubicBezTo>
                  <a:pt x="5377744" y="2105378"/>
                  <a:pt x="5431366" y="2135012"/>
                  <a:pt x="5511799" y="2102556"/>
                </a:cubicBezTo>
                <a:cubicBezTo>
                  <a:pt x="5592232" y="2070101"/>
                  <a:pt x="5761566" y="1919112"/>
                  <a:pt x="5850466" y="1882423"/>
                </a:cubicBezTo>
                <a:cubicBezTo>
                  <a:pt x="5939366" y="1845734"/>
                  <a:pt x="6005688" y="1854201"/>
                  <a:pt x="6045199" y="1882423"/>
                </a:cubicBezTo>
                <a:cubicBezTo>
                  <a:pt x="6084710" y="1910645"/>
                  <a:pt x="6060721" y="2043289"/>
                  <a:pt x="6087532" y="2051756"/>
                </a:cubicBezTo>
                <a:cubicBezTo>
                  <a:pt x="6114343" y="2060223"/>
                  <a:pt x="6173610" y="1979790"/>
                  <a:pt x="6206066" y="1933223"/>
                </a:cubicBezTo>
                <a:cubicBezTo>
                  <a:pt x="6238522" y="1886656"/>
                  <a:pt x="6252633" y="1825978"/>
                  <a:pt x="6282266" y="1772356"/>
                </a:cubicBezTo>
                <a:cubicBezTo>
                  <a:pt x="6311899" y="1718734"/>
                  <a:pt x="6334477" y="1669344"/>
                  <a:pt x="6383866" y="1611489"/>
                </a:cubicBezTo>
                <a:cubicBezTo>
                  <a:pt x="6433255" y="1553634"/>
                  <a:pt x="6515099" y="1463323"/>
                  <a:pt x="6578599" y="1425223"/>
                </a:cubicBezTo>
                <a:cubicBezTo>
                  <a:pt x="6642099" y="1387123"/>
                  <a:pt x="6721122" y="1406878"/>
                  <a:pt x="6764866" y="1382889"/>
                </a:cubicBezTo>
                <a:cubicBezTo>
                  <a:pt x="6808611" y="1358900"/>
                  <a:pt x="6810022" y="1325033"/>
                  <a:pt x="6841066" y="1281289"/>
                </a:cubicBezTo>
                <a:cubicBezTo>
                  <a:pt x="6872110" y="1237545"/>
                  <a:pt x="6891865" y="1166990"/>
                  <a:pt x="6951132" y="1120423"/>
                </a:cubicBezTo>
                <a:cubicBezTo>
                  <a:pt x="7010399" y="1073856"/>
                  <a:pt x="7133166" y="1044222"/>
                  <a:pt x="7196666" y="1001889"/>
                </a:cubicBezTo>
                <a:cubicBezTo>
                  <a:pt x="7260166" y="959556"/>
                  <a:pt x="7327899" y="890412"/>
                  <a:pt x="7332132" y="866423"/>
                </a:cubicBezTo>
                <a:cubicBezTo>
                  <a:pt x="7336365" y="842434"/>
                  <a:pt x="7238999" y="904523"/>
                  <a:pt x="7222066" y="857956"/>
                </a:cubicBezTo>
                <a:cubicBezTo>
                  <a:pt x="7205133" y="811389"/>
                  <a:pt x="7216421" y="656167"/>
                  <a:pt x="7230532" y="587023"/>
                </a:cubicBezTo>
                <a:cubicBezTo>
                  <a:pt x="7244643" y="517879"/>
                  <a:pt x="7272865" y="499533"/>
                  <a:pt x="7306732" y="443089"/>
                </a:cubicBezTo>
                <a:cubicBezTo>
                  <a:pt x="7340599" y="386645"/>
                  <a:pt x="7382932" y="309034"/>
                  <a:pt x="7433732" y="248356"/>
                </a:cubicBezTo>
                <a:cubicBezTo>
                  <a:pt x="7484532" y="187678"/>
                  <a:pt x="7546621" y="118534"/>
                  <a:pt x="7611532" y="79023"/>
                </a:cubicBezTo>
                <a:cubicBezTo>
                  <a:pt x="7676443" y="39512"/>
                  <a:pt x="7742766" y="0"/>
                  <a:pt x="7823199" y="11289"/>
                </a:cubicBezTo>
                <a:cubicBezTo>
                  <a:pt x="7903632" y="22578"/>
                  <a:pt x="8071554" y="69145"/>
                  <a:pt x="8094132" y="146756"/>
                </a:cubicBezTo>
                <a:cubicBezTo>
                  <a:pt x="8116710" y="224367"/>
                  <a:pt x="7977010" y="393701"/>
                  <a:pt x="7958666" y="476956"/>
                </a:cubicBezTo>
                <a:cubicBezTo>
                  <a:pt x="7940322" y="560211"/>
                  <a:pt x="7955844" y="630767"/>
                  <a:pt x="7984066" y="646289"/>
                </a:cubicBezTo>
                <a:cubicBezTo>
                  <a:pt x="8012288" y="661811"/>
                  <a:pt x="8080021" y="577144"/>
                  <a:pt x="8127999" y="570089"/>
                </a:cubicBezTo>
                <a:cubicBezTo>
                  <a:pt x="8175977" y="563034"/>
                  <a:pt x="8250765" y="557389"/>
                  <a:pt x="8271932" y="603956"/>
                </a:cubicBezTo>
                <a:cubicBezTo>
                  <a:pt x="8293099" y="650523"/>
                  <a:pt x="8229599" y="762000"/>
                  <a:pt x="8254999" y="849489"/>
                </a:cubicBezTo>
                <a:cubicBezTo>
                  <a:pt x="8280399" y="936978"/>
                  <a:pt x="8404577" y="1030111"/>
                  <a:pt x="8424332" y="1128889"/>
                </a:cubicBezTo>
                <a:cubicBezTo>
                  <a:pt x="8444087" y="1227667"/>
                  <a:pt x="8380588" y="1368778"/>
                  <a:pt x="8373532" y="1442156"/>
                </a:cubicBezTo>
                <a:cubicBezTo>
                  <a:pt x="8366477" y="1515534"/>
                  <a:pt x="8367888" y="1519767"/>
                  <a:pt x="8381999" y="1569156"/>
                </a:cubicBezTo>
                <a:cubicBezTo>
                  <a:pt x="8396110" y="1618545"/>
                  <a:pt x="8413044" y="1682045"/>
                  <a:pt x="8458199" y="1738489"/>
                </a:cubicBezTo>
                <a:cubicBezTo>
                  <a:pt x="8503354" y="1794933"/>
                  <a:pt x="8592254" y="1852790"/>
                  <a:pt x="8652932" y="1907823"/>
                </a:cubicBezTo>
                <a:cubicBezTo>
                  <a:pt x="8713610" y="1962856"/>
                  <a:pt x="8778522" y="2002367"/>
                  <a:pt x="8822266" y="2068689"/>
                </a:cubicBezTo>
                <a:cubicBezTo>
                  <a:pt x="8866011" y="2135011"/>
                  <a:pt x="8868832" y="2223912"/>
                  <a:pt x="8915399" y="2305756"/>
                </a:cubicBezTo>
                <a:cubicBezTo>
                  <a:pt x="8961966" y="2387601"/>
                  <a:pt x="9070622" y="2476501"/>
                  <a:pt x="9101666" y="2559756"/>
                </a:cubicBezTo>
                <a:cubicBezTo>
                  <a:pt x="9132710" y="2643011"/>
                  <a:pt x="9108722" y="2713567"/>
                  <a:pt x="9101666" y="2805289"/>
                </a:cubicBezTo>
                <a:cubicBezTo>
                  <a:pt x="9094610" y="2897011"/>
                  <a:pt x="9059332" y="3016956"/>
                  <a:pt x="9059332" y="3110089"/>
                </a:cubicBezTo>
                <a:cubicBezTo>
                  <a:pt x="9059332" y="3203222"/>
                  <a:pt x="9100255" y="3254022"/>
                  <a:pt x="9101666" y="3364089"/>
                </a:cubicBezTo>
                <a:cubicBezTo>
                  <a:pt x="9103077" y="3474156"/>
                  <a:pt x="9087555" y="3643489"/>
                  <a:pt x="9067799" y="3770489"/>
                </a:cubicBezTo>
                <a:cubicBezTo>
                  <a:pt x="9048043" y="3897489"/>
                  <a:pt x="9049454" y="4049889"/>
                  <a:pt x="8983132" y="4126089"/>
                </a:cubicBezTo>
                <a:cubicBezTo>
                  <a:pt x="8916810" y="4202289"/>
                  <a:pt x="8740421" y="4174067"/>
                  <a:pt x="8669866" y="4227689"/>
                </a:cubicBezTo>
                <a:cubicBezTo>
                  <a:pt x="8599311" y="4281311"/>
                  <a:pt x="8580966" y="4351867"/>
                  <a:pt x="8559799" y="4447823"/>
                </a:cubicBezTo>
                <a:cubicBezTo>
                  <a:pt x="8538632" y="4543779"/>
                  <a:pt x="8559427" y="4691725"/>
                  <a:pt x="8542866" y="4803423"/>
                </a:cubicBezTo>
                <a:cubicBezTo>
                  <a:pt x="8526305" y="4915121"/>
                  <a:pt x="8510174" y="5053579"/>
                  <a:pt x="8460431" y="5118012"/>
                </a:cubicBezTo>
                <a:cubicBezTo>
                  <a:pt x="8410688" y="5182445"/>
                  <a:pt x="8280411" y="5130014"/>
                  <a:pt x="8244407" y="5190020"/>
                </a:cubicBezTo>
                <a:cubicBezTo>
                  <a:pt x="8208403" y="5250026"/>
                  <a:pt x="8244407" y="5382041"/>
                  <a:pt x="8244407" y="5478052"/>
                </a:cubicBezTo>
                <a:cubicBezTo>
                  <a:pt x="8244407" y="5574063"/>
                  <a:pt x="8159411" y="5690023"/>
                  <a:pt x="8244407" y="5766084"/>
                </a:cubicBezTo>
              </a:path>
            </a:pathLst>
          </a:custGeom>
          <a:ln w="3175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35" name="TextBox 34"/>
          <p:cNvSpPr txBox="1"/>
          <p:nvPr/>
        </p:nvSpPr>
        <p:spPr>
          <a:xfrm>
            <a:off x="4139952" y="2590305"/>
            <a:ext cx="648072" cy="246221"/>
          </a:xfrm>
          <a:prstGeom prst="rect">
            <a:avLst/>
          </a:prstGeom>
          <a:noFill/>
        </p:spPr>
        <p:txBody>
          <a:bodyPr wrap="square" rtlCol="0">
            <a:spAutoFit/>
          </a:bodyPr>
          <a:lstStyle/>
          <a:p>
            <a:r>
              <a:rPr lang="ru-RU" sz="1000" b="1" dirty="0" smtClean="0">
                <a:solidFill>
                  <a:srgbClr val="A02C20"/>
                </a:solidFill>
              </a:rPr>
              <a:t>Диксон</a:t>
            </a:r>
            <a:endParaRPr lang="ru-RU" sz="1000" b="1" dirty="0">
              <a:solidFill>
                <a:srgbClr val="A02C20"/>
              </a:solidFill>
            </a:endParaRPr>
          </a:p>
        </p:txBody>
      </p:sp>
      <p:sp>
        <p:nvSpPr>
          <p:cNvPr id="27" name="Овал 26"/>
          <p:cNvSpPr/>
          <p:nvPr/>
        </p:nvSpPr>
        <p:spPr>
          <a:xfrm>
            <a:off x="4139952" y="2780928"/>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6012160" y="2636912"/>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3779912" y="2924944"/>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2339752" y="2780928"/>
            <a:ext cx="144016" cy="144016"/>
          </a:xfrm>
          <a:prstGeom prst="ellipse">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TextBox 42"/>
          <p:cNvSpPr txBox="1"/>
          <p:nvPr/>
        </p:nvSpPr>
        <p:spPr>
          <a:xfrm>
            <a:off x="2411760" y="2636912"/>
            <a:ext cx="504056" cy="153888"/>
          </a:xfrm>
          <a:prstGeom prst="rect">
            <a:avLst/>
          </a:prstGeom>
          <a:noFill/>
        </p:spPr>
        <p:txBody>
          <a:bodyPr wrap="square" lIns="0" tIns="0" rIns="0" bIns="0" rtlCol="0">
            <a:spAutoFit/>
          </a:bodyPr>
          <a:lstStyle/>
          <a:p>
            <a:r>
              <a:rPr lang="ru-RU" sz="1000" b="1" dirty="0" err="1" smtClean="0">
                <a:solidFill>
                  <a:srgbClr val="A02C20"/>
                </a:solidFill>
              </a:rPr>
              <a:t>Индига</a:t>
            </a:r>
            <a:endParaRPr lang="ru-RU" sz="1000" b="1" dirty="0">
              <a:solidFill>
                <a:srgbClr val="A02C20"/>
              </a:solidFill>
            </a:endParaRPr>
          </a:p>
        </p:txBody>
      </p:sp>
      <p:sp>
        <p:nvSpPr>
          <p:cNvPr id="44" name="TextBox 43"/>
          <p:cNvSpPr txBox="1"/>
          <p:nvPr/>
        </p:nvSpPr>
        <p:spPr>
          <a:xfrm>
            <a:off x="3419872" y="2852936"/>
            <a:ext cx="504056" cy="153888"/>
          </a:xfrm>
          <a:prstGeom prst="rect">
            <a:avLst/>
          </a:prstGeom>
          <a:noFill/>
        </p:spPr>
        <p:txBody>
          <a:bodyPr wrap="square" lIns="0" tIns="0" rIns="0" bIns="0" rtlCol="0">
            <a:spAutoFit/>
          </a:bodyPr>
          <a:lstStyle/>
          <a:p>
            <a:r>
              <a:rPr lang="ru-RU" sz="1000" b="1" dirty="0" err="1" smtClean="0">
                <a:solidFill>
                  <a:srgbClr val="A02C20"/>
                </a:solidFill>
              </a:rPr>
              <a:t>Сабетта</a:t>
            </a:r>
            <a:endParaRPr lang="ru-RU" sz="1000" b="1" dirty="0">
              <a:solidFill>
                <a:srgbClr val="A02C20"/>
              </a:solidFill>
            </a:endParaRPr>
          </a:p>
        </p:txBody>
      </p:sp>
      <p:sp>
        <p:nvSpPr>
          <p:cNvPr id="36" name="TextBox 35"/>
          <p:cNvSpPr txBox="1"/>
          <p:nvPr/>
        </p:nvSpPr>
        <p:spPr>
          <a:xfrm>
            <a:off x="5719856" y="2492896"/>
            <a:ext cx="432048" cy="153888"/>
          </a:xfrm>
          <a:prstGeom prst="rect">
            <a:avLst/>
          </a:prstGeom>
          <a:noFill/>
        </p:spPr>
        <p:txBody>
          <a:bodyPr wrap="square" lIns="0" tIns="0" rIns="0" bIns="0" rtlCol="0">
            <a:spAutoFit/>
          </a:bodyPr>
          <a:lstStyle/>
          <a:p>
            <a:r>
              <a:rPr lang="ru-RU" sz="1000" b="1" dirty="0" smtClean="0">
                <a:solidFill>
                  <a:srgbClr val="A02C20"/>
                </a:solidFill>
              </a:rPr>
              <a:t>Тикси</a:t>
            </a:r>
            <a:endParaRPr lang="ru-RU" sz="1000" b="1" dirty="0">
              <a:solidFill>
                <a:srgbClr val="A02C20"/>
              </a:solidFill>
            </a:endParaRPr>
          </a:p>
        </p:txBody>
      </p:sp>
      <p:sp>
        <p:nvSpPr>
          <p:cNvPr id="37" name="TextBox 36"/>
          <p:cNvSpPr txBox="1"/>
          <p:nvPr/>
        </p:nvSpPr>
        <p:spPr>
          <a:xfrm>
            <a:off x="6935525" y="1268760"/>
            <a:ext cx="432048" cy="153888"/>
          </a:xfrm>
          <a:prstGeom prst="rect">
            <a:avLst/>
          </a:prstGeom>
          <a:noFill/>
        </p:spPr>
        <p:txBody>
          <a:bodyPr wrap="square" lIns="0" tIns="0" rIns="0" bIns="0" rtlCol="0">
            <a:spAutoFit/>
          </a:bodyPr>
          <a:lstStyle/>
          <a:p>
            <a:r>
              <a:rPr lang="ru-RU" sz="1000" b="1" dirty="0" err="1" smtClean="0">
                <a:solidFill>
                  <a:srgbClr val="A02C20"/>
                </a:solidFill>
              </a:rPr>
              <a:t>Певек</a:t>
            </a:r>
            <a:endParaRPr lang="ru-RU" sz="1000" b="1" dirty="0">
              <a:solidFill>
                <a:srgbClr val="A02C20"/>
              </a:solidFill>
            </a:endParaRPr>
          </a:p>
        </p:txBody>
      </p:sp>
      <p:sp>
        <p:nvSpPr>
          <p:cNvPr id="38" name="TextBox 37"/>
          <p:cNvSpPr txBox="1"/>
          <p:nvPr/>
        </p:nvSpPr>
        <p:spPr>
          <a:xfrm>
            <a:off x="7926780" y="1124744"/>
            <a:ext cx="749676" cy="246221"/>
          </a:xfrm>
          <a:prstGeom prst="rect">
            <a:avLst/>
          </a:prstGeom>
          <a:noFill/>
        </p:spPr>
        <p:txBody>
          <a:bodyPr wrap="square" rtlCol="0">
            <a:spAutoFit/>
          </a:bodyPr>
          <a:lstStyle/>
          <a:p>
            <a:r>
              <a:rPr lang="ru-RU" sz="1000" b="1" dirty="0" smtClean="0">
                <a:solidFill>
                  <a:srgbClr val="A02C20"/>
                </a:solidFill>
              </a:rPr>
              <a:t>Анадырь</a:t>
            </a:r>
            <a:endParaRPr lang="ru-RU" sz="1000" b="1" dirty="0">
              <a:solidFill>
                <a:srgbClr val="A02C20"/>
              </a:solidFill>
            </a:endParaRPr>
          </a:p>
        </p:txBody>
      </p:sp>
      <p:sp>
        <p:nvSpPr>
          <p:cNvPr id="45" name="TextBox 44"/>
          <p:cNvSpPr txBox="1"/>
          <p:nvPr/>
        </p:nvSpPr>
        <p:spPr>
          <a:xfrm>
            <a:off x="4644008" y="3429000"/>
            <a:ext cx="1080120" cy="246221"/>
          </a:xfrm>
          <a:prstGeom prst="rect">
            <a:avLst/>
          </a:prstGeom>
          <a:noFill/>
        </p:spPr>
        <p:txBody>
          <a:bodyPr wrap="square" rtlCol="0">
            <a:spAutoFit/>
          </a:bodyPr>
          <a:lstStyle/>
          <a:p>
            <a:r>
              <a:rPr lang="ru-RU" sz="1000" b="1" dirty="0" smtClean="0">
                <a:solidFill>
                  <a:srgbClr val="A02C20"/>
                </a:solidFill>
              </a:rPr>
              <a:t>Плато </a:t>
            </a:r>
            <a:r>
              <a:rPr lang="ru-RU" sz="1000" b="1" dirty="0" err="1" smtClean="0">
                <a:solidFill>
                  <a:srgbClr val="A02C20"/>
                </a:solidFill>
              </a:rPr>
              <a:t>Путарана</a:t>
            </a:r>
            <a:endParaRPr lang="ru-RU" sz="1000" b="1" dirty="0">
              <a:solidFill>
                <a:srgbClr val="A02C20"/>
              </a:solidFill>
            </a:endParaRPr>
          </a:p>
        </p:txBody>
      </p:sp>
      <p:sp>
        <p:nvSpPr>
          <p:cNvPr id="46" name="TextBox 45"/>
          <p:cNvSpPr txBox="1"/>
          <p:nvPr/>
        </p:nvSpPr>
        <p:spPr>
          <a:xfrm>
            <a:off x="3563888" y="5589240"/>
            <a:ext cx="1008112" cy="246221"/>
          </a:xfrm>
          <a:prstGeom prst="rect">
            <a:avLst/>
          </a:prstGeom>
          <a:noFill/>
        </p:spPr>
        <p:txBody>
          <a:bodyPr wrap="square" rtlCol="0">
            <a:spAutoFit/>
          </a:bodyPr>
          <a:lstStyle/>
          <a:p>
            <a:r>
              <a:rPr lang="ru-RU" sz="1000" b="1" dirty="0" smtClean="0">
                <a:solidFill>
                  <a:srgbClr val="A02C20"/>
                </a:solidFill>
              </a:rPr>
              <a:t>Горный Алтай</a:t>
            </a:r>
            <a:endParaRPr lang="ru-RU" sz="1000" b="1" dirty="0">
              <a:solidFill>
                <a:srgbClr val="A02C20"/>
              </a:solidFill>
            </a:endParaRPr>
          </a:p>
        </p:txBody>
      </p:sp>
      <p:sp>
        <p:nvSpPr>
          <p:cNvPr id="47" name="TextBox 46"/>
          <p:cNvSpPr txBox="1"/>
          <p:nvPr/>
        </p:nvSpPr>
        <p:spPr>
          <a:xfrm>
            <a:off x="4572000" y="5517232"/>
            <a:ext cx="720080" cy="246221"/>
          </a:xfrm>
          <a:prstGeom prst="rect">
            <a:avLst/>
          </a:prstGeom>
          <a:noFill/>
        </p:spPr>
        <p:txBody>
          <a:bodyPr wrap="square" rtlCol="0">
            <a:spAutoFit/>
          </a:bodyPr>
          <a:lstStyle/>
          <a:p>
            <a:r>
              <a:rPr lang="ru-RU" sz="1000" b="1" dirty="0" err="1" smtClean="0">
                <a:solidFill>
                  <a:srgbClr val="A02C20"/>
                </a:solidFill>
              </a:rPr>
              <a:t>Убсу-Нур</a:t>
            </a:r>
            <a:endParaRPr lang="ru-RU" sz="1000" b="1" dirty="0">
              <a:solidFill>
                <a:srgbClr val="A02C20"/>
              </a:solidFill>
            </a:endParaRPr>
          </a:p>
        </p:txBody>
      </p:sp>
      <p:sp>
        <p:nvSpPr>
          <p:cNvPr id="48" name="TextBox 47"/>
          <p:cNvSpPr txBox="1"/>
          <p:nvPr/>
        </p:nvSpPr>
        <p:spPr>
          <a:xfrm>
            <a:off x="5364088" y="5229200"/>
            <a:ext cx="648072" cy="246221"/>
          </a:xfrm>
          <a:prstGeom prst="rect">
            <a:avLst/>
          </a:prstGeom>
          <a:noFill/>
        </p:spPr>
        <p:txBody>
          <a:bodyPr wrap="square" rtlCol="0">
            <a:spAutoFit/>
          </a:bodyPr>
          <a:lstStyle/>
          <a:p>
            <a:r>
              <a:rPr lang="ru-RU" sz="1000" b="1" dirty="0" smtClean="0">
                <a:solidFill>
                  <a:srgbClr val="A02C20"/>
                </a:solidFill>
              </a:rPr>
              <a:t>Байкал</a:t>
            </a:r>
            <a:endParaRPr lang="ru-RU" sz="1000" b="1" dirty="0">
              <a:solidFill>
                <a:srgbClr val="A02C20"/>
              </a:solidFill>
            </a:endParaRPr>
          </a:p>
        </p:txBody>
      </p:sp>
      <p:sp>
        <p:nvSpPr>
          <p:cNvPr id="49" name="TextBox 48"/>
          <p:cNvSpPr txBox="1"/>
          <p:nvPr/>
        </p:nvSpPr>
        <p:spPr>
          <a:xfrm>
            <a:off x="5940152" y="836712"/>
            <a:ext cx="1224136" cy="246221"/>
          </a:xfrm>
          <a:prstGeom prst="rect">
            <a:avLst/>
          </a:prstGeom>
          <a:noFill/>
        </p:spPr>
        <p:txBody>
          <a:bodyPr wrap="square" rtlCol="0">
            <a:spAutoFit/>
          </a:bodyPr>
          <a:lstStyle/>
          <a:p>
            <a:r>
              <a:rPr lang="ru-RU" sz="1000" b="1" dirty="0" smtClean="0">
                <a:solidFill>
                  <a:srgbClr val="A02C20"/>
                </a:solidFill>
              </a:rPr>
              <a:t>Остров Врангеля</a:t>
            </a:r>
            <a:endParaRPr lang="ru-RU" sz="1000" b="1" dirty="0">
              <a:solidFill>
                <a:srgbClr val="A02C20"/>
              </a:solidFill>
            </a:endParaRPr>
          </a:p>
        </p:txBody>
      </p:sp>
      <p:sp>
        <p:nvSpPr>
          <p:cNvPr id="50" name="TextBox 49"/>
          <p:cNvSpPr txBox="1"/>
          <p:nvPr/>
        </p:nvSpPr>
        <p:spPr>
          <a:xfrm>
            <a:off x="7812360" y="2636912"/>
            <a:ext cx="1331640" cy="246221"/>
          </a:xfrm>
          <a:prstGeom prst="rect">
            <a:avLst/>
          </a:prstGeom>
          <a:noFill/>
        </p:spPr>
        <p:txBody>
          <a:bodyPr wrap="square" rtlCol="0">
            <a:spAutoFit/>
          </a:bodyPr>
          <a:lstStyle/>
          <a:p>
            <a:r>
              <a:rPr lang="ru-RU" sz="1000" b="1" dirty="0" smtClean="0">
                <a:solidFill>
                  <a:srgbClr val="A02C20"/>
                </a:solidFill>
              </a:rPr>
              <a:t>Вулканы Камчатки</a:t>
            </a:r>
            <a:endParaRPr lang="ru-RU" sz="1000" b="1" dirty="0">
              <a:solidFill>
                <a:srgbClr val="A02C20"/>
              </a:solidFill>
            </a:endParaRPr>
          </a:p>
        </p:txBody>
      </p:sp>
      <p:sp>
        <p:nvSpPr>
          <p:cNvPr id="51" name="TextBox 50"/>
          <p:cNvSpPr txBox="1"/>
          <p:nvPr/>
        </p:nvSpPr>
        <p:spPr>
          <a:xfrm>
            <a:off x="7596336" y="4653136"/>
            <a:ext cx="1008112" cy="246221"/>
          </a:xfrm>
          <a:prstGeom prst="rect">
            <a:avLst/>
          </a:prstGeom>
          <a:noFill/>
        </p:spPr>
        <p:txBody>
          <a:bodyPr wrap="square" rtlCol="0">
            <a:spAutoFit/>
          </a:bodyPr>
          <a:lstStyle/>
          <a:p>
            <a:r>
              <a:rPr lang="ru-RU" sz="1000" b="1" dirty="0" smtClean="0">
                <a:solidFill>
                  <a:srgbClr val="A02C20"/>
                </a:solidFill>
              </a:rPr>
              <a:t>Сихотэ-Алинь</a:t>
            </a:r>
            <a:endParaRPr lang="ru-RU" sz="1000" b="1" dirty="0">
              <a:solidFill>
                <a:srgbClr val="A02C20"/>
              </a:solidFill>
            </a:endParaRPr>
          </a:p>
        </p:txBody>
      </p:sp>
      <p:sp>
        <p:nvSpPr>
          <p:cNvPr id="52" name="TextBox 51"/>
          <p:cNvSpPr txBox="1"/>
          <p:nvPr/>
        </p:nvSpPr>
        <p:spPr>
          <a:xfrm>
            <a:off x="5914751" y="4411711"/>
            <a:ext cx="1152128" cy="246221"/>
          </a:xfrm>
          <a:prstGeom prst="rect">
            <a:avLst/>
          </a:prstGeom>
          <a:noFill/>
        </p:spPr>
        <p:txBody>
          <a:bodyPr wrap="square" rtlCol="0">
            <a:spAutoFit/>
          </a:bodyPr>
          <a:lstStyle/>
          <a:p>
            <a:r>
              <a:rPr lang="ru-RU" sz="1000" b="1" dirty="0" smtClean="0">
                <a:solidFill>
                  <a:srgbClr val="A02C20"/>
                </a:solidFill>
              </a:rPr>
              <a:t>Ленские столбы</a:t>
            </a:r>
            <a:endParaRPr lang="ru-RU" sz="1000" b="1" dirty="0">
              <a:solidFill>
                <a:srgbClr val="A02C20"/>
              </a:solidFill>
            </a:endParaRPr>
          </a:p>
        </p:txBody>
      </p:sp>
      <p:sp>
        <p:nvSpPr>
          <p:cNvPr id="53" name="TextBox 52"/>
          <p:cNvSpPr txBox="1"/>
          <p:nvPr/>
        </p:nvSpPr>
        <p:spPr>
          <a:xfrm>
            <a:off x="6228184" y="5013176"/>
            <a:ext cx="648072" cy="246221"/>
          </a:xfrm>
          <a:prstGeom prst="rect">
            <a:avLst/>
          </a:prstGeom>
          <a:noFill/>
        </p:spPr>
        <p:txBody>
          <a:bodyPr wrap="square" rtlCol="0">
            <a:spAutoFit/>
          </a:bodyPr>
          <a:lstStyle/>
          <a:p>
            <a:r>
              <a:rPr lang="ru-RU" sz="1000" b="1" dirty="0" smtClean="0">
                <a:solidFill>
                  <a:srgbClr val="A02C20"/>
                </a:solidFill>
              </a:rPr>
              <a:t>Даурия</a:t>
            </a:r>
            <a:endParaRPr lang="ru-RU" sz="1000" b="1" dirty="0">
              <a:solidFill>
                <a:srgbClr val="A02C20"/>
              </a:solidFill>
            </a:endParaRPr>
          </a:p>
        </p:txBody>
      </p:sp>
      <p:sp>
        <p:nvSpPr>
          <p:cNvPr id="11" name="TextBox 10"/>
          <p:cNvSpPr txBox="1"/>
          <p:nvPr/>
        </p:nvSpPr>
        <p:spPr>
          <a:xfrm>
            <a:off x="1115616" y="4581128"/>
            <a:ext cx="5148064" cy="1200329"/>
          </a:xfrm>
          <a:prstGeom prst="rect">
            <a:avLst/>
          </a:prstGeom>
          <a:solidFill>
            <a:schemeClr val="bg1"/>
          </a:solidFill>
        </p:spPr>
        <p:txBody>
          <a:bodyPr wrap="square" rtlCol="0">
            <a:spAutoFit/>
          </a:bodyPr>
          <a:lstStyle/>
          <a:p>
            <a:r>
              <a:rPr lang="ru-RU" sz="1200" b="1" dirty="0">
                <a:solidFill>
                  <a:srgbClr val="A02C20"/>
                </a:solidFill>
              </a:rPr>
              <a:t>В среднедушевом выражении ситуация еще более выразительная: в мире за год в среднем на человека увеличивается содержание углерода в атмосфере на 600 кг, а в России это содержание на одного человека, наоборот, снижается на 2800 кг. В международных соглашениях по экологической тематике этот факт следует учитывать. Ни в Киотском протоколе, ни в Парижском соглашении он во внимание не принимался.</a:t>
            </a:r>
          </a:p>
        </p:txBody>
      </p:sp>
      <p:sp>
        <p:nvSpPr>
          <p:cNvPr id="12" name="TextBox 11"/>
          <p:cNvSpPr txBox="1"/>
          <p:nvPr/>
        </p:nvSpPr>
        <p:spPr>
          <a:xfrm>
            <a:off x="179512" y="3645024"/>
            <a:ext cx="3563888" cy="1938992"/>
          </a:xfrm>
          <a:prstGeom prst="rect">
            <a:avLst/>
          </a:prstGeom>
          <a:solidFill>
            <a:schemeClr val="bg1"/>
          </a:solidFill>
        </p:spPr>
        <p:txBody>
          <a:bodyPr wrap="square" rtlCol="0">
            <a:spAutoFit/>
          </a:bodyPr>
          <a:lstStyle/>
          <a:p>
            <a:r>
              <a:rPr lang="ru-RU" sz="1200" b="1" dirty="0">
                <a:solidFill>
                  <a:srgbClr val="A02C20"/>
                </a:solidFill>
              </a:rPr>
              <a:t>И, наконец, еще об одной составляющей природно-ресурсного потенциала </a:t>
            </a:r>
            <a:r>
              <a:rPr lang="ru-RU" sz="1200" b="1" dirty="0" smtClean="0">
                <a:solidFill>
                  <a:srgbClr val="A02C20"/>
                </a:solidFill>
              </a:rPr>
              <a:t>глобального </a:t>
            </a:r>
            <a:r>
              <a:rPr lang="ru-RU" sz="1200" b="1" dirty="0">
                <a:solidFill>
                  <a:srgbClr val="A02C20"/>
                </a:solidFill>
              </a:rPr>
              <a:t>значения – туристско-рекреационной. </a:t>
            </a:r>
            <a:r>
              <a:rPr lang="ru-RU" sz="1200" b="1" dirty="0" smtClean="0">
                <a:solidFill>
                  <a:srgbClr val="A02C20"/>
                </a:solidFill>
              </a:rPr>
              <a:t>Сейчас </a:t>
            </a:r>
            <a:r>
              <a:rPr lang="ru-RU" sz="1200" b="1" dirty="0">
                <a:solidFill>
                  <a:srgbClr val="A02C20"/>
                </a:solidFill>
              </a:rPr>
              <a:t>лишь напомним природно-культурные объекты Сибири, вошедшие в список всемирного наследия Юнеско: плато </a:t>
            </a:r>
            <a:r>
              <a:rPr lang="ru-RU" sz="1200" b="1" dirty="0" err="1">
                <a:solidFill>
                  <a:srgbClr val="A02C20"/>
                </a:solidFill>
              </a:rPr>
              <a:t>Путорана</a:t>
            </a:r>
            <a:r>
              <a:rPr lang="ru-RU" sz="1200" b="1" dirty="0">
                <a:solidFill>
                  <a:srgbClr val="A02C20"/>
                </a:solidFill>
              </a:rPr>
              <a:t>, Горный Алтай, бассейн озера </a:t>
            </a:r>
            <a:r>
              <a:rPr lang="ru-RU" sz="1200" b="1" dirty="0" err="1">
                <a:solidFill>
                  <a:srgbClr val="A02C20"/>
                </a:solidFill>
              </a:rPr>
              <a:t>Убсу-Нур</a:t>
            </a:r>
            <a:r>
              <a:rPr lang="ru-RU" sz="1200" b="1" dirty="0">
                <a:solidFill>
                  <a:srgbClr val="A02C20"/>
                </a:solidFill>
              </a:rPr>
              <a:t>, Байкал, остров Врангеля, вулканы Камчатки и Сихотэ-алинский хребет, Ленские столбы, ландшафты Даурии (последние два объекта добавлены недавно).</a:t>
            </a:r>
          </a:p>
        </p:txBody>
      </p:sp>
      <p:sp>
        <p:nvSpPr>
          <p:cNvPr id="10" name="TextBox 9"/>
          <p:cNvSpPr txBox="1"/>
          <p:nvPr/>
        </p:nvSpPr>
        <p:spPr>
          <a:xfrm>
            <a:off x="179512" y="2420888"/>
            <a:ext cx="4860032" cy="1754326"/>
          </a:xfrm>
          <a:prstGeom prst="rect">
            <a:avLst/>
          </a:prstGeom>
          <a:solidFill>
            <a:schemeClr val="bg1"/>
          </a:solidFill>
        </p:spPr>
        <p:txBody>
          <a:bodyPr wrap="square" rtlCol="0">
            <a:spAutoFit/>
          </a:bodyPr>
          <a:lstStyle/>
          <a:p>
            <a:r>
              <a:rPr lang="ru-RU" sz="1200" b="1" dirty="0">
                <a:solidFill>
                  <a:srgbClr val="A02C20"/>
                </a:solidFill>
              </a:rPr>
              <a:t>Важнейшей компонентой природно-ресурсного потенциала Сибири, имеющей планетарное значение, являются экологические ресурсы. </a:t>
            </a:r>
            <a:r>
              <a:rPr lang="ru-RU" sz="1200" b="1" dirty="0" smtClean="0">
                <a:solidFill>
                  <a:srgbClr val="A02C20"/>
                </a:solidFill>
              </a:rPr>
              <a:t>Таблица </a:t>
            </a:r>
            <a:r>
              <a:rPr lang="ru-RU" sz="1200" b="1" dirty="0">
                <a:solidFill>
                  <a:srgbClr val="A02C20"/>
                </a:solidFill>
              </a:rPr>
              <a:t>показывает, что годовая выработка (в атмосферу) углерода на земле (главным образом антропогенная) составляет 8.8 </a:t>
            </a:r>
            <a:r>
              <a:rPr lang="ru-RU" sz="1200" b="1" dirty="0" err="1">
                <a:solidFill>
                  <a:srgbClr val="A02C20"/>
                </a:solidFill>
              </a:rPr>
              <a:t>Гт</a:t>
            </a:r>
            <a:r>
              <a:rPr lang="ru-RU" sz="1200" b="1" dirty="0">
                <a:solidFill>
                  <a:srgbClr val="A02C20"/>
                </a:solidFill>
              </a:rPr>
              <a:t> (</a:t>
            </a:r>
            <a:r>
              <a:rPr lang="ru-RU" sz="1200" b="1" dirty="0" err="1">
                <a:solidFill>
                  <a:srgbClr val="A02C20"/>
                </a:solidFill>
              </a:rPr>
              <a:t>гигатонн</a:t>
            </a:r>
            <a:r>
              <a:rPr lang="ru-RU" sz="1200" b="1" dirty="0">
                <a:solidFill>
                  <a:srgbClr val="A02C20"/>
                </a:solidFill>
              </a:rPr>
              <a:t>), из которой поглощается чуть более половины, т.е. 4.7 </a:t>
            </a:r>
            <a:r>
              <a:rPr lang="ru-RU" sz="1200" b="1" dirty="0" err="1">
                <a:solidFill>
                  <a:srgbClr val="A02C20"/>
                </a:solidFill>
              </a:rPr>
              <a:t>Гт</a:t>
            </a:r>
            <a:r>
              <a:rPr lang="ru-RU" sz="1200" b="1" dirty="0">
                <a:solidFill>
                  <a:srgbClr val="A02C20"/>
                </a:solidFill>
              </a:rPr>
              <a:t>. В России ситуация обратная: на ее территории вырабатывается углерода 650 Мт (мегатонн), а поглощается на 40% больше – в основном, благодаря сибирским тайге, болотам, тундрам и вечной мерзлоте.</a:t>
            </a:r>
          </a:p>
        </p:txBody>
      </p:sp>
      <p:graphicFrame>
        <p:nvGraphicFramePr>
          <p:cNvPr id="9" name="Таблица 8"/>
          <p:cNvGraphicFramePr>
            <a:graphicFrameLocks noGrp="1"/>
          </p:cNvGraphicFramePr>
          <p:nvPr/>
        </p:nvGraphicFramePr>
        <p:xfrm>
          <a:off x="0" y="0"/>
          <a:ext cx="4403452" cy="2256155"/>
        </p:xfrm>
        <a:graphic>
          <a:graphicData uri="http://schemas.openxmlformats.org/drawingml/2006/table">
            <a:tbl>
              <a:tblPr/>
              <a:tblGrid>
                <a:gridCol w="1811164"/>
                <a:gridCol w="648072"/>
                <a:gridCol w="648072"/>
                <a:gridCol w="720080"/>
                <a:gridCol w="576064"/>
              </a:tblGrid>
              <a:tr h="0">
                <a:tc>
                  <a:txBody>
                    <a:bodyPr/>
                    <a:lstStyle/>
                    <a:p>
                      <a:pPr>
                        <a:lnSpc>
                          <a:spcPct val="115000"/>
                        </a:lnSpc>
                      </a:pPr>
                      <a:endParaRPr lang="ru-RU" sz="1000" dirty="0">
                        <a:latin typeface="Calibri"/>
                        <a:ea typeface="Times New Roman"/>
                      </a:endParaRPr>
                    </a:p>
                  </a:txBody>
                  <a:tcPr marL="68580" marR="68580" marT="1270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ru-RU" sz="1000">
                          <a:latin typeface="Times New Roman"/>
                          <a:ea typeface="Calibri"/>
                          <a:cs typeface="Times New Roman"/>
                        </a:rPr>
                        <a:t>Мир</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pPr algn="ctr">
                        <a:lnSpc>
                          <a:spcPct val="115000"/>
                        </a:lnSpc>
                        <a:spcAft>
                          <a:spcPts val="0"/>
                        </a:spcAft>
                      </a:pPr>
                      <a:r>
                        <a:rPr lang="ru-RU" sz="1000">
                          <a:latin typeface="Times New Roman"/>
                          <a:ea typeface="Calibri"/>
                          <a:cs typeface="Times New Roman"/>
                        </a:rPr>
                        <a:t>Россия</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ru-RU"/>
                    </a:p>
                  </a:txBody>
                  <a:tcPr/>
                </a:tc>
              </a:tr>
              <a:tr h="0">
                <a:tc>
                  <a:txBody>
                    <a:bodyPr/>
                    <a:lstStyle/>
                    <a:p>
                      <a:pPr algn="just">
                        <a:lnSpc>
                          <a:spcPct val="115000"/>
                        </a:lnSpc>
                        <a:spcAft>
                          <a:spcPts val="0"/>
                        </a:spcAft>
                      </a:pPr>
                      <a:r>
                        <a:rPr lang="ru-RU" sz="1000" dirty="0">
                          <a:latin typeface="Times New Roman"/>
                          <a:ea typeface="Calibri"/>
                          <a:cs typeface="Times New Roman"/>
                        </a:rPr>
                        <a:t>Население </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algn="ctr">
                        <a:lnSpc>
                          <a:spcPct val="115000"/>
                        </a:lnSpc>
                        <a:spcAft>
                          <a:spcPts val="0"/>
                        </a:spcAft>
                      </a:pPr>
                      <a:r>
                        <a:rPr lang="ru-RU" sz="1000" dirty="0">
                          <a:latin typeface="Times New Roman"/>
                          <a:ea typeface="Calibri"/>
                          <a:cs typeface="Times New Roman"/>
                        </a:rPr>
                        <a:t>6.8 </a:t>
                      </a:r>
                      <a:r>
                        <a:rPr lang="ru-RU" sz="1000" dirty="0" err="1">
                          <a:latin typeface="Times New Roman"/>
                          <a:ea typeface="Calibri"/>
                          <a:cs typeface="Times New Roman"/>
                        </a:rPr>
                        <a:t>млрд</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ru-RU"/>
                    </a:p>
                  </a:txBody>
                  <a:tcPr/>
                </a:tc>
                <a:tc gridSpan="2">
                  <a:txBody>
                    <a:bodyPr/>
                    <a:lstStyle/>
                    <a:p>
                      <a:pPr algn="ctr">
                        <a:lnSpc>
                          <a:spcPct val="115000"/>
                        </a:lnSpc>
                        <a:spcAft>
                          <a:spcPts val="0"/>
                        </a:spcAft>
                      </a:pPr>
                      <a:r>
                        <a:rPr lang="ru-RU" sz="1000">
                          <a:latin typeface="Times New Roman"/>
                          <a:ea typeface="Calibri"/>
                          <a:cs typeface="Times New Roman"/>
                        </a:rPr>
                        <a:t>142.9 млн</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ru-RU"/>
                    </a:p>
                  </a:txBody>
                  <a:tcPr/>
                </a:tc>
              </a:tr>
              <a:tr h="0">
                <a:tc>
                  <a:txBody>
                    <a:bodyPr/>
                    <a:lstStyle/>
                    <a:p>
                      <a:pPr algn="just">
                        <a:lnSpc>
                          <a:spcPct val="115000"/>
                        </a:lnSpc>
                        <a:spcAft>
                          <a:spcPts val="0"/>
                        </a:spcAft>
                      </a:pPr>
                      <a:r>
                        <a:rPr lang="ru-RU" sz="1000" dirty="0">
                          <a:latin typeface="Times New Roman"/>
                          <a:ea typeface="Calibri"/>
                          <a:cs typeface="Times New Roman"/>
                        </a:rPr>
                        <a:t>Показатель </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Всего ГтС (10</a:t>
                      </a:r>
                      <a:r>
                        <a:rPr lang="ru-RU" sz="1000" baseline="30000">
                          <a:latin typeface="Times New Roman"/>
                          <a:ea typeface="Calibri"/>
                          <a:cs typeface="Times New Roman"/>
                        </a:rPr>
                        <a:t>9</a:t>
                      </a:r>
                      <a:r>
                        <a:rPr lang="ru-RU" sz="1000">
                          <a:latin typeface="Times New Roman"/>
                          <a:ea typeface="Calibri"/>
                          <a:cs typeface="Times New Roman"/>
                        </a:rPr>
                        <a:t>)</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На одного жителя </a:t>
                      </a:r>
                      <a:r>
                        <a:rPr lang="ru-RU" sz="1000" dirty="0" err="1">
                          <a:latin typeface="Times New Roman"/>
                          <a:ea typeface="Calibri"/>
                          <a:cs typeface="Times New Roman"/>
                        </a:rPr>
                        <a:t>тС</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Всего </a:t>
                      </a:r>
                      <a:r>
                        <a:rPr lang="ru-RU" sz="1000" dirty="0" err="1">
                          <a:latin typeface="Times New Roman"/>
                          <a:ea typeface="Calibri"/>
                          <a:cs typeface="Times New Roman"/>
                        </a:rPr>
                        <a:t>МтС</a:t>
                      </a:r>
                      <a:r>
                        <a:rPr lang="ru-RU" sz="1000" dirty="0">
                          <a:latin typeface="Times New Roman"/>
                          <a:ea typeface="Calibri"/>
                          <a:cs typeface="Times New Roman"/>
                        </a:rPr>
                        <a:t> (10</a:t>
                      </a:r>
                      <a:r>
                        <a:rPr lang="ru-RU" sz="1000" baseline="30000" dirty="0">
                          <a:latin typeface="Times New Roman"/>
                          <a:ea typeface="Calibri"/>
                          <a:cs typeface="Times New Roman"/>
                        </a:rPr>
                        <a:t>6</a:t>
                      </a:r>
                      <a:r>
                        <a:rPr lang="ru-RU" sz="1000" dirty="0">
                          <a:latin typeface="Times New Roman"/>
                          <a:ea typeface="Calibri"/>
                          <a:cs typeface="Times New Roman"/>
                        </a:rPr>
                        <a:t>)</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На одного жителя </a:t>
                      </a:r>
                      <a:r>
                        <a:rPr lang="ru-RU" sz="1000" dirty="0" err="1">
                          <a:latin typeface="Times New Roman"/>
                          <a:ea typeface="Calibri"/>
                          <a:cs typeface="Times New Roman"/>
                        </a:rPr>
                        <a:t>тС</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a:lnSpc>
                          <a:spcPct val="115000"/>
                        </a:lnSpc>
                        <a:spcAft>
                          <a:spcPts val="0"/>
                        </a:spcAft>
                      </a:pPr>
                      <a:r>
                        <a:rPr lang="ru-RU" sz="1000">
                          <a:latin typeface="Times New Roman"/>
                          <a:ea typeface="Calibri"/>
                          <a:cs typeface="Times New Roman"/>
                        </a:rPr>
                        <a:t>Выбросы от энергетики и дефорестации </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8.8</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b="1">
                          <a:latin typeface="Times New Roman"/>
                          <a:ea typeface="Calibri"/>
                          <a:cs typeface="Times New Roman"/>
                        </a:rPr>
                        <a:t>1.3</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650</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b="1" dirty="0">
                          <a:latin typeface="Times New Roman"/>
                          <a:ea typeface="Calibri"/>
                          <a:cs typeface="Times New Roman"/>
                        </a:rPr>
                        <a:t>4.6</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a:lnSpc>
                          <a:spcPct val="115000"/>
                        </a:lnSpc>
                        <a:spcAft>
                          <a:spcPts val="0"/>
                        </a:spcAft>
                      </a:pPr>
                      <a:r>
                        <a:rPr lang="ru-RU" sz="1000">
                          <a:latin typeface="Times New Roman"/>
                          <a:ea typeface="Calibri"/>
                          <a:cs typeface="Times New Roman"/>
                        </a:rPr>
                        <a:t>в т.ч. промышленные (энергетика и цемент) </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7.7</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1.1</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420</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3.0</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0">
                <a:tc>
                  <a:txBody>
                    <a:bodyPr/>
                    <a:lstStyle/>
                    <a:p>
                      <a:pPr algn="just">
                        <a:lnSpc>
                          <a:spcPct val="115000"/>
                        </a:lnSpc>
                        <a:spcAft>
                          <a:spcPts val="0"/>
                        </a:spcAft>
                      </a:pPr>
                      <a:r>
                        <a:rPr lang="ru-RU" sz="1000">
                          <a:latin typeface="Times New Roman"/>
                          <a:ea typeface="Calibri"/>
                          <a:cs typeface="Times New Roman"/>
                        </a:rPr>
                        <a:t>Поглощение углерода </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4.7</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b="1">
                          <a:latin typeface="Times New Roman"/>
                          <a:ea typeface="Calibri"/>
                          <a:cs typeface="Times New Roman"/>
                        </a:rPr>
                        <a:t>0.7</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1050</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b="1" dirty="0">
                          <a:latin typeface="Times New Roman"/>
                          <a:ea typeface="Calibri"/>
                          <a:cs typeface="Times New Roman"/>
                        </a:rPr>
                        <a:t>7.4</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r h="252095">
                <a:tc>
                  <a:txBody>
                    <a:bodyPr/>
                    <a:lstStyle/>
                    <a:p>
                      <a:pPr algn="just">
                        <a:lnSpc>
                          <a:spcPct val="115000"/>
                        </a:lnSpc>
                        <a:spcAft>
                          <a:spcPts val="0"/>
                        </a:spcAft>
                      </a:pPr>
                      <a:r>
                        <a:rPr lang="ru-RU" sz="1000" dirty="0">
                          <a:latin typeface="Times New Roman"/>
                          <a:ea typeface="Calibri"/>
                          <a:cs typeface="Times New Roman"/>
                        </a:rPr>
                        <a:t>в т.ч. суша </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2.4</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0.4</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a:latin typeface="Times New Roman"/>
                          <a:ea typeface="Calibri"/>
                          <a:cs typeface="Times New Roman"/>
                        </a:rPr>
                        <a:t>830</a:t>
                      </a:r>
                      <a:endParaRPr lang="ru-RU" sz="100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lnSpc>
                          <a:spcPct val="115000"/>
                        </a:lnSpc>
                        <a:spcAft>
                          <a:spcPts val="0"/>
                        </a:spcAft>
                      </a:pPr>
                      <a:r>
                        <a:rPr lang="ru-RU" sz="1000" dirty="0">
                          <a:latin typeface="Times New Roman"/>
                          <a:ea typeface="Calibri"/>
                          <a:cs typeface="Times New Roman"/>
                        </a:rPr>
                        <a:t>5.8</a:t>
                      </a:r>
                      <a:endParaRPr lang="ru-RU" sz="1000" dirty="0">
                        <a:latin typeface="Calibri"/>
                        <a:ea typeface="Calibri"/>
                        <a:cs typeface="Times New Roman"/>
                      </a:endParaRPr>
                    </a:p>
                  </a:txBody>
                  <a:tcPr marL="68580" marR="68580" marT="1270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subTnLst>
                                    <p:set>
                                      <p:cBhvr override="childStyle">
                                        <p:cTn dur="1" fill="hold" display="0" masterRel="nextClick" afterEffect="1"/>
                                        <p:tgtEl>
                                          <p:spTgt spid="7"/>
                                        </p:tgtEl>
                                        <p:attrNameLst>
                                          <p:attrName>style.visibility</p:attrName>
                                        </p:attrNameLst>
                                      </p:cBhvr>
                                      <p:to>
                                        <p:strVal val="hidden"/>
                                      </p:to>
                                    </p:set>
                                  </p:subTnLst>
                                </p:cTn>
                              </p:par>
                              <p:par>
                                <p:cTn id="19" presetID="1" presetClass="entr" presetSubtype="0" fill="hold" grpId="1"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22" presetClass="entr" presetSubtype="4" fill="hold" grpId="1"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down)">
                                      <p:cBhvr>
                                        <p:cTn id="23" dur="20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29" presetID="22" presetClass="entr" presetSubtype="8"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2000"/>
                                        <p:tgtEl>
                                          <p:spTgt spid="26"/>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7"/>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30"/>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4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 presetClass="exit" presetSubtype="1" fill="hold" grpId="0" nodeType="clickEffect">
                                  <p:stCondLst>
                                    <p:cond delay="0"/>
                                  </p:stCondLst>
                                  <p:childTnLst>
                                    <p:anim calcmode="lin" valueType="num">
                                      <p:cBhvr additive="base">
                                        <p:cTn id="69" dur="500"/>
                                        <p:tgtEl>
                                          <p:spTgt spid="3"/>
                                        </p:tgtEl>
                                        <p:attrNameLst>
                                          <p:attrName>ppt_x</p:attrName>
                                        </p:attrNameLst>
                                      </p:cBhvr>
                                      <p:tavLst>
                                        <p:tav tm="0">
                                          <p:val>
                                            <p:strVal val="ppt_x"/>
                                          </p:val>
                                        </p:tav>
                                        <p:tav tm="100000">
                                          <p:val>
                                            <p:strVal val="ppt_x"/>
                                          </p:val>
                                        </p:tav>
                                      </p:tavLst>
                                    </p:anim>
                                    <p:anim calcmode="lin" valueType="num">
                                      <p:cBhvr additive="base">
                                        <p:cTn id="70" dur="500"/>
                                        <p:tgtEl>
                                          <p:spTgt spid="3"/>
                                        </p:tgtEl>
                                        <p:attrNameLst>
                                          <p:attrName>ppt_y</p:attrName>
                                        </p:attrNameLst>
                                      </p:cBhvr>
                                      <p:tavLst>
                                        <p:tav tm="0">
                                          <p:val>
                                            <p:strVal val="ppt_y"/>
                                          </p:val>
                                        </p:tav>
                                        <p:tav tm="100000">
                                          <p:val>
                                            <p:strVal val="0-ppt_h/2"/>
                                          </p:val>
                                        </p:tav>
                                      </p:tavLst>
                                    </p:anim>
                                    <p:set>
                                      <p:cBhvr>
                                        <p:cTn id="71" dur="1" fill="hold">
                                          <p:stCondLst>
                                            <p:cond delay="499"/>
                                          </p:stCondLst>
                                        </p:cTn>
                                        <p:tgtEl>
                                          <p:spTgt spid="3"/>
                                        </p:tgtEl>
                                        <p:attrNameLst>
                                          <p:attrName>style.visibility</p:attrName>
                                        </p:attrNameLst>
                                      </p:cBhvr>
                                      <p:to>
                                        <p:strVal val="hidden"/>
                                      </p:to>
                                    </p:set>
                                  </p:childTnLst>
                                </p:cTn>
                              </p:par>
                              <p:par>
                                <p:cTn id="72" presetID="1" presetClass="entr" presetSubtype="0" fill="hold" nodeType="withEffect">
                                  <p:stCondLst>
                                    <p:cond delay="0"/>
                                  </p:stCondLst>
                                  <p:childTnLst>
                                    <p:set>
                                      <p:cBhvr>
                                        <p:cTn id="73"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par>
                                <p:cTn id="74" presetID="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subTnLst>
                                    <p:set>
                                      <p:cBhvr override="childStyle">
                                        <p:cTn dur="1" fill="hold" display="0" masterRel="nextClick" afterEffect="1"/>
                                        <p:tgtEl>
                                          <p:spTgt spid="10"/>
                                        </p:tgtEl>
                                        <p:attrNameLst>
                                          <p:attrName>style.visibility</p:attrName>
                                        </p:attrNameLst>
                                      </p:cBhvr>
                                      <p:to>
                                        <p:strVal val="hidden"/>
                                      </p:to>
                                    </p:set>
                                  </p:subTnLst>
                                </p:cTn>
                              </p:par>
                              <p:par>
                                <p:cTn id="76" presetID="1" presetClass="entr" presetSubtype="0" fill="hold" grpId="0" nodeType="withEffect">
                                  <p:stCondLst>
                                    <p:cond delay="0"/>
                                  </p:stCondLst>
                                  <p:childTnLst>
                                    <p:set>
                                      <p:cBhvr>
                                        <p:cTn id="77"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wipe(left)">
                                      <p:cBhvr>
                                        <p:cTn id="82" dur="500"/>
                                        <p:tgtEl>
                                          <p:spTgt spid="12"/>
                                        </p:tgtEl>
                                      </p:cBhvr>
                                    </p:animEffect>
                                  </p:childTnLst>
                                </p:cTn>
                              </p:par>
                              <p:par>
                                <p:cTn id="83" presetID="35"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2000"/>
                                        <p:tgtEl>
                                          <p:spTgt spid="13"/>
                                        </p:tgtEl>
                                      </p:cBhvr>
                                    </p:animEffect>
                                    <p:anim calcmode="lin" valueType="num">
                                      <p:cBhvr>
                                        <p:cTn id="86" dur="2000" fill="hold"/>
                                        <p:tgtEl>
                                          <p:spTgt spid="13"/>
                                        </p:tgtEl>
                                        <p:attrNameLst>
                                          <p:attrName>style.rotation</p:attrName>
                                        </p:attrNameLst>
                                      </p:cBhvr>
                                      <p:tavLst>
                                        <p:tav tm="0">
                                          <p:val>
                                            <p:fltVal val="720"/>
                                          </p:val>
                                        </p:tav>
                                        <p:tav tm="100000">
                                          <p:val>
                                            <p:fltVal val="0"/>
                                          </p:val>
                                        </p:tav>
                                      </p:tavLst>
                                    </p:anim>
                                    <p:anim calcmode="lin" valueType="num">
                                      <p:cBhvr>
                                        <p:cTn id="87" dur="2000" fill="hold"/>
                                        <p:tgtEl>
                                          <p:spTgt spid="13"/>
                                        </p:tgtEl>
                                        <p:attrNameLst>
                                          <p:attrName>ppt_h</p:attrName>
                                        </p:attrNameLst>
                                      </p:cBhvr>
                                      <p:tavLst>
                                        <p:tav tm="0">
                                          <p:val>
                                            <p:fltVal val="0"/>
                                          </p:val>
                                        </p:tav>
                                        <p:tav tm="100000">
                                          <p:val>
                                            <p:strVal val="#ppt_h"/>
                                          </p:val>
                                        </p:tav>
                                      </p:tavLst>
                                    </p:anim>
                                    <p:anim calcmode="lin" valueType="num">
                                      <p:cBhvr>
                                        <p:cTn id="88" dur="2000" fill="hold"/>
                                        <p:tgtEl>
                                          <p:spTgt spid="13"/>
                                        </p:tgtEl>
                                        <p:attrNameLst>
                                          <p:attrName>ppt_w</p:attrName>
                                        </p:attrNameLst>
                                      </p:cBhvr>
                                      <p:tavLst>
                                        <p:tav tm="0">
                                          <p:val>
                                            <p:fltVal val="0"/>
                                          </p:val>
                                        </p:tav>
                                        <p:tav tm="100000">
                                          <p:val>
                                            <p:strVal val="#ppt_w"/>
                                          </p:val>
                                        </p:tav>
                                      </p:tavLst>
                                    </p:anim>
                                  </p:childTnLst>
                                </p:cTn>
                              </p:par>
                              <p:par>
                                <p:cTn id="89" presetID="1" presetClass="entr" presetSubtype="0" fill="hold" grpId="0" nodeType="withEffect">
                                  <p:stCondLst>
                                    <p:cond delay="0"/>
                                  </p:stCondLst>
                                  <p:childTnLst>
                                    <p:set>
                                      <p:cBhvr>
                                        <p:cTn id="90" dur="1" fill="hold">
                                          <p:stCondLst>
                                            <p:cond delay="0"/>
                                          </p:stCondLst>
                                        </p:cTn>
                                        <p:tgtEl>
                                          <p:spTgt spid="45"/>
                                        </p:tgtEl>
                                        <p:attrNameLst>
                                          <p:attrName>style.visibility</p:attrName>
                                        </p:attrNameLst>
                                      </p:cBhvr>
                                      <p:to>
                                        <p:strVal val="visible"/>
                                      </p:to>
                                    </p:set>
                                  </p:childTnLst>
                                </p:cTn>
                              </p:par>
                              <p:par>
                                <p:cTn id="91" presetID="19" presetClass="entr" presetSubtype="10" fill="hold" grpId="0" nodeType="with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p:cTn id="93" dur="5000" fill="hold"/>
                                        <p:tgtEl>
                                          <p:spTgt spid="14"/>
                                        </p:tgtEl>
                                        <p:attrNameLst>
                                          <p:attrName>ppt_w</p:attrName>
                                        </p:attrNameLst>
                                      </p:cBhvr>
                                      <p:tavLst>
                                        <p:tav tm="0" fmla="#ppt_w*sin(2.5*pi*$)">
                                          <p:val>
                                            <p:fltVal val="0"/>
                                          </p:val>
                                        </p:tav>
                                        <p:tav tm="100000">
                                          <p:val>
                                            <p:fltVal val="1"/>
                                          </p:val>
                                        </p:tav>
                                      </p:tavLst>
                                    </p:anim>
                                    <p:anim calcmode="lin" valueType="num">
                                      <p:cBhvr>
                                        <p:cTn id="94" dur="5000" fill="hold"/>
                                        <p:tgtEl>
                                          <p:spTgt spid="14"/>
                                        </p:tgtEl>
                                        <p:attrNameLst>
                                          <p:attrName>ppt_h</p:attrName>
                                        </p:attrNameLst>
                                      </p:cBhvr>
                                      <p:tavLst>
                                        <p:tav tm="0">
                                          <p:val>
                                            <p:strVal val="#ppt_h"/>
                                          </p:val>
                                        </p:tav>
                                        <p:tav tm="100000">
                                          <p:val>
                                            <p:strVal val="#ppt_h"/>
                                          </p:val>
                                        </p:tav>
                                      </p:tavLst>
                                    </p:anim>
                                  </p:childTnLst>
                                </p:cTn>
                              </p:par>
                              <p:par>
                                <p:cTn id="95" presetID="1" presetClass="entr" presetSubtype="0" fill="hold" grpId="0" nodeType="withEffect">
                                  <p:stCondLst>
                                    <p:cond delay="0"/>
                                  </p:stCondLst>
                                  <p:childTnLst>
                                    <p:set>
                                      <p:cBhvr>
                                        <p:cTn id="96" dur="1" fill="hold">
                                          <p:stCondLst>
                                            <p:cond delay="0"/>
                                          </p:stCondLst>
                                        </p:cTn>
                                        <p:tgtEl>
                                          <p:spTgt spid="46"/>
                                        </p:tgtEl>
                                        <p:attrNameLst>
                                          <p:attrName>style.visibility</p:attrName>
                                        </p:attrNameLst>
                                      </p:cBhvr>
                                      <p:to>
                                        <p:strVal val="visible"/>
                                      </p:to>
                                    </p:set>
                                  </p:childTnLst>
                                </p:cTn>
                              </p:par>
                              <p:par>
                                <p:cTn id="97" presetID="30"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animEffect transition="in" filter="fade">
                                      <p:cBhvr>
                                        <p:cTn id="99" dur="800" decel="100000"/>
                                        <p:tgtEl>
                                          <p:spTgt spid="15"/>
                                        </p:tgtEl>
                                      </p:cBhvr>
                                    </p:animEffect>
                                    <p:anim calcmode="lin" valueType="num">
                                      <p:cBhvr>
                                        <p:cTn id="100" dur="800" decel="100000" fill="hold"/>
                                        <p:tgtEl>
                                          <p:spTgt spid="15"/>
                                        </p:tgtEl>
                                        <p:attrNameLst>
                                          <p:attrName>style.rotation</p:attrName>
                                        </p:attrNameLst>
                                      </p:cBhvr>
                                      <p:tavLst>
                                        <p:tav tm="0">
                                          <p:val>
                                            <p:fltVal val="-90"/>
                                          </p:val>
                                        </p:tav>
                                        <p:tav tm="100000">
                                          <p:val>
                                            <p:fltVal val="0"/>
                                          </p:val>
                                        </p:tav>
                                      </p:tavLst>
                                    </p:anim>
                                    <p:anim calcmode="lin" valueType="num">
                                      <p:cBhvr>
                                        <p:cTn id="101" dur="800" decel="100000" fill="hold"/>
                                        <p:tgtEl>
                                          <p:spTgt spid="15"/>
                                        </p:tgtEl>
                                        <p:attrNameLst>
                                          <p:attrName>ppt_x</p:attrName>
                                        </p:attrNameLst>
                                      </p:cBhvr>
                                      <p:tavLst>
                                        <p:tav tm="0">
                                          <p:val>
                                            <p:strVal val="#ppt_x+0.4"/>
                                          </p:val>
                                        </p:tav>
                                        <p:tav tm="100000">
                                          <p:val>
                                            <p:strVal val="#ppt_x-0.05"/>
                                          </p:val>
                                        </p:tav>
                                      </p:tavLst>
                                    </p:anim>
                                    <p:anim calcmode="lin" valueType="num">
                                      <p:cBhvr>
                                        <p:cTn id="102" dur="800" decel="100000" fill="hold"/>
                                        <p:tgtEl>
                                          <p:spTgt spid="15"/>
                                        </p:tgtEl>
                                        <p:attrNameLst>
                                          <p:attrName>ppt_y</p:attrName>
                                        </p:attrNameLst>
                                      </p:cBhvr>
                                      <p:tavLst>
                                        <p:tav tm="0">
                                          <p:val>
                                            <p:strVal val="#ppt_y-0.4"/>
                                          </p:val>
                                        </p:tav>
                                        <p:tav tm="100000">
                                          <p:val>
                                            <p:strVal val="#ppt_y+0.1"/>
                                          </p:val>
                                        </p:tav>
                                      </p:tavLst>
                                    </p:anim>
                                    <p:anim calcmode="lin" valueType="num">
                                      <p:cBhvr>
                                        <p:cTn id="103"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04"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par>
                                <p:cTn id="105" presetID="1" presetClass="entr" presetSubtype="0" fill="hold" grpId="0" nodeType="withEffect">
                                  <p:stCondLst>
                                    <p:cond delay="0"/>
                                  </p:stCondLst>
                                  <p:childTnLst>
                                    <p:set>
                                      <p:cBhvr>
                                        <p:cTn id="106" dur="1" fill="hold">
                                          <p:stCondLst>
                                            <p:cond delay="0"/>
                                          </p:stCondLst>
                                        </p:cTn>
                                        <p:tgtEl>
                                          <p:spTgt spid="47"/>
                                        </p:tgtEl>
                                        <p:attrNameLst>
                                          <p:attrName>style.visibility</p:attrName>
                                        </p:attrNameLst>
                                      </p:cBhvr>
                                      <p:to>
                                        <p:strVal val="visible"/>
                                      </p:to>
                                    </p:set>
                                  </p:childTnLst>
                                </p:cTn>
                              </p:par>
                              <p:par>
                                <p:cTn id="107" presetID="19" presetClass="entr" presetSubtype="10" fill="hold" grpId="0" nodeType="with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0" fill="hold"/>
                                        <p:tgtEl>
                                          <p:spTgt spid="16"/>
                                        </p:tgtEl>
                                        <p:attrNameLst>
                                          <p:attrName>ppt_w</p:attrName>
                                        </p:attrNameLst>
                                      </p:cBhvr>
                                      <p:tavLst>
                                        <p:tav tm="0" fmla="#ppt_w*sin(2.5*pi*$)">
                                          <p:val>
                                            <p:fltVal val="0"/>
                                          </p:val>
                                        </p:tav>
                                        <p:tav tm="100000">
                                          <p:val>
                                            <p:fltVal val="1"/>
                                          </p:val>
                                        </p:tav>
                                      </p:tavLst>
                                    </p:anim>
                                    <p:anim calcmode="lin" valueType="num">
                                      <p:cBhvr>
                                        <p:cTn id="110" dur="5000" fill="hold"/>
                                        <p:tgtEl>
                                          <p:spTgt spid="16"/>
                                        </p:tgtEl>
                                        <p:attrNameLst>
                                          <p:attrName>ppt_h</p:attrName>
                                        </p:attrNameLst>
                                      </p:cBhvr>
                                      <p:tavLst>
                                        <p:tav tm="0">
                                          <p:val>
                                            <p:strVal val="#ppt_h"/>
                                          </p:val>
                                        </p:tav>
                                        <p:tav tm="100000">
                                          <p:val>
                                            <p:strVal val="#ppt_h"/>
                                          </p:val>
                                        </p:tav>
                                      </p:tavLst>
                                    </p:anim>
                                  </p:childTnLst>
                                </p:cTn>
                              </p:par>
                              <p:par>
                                <p:cTn id="111" presetID="1" presetClass="entr" presetSubtype="0" fill="hold" grpId="0" nodeType="with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par>
                                <p:cTn id="113" presetID="30" presetClass="entr" presetSubtype="0" fill="hold" grpId="0" nodeType="withEffect">
                                  <p:stCondLst>
                                    <p:cond delay="0"/>
                                  </p:stCondLst>
                                  <p:childTnLst>
                                    <p:set>
                                      <p:cBhvr>
                                        <p:cTn id="114" dur="1" fill="hold">
                                          <p:stCondLst>
                                            <p:cond delay="0"/>
                                          </p:stCondLst>
                                        </p:cTn>
                                        <p:tgtEl>
                                          <p:spTgt spid="17"/>
                                        </p:tgtEl>
                                        <p:attrNameLst>
                                          <p:attrName>style.visibility</p:attrName>
                                        </p:attrNameLst>
                                      </p:cBhvr>
                                      <p:to>
                                        <p:strVal val="visible"/>
                                      </p:to>
                                    </p:set>
                                    <p:animEffect transition="in" filter="fade">
                                      <p:cBhvr>
                                        <p:cTn id="115" dur="800" decel="100000"/>
                                        <p:tgtEl>
                                          <p:spTgt spid="17"/>
                                        </p:tgtEl>
                                      </p:cBhvr>
                                    </p:animEffect>
                                    <p:anim calcmode="lin" valueType="num">
                                      <p:cBhvr>
                                        <p:cTn id="116" dur="800" decel="100000" fill="hold"/>
                                        <p:tgtEl>
                                          <p:spTgt spid="17"/>
                                        </p:tgtEl>
                                        <p:attrNameLst>
                                          <p:attrName>style.rotation</p:attrName>
                                        </p:attrNameLst>
                                      </p:cBhvr>
                                      <p:tavLst>
                                        <p:tav tm="0">
                                          <p:val>
                                            <p:fltVal val="-90"/>
                                          </p:val>
                                        </p:tav>
                                        <p:tav tm="100000">
                                          <p:val>
                                            <p:fltVal val="0"/>
                                          </p:val>
                                        </p:tav>
                                      </p:tavLst>
                                    </p:anim>
                                    <p:anim calcmode="lin" valueType="num">
                                      <p:cBhvr>
                                        <p:cTn id="117" dur="800" decel="100000" fill="hold"/>
                                        <p:tgtEl>
                                          <p:spTgt spid="17"/>
                                        </p:tgtEl>
                                        <p:attrNameLst>
                                          <p:attrName>ppt_x</p:attrName>
                                        </p:attrNameLst>
                                      </p:cBhvr>
                                      <p:tavLst>
                                        <p:tav tm="0">
                                          <p:val>
                                            <p:strVal val="#ppt_x+0.4"/>
                                          </p:val>
                                        </p:tav>
                                        <p:tav tm="100000">
                                          <p:val>
                                            <p:strVal val="#ppt_x-0.05"/>
                                          </p:val>
                                        </p:tav>
                                      </p:tavLst>
                                    </p:anim>
                                    <p:anim calcmode="lin" valueType="num">
                                      <p:cBhvr>
                                        <p:cTn id="118" dur="800" decel="100000" fill="hold"/>
                                        <p:tgtEl>
                                          <p:spTgt spid="17"/>
                                        </p:tgtEl>
                                        <p:attrNameLst>
                                          <p:attrName>ppt_y</p:attrName>
                                        </p:attrNameLst>
                                      </p:cBhvr>
                                      <p:tavLst>
                                        <p:tav tm="0">
                                          <p:val>
                                            <p:strVal val="#ppt_y-0.4"/>
                                          </p:val>
                                        </p:tav>
                                        <p:tav tm="100000">
                                          <p:val>
                                            <p:strVal val="#ppt_y+0.1"/>
                                          </p:val>
                                        </p:tav>
                                      </p:tavLst>
                                    </p:anim>
                                    <p:anim calcmode="lin" valueType="num">
                                      <p:cBhvr>
                                        <p:cTn id="1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1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par>
                                <p:cTn id="121" presetID="1" presetClass="entr" presetSubtype="0"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childTnLst>
                                </p:cTn>
                              </p:par>
                              <p:par>
                                <p:cTn id="123" presetID="19" presetClass="entr" presetSubtype="10" fill="hold" grpId="0" nodeType="withEffect">
                                  <p:stCondLst>
                                    <p:cond delay="0"/>
                                  </p:stCondLst>
                                  <p:childTnLst>
                                    <p:set>
                                      <p:cBhvr>
                                        <p:cTn id="124" dur="1" fill="hold">
                                          <p:stCondLst>
                                            <p:cond delay="0"/>
                                          </p:stCondLst>
                                        </p:cTn>
                                        <p:tgtEl>
                                          <p:spTgt spid="21"/>
                                        </p:tgtEl>
                                        <p:attrNameLst>
                                          <p:attrName>style.visibility</p:attrName>
                                        </p:attrNameLst>
                                      </p:cBhvr>
                                      <p:to>
                                        <p:strVal val="visible"/>
                                      </p:to>
                                    </p:set>
                                    <p:anim calcmode="lin" valueType="num">
                                      <p:cBhvr>
                                        <p:cTn id="125" dur="5000" fill="hold"/>
                                        <p:tgtEl>
                                          <p:spTgt spid="21"/>
                                        </p:tgtEl>
                                        <p:attrNameLst>
                                          <p:attrName>ppt_w</p:attrName>
                                        </p:attrNameLst>
                                      </p:cBhvr>
                                      <p:tavLst>
                                        <p:tav tm="0" fmla="#ppt_w*sin(2.5*pi*$)">
                                          <p:val>
                                            <p:fltVal val="0"/>
                                          </p:val>
                                        </p:tav>
                                        <p:tav tm="100000">
                                          <p:val>
                                            <p:fltVal val="1"/>
                                          </p:val>
                                        </p:tav>
                                      </p:tavLst>
                                    </p:anim>
                                    <p:anim calcmode="lin" valueType="num">
                                      <p:cBhvr>
                                        <p:cTn id="126" dur="5000" fill="hold"/>
                                        <p:tgtEl>
                                          <p:spTgt spid="21"/>
                                        </p:tgtEl>
                                        <p:attrNameLst>
                                          <p:attrName>ppt_h</p:attrName>
                                        </p:attrNameLst>
                                      </p:cBhvr>
                                      <p:tavLst>
                                        <p:tav tm="0">
                                          <p:val>
                                            <p:strVal val="#ppt_h"/>
                                          </p:val>
                                        </p:tav>
                                        <p:tav tm="100000">
                                          <p:val>
                                            <p:strVal val="#ppt_h"/>
                                          </p:val>
                                        </p:tav>
                                      </p:tavLst>
                                    </p:anim>
                                  </p:childTnLst>
                                </p:cTn>
                              </p:par>
                              <p:par>
                                <p:cTn id="127" presetID="1" presetClass="entr" presetSubtype="0" fill="hold" grpId="0" nodeType="withEffect">
                                  <p:stCondLst>
                                    <p:cond delay="0"/>
                                  </p:stCondLst>
                                  <p:childTnLst>
                                    <p:set>
                                      <p:cBhvr>
                                        <p:cTn id="128" dur="1" fill="hold">
                                          <p:stCondLst>
                                            <p:cond delay="0"/>
                                          </p:stCondLst>
                                        </p:cTn>
                                        <p:tgtEl>
                                          <p:spTgt spid="50"/>
                                        </p:tgtEl>
                                        <p:attrNameLst>
                                          <p:attrName>style.visibility</p:attrName>
                                        </p:attrNameLst>
                                      </p:cBhvr>
                                      <p:to>
                                        <p:strVal val="visible"/>
                                      </p:to>
                                    </p:set>
                                  </p:childTnLst>
                                </p:cTn>
                              </p:par>
                              <p:par>
                                <p:cTn id="129" presetID="30" presetClass="entr" presetSubtype="0" fill="hold" grpId="0" nodeType="with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fade">
                                      <p:cBhvr>
                                        <p:cTn id="131" dur="800" decel="100000"/>
                                        <p:tgtEl>
                                          <p:spTgt spid="18"/>
                                        </p:tgtEl>
                                      </p:cBhvr>
                                    </p:animEffect>
                                    <p:anim calcmode="lin" valueType="num">
                                      <p:cBhvr>
                                        <p:cTn id="132" dur="800" decel="100000" fill="hold"/>
                                        <p:tgtEl>
                                          <p:spTgt spid="18"/>
                                        </p:tgtEl>
                                        <p:attrNameLst>
                                          <p:attrName>style.rotation</p:attrName>
                                        </p:attrNameLst>
                                      </p:cBhvr>
                                      <p:tavLst>
                                        <p:tav tm="0">
                                          <p:val>
                                            <p:fltVal val="-90"/>
                                          </p:val>
                                        </p:tav>
                                        <p:tav tm="100000">
                                          <p:val>
                                            <p:fltVal val="0"/>
                                          </p:val>
                                        </p:tav>
                                      </p:tavLst>
                                    </p:anim>
                                    <p:anim calcmode="lin" valueType="num">
                                      <p:cBhvr>
                                        <p:cTn id="133" dur="800" decel="100000" fill="hold"/>
                                        <p:tgtEl>
                                          <p:spTgt spid="18"/>
                                        </p:tgtEl>
                                        <p:attrNameLst>
                                          <p:attrName>ppt_x</p:attrName>
                                        </p:attrNameLst>
                                      </p:cBhvr>
                                      <p:tavLst>
                                        <p:tav tm="0">
                                          <p:val>
                                            <p:strVal val="#ppt_x+0.4"/>
                                          </p:val>
                                        </p:tav>
                                        <p:tav tm="100000">
                                          <p:val>
                                            <p:strVal val="#ppt_x-0.05"/>
                                          </p:val>
                                        </p:tav>
                                      </p:tavLst>
                                    </p:anim>
                                    <p:anim calcmode="lin" valueType="num">
                                      <p:cBhvr>
                                        <p:cTn id="134" dur="800" decel="100000" fill="hold"/>
                                        <p:tgtEl>
                                          <p:spTgt spid="18"/>
                                        </p:tgtEl>
                                        <p:attrNameLst>
                                          <p:attrName>ppt_y</p:attrName>
                                        </p:attrNameLst>
                                      </p:cBhvr>
                                      <p:tavLst>
                                        <p:tav tm="0">
                                          <p:val>
                                            <p:strVal val="#ppt_y-0.4"/>
                                          </p:val>
                                        </p:tav>
                                        <p:tav tm="100000">
                                          <p:val>
                                            <p:strVal val="#ppt_y+0.1"/>
                                          </p:val>
                                        </p:tav>
                                      </p:tavLst>
                                    </p:anim>
                                    <p:anim calcmode="lin" valueType="num">
                                      <p:cBhvr>
                                        <p:cTn id="135"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136"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par>
                                <p:cTn id="137" presetID="1" presetClass="entr" presetSubtype="0" fill="hold" grpId="0" nodeType="withEffect">
                                  <p:stCondLst>
                                    <p:cond delay="0"/>
                                  </p:stCondLst>
                                  <p:childTnLst>
                                    <p:set>
                                      <p:cBhvr>
                                        <p:cTn id="138" dur="1" fill="hold">
                                          <p:stCondLst>
                                            <p:cond delay="0"/>
                                          </p:stCondLst>
                                        </p:cTn>
                                        <p:tgtEl>
                                          <p:spTgt spid="5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52"/>
                                        </p:tgtEl>
                                        <p:attrNameLst>
                                          <p:attrName>style.visibility</p:attrName>
                                        </p:attrNameLst>
                                      </p:cBhvr>
                                      <p:to>
                                        <p:strVal val="visible"/>
                                      </p:to>
                                    </p:set>
                                  </p:childTnLst>
                                </p:cTn>
                              </p:par>
                              <p:par>
                                <p:cTn id="143" presetID="48" presetClass="entr" presetSubtype="0" accel="50000" fill="hold" grpId="0" nodeType="withEffect">
                                  <p:stCondLst>
                                    <p:cond delay="0"/>
                                  </p:stCondLst>
                                  <p:childTnLst>
                                    <p:set>
                                      <p:cBhvr>
                                        <p:cTn id="144" dur="1" fill="hold">
                                          <p:stCondLst>
                                            <p:cond delay="0"/>
                                          </p:stCondLst>
                                        </p:cTn>
                                        <p:tgtEl>
                                          <p:spTgt spid="20"/>
                                        </p:tgtEl>
                                        <p:attrNameLst>
                                          <p:attrName>style.visibility</p:attrName>
                                        </p:attrNameLst>
                                      </p:cBhvr>
                                      <p:to>
                                        <p:strVal val="visible"/>
                                      </p:to>
                                    </p:set>
                                    <p:anim calcmode="lin" valueType="num">
                                      <p:cBhvr>
                                        <p:cTn id="145" dur="1000" fill="hold"/>
                                        <p:tgtEl>
                                          <p:spTgt spid="2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6" dur="1000" fill="hold"/>
                                        <p:tgtEl>
                                          <p:spTgt spid="20"/>
                                        </p:tgtEl>
                                        <p:attrNameLst>
                                          <p:attrName>ppt_x</p:attrName>
                                        </p:attrNameLst>
                                      </p:cBhvr>
                                      <p:tavLst>
                                        <p:tav tm="0">
                                          <p:val>
                                            <p:fltVal val="-1"/>
                                          </p:val>
                                        </p:tav>
                                        <p:tav tm="50000">
                                          <p:val>
                                            <p:fltVal val="0.95"/>
                                          </p:val>
                                        </p:tav>
                                        <p:tav tm="100000">
                                          <p:val>
                                            <p:strVal val="#ppt_x"/>
                                          </p:val>
                                        </p:tav>
                                      </p:tavLst>
                                    </p:anim>
                                    <p:anim calcmode="lin" valueType="num">
                                      <p:cBhvr>
                                        <p:cTn id="147" dur="1000" fill="hold"/>
                                        <p:tgtEl>
                                          <p:spTgt spid="20"/>
                                        </p:tgtEl>
                                        <p:attrNameLst>
                                          <p:attrName>ppt_y</p:attrName>
                                        </p:attrNameLst>
                                      </p:cBhvr>
                                      <p:tavLst>
                                        <p:tav tm="0">
                                          <p:val>
                                            <p:strVal val="#ppt_y"/>
                                          </p:val>
                                        </p:tav>
                                        <p:tav tm="100000">
                                          <p:val>
                                            <p:strVal val="#ppt_y"/>
                                          </p:val>
                                        </p:tav>
                                      </p:tavLst>
                                    </p:anim>
                                    <p:animEffect transition="in" filter="fade">
                                      <p:cBhvr>
                                        <p:cTn id="148" dur="1000"/>
                                        <p:tgtEl>
                                          <p:spTgt spid="20"/>
                                        </p:tgtEl>
                                      </p:cBhvr>
                                    </p:animEffect>
                                  </p:childTnLst>
                                </p:cTn>
                              </p:par>
                              <p:par>
                                <p:cTn id="149" presetID="1" presetClass="entr" presetSubtype="0" fill="hold" grpId="0" nodeType="withEffect">
                                  <p:stCondLst>
                                    <p:cond delay="0"/>
                                  </p:stCondLst>
                                  <p:childTnLst>
                                    <p:set>
                                      <p:cBhvr>
                                        <p:cTn id="150"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animBg="1"/>
      <p:bldP spid="13" grpId="0" animBg="1"/>
      <p:bldP spid="14" grpId="0" animBg="1"/>
      <p:bldP spid="15" grpId="0" animBg="1"/>
      <p:bldP spid="16" grpId="0" animBg="1"/>
      <p:bldP spid="17" grpId="0" animBg="1"/>
      <p:bldP spid="18" grpId="0" animBg="1"/>
      <p:bldP spid="20" grpId="0" animBg="1"/>
      <p:bldP spid="8" grpId="0" animBg="1"/>
      <p:bldP spid="22" grpId="1" animBg="1"/>
      <p:bldP spid="25" grpId="1" animBg="1"/>
      <p:bldP spid="29" grpId="0" animBg="1"/>
      <p:bldP spid="30" grpId="0" animBg="1"/>
      <p:bldP spid="31" grpId="0" animBg="1"/>
      <p:bldP spid="32" grpId="0" animBg="1"/>
      <p:bldP spid="33" grpId="0"/>
      <p:bldP spid="34" grpId="0"/>
      <p:bldP spid="39" grpId="0" animBg="1"/>
      <p:bldP spid="35" grpId="0"/>
      <p:bldP spid="27" grpId="0" animBg="1"/>
      <p:bldP spid="40" grpId="0" animBg="1"/>
      <p:bldP spid="42" grpId="0" animBg="1"/>
      <p:bldP spid="43" grpId="0"/>
      <p:bldP spid="44" grpId="0"/>
      <p:bldP spid="37" grpId="1"/>
      <p:bldP spid="38" grpId="0"/>
      <p:bldP spid="45" grpId="0"/>
      <p:bldP spid="46" grpId="0"/>
      <p:bldP spid="47" grpId="0"/>
      <p:bldP spid="48" grpId="0"/>
      <p:bldP spid="49" grpId="0"/>
      <p:bldP spid="50" grpId="0"/>
      <p:bldP spid="51" grpId="0"/>
      <p:bldP spid="52" grpId="0"/>
      <p:bldP spid="53" grpId="0"/>
      <p:bldP spid="12" grpId="0" animBg="1"/>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7309</TotalTime>
  <Words>6214</Words>
  <Application>Microsoft Office PowerPoint</Application>
  <PresentationFormat>Экран (4:3)</PresentationFormat>
  <Paragraphs>409</Paragraphs>
  <Slides>15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15</vt:i4>
      </vt:variant>
    </vt:vector>
  </HeadingPairs>
  <TitlesOfParts>
    <vt:vector size="16"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Suslov</dc:creator>
  <cp:lastModifiedBy>Suslov</cp:lastModifiedBy>
  <cp:revision>36</cp:revision>
  <dcterms:created xsi:type="dcterms:W3CDTF">2019-03-07T09:09:01Z</dcterms:created>
  <dcterms:modified xsi:type="dcterms:W3CDTF">2019-03-12T10:58:38Z</dcterms:modified>
</cp:coreProperties>
</file>